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0"/>
  </p:notesMasterIdLst>
  <p:sldIdLst>
    <p:sldId id="284" r:id="rId2"/>
    <p:sldId id="285" r:id="rId3"/>
    <p:sldId id="286" r:id="rId4"/>
    <p:sldId id="287" r:id="rId5"/>
    <p:sldId id="288" r:id="rId6"/>
    <p:sldId id="289" r:id="rId7"/>
    <p:sldId id="290" r:id="rId8"/>
    <p:sldId id="291" r:id="rId9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06: DMP" id="{B6C5C477-F80B-4F9C-B675-7276B1EBB2BB}">
          <p14:sldIdLst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DD3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265" autoAdjust="0"/>
  </p:normalViewPr>
  <p:slideViewPr>
    <p:cSldViewPr>
      <p:cViewPr varScale="1">
        <p:scale>
          <a:sx n="86" d="100"/>
          <a:sy n="86" d="100"/>
        </p:scale>
        <p:origin x="294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50" d="100"/>
          <a:sy n="150" d="100"/>
        </p:scale>
        <p:origin x="1608" y="2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-858" y="0"/>
            <a:ext cx="1347614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507854" y="0"/>
            <a:ext cx="1635646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13.12.23</a:t>
            </a:fld>
            <a:endParaRPr lang="de-DE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489495"/>
            <a:ext cx="4825194" cy="271435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25045" y="3404405"/>
            <a:ext cx="4823627" cy="54160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-858" y="8820472"/>
            <a:ext cx="1625590" cy="3235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517910" y="8820472"/>
            <a:ext cx="1625590" cy="3256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[02m; bis 11:15 --- Folie 6.1-6.2 (2)]</a:t>
            </a:r>
          </a:p>
          <a:p>
            <a:pPr>
              <a:defRPr/>
            </a:pPr>
            <a:r>
              <a:rPr lang="de-DE" dirty="0"/>
              <a:t>ID: 06.01.01.01_v | Einheit 6: DMP | Baustein 1: Definition und Motivation</a:t>
            </a:r>
          </a:p>
          <a:p>
            <a:pPr>
              <a:defRPr/>
            </a:pPr>
            <a:r>
              <a:rPr lang="de-DE" dirty="0"/>
              <a:t>Inhalt 1: Intro DMP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Erläuterung des Begriffs DMP 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2C5B908-4D14-A943-ECE5-1CE0D719E2C0}" type="slidenum">
              <a:rPr/>
              <a:t>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[02m; bis 11:15 --- Folie 6.1-6.2 (2)]</a:t>
            </a:r>
          </a:p>
          <a:p>
            <a:pPr>
              <a:defRPr/>
            </a:pPr>
            <a:r>
              <a:rPr lang="de-DE" dirty="0"/>
              <a:t>ID: 06.01.01.01_v | Einheit 6: DMP | Baustein 1: Definition und Motivation</a:t>
            </a:r>
          </a:p>
          <a:p>
            <a:pPr>
              <a:defRPr/>
            </a:pPr>
            <a:r>
              <a:rPr lang="de-DE" dirty="0"/>
              <a:t>Inhalt 1: Intro DMP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Erläuterung des Begriffs DMP 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7CFE5F5-4F9F-07CF-1491-1C3749711F8F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[07m; bis 11:22 --- Folie 6.3 (1)]</a:t>
            </a:r>
          </a:p>
          <a:p>
            <a:pPr>
              <a:defRPr/>
            </a:pPr>
            <a:r>
              <a:rPr lang="de-DE" dirty="0"/>
              <a:t>ID: 06.01.02.01_v | Einheit 6: DMP | Baustein 1: Definition und Motivation</a:t>
            </a:r>
          </a:p>
          <a:p>
            <a:pPr>
              <a:defRPr/>
            </a:pPr>
            <a:r>
              <a:rPr lang="de-DE" dirty="0"/>
              <a:t>Inhalt 2: DMP (Zuruf) | Schritt 1: TN geben Input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 Zuruf ohne Notizen</a:t>
            </a:r>
          </a:p>
          <a:p>
            <a:pPr>
              <a:defRPr/>
            </a:pPr>
            <a:r>
              <a:rPr lang="de-DE" dirty="0"/>
              <a:t>- "Was meint Ihr: Welche Vorteile kann ein Datenmanagementplan bringen?"</a:t>
            </a:r>
          </a:p>
          <a:p>
            <a:pPr>
              <a:defRPr/>
            </a:pPr>
            <a:r>
              <a:rPr lang="de-DE" dirty="0"/>
              <a:t>- Bitte Antworten einfach in den Raum rufen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D942BC9-34C5-0292-D18E-7E59DCBA6334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5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[05m; bis 11:27 --- Folie 6.4 (1)]</a:t>
            </a:r>
          </a:p>
          <a:p>
            <a:pPr>
              <a:defRPr/>
            </a:pPr>
            <a:r>
              <a:rPr lang="de-DE" dirty="0"/>
              <a:t>ID: 06.02.01.01_v | Einheit 6: DMP | Baustein 2: Anforderungen der Forschungsförderer</a:t>
            </a:r>
          </a:p>
          <a:p>
            <a:pPr>
              <a:defRPr/>
            </a:pPr>
            <a:r>
              <a:rPr lang="de-DE" dirty="0"/>
              <a:t>Inhalt 1: DMP Förderer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Eigenschaften DMP</a:t>
            </a:r>
          </a:p>
          <a:p>
            <a:pPr>
              <a:defRPr/>
            </a:pPr>
            <a:r>
              <a:rPr lang="de-DE" dirty="0"/>
              <a:t>- Tabellarischer Vergleich Anforderungen Förderer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 (bei Tabelle): Links (Horizon und Science Europe)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Stand Oktober 2020</a:t>
            </a:r>
            <a:endParaRPr dirty="0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EAAC689-E6F8-4900-9BA8-F5156BA58BEB}" type="slidenum">
              <a:rPr lang="de-DE"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[02m; bis 11:29 --- Folie 6.5 (1)]</a:t>
            </a:r>
          </a:p>
          <a:p>
            <a:pPr>
              <a:defRPr/>
            </a:pPr>
            <a:r>
              <a:rPr lang="de-DE" dirty="0"/>
              <a:t>ID: 06.03.01.01_v | Einheit 6: DMP | Baustein 3: Bestandteile eines DMPs</a:t>
            </a:r>
          </a:p>
          <a:p>
            <a:pPr>
              <a:defRPr/>
            </a:pPr>
            <a:r>
              <a:rPr lang="de-DE" dirty="0"/>
              <a:t>Inhalt 1: DMP Bestandteile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Bestandteile DMP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8ACF8F8-9836-3D68-1594-1D63B2F31469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11:33 --- Folie 6.6-6.8 (3)]</a:t>
            </a:r>
          </a:p>
          <a:p>
            <a:pPr>
              <a:defRPr/>
            </a:pPr>
            <a:r>
              <a:rPr lang="de-DE" dirty="0"/>
              <a:t>ID: 06.04.02.01_v | Einheit 6: DMP | Baustein 4: DMP Tools</a:t>
            </a:r>
          </a:p>
          <a:p>
            <a:pPr>
              <a:defRPr/>
            </a:pPr>
            <a:r>
              <a:rPr lang="de-DE" dirty="0"/>
              <a:t>Inhalt 2: DMP Tools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Nennung verschiedener DMP-Tools</a:t>
            </a:r>
          </a:p>
          <a:p>
            <a:pPr>
              <a:defRPr/>
            </a:pPr>
            <a:r>
              <a:rPr lang="de-DE" dirty="0"/>
              <a:t>- DMP-</a:t>
            </a:r>
            <a:r>
              <a:rPr lang="de-DE" dirty="0" err="1"/>
              <a:t>Toolguide</a:t>
            </a:r>
            <a:endParaRPr lang="de-DE" dirty="0"/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Chat: Link DMP-</a:t>
            </a:r>
            <a:r>
              <a:rPr lang="de-DE" dirty="0" err="1"/>
              <a:t>Toolguide</a:t>
            </a:r>
            <a:endParaRPr lang="de-DE" dirty="0"/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--- Ressource für Chat---</a:t>
            </a:r>
          </a:p>
          <a:p>
            <a:pPr>
              <a:defRPr/>
            </a:pPr>
            <a:r>
              <a:rPr lang="de-DE" dirty="0"/>
              <a:t>DMP-</a:t>
            </a:r>
            <a:r>
              <a:rPr lang="de-DE" dirty="0" err="1"/>
              <a:t>Toolguide</a:t>
            </a:r>
            <a:r>
              <a:rPr lang="de-DE" dirty="0"/>
              <a:t>: http://doi.org/10.5281/zenodo.4632308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B220CDF-AF28-D270-18CE-54FCCEE0467D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11:33 --- Folie 6.6-6.8 (3)]</a:t>
            </a:r>
          </a:p>
          <a:p>
            <a:pPr>
              <a:defRPr/>
            </a:pPr>
            <a:r>
              <a:rPr lang="de-DE" dirty="0"/>
              <a:t>ID: 06.04.02.01_v | Einheit 6: DMP | Baustein 4: DMP Tools</a:t>
            </a:r>
          </a:p>
          <a:p>
            <a:pPr>
              <a:defRPr/>
            </a:pPr>
            <a:r>
              <a:rPr lang="de-DE" dirty="0"/>
              <a:t>Inhalt 2: DMP Tools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Nennung verschiedener DMP-Tools</a:t>
            </a:r>
          </a:p>
          <a:p>
            <a:pPr>
              <a:defRPr/>
            </a:pPr>
            <a:r>
              <a:rPr lang="de-DE" dirty="0"/>
              <a:t>- DMP-</a:t>
            </a:r>
            <a:r>
              <a:rPr lang="de-DE" dirty="0" err="1"/>
              <a:t>Toolguide</a:t>
            </a:r>
            <a:endParaRPr lang="de-DE" dirty="0"/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Chat: Link DMP-</a:t>
            </a:r>
            <a:r>
              <a:rPr lang="de-DE" dirty="0" err="1"/>
              <a:t>Toolguide</a:t>
            </a:r>
            <a:endParaRPr lang="de-DE" dirty="0"/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--- Ressource für Chat---</a:t>
            </a:r>
          </a:p>
          <a:p>
            <a:pPr>
              <a:defRPr/>
            </a:pPr>
            <a:r>
              <a:rPr lang="de-DE" dirty="0"/>
              <a:t>DMP-</a:t>
            </a:r>
            <a:r>
              <a:rPr lang="de-DE" dirty="0" err="1"/>
              <a:t>Toolguide</a:t>
            </a:r>
            <a:r>
              <a:rPr lang="de-DE" dirty="0"/>
              <a:t>: http://doi.org/10.5281/zenodo.4632308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9B82788-309C-7353-5143-A5720B8DEF79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11:33 --- Folie 6.6-6.8 (3)]</a:t>
            </a:r>
          </a:p>
          <a:p>
            <a:pPr>
              <a:defRPr/>
            </a:pPr>
            <a:r>
              <a:rPr lang="de-DE" dirty="0"/>
              <a:t>ID: 06.04.02.01_v | Einheit 6: DMP | Baustein 4: DMP Tools</a:t>
            </a:r>
          </a:p>
          <a:p>
            <a:pPr>
              <a:defRPr/>
            </a:pPr>
            <a:r>
              <a:rPr lang="de-DE" dirty="0"/>
              <a:t>Inhalt 2: DMP Tools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Nennung verschiedener DMP-Tools</a:t>
            </a:r>
          </a:p>
          <a:p>
            <a:pPr>
              <a:defRPr/>
            </a:pPr>
            <a:r>
              <a:rPr lang="de-DE" dirty="0"/>
              <a:t>- DMP-</a:t>
            </a:r>
            <a:r>
              <a:rPr lang="de-DE" dirty="0" err="1"/>
              <a:t>Toolguide</a:t>
            </a:r>
            <a:endParaRPr lang="de-DE" dirty="0"/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Chat: Link DMP-</a:t>
            </a:r>
            <a:r>
              <a:rPr lang="de-DE" dirty="0" err="1"/>
              <a:t>Toolguide</a:t>
            </a:r>
            <a:endParaRPr lang="de-DE" dirty="0"/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--- Ressource für Chat---</a:t>
            </a:r>
          </a:p>
          <a:p>
            <a:pPr>
              <a:defRPr/>
            </a:pPr>
            <a:r>
              <a:rPr lang="de-DE" dirty="0"/>
              <a:t>DMP-</a:t>
            </a:r>
            <a:r>
              <a:rPr lang="de-DE" dirty="0" err="1"/>
              <a:t>Toolguide</a:t>
            </a:r>
            <a:r>
              <a:rPr lang="de-DE" dirty="0"/>
              <a:t>: http://doi.org/10.5281/zenodo.4632308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87A0EA8-76E4-7B8A-4357-BDE40F2AE2CD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FB05A0CF-168F-978B-94BD-04B476DBD0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85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01E9702-5E40-E13A-27F1-BF4E6F4507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843558"/>
            <a:ext cx="5274000" cy="395552"/>
          </a:xfrm>
          <a:prstGeom prst="rect">
            <a:avLst/>
          </a:prstGeom>
        </p:spPr>
      </p:pic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36B47CB-D8F5-3265-BADA-8C04005199FA}"/>
              </a:ext>
            </a:extLst>
          </p:cNvPr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A900AE2E-09F2-73F4-ACA4-3157009F5C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E22066E-B91A-D040-49FA-E2D173B65FFD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1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6" name="Grafik 5" descr="Ein Bild, das Text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6496B8B-27B5-ED7B-BBCF-5ECEA29FC80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95E53551-9E77-E99B-66C5-EA5A457924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Grafik 9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97583194-E1AC-BCAA-9C5E-D216FABB9BF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5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9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fg.de/download/pdf/foerderung/grundlagen_dfg_foerderung/forschungsdaten/forschungsdaten_checkliste_de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volkswagenstiftung.de/sites/default/files/documents/2022-04%20Basis-Datenmanagementplan.rtf" TargetMode="External"/><Relationship Id="rId5" Type="http://schemas.openxmlformats.org/officeDocument/2006/relationships/hyperlink" Target="https://enspire.science/wp-content/uploads/2021/09/Horizon-Europe-Data-Management-Plan-Template.pdf" TargetMode="External"/><Relationship Id="rId4" Type="http://schemas.openxmlformats.org/officeDocument/2006/relationships/hyperlink" Target="https://www.forschungsdaten-bildung.de/stamp-nutzen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dmorganiser.github.io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mponline.dcc.ac.uk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oi.org/10.5281/zenodo.4632308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/>
              <a:t>Datenmanagementplan</a:t>
            </a:r>
            <a:endParaRPr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FC223C1-B4C8-06D1-89E5-FE362AFF42EE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6.1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7429574" cy="27828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… alle Informationen, die die Sammlung, Aufbereitung, Speicherung, Archivierung und Veröffentlichung von Forschungsdaten im Rahmen eines Forschungs</a:t>
            </a:r>
            <a:r>
              <a:rPr lang="de-DE" b="1"/>
              <a:t>projekts hinreichend beschreiben und dokumentieren</a:t>
            </a:r>
            <a:r>
              <a:rPr lang="de-DE"/>
              <a:t>.</a:t>
            </a:r>
            <a:endParaRPr/>
          </a:p>
          <a:p>
            <a:pPr>
              <a:defRPr/>
            </a:pPr>
            <a:r>
              <a:rPr lang="de-DE"/>
              <a:t>„[… die] Analyse des </a:t>
            </a:r>
            <a:r>
              <a:rPr lang="de-DE" b="1"/>
              <a:t>Workflows</a:t>
            </a:r>
            <a:r>
              <a:rPr lang="de-DE"/>
              <a:t> von der Erzeugung der Daten bis zu deren Nutzung“</a:t>
            </a:r>
            <a:r>
              <a:rPr lang="de-DE" baseline="30000"/>
              <a:t>1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Datenmanagementpläne?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Datenmanagementpläne beinhalten …</a:t>
            </a:r>
            <a:endParaRPr dirty="0"/>
          </a:p>
        </p:txBody>
      </p:sp>
      <p:sp>
        <p:nvSpPr>
          <p:cNvPr id="6" name="Foliennummernplatzhalter 2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7" name="Fußzeilenplatzhalter 1"/>
          <p:cNvSpPr/>
          <p:nvPr/>
        </p:nvSpPr>
        <p:spPr bwMode="auto">
          <a:xfrm>
            <a:off x="3851920" y="4403790"/>
            <a:ext cx="4680520" cy="306323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>
            <a:spAutoFit/>
          </a:bodyPr>
          <a:lstStyle>
            <a:defPPr>
              <a:defRPr lang="de-DE"/>
            </a:defPPr>
            <a:lvl1pPr marL="0" algn="l" defTabSz="914400">
              <a:defRPr sz="7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pc="-1" dirty="0">
                <a:solidFill>
                  <a:srgbClr val="5E5E5E"/>
                </a:solidFill>
                <a:latin typeface="+mn-lt"/>
                <a:cs typeface="+mn-cs"/>
              </a:rPr>
              <a:t>[1] Ludwig, J.; Enke, H. (Hrsg.): Leitfaden zum Forschungsdaten-Management. Handreichungen aus dem </a:t>
            </a:r>
            <a:r>
              <a:rPr lang="de-DE" spc="-1" dirty="0" err="1">
                <a:solidFill>
                  <a:srgbClr val="5E5E5E"/>
                </a:solidFill>
                <a:latin typeface="+mn-lt"/>
                <a:cs typeface="+mn-cs"/>
              </a:rPr>
              <a:t>WissGrid</a:t>
            </a:r>
            <a:r>
              <a:rPr lang="de-DE" spc="-1" dirty="0">
                <a:solidFill>
                  <a:srgbClr val="5E5E5E"/>
                </a:solidFill>
                <a:latin typeface="+mn-lt"/>
                <a:cs typeface="+mn-cs"/>
              </a:rPr>
              <a:t>-Projekt. Verlag Werner Hülsbusch: Glückstadt, 2013. ISBN: 978-3-86488-032-2</a:t>
            </a:r>
            <a:endParaRPr spc="-1" dirty="0">
              <a:solidFill>
                <a:srgbClr val="5E5E5E"/>
              </a:solidFill>
              <a:latin typeface="+mn-lt"/>
              <a:cs typeface="+mn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48D8410-6673-3738-6A6C-3B34366F1C63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6.2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6998229" cy="2782094"/>
          </a:xfrm>
        </p:spPr>
        <p:txBody>
          <a:bodyPr/>
          <a:lstStyle/>
          <a:p>
            <a:pPr>
              <a:defRPr/>
            </a:pPr>
            <a:r>
              <a:rPr lang="de-DE" dirty="0"/>
              <a:t>Welche Vorteile kann ein Datenmanagementplan (DMP) bringen?</a:t>
            </a:r>
            <a:endParaRPr dirty="0"/>
          </a:p>
          <a:p>
            <a:pPr marL="0" indent="0">
              <a:buNone/>
              <a:defRPr/>
            </a:pPr>
            <a:endParaRPr lang="de-DE"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Datenmanagementpläne?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Zuruf</a:t>
            </a:r>
            <a:endParaRPr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81C1C26-CF0A-AF7A-AC95-EDE171500A6A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6.3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Anforderungen der Förderer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graphicFrame>
        <p:nvGraphicFramePr>
          <p:cNvPr id="5" name="Inhaltsplatzhalt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02491132"/>
              </p:ext>
            </p:extLst>
          </p:nvPr>
        </p:nvGraphicFramePr>
        <p:xfrm>
          <a:off x="251520" y="1203598"/>
          <a:ext cx="8640959" cy="345764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204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83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4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46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86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0411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1" i="0" u="none" strike="noStrike" cap="none" spc="0" dirty="0">
                          <a:solidFill>
                            <a:srgbClr val="D82789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Förder-organisation</a:t>
                      </a:r>
                      <a:endParaRPr sz="1400" b="1" i="0" u="none" strike="noStrike" cap="none" spc="0" dirty="0">
                        <a:solidFill>
                          <a:srgbClr val="D82789"/>
                        </a:solidFill>
                        <a:latin typeface="+mj-lt"/>
                        <a:ea typeface="Helvetica Neue"/>
                        <a:cs typeface="Helvetica Neue"/>
                      </a:endParaRPr>
                    </a:p>
                  </a:txBody>
                  <a:tcPr anchor="ctr"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noFill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1" i="0" u="none" strike="noStrike" cap="none" spc="0" dirty="0">
                          <a:solidFill>
                            <a:srgbClr val="D82789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Forderung</a:t>
                      </a:r>
                      <a:endParaRPr sz="1400" b="1" i="0" u="none" strike="noStrike" cap="none" spc="0" dirty="0">
                        <a:solidFill>
                          <a:srgbClr val="D82789"/>
                        </a:solidFill>
                        <a:latin typeface="+mj-lt"/>
                        <a:ea typeface="Helvetica Neue"/>
                        <a:cs typeface="Helvetica Neue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noFill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1" i="0" u="none" strike="noStrike" cap="none" spc="0">
                          <a:solidFill>
                            <a:srgbClr val="D82789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Abgabe bei Antrag</a:t>
                      </a:r>
                      <a:endParaRPr sz="1400" b="1" i="0" u="none" strike="noStrike" cap="none" spc="0">
                        <a:solidFill>
                          <a:srgbClr val="D82789"/>
                        </a:solidFill>
                        <a:latin typeface="+mj-lt"/>
                        <a:ea typeface="Helvetica Neue"/>
                        <a:cs typeface="Helvetica Neue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noFill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1">
                          <a:solidFill>
                            <a:srgbClr val="D82789"/>
                          </a:solidFill>
                          <a:latin typeface="+mj-lt"/>
                        </a:rPr>
                        <a:t>Inhalt</a:t>
                      </a:r>
                      <a:endParaRPr sz="1400" b="1">
                        <a:solidFill>
                          <a:srgbClr val="D82789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noFill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1" dirty="0">
                          <a:solidFill>
                            <a:srgbClr val="D82789"/>
                          </a:solidFill>
                          <a:latin typeface="+mj-lt"/>
                        </a:rPr>
                        <a:t>Verlangte Updates</a:t>
                      </a:r>
                      <a:endParaRPr sz="1400" b="1" dirty="0">
                        <a:solidFill>
                          <a:srgbClr val="D82789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>
                      <a:noFill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234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1" i="0" u="none" strike="noStrike" cap="none" spc="0" dirty="0">
                          <a:solidFill>
                            <a:srgbClr val="5E5E5E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DFG</a:t>
                      </a:r>
                      <a:endParaRPr sz="900" dirty="0"/>
                    </a:p>
                  </a:txBody>
                  <a:tcPr anchor="ctr"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0" i="0" u="none" strike="noStrike" cap="none" spc="0" dirty="0">
                          <a:solidFill>
                            <a:srgbClr val="5E5E5E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Angaben zum Umgang mit Forschungsdaten</a:t>
                      </a:r>
                      <a:endParaRPr sz="1400" b="0" i="0" u="none" strike="noStrike" cap="none" spc="0" dirty="0">
                        <a:solidFill>
                          <a:srgbClr val="5E5E5E"/>
                        </a:solidFill>
                        <a:latin typeface="+mj-lt"/>
                        <a:ea typeface="Helvetica Neue"/>
                        <a:cs typeface="Helvetica Neue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0" i="0" u="none" strike="noStrike" cap="none" spc="0">
                          <a:solidFill>
                            <a:srgbClr val="5E5E5E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als integraler Bestandteil des Antragstextes</a:t>
                      </a:r>
                      <a:endParaRPr sz="1400" b="0" i="0" u="none" strike="noStrike" cap="none" spc="0">
                        <a:solidFill>
                          <a:srgbClr val="5E5E5E"/>
                        </a:solidFill>
                        <a:latin typeface="+mj-lt"/>
                        <a:ea typeface="Helvetica Neue"/>
                        <a:cs typeface="Helvetica Neue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0" u="sng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  <a:hlinkClick r:id="rId3" tooltip="https://www.dfg.de/download/pdf/foerderung/grundlagen_dfg_foerderung/forschungsdaten/forschungsdaten_checkliste_de.pdf"/>
                        </a:rPr>
                        <a:t>DFG-Checkliste</a:t>
                      </a:r>
                      <a:endParaRPr lang="de-DE" sz="140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0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Berichtspflicht zu Projektende</a:t>
                      </a:r>
                      <a:endParaRPr sz="1400">
                        <a:latin typeface="+mj-lt"/>
                      </a:endParaRPr>
                    </a:p>
                    <a:p>
                      <a:pPr>
                        <a:defRPr/>
                      </a:pPr>
                      <a:endParaRPr lang="de-DE" sz="140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4921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1" u="none" strike="noStrike" cap="none" spc="0" dirty="0">
                          <a:ln>
                            <a:noFill/>
                          </a:ln>
                          <a:solidFill>
                            <a:srgbClr val="5E5E5E"/>
                          </a:solidFill>
                          <a:latin typeface="+mj-lt"/>
                        </a:rPr>
                        <a:t>BMBF</a:t>
                      </a:r>
                      <a:endParaRPr sz="1400" b="1" dirty="0">
                        <a:latin typeface="+mj-lt"/>
                      </a:endParaRPr>
                    </a:p>
                  </a:txBody>
                  <a:tcPr anchor="ctr"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0" u="none" strike="noStrike" cap="none" spc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Plan erforderlich je nach Förderlinie</a:t>
                      </a:r>
                      <a:endParaRPr sz="140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0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ja (wenn erforderlich)</a:t>
                      </a:r>
                      <a:endParaRPr sz="14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0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programmabhängig (z.B. Bildungsforschung: </a:t>
                      </a:r>
                      <a:r>
                        <a:rPr lang="de-DE" sz="1400" b="0" u="sng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  <a:hlinkClick r:id="rId4" tooltip="https://www.forschungsdaten-bildung.de/stamp-nutzen"/>
                        </a:rPr>
                        <a:t>STAMP</a:t>
                      </a:r>
                      <a:r>
                        <a:rPr lang="de-DE" sz="1400" b="0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)</a:t>
                      </a:r>
                      <a:endParaRPr sz="14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0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programmabhängig</a:t>
                      </a:r>
                      <a:endParaRPr sz="14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234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1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EC Horizon Europe</a:t>
                      </a:r>
                      <a:endParaRPr sz="1400" b="1" dirty="0">
                        <a:latin typeface="+mj-lt"/>
                      </a:endParaRPr>
                    </a:p>
                  </a:txBody>
                  <a:tcPr anchor="ctr"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 b="0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DMP</a:t>
                      </a:r>
                      <a:endParaRPr sz="14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nein (Version 1 innerhalb der ersten 6 Projektmonate)</a:t>
                      </a:r>
                      <a:endParaRPr sz="140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0" u="none" strike="noStrike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Inhalte des Horizon Europe </a:t>
                      </a:r>
                      <a:r>
                        <a:rPr lang="de-DE" sz="1400" b="0" u="sng" strike="noStrike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  <a:hlinkClick r:id="rId5" tooltip="https://enspire.science/wp-content/uploads/2021/09/Horizon-Europe-Data-Management-Plan-Template.pdf"/>
                        </a:rPr>
                        <a:t>Template</a:t>
                      </a:r>
                      <a:r>
                        <a:rPr lang="de-DE" sz="1400" b="0" u="none" strike="noStrike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 (FAIR Prinzipien)</a:t>
                      </a:r>
                      <a:endParaRPr sz="14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9562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lang="en-US" sz="850" b="0" i="0" u="none" strike="noStrike" cap="none" spc="0">
                          <a:ln>
                            <a:noFill/>
                          </a:ln>
                          <a:solidFill>
                            <a:srgbClr val="5E5E5E"/>
                          </a:solidFill>
                          <a:latin typeface="Calibri"/>
                          <a:ea typeface="Arial"/>
                          <a:cs typeface="Arial"/>
                        </a:defRPr>
                      </a:pPr>
                      <a:r>
                        <a:rPr lang="de-DE" sz="1400" b="0" u="none" strike="noStrike" cap="none" spc="0">
                          <a:ln>
                            <a:noFill/>
                          </a:ln>
                          <a:solidFill>
                            <a:srgbClr val="5E5E5E"/>
                          </a:solidFill>
                          <a:latin typeface="+mj-lt"/>
                        </a:rPr>
                        <a:t>bei signifikanten Änderungen sowie zum Projektende</a:t>
                      </a:r>
                      <a:endParaRPr sz="14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234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b="1" dirty="0" err="1">
                          <a:latin typeface="+mj-lt"/>
                        </a:rPr>
                        <a:t>VWStiftung</a:t>
                      </a:r>
                      <a:endParaRPr sz="1400" b="1" dirty="0">
                        <a:latin typeface="+mj-lt"/>
                      </a:endParaRPr>
                    </a:p>
                  </a:txBody>
                  <a:tcPr anchor="ctr"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>
                          <a:latin typeface="+mj-lt"/>
                        </a:rPr>
                        <a:t>DMP</a:t>
                      </a:r>
                      <a:endParaRPr sz="14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>
                          <a:latin typeface="+mj-lt"/>
                        </a:rPr>
                        <a:t>ja</a:t>
                      </a:r>
                      <a:endParaRPr sz="14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dirty="0">
                          <a:latin typeface="+mj-lt"/>
                        </a:rPr>
                        <a:t>"</a:t>
                      </a:r>
                      <a:r>
                        <a:rPr lang="de-DE" sz="1400" u="sng" dirty="0">
                          <a:latin typeface="+mj-lt"/>
                          <a:hlinkClick r:id="rId6" tooltip="https://www.volkswagenstiftung.de/sites/default/files/documents/2022-04%20Basis-Datenmanagementplan.rtf"/>
                        </a:rPr>
                        <a:t>Basis DMP-Template</a:t>
                      </a:r>
                      <a:r>
                        <a:rPr lang="de-DE" sz="1400" dirty="0">
                          <a:latin typeface="+mj-lt"/>
                        </a:rPr>
                        <a:t>“ (oder Vorlage des Repositoriums)</a:t>
                      </a:r>
                      <a:endParaRPr sz="140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400" dirty="0">
                          <a:latin typeface="+mj-lt"/>
                        </a:rPr>
                        <a:t>„</a:t>
                      </a:r>
                      <a:r>
                        <a:rPr lang="de-DE" sz="1400" dirty="0" err="1">
                          <a:latin typeface="+mj-lt"/>
                        </a:rPr>
                        <a:t>living</a:t>
                      </a:r>
                      <a:r>
                        <a:rPr lang="de-DE" sz="1400" dirty="0">
                          <a:latin typeface="+mj-lt"/>
                        </a:rPr>
                        <a:t> </a:t>
                      </a:r>
                      <a:r>
                        <a:rPr lang="de-DE" sz="1400" dirty="0" err="1">
                          <a:latin typeface="+mj-lt"/>
                        </a:rPr>
                        <a:t>document</a:t>
                      </a:r>
                      <a:r>
                        <a:rPr lang="de-DE" sz="1400" dirty="0">
                          <a:latin typeface="+mj-lt"/>
                        </a:rPr>
                        <a:t>“</a:t>
                      </a:r>
                      <a:endParaRPr sz="140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95A49FE6-CCFF-3B31-54B7-E9733FE9D93A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6.4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347614"/>
            <a:ext cx="7770812" cy="34528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sz="1600"/>
              <a:t>Administrative Informationen (Projektname, Datenurheber*in, </a:t>
            </a:r>
            <a:br>
              <a:rPr lang="de-DE" sz="1600"/>
            </a:br>
            <a:r>
              <a:rPr lang="de-DE" sz="1600"/>
              <a:t>weitere Mitwirkende, Kontakt, Förderprogramm usw.)</a:t>
            </a:r>
            <a:endParaRPr/>
          </a:p>
          <a:p>
            <a:pPr>
              <a:defRPr/>
            </a:pPr>
            <a:r>
              <a:rPr lang="de-DE" sz="1600"/>
              <a:t>Projekt- und Datensatzbeschreibung</a:t>
            </a:r>
            <a:endParaRPr/>
          </a:p>
          <a:p>
            <a:pPr>
              <a:defRPr/>
            </a:pPr>
            <a:r>
              <a:rPr lang="de-DE" sz="1600"/>
              <a:t>Datentypen, -formate, -umfang</a:t>
            </a:r>
            <a:endParaRPr/>
          </a:p>
          <a:p>
            <a:pPr>
              <a:defRPr/>
            </a:pPr>
            <a:r>
              <a:rPr lang="de-DE" sz="1600"/>
              <a:t>Angaben zu Metadaten und Standards</a:t>
            </a:r>
            <a:endParaRPr/>
          </a:p>
          <a:p>
            <a:pPr>
              <a:defRPr/>
            </a:pPr>
            <a:r>
              <a:rPr lang="de-DE" sz="1600"/>
              <a:t>Datenaustausch und -zugang</a:t>
            </a:r>
            <a:endParaRPr/>
          </a:p>
          <a:p>
            <a:pPr>
              <a:defRPr/>
            </a:pPr>
            <a:r>
              <a:rPr lang="de-DE" sz="1600"/>
              <a:t>Archivierung und Sicherung der Daten</a:t>
            </a:r>
            <a:endParaRPr/>
          </a:p>
          <a:p>
            <a:pPr>
              <a:defRPr/>
            </a:pPr>
            <a:r>
              <a:rPr lang="de-DE" sz="1600"/>
              <a:t>Verantwortlichkeiten und Rechtliche Aspekte</a:t>
            </a:r>
            <a:endParaRPr/>
          </a:p>
          <a:p>
            <a:pPr>
              <a:defRPr/>
            </a:pPr>
            <a:r>
              <a:rPr lang="de-DE" sz="1600"/>
              <a:t>Kosten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Bestandteile eines DMP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</a:t>
            </a:fld>
            <a:endParaRPr lang="de-DE"/>
          </a:p>
        </p:txBody>
      </p:sp>
      <p:sp>
        <p:nvSpPr>
          <p:cNvPr id="2" name="➠ Inhalte, Ziele, Rahmenbedingungen"/>
          <p:cNvSpPr txBox="1"/>
          <p:nvPr/>
        </p:nvSpPr>
        <p:spPr bwMode="auto">
          <a:xfrm>
            <a:off x="5436096" y="2931790"/>
            <a:ext cx="3168351" cy="442557"/>
          </a:xfrm>
          <a:prstGeom prst="rect">
            <a:avLst/>
          </a:prstGeom>
          <a:ln w="12700">
            <a:miter lim="400000"/>
          </a:ln>
        </p:spPr>
        <p:txBody>
          <a:bodyPr wrap="square" lIns="19050" tIns="19050" rIns="19050" bIns="19050" anchor="ctr">
            <a:spAutoFit/>
          </a:bodyPr>
          <a:lstStyle>
            <a:lvl1pPr algn="l">
              <a:defRPr sz="3500" i="1">
                <a:solidFill>
                  <a:srgbClr val="354894"/>
                </a:solidFill>
              </a:defRPr>
            </a:lvl1pPr>
          </a:lstStyle>
          <a:p>
            <a:pPr>
              <a:defRPr/>
            </a:pPr>
            <a:r>
              <a:rPr sz="1300"/>
              <a:t>➠ </a:t>
            </a:r>
            <a:r>
              <a:rPr lang="de-DE" sz="1300"/>
              <a:t>Der Umfang kann zwischen wenigen Absätzen und mehreren Seiten variieren.</a:t>
            </a:r>
            <a:endParaRPr sz="130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9A52169-1D85-C5B5-BC34-1700AD3D2D1A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6.5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Tool: RDMO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3" y="1452563"/>
            <a:ext cx="3241749" cy="381000"/>
          </a:xfrm>
        </p:spPr>
        <p:txBody>
          <a:bodyPr/>
          <a:lstStyle/>
          <a:p>
            <a:pPr>
              <a:defRPr/>
            </a:pPr>
            <a:r>
              <a:rPr lang="en-GB"/>
              <a:t>Research Data Management Organizer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</a:t>
            </a:fld>
            <a:endParaRPr lang="de-DE"/>
          </a:p>
        </p:txBody>
      </p:sp>
      <p:pic>
        <p:nvPicPr>
          <p:cNvPr id="5" name="Inhaltsplatzhalter 6">
            <a:hlinkClick r:id="rId3"/>
          </p:cNvPr>
          <p:cNvPicPr>
            <a:picLocks noGrp="1" noChangeAspect="1"/>
          </p:cNvPicPr>
          <p:nvPr>
            <p:ph idx="4294967295"/>
          </p:nvPr>
        </p:nvPicPr>
        <p:blipFill>
          <a:blip r:embed="rId4"/>
          <a:srcRect l="13007" r="12299"/>
          <a:stretch/>
        </p:blipFill>
        <p:spPr bwMode="auto">
          <a:xfrm>
            <a:off x="4059238" y="1203598"/>
            <a:ext cx="4608512" cy="3522663"/>
          </a:xfrm>
          <a:prstGeom prst="rect">
            <a:avLst/>
          </a:prstGeom>
        </p:spPr>
      </p:pic>
      <p:pic>
        <p:nvPicPr>
          <p:cNvPr id="436568360" name="Grafik 436568359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316602" y="2264311"/>
            <a:ext cx="1350000" cy="1678498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C005876C-8206-4AFB-87D7-CD12A5AD43CC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6.6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Tool: DMPonline	</a:t>
            </a:r>
            <a:endParaRPr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en-GB"/>
              <a:t>DMPonline by DCC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</a:t>
            </a:fld>
            <a:endParaRPr lang="de-DE"/>
          </a:p>
        </p:txBody>
      </p:sp>
      <p:pic>
        <p:nvPicPr>
          <p:cNvPr id="2" name="Grafik 1">
            <a:hlinkClick r:id="rId3"/>
          </p:cNvPr>
          <p:cNvPicPr>
            <a:picLocks noChangeAspect="1"/>
          </p:cNvPicPr>
          <p:nvPr/>
        </p:nvPicPr>
        <p:blipFill>
          <a:blip r:embed="rId4"/>
          <a:srcRect l="11702" r="13829"/>
          <a:stretch/>
        </p:blipFill>
        <p:spPr bwMode="auto">
          <a:xfrm>
            <a:off x="3706514" y="1157613"/>
            <a:ext cx="4961236" cy="3574377"/>
          </a:xfrm>
          <a:prstGeom prst="rect">
            <a:avLst/>
          </a:prstGeom>
        </p:spPr>
      </p:pic>
      <p:pic>
        <p:nvPicPr>
          <p:cNvPr id="1207695810" name="Grafik 1207695809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315622" y="2260184"/>
            <a:ext cx="1350980" cy="167971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075F04D3-2E02-0C64-757C-3AAA7C3DE7C6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6.7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7430277" cy="2782094"/>
          </a:xfrm>
        </p:spPr>
        <p:txBody>
          <a:bodyPr/>
          <a:lstStyle/>
          <a:p>
            <a:pPr>
              <a:defRPr/>
            </a:pPr>
            <a:r>
              <a:rPr lang="de-DE" dirty="0"/>
              <a:t>Helbig, K.; Paul-Stüve, T.; Rex, J. (2021):</a:t>
            </a:r>
            <a:r>
              <a:rPr lang="de-DE" b="1" dirty="0"/>
              <a:t> DMP-</a:t>
            </a:r>
            <a:r>
              <a:rPr lang="de-DE" b="1" dirty="0" err="1"/>
              <a:t>Toolguide</a:t>
            </a:r>
            <a:r>
              <a:rPr lang="de-DE" b="1" dirty="0"/>
              <a:t> </a:t>
            </a:r>
            <a:r>
              <a:rPr lang="de-DE" dirty="0"/>
              <a:t>(Version 1.0) [Data </a:t>
            </a:r>
            <a:r>
              <a:rPr lang="de-DE" dirty="0" err="1"/>
              <a:t>set</a:t>
            </a:r>
            <a:r>
              <a:rPr lang="de-DE" dirty="0"/>
              <a:t>]. </a:t>
            </a:r>
            <a:r>
              <a:rPr lang="de-DE" dirty="0" err="1"/>
              <a:t>Zenodo</a:t>
            </a:r>
            <a:r>
              <a:rPr lang="de-DE" dirty="0"/>
              <a:t>. </a:t>
            </a:r>
            <a:r>
              <a:rPr lang="de-DE" u="sng" dirty="0">
                <a:hlinkClick r:id="rId3" tooltip="http://doi.org/10.5281/zenodo.4632308"/>
              </a:rPr>
              <a:t>http://doi.org/10.5281/zenodo.4632308</a:t>
            </a:r>
            <a:r>
              <a:rPr lang="de-DE" dirty="0"/>
              <a:t> </a:t>
            </a:r>
            <a:endParaRPr dirty="0"/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Vergleich von DMP-Tools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</a:t>
            </a:fld>
            <a:endParaRPr lang="de-DE"/>
          </a:p>
        </p:txBody>
      </p:sp>
      <p:sp>
        <p:nvSpPr>
          <p:cNvPr id="415" name="CustomShape 1"/>
          <p:cNvSpPr/>
          <p:nvPr/>
        </p:nvSpPr>
        <p:spPr bwMode="auto">
          <a:xfrm>
            <a:off x="179512" y="1045227"/>
            <a:ext cx="7885800" cy="9932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  <a:defRPr/>
            </a:pPr>
            <a:endParaRPr lang="de-DE" sz="2800" b="0" strike="noStrike" spc="-1">
              <a:latin typeface="Calibri"/>
            </a:endParaRPr>
          </a:p>
        </p:txBody>
      </p:sp>
      <p:sp>
        <p:nvSpPr>
          <p:cNvPr id="416" name="CustomShape 2"/>
          <p:cNvSpPr/>
          <p:nvPr/>
        </p:nvSpPr>
        <p:spPr bwMode="auto">
          <a:xfrm>
            <a:off x="628560" y="1369080"/>
            <a:ext cx="7885800" cy="3396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120000"/>
              </a:lnSpc>
              <a:spcBef>
                <a:spcPts val="1001"/>
              </a:spcBef>
              <a:tabLst>
                <a:tab pos="0" algn="l"/>
              </a:tabLst>
              <a:defRPr/>
            </a:pPr>
            <a:endParaRPr lang="de-DE" sz="2400" b="0" strike="noStrike" spc="-1">
              <a:latin typeface="Calibri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8D70EF2-CD72-C49A-836D-319B05E84892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6.8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solidFill>
          <a:srgbClr val="000000"/>
        </a:solidFill>
        <a:ln w="12700" cap="flat">
          <a:noFill/>
          <a:miter lim="400000"/>
        </a:ln>
      </a:spPr>
      <a:bodyPr rtlCol="0" anchor="ctr"/>
      <a:lstStyle>
        <a:defPPr algn="ctr">
          <a:defRPr sz="2800" dirty="0" smtClean="0">
            <a:solidFill>
              <a:srgbClr val="FFFFFF"/>
            </a:solidFill>
          </a:defRPr>
        </a:defPPr>
      </a:lstStyle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865</Words>
  <Application>Microsoft Macintosh PowerPoint</Application>
  <DocSecurity>0</DocSecurity>
  <PresentationFormat>Bildschirmpräsentation (16:9)</PresentationFormat>
  <Paragraphs>159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Calibri</vt:lpstr>
      <vt:lpstr>Source Sans Pro Light</vt:lpstr>
      <vt:lpstr>TtT_Design</vt:lpstr>
      <vt:lpstr>Datenmanagementplan</vt:lpstr>
      <vt:lpstr>Datenmanagementpläne?</vt:lpstr>
      <vt:lpstr>Datenmanagementpläne?</vt:lpstr>
      <vt:lpstr>Anforderungen der Förderer</vt:lpstr>
      <vt:lpstr>Bestandteile eines DMP</vt:lpstr>
      <vt:lpstr>Tool: RDMO</vt:lpstr>
      <vt:lpstr>Tool: DMPonline </vt:lpstr>
      <vt:lpstr>Vergleich von DMP-Tools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399</cp:revision>
  <cp:lastPrinted>2023-12-12T21:02:09Z</cp:lastPrinted>
  <dcterms:created xsi:type="dcterms:W3CDTF">2017-05-29T08:09:42Z</dcterms:created>
  <dcterms:modified xsi:type="dcterms:W3CDTF">2023-12-13T09:15:01Z</dcterms:modified>
  <cp:category/>
  <dc:identifier/>
  <cp:contentStatus/>
  <dc:language/>
  <cp:version/>
</cp:coreProperties>
</file>