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6"/>
  </p:notesMasterIdLst>
  <p:sldIdLst>
    <p:sldId id="262" r:id="rId2"/>
    <p:sldId id="263" r:id="rId3"/>
    <p:sldId id="264" r:id="rId4"/>
    <p:sldId id="265" r:id="rId5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03: Didaktisches Vorgehen" id="{EEA20CAD-F9C1-4850-A8C1-3E878F7ED00F}">
          <p14:sldIdLst>
            <p14:sldId id="262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[08m; bis 09:56 --- Folie 3.1-3.3 (3)]</a:t>
            </a:r>
          </a:p>
          <a:p>
            <a:pPr>
              <a:defRPr/>
            </a:pPr>
            <a:r>
              <a:rPr lang="de-DE" dirty="0"/>
              <a:t>ID: 03.01.01.01_v | Einheit 3: Didaktisches Vorgehen | Baustein 1: Einführung</a:t>
            </a:r>
          </a:p>
          <a:p>
            <a:pPr>
              <a:defRPr/>
            </a:pPr>
            <a:r>
              <a:rPr lang="de-DE" dirty="0"/>
              <a:t>Inhalt 1: Eigenschaften </a:t>
            </a:r>
            <a:r>
              <a:rPr lang="de-DE" dirty="0" err="1"/>
              <a:t>TtT</a:t>
            </a:r>
            <a:r>
              <a:rPr lang="de-DE" dirty="0"/>
              <a:t>-Workshop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Whiteboard in Videokonferenzsoftware aktivieren</a:t>
            </a:r>
          </a:p>
          <a:p>
            <a:pPr>
              <a:defRPr/>
            </a:pPr>
            <a:r>
              <a:rPr lang="de-DE" dirty="0"/>
              <a:t>- "Welche Kriterien unterscheiden einen </a:t>
            </a:r>
            <a:r>
              <a:rPr lang="de-DE" dirty="0" err="1"/>
              <a:t>TtT</a:t>
            </a:r>
            <a:r>
              <a:rPr lang="de-DE" dirty="0"/>
              <a:t>-Workshop zum Thema FDM von einem FDM-Workshop?"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Zurufe auf Folie "Kriterien eines </a:t>
            </a:r>
            <a:r>
              <a:rPr lang="de-DE" dirty="0" err="1"/>
              <a:t>TtT</a:t>
            </a:r>
            <a:r>
              <a:rPr lang="de-DE" dirty="0"/>
              <a:t>-WS" über Funktion "Kommentierung" notieren</a:t>
            </a:r>
          </a:p>
          <a:p>
            <a:pPr>
              <a:defRPr/>
            </a:pPr>
            <a:r>
              <a:rPr lang="de-DE" dirty="0"/>
              <a:t>* Kommentare als Screenshot sichern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437A57F-D5BC-4278-C284-240430C36980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[08m; bis 09:56 --- Folie 3.1-3.3 (3)]</a:t>
            </a:r>
          </a:p>
          <a:p>
            <a:pPr>
              <a:defRPr/>
            </a:pPr>
            <a:r>
              <a:rPr lang="de-DE" dirty="0"/>
              <a:t>ID: 03.01.01.01_v | Einheit 3: Didaktisches Vorgehen | Baustein 1: Einführung</a:t>
            </a:r>
          </a:p>
          <a:p>
            <a:pPr>
              <a:defRPr/>
            </a:pPr>
            <a:r>
              <a:rPr lang="de-DE" dirty="0"/>
              <a:t>Inhalt 1: Eigenschaften </a:t>
            </a:r>
            <a:r>
              <a:rPr lang="de-DE" dirty="0" err="1"/>
              <a:t>TtT</a:t>
            </a:r>
            <a:r>
              <a:rPr lang="de-DE" dirty="0"/>
              <a:t>-Workshop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Whiteboard in Videokonferenzsoftware aktivieren</a:t>
            </a:r>
          </a:p>
          <a:p>
            <a:pPr>
              <a:defRPr/>
            </a:pPr>
            <a:r>
              <a:rPr lang="de-DE" dirty="0"/>
              <a:t>- "Welche Kriterien unterscheiden einen </a:t>
            </a:r>
            <a:r>
              <a:rPr lang="de-DE" dirty="0" err="1"/>
              <a:t>TtT</a:t>
            </a:r>
            <a:r>
              <a:rPr lang="de-DE" dirty="0"/>
              <a:t>-Workshop zum Thema FDM von einem FDM-Workshop?"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Zurufe auf Folie "Kriterien eines </a:t>
            </a:r>
            <a:r>
              <a:rPr lang="de-DE" dirty="0" err="1"/>
              <a:t>TtT</a:t>
            </a:r>
            <a:r>
              <a:rPr lang="de-DE" dirty="0"/>
              <a:t>-WS" über Funktion "Kommentierung" notieren</a:t>
            </a:r>
          </a:p>
          <a:p>
            <a:pPr>
              <a:defRPr/>
            </a:pPr>
            <a:r>
              <a:rPr lang="de-DE" dirty="0"/>
              <a:t>* Kommentare als Screenshot sichern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726A643-7B44-8CB6-EE6E-9B1A066F422A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[08m; bis 09:56 --- Folie 3.1-3.3 (3)]</a:t>
            </a:r>
          </a:p>
          <a:p>
            <a:pPr>
              <a:defRPr/>
            </a:pPr>
            <a:r>
              <a:rPr lang="de-DE" dirty="0"/>
              <a:t>ID: 03.01.01.01_v | Einheit 3: Didaktisches Vorgehen | Baustein 1: Einführung</a:t>
            </a:r>
          </a:p>
          <a:p>
            <a:pPr>
              <a:defRPr/>
            </a:pPr>
            <a:r>
              <a:rPr lang="de-DE" dirty="0"/>
              <a:t>Inhalt 1: Eigenschaften </a:t>
            </a:r>
            <a:r>
              <a:rPr lang="de-DE" dirty="0" err="1"/>
              <a:t>TtT</a:t>
            </a:r>
            <a:r>
              <a:rPr lang="de-DE" dirty="0"/>
              <a:t>-Workshop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Whiteboard in Videokonferenzsoftware aktivieren</a:t>
            </a:r>
          </a:p>
          <a:p>
            <a:pPr>
              <a:defRPr/>
            </a:pPr>
            <a:r>
              <a:rPr lang="de-DE" dirty="0"/>
              <a:t>- "Welche Kriterien unterscheiden einen </a:t>
            </a:r>
            <a:r>
              <a:rPr lang="de-DE" dirty="0" err="1"/>
              <a:t>TtT</a:t>
            </a:r>
            <a:r>
              <a:rPr lang="de-DE" dirty="0"/>
              <a:t>-Workshop zum Thema FDM von einem FDM-Workshop?"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Zurufe auf Folie "Kriterien eines </a:t>
            </a:r>
            <a:r>
              <a:rPr lang="de-DE" dirty="0" err="1"/>
              <a:t>TtT</a:t>
            </a:r>
            <a:r>
              <a:rPr lang="de-DE" dirty="0"/>
              <a:t>-WS" über Funktion "Kommentierung" notieren</a:t>
            </a:r>
          </a:p>
          <a:p>
            <a:pPr>
              <a:defRPr/>
            </a:pPr>
            <a:r>
              <a:rPr lang="de-DE" dirty="0"/>
              <a:t>* Kommentare als Screenshot sichern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49064EA-A515-7D96-3E43-F8858700201A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10:01 --- Folie 3.4 (1)]</a:t>
            </a:r>
          </a:p>
          <a:p>
            <a:pPr>
              <a:defRPr/>
            </a:pPr>
            <a:r>
              <a:rPr lang="de-DE" dirty="0"/>
              <a:t>ID: 03.02.02.01_v | Einheit 3: Didaktisches Vorgehen | Baustein 2: Modell nach Klaus Döring</a:t>
            </a:r>
          </a:p>
          <a:p>
            <a:pPr>
              <a:defRPr/>
            </a:pPr>
            <a:r>
              <a:rPr lang="de-DE" dirty="0"/>
              <a:t>Inhalt 2: Ein- und Ausatmen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Lernen, Phasen Ein- und Ausatmen nach Döring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CA77710-5247-6DD3-45F9-416DBEFC7DB4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Didaktisches Vorgehen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A34A1C7-BA57-7CDE-F965-60268EFEBE0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3.1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6926221" cy="278209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de-DE" dirty="0"/>
              <a:t>Welche </a:t>
            </a:r>
            <a:r>
              <a:rPr lang="de-DE" b="1" dirty="0"/>
              <a:t>Kriterien</a:t>
            </a:r>
            <a:r>
              <a:rPr lang="de-DE" dirty="0"/>
              <a:t> unterscheiden einen </a:t>
            </a:r>
            <a:br>
              <a:rPr lang="de-DE" dirty="0"/>
            </a:br>
            <a:r>
              <a:rPr lang="de-DE" b="1" dirty="0"/>
              <a:t>Train-the-Trainer</a:t>
            </a:r>
            <a:r>
              <a:rPr lang="de-DE" dirty="0"/>
              <a:t>-Workshop zum Thema Forschungsdatenmanagement von einem Forschungsdatenmanagement-Workshop?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Workshops?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 err="1"/>
              <a:t>Zuruf</a:t>
            </a:r>
            <a:r>
              <a:rPr lang="en-GB" dirty="0"/>
              <a:t>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Notizen</a:t>
            </a:r>
            <a:endParaRPr lang="en-GB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68F7175-DA2E-79A7-C85C-5FB6E096CDA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3.2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DE" dirty="0"/>
              <a:t>Kriterien </a:t>
            </a:r>
            <a:r>
              <a:rPr lang="de-DE" dirty="0" err="1"/>
              <a:t>TtT</a:t>
            </a:r>
            <a:r>
              <a:rPr lang="de-DE" dirty="0"/>
              <a:t>-Workshops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97797B9-07C0-B49A-12C1-385B85AE5B1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de-DE" dirty="0"/>
              <a:t>Zuruf mit Notizen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D69A876-7C91-C700-08E6-12E8C124294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3.3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3640237" cy="278209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Lernen als steter Wechsel</a:t>
            </a:r>
            <a:br>
              <a:rPr lang="de-DE"/>
            </a:br>
            <a:r>
              <a:rPr lang="de-DE"/>
              <a:t>von rezeptiver </a:t>
            </a:r>
            <a:br>
              <a:rPr lang="de-DE"/>
            </a:br>
            <a:r>
              <a:rPr lang="de-DE"/>
              <a:t>und expressiver Phase: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Lernprozess nach K. Döring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grpSp>
        <p:nvGrpSpPr>
          <p:cNvPr id="2" name="Gruppieren 1"/>
          <p:cNvGrpSpPr>
            <a:grpSpLocks noChangeAspect="1"/>
          </p:cNvGrpSpPr>
          <p:nvPr/>
        </p:nvGrpSpPr>
        <p:grpSpPr bwMode="auto">
          <a:xfrm>
            <a:off x="2843807" y="959698"/>
            <a:ext cx="6878031" cy="3700284"/>
            <a:chOff x="937363" y="851652"/>
            <a:chExt cx="7632348" cy="4106096"/>
          </a:xfrm>
        </p:grpSpPr>
        <p:grpSp>
          <p:nvGrpSpPr>
            <p:cNvPr id="6" name="Diagramm 8"/>
            <p:cNvGrpSpPr/>
            <p:nvPr/>
          </p:nvGrpSpPr>
          <p:grpSpPr bwMode="auto">
            <a:xfrm>
              <a:off x="2464477" y="1011462"/>
              <a:ext cx="6105234" cy="3946286"/>
              <a:chOff x="716935" y="-104220"/>
              <a:chExt cx="6105234" cy="3946286"/>
            </a:xfrm>
          </p:grpSpPr>
          <p:sp>
            <p:nvSpPr>
              <p:cNvPr id="7" name="Gebogener Pfeil 6"/>
              <p:cNvSpPr/>
              <p:nvPr/>
            </p:nvSpPr>
            <p:spPr bwMode="auto">
              <a:xfrm>
                <a:off x="1472684" y="-104220"/>
                <a:ext cx="3622875" cy="2498797"/>
              </a:xfrm>
              <a:prstGeom prst="circularArrow">
                <a:avLst>
                  <a:gd name="adj1" fmla="val 10980"/>
                  <a:gd name="adj2" fmla="val 1142322"/>
                  <a:gd name="adj3" fmla="val 4500000"/>
                  <a:gd name="adj4" fmla="val 10800000"/>
                  <a:gd name="adj5" fmla="val 12500"/>
                </a:avLst>
              </a:prstGeom>
              <a:gradFill rotWithShape="0">
                <a:gsLst>
                  <a:gs pos="0">
                    <a:srgbClr val="67BA7F">
                      <a:lumMod val="65000"/>
                      <a:lumOff val="35000"/>
                    </a:srgbClr>
                  </a:gs>
                  <a:gs pos="100000">
                    <a:srgbClr val="67BA7F">
                      <a:lumMod val="45903"/>
                      <a:lumOff val="54097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0">
                <a:srgbClr val="000000"/>
              </a:lnRef>
              <a:fillRef idx="2">
                <a:srgbClr val="000000"/>
              </a:fillRef>
              <a:effectRef idx="1">
                <a:srgbClr val="000000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" name="Form 8"/>
              <p:cNvSpPr/>
              <p:nvPr/>
            </p:nvSpPr>
            <p:spPr bwMode="auto">
              <a:xfrm>
                <a:off x="716935" y="1399763"/>
                <a:ext cx="3747126" cy="2423723"/>
              </a:xfrm>
              <a:prstGeom prst="leftCircularArrow">
                <a:avLst>
                  <a:gd name="adj1" fmla="val 10980"/>
                  <a:gd name="adj2" fmla="val 1142322"/>
                  <a:gd name="adj3" fmla="val 6300000"/>
                  <a:gd name="adj4" fmla="val 18900000"/>
                  <a:gd name="adj5" fmla="val 12500"/>
                </a:avLst>
              </a:prstGeom>
              <a:gradFill rotWithShape="0">
                <a:gsLst>
                  <a:gs pos="0">
                    <a:srgbClr val="67BA7F">
                      <a:lumMod val="79401"/>
                      <a:lumOff val="20599"/>
                    </a:srgbClr>
                  </a:gs>
                  <a:gs pos="100000">
                    <a:srgbClr val="67BA7F">
                      <a:lumMod val="32000"/>
                      <a:lumOff val="68000"/>
                    </a:srgbClr>
                  </a:gs>
                </a:gsLst>
                <a:lin ang="5400000" scaled="0"/>
              </a:gradFill>
              <a:ln>
                <a:noFill/>
              </a:ln>
            </p:spPr>
            <p:style>
              <a:lnRef idx="0">
                <a:srgbClr val="000000"/>
              </a:lnRef>
              <a:fillRef idx="2">
                <a:srgbClr val="000000"/>
              </a:fillRef>
              <a:effectRef idx="1">
                <a:srgbClr val="000000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" name="Halbbogen 10"/>
              <p:cNvSpPr/>
              <p:nvPr/>
            </p:nvSpPr>
            <p:spPr bwMode="auto">
              <a:xfrm>
                <a:off x="5033754" y="1944147"/>
                <a:ext cx="1788415" cy="1789132"/>
              </a:xfrm>
              <a:prstGeom prst="blockArc">
                <a:avLst>
                  <a:gd name="adj1" fmla="val 13500000"/>
                  <a:gd name="adj2" fmla="val 10800000"/>
                  <a:gd name="adj3" fmla="val 12740"/>
                </a:avLst>
              </a:prstGeom>
              <a:noFill/>
              <a:ln>
                <a:noFill/>
              </a:ln>
            </p:spPr>
            <p:style>
              <a:lnRef idx="0">
                <a:srgbClr val="000000"/>
              </a:lnRef>
              <a:fillRef idx="2">
                <a:srgbClr val="000000"/>
              </a:fillRef>
              <a:effectRef idx="1">
                <a:srgbClr val="000000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" name="Rechteck 11"/>
              <p:cNvSpPr/>
              <p:nvPr/>
            </p:nvSpPr>
            <p:spPr bwMode="auto">
              <a:xfrm>
                <a:off x="2706160" y="3263853"/>
                <a:ext cx="1156704" cy="57821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 spcFirstLastPara="0" vert="horz" wrap="square" lIns="13335" tIns="13335" rIns="13335" bIns="13335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de-DE" sz="2100"/>
              </a:p>
            </p:txBody>
          </p:sp>
        </p:grpSp>
        <p:sp>
          <p:nvSpPr>
            <p:cNvPr id="13" name="Nach links gekrümmter Pfeil 10"/>
            <p:cNvSpPr/>
            <p:nvPr/>
          </p:nvSpPr>
          <p:spPr bwMode="auto">
            <a:xfrm>
              <a:off x="3326342" y="851652"/>
              <a:ext cx="3410865" cy="584775"/>
            </a:xfrm>
            <a:prstGeom prst="curvedLeftArrow">
              <a:avLst>
                <a:gd name="adj1" fmla="val 25000"/>
                <a:gd name="adj2" fmla="val 50000"/>
                <a:gd name="adj3" fmla="val 25000"/>
              </a:avLst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de-DE" sz="3200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004476"/>
                  </a:solidFill>
                </a:rPr>
                <a:t>Einatmen</a:t>
              </a:r>
              <a:endParaRPr lang="de-DE" sz="32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4476"/>
                </a:solidFill>
              </a:endParaRPr>
            </a:p>
          </p:txBody>
        </p:sp>
        <p:sp>
          <p:nvSpPr>
            <p:cNvPr id="14" name="Rechteck 14"/>
            <p:cNvSpPr/>
            <p:nvPr/>
          </p:nvSpPr>
          <p:spPr bwMode="auto">
            <a:xfrm>
              <a:off x="5204555" y="1448756"/>
              <a:ext cx="2533514" cy="169277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de-DE" sz="2000">
                  <a:ln w="0"/>
                  <a:solidFill>
                    <a:srgbClr val="004476"/>
                  </a:solidFill>
                </a:rPr>
                <a:t>   interessieren</a:t>
              </a:r>
              <a:endParaRPr/>
            </a:p>
            <a:p>
              <a:pPr algn="ctr">
                <a:defRPr/>
              </a:pPr>
              <a:endParaRPr lang="de-DE" sz="800">
                <a:ln w="0"/>
                <a:solidFill>
                  <a:srgbClr val="004476"/>
                </a:solidFill>
              </a:endParaRPr>
            </a:p>
            <a:p>
              <a:pPr algn="ctr">
                <a:defRPr/>
              </a:pPr>
              <a:r>
                <a:rPr lang="de-DE" sz="2000">
                  <a:ln w="0"/>
                  <a:solidFill>
                    <a:srgbClr val="004476"/>
                  </a:solidFill>
                </a:rPr>
                <a:t>	wahrnehmen</a:t>
              </a:r>
              <a:endParaRPr/>
            </a:p>
            <a:p>
              <a:pPr algn="ctr">
                <a:defRPr/>
              </a:pPr>
              <a:endParaRPr lang="de-DE" sz="800">
                <a:ln w="0"/>
                <a:solidFill>
                  <a:srgbClr val="004476"/>
                </a:solidFill>
              </a:endParaRPr>
            </a:p>
            <a:p>
              <a:pPr algn="ctr">
                <a:defRPr/>
              </a:pPr>
              <a:r>
                <a:rPr lang="de-DE" sz="2000">
                  <a:ln w="0"/>
                  <a:solidFill>
                    <a:srgbClr val="004476"/>
                  </a:solidFill>
                </a:rPr>
                <a:t>        verarbeiten</a:t>
              </a:r>
              <a:endParaRPr/>
            </a:p>
            <a:p>
              <a:pPr algn="ctr">
                <a:defRPr/>
              </a:pPr>
              <a:endParaRPr lang="de-DE" sz="800">
                <a:ln w="0"/>
                <a:solidFill>
                  <a:srgbClr val="004476"/>
                </a:solidFill>
              </a:endParaRPr>
            </a:p>
            <a:p>
              <a:pPr algn="ctr">
                <a:defRPr/>
              </a:pPr>
              <a:r>
                <a:rPr lang="de-DE" sz="2000">
                  <a:ln w="0"/>
                  <a:solidFill>
                    <a:srgbClr val="004476"/>
                  </a:solidFill>
                </a:rPr>
                <a:t>verankern</a:t>
              </a:r>
              <a:endParaRPr/>
            </a:p>
          </p:txBody>
        </p:sp>
        <p:sp>
          <p:nvSpPr>
            <p:cNvPr id="15" name="Rechteck 15"/>
            <p:cNvSpPr/>
            <p:nvPr/>
          </p:nvSpPr>
          <p:spPr bwMode="auto">
            <a:xfrm>
              <a:off x="937363" y="2958762"/>
              <a:ext cx="2654841" cy="169277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de-DE" sz="2000" b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</a:rPr>
                <a:t> 	</a:t>
              </a:r>
              <a:r>
                <a:rPr lang="de-DE" sz="2000">
                  <a:ln w="0"/>
                  <a:solidFill>
                    <a:srgbClr val="004476"/>
                  </a:solidFill>
                </a:rPr>
                <a:t>  erinnern</a:t>
              </a:r>
              <a:endParaRPr/>
            </a:p>
            <a:p>
              <a:pPr algn="ctr">
                <a:defRPr/>
              </a:pPr>
              <a:endParaRPr lang="de-DE" sz="800">
                <a:ln w="0"/>
                <a:solidFill>
                  <a:srgbClr val="004476"/>
                </a:solidFill>
              </a:endParaRPr>
            </a:p>
            <a:p>
              <a:pPr algn="ctr">
                <a:defRPr/>
              </a:pPr>
              <a:r>
                <a:rPr lang="de-DE" sz="2000">
                  <a:ln w="0"/>
                  <a:solidFill>
                    <a:srgbClr val="004476"/>
                  </a:solidFill>
                </a:rPr>
                <a:t>wiedergeben</a:t>
              </a:r>
              <a:endParaRPr/>
            </a:p>
            <a:p>
              <a:pPr algn="ctr">
                <a:defRPr/>
              </a:pPr>
              <a:endParaRPr lang="de-DE" sz="800">
                <a:ln w="0"/>
                <a:solidFill>
                  <a:srgbClr val="004476"/>
                </a:solidFill>
              </a:endParaRPr>
            </a:p>
            <a:p>
              <a:pPr algn="ctr">
                <a:defRPr/>
              </a:pPr>
              <a:r>
                <a:rPr lang="de-DE" sz="2000">
                  <a:ln w="0"/>
                  <a:solidFill>
                    <a:srgbClr val="004476"/>
                  </a:solidFill>
                </a:rPr>
                <a:t>        übertragen</a:t>
              </a:r>
              <a:endParaRPr/>
            </a:p>
            <a:p>
              <a:pPr algn="ctr">
                <a:defRPr/>
              </a:pPr>
              <a:endParaRPr lang="de-DE" sz="800">
                <a:ln w="0"/>
                <a:solidFill>
                  <a:srgbClr val="004476"/>
                </a:solidFill>
              </a:endParaRPr>
            </a:p>
            <a:p>
              <a:pPr algn="ctr">
                <a:defRPr/>
              </a:pPr>
              <a:r>
                <a:rPr lang="de-DE" sz="2000">
                  <a:ln w="0"/>
                  <a:solidFill>
                    <a:srgbClr val="004476"/>
                  </a:solidFill>
                </a:rPr>
                <a:t>	anwenden</a:t>
              </a:r>
              <a:endParaRPr/>
            </a:p>
          </p:txBody>
        </p:sp>
        <p:sp>
          <p:nvSpPr>
            <p:cNvPr id="16" name="Nach links gekrümmter Pfeil 9"/>
            <p:cNvSpPr/>
            <p:nvPr/>
          </p:nvSpPr>
          <p:spPr bwMode="auto">
            <a:xfrm>
              <a:off x="2430549" y="2424316"/>
              <a:ext cx="3410865" cy="584775"/>
            </a:xfrm>
            <a:prstGeom prst="curvedLeftArrow">
              <a:avLst>
                <a:gd name="adj1" fmla="val 25000"/>
                <a:gd name="adj2" fmla="val 50000"/>
                <a:gd name="adj3" fmla="val 25000"/>
              </a:avLst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defRPr/>
              </a:pPr>
              <a:r>
                <a:rPr lang="de-DE" sz="3200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rgbClr val="004476"/>
                  </a:solidFill>
                </a:rPr>
                <a:t>Ausatmen</a:t>
              </a:r>
              <a:endParaRPr lang="de-DE" sz="32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4476"/>
                </a:solidFill>
              </a:endParaRP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306CB5B3-6410-3BBC-9881-DCA6F7A128E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3.4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421</Words>
  <Application>Microsoft Macintosh PowerPoint</Application>
  <DocSecurity>0</DocSecurity>
  <PresentationFormat>Bildschirmpräsentation (16:9)</PresentationFormat>
  <Paragraphs>81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Calibri</vt:lpstr>
      <vt:lpstr>Source Sans Pro Light</vt:lpstr>
      <vt:lpstr>TtT_Design</vt:lpstr>
      <vt:lpstr>Didaktisches Vorgehen</vt:lpstr>
      <vt:lpstr>Workshops?</vt:lpstr>
      <vt:lpstr>Kriterien TtT-Workshops</vt:lpstr>
      <vt:lpstr>Lernprozess nach K. Döring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2023-12-13T09:13:55Z</dcterms:modified>
  <cp:category/>
  <dc:identifier/>
  <cp:contentStatus/>
  <dc:language/>
  <cp:version/>
</cp:coreProperties>
</file>