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sldIdLst>
    <p:sldId id="323" r:id="rId2"/>
    <p:sldId id="373" r:id="rId3"/>
    <p:sldId id="324" r:id="rId4"/>
    <p:sldId id="325" r:id="rId5"/>
    <p:sldId id="326" r:id="rId6"/>
    <p:sldId id="327" r:id="rId7"/>
    <p:sldId id="328" r:id="rId8"/>
    <p:sldId id="329" r:id="rId9"/>
    <p:sldId id="330" r:id="rId10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10: Langzeitarchivierung" id="{877A0D79-9C86-4437-9AFC-472F814437D0}">
          <p14:sldIdLst>
            <p14:sldId id="323"/>
            <p14:sldId id="373"/>
            <p14:sldId id="324"/>
            <p14:sldId id="325"/>
            <p14:sldId id="326"/>
            <p14:sldId id="327"/>
            <p14:sldId id="328"/>
            <p14:sldId id="329"/>
            <p14:sldId id="3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14:01 --- Folie 10.1-10.2 (2)]</a:t>
            </a:r>
          </a:p>
          <a:p>
            <a:pPr>
              <a:defRPr/>
            </a:pPr>
            <a:r>
              <a:rPr lang="de-DE" dirty="0"/>
              <a:t>ID: 10.01.01.01_v | Einheit 10: Langzeitarchivierung | Baustein 1: Grundlagen</a:t>
            </a:r>
          </a:p>
          <a:p>
            <a:pPr>
              <a:defRPr/>
            </a:pPr>
            <a:r>
              <a:rPr lang="de-DE" dirty="0"/>
              <a:t>Inhalt 1: Archivierung </a:t>
            </a:r>
            <a:r>
              <a:rPr lang="de-DE" dirty="0" err="1"/>
              <a:t>vs</a:t>
            </a:r>
            <a:r>
              <a:rPr lang="de-DE" dirty="0"/>
              <a:t> Backup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ohne Notizen</a:t>
            </a:r>
          </a:p>
          <a:p>
            <a:pPr>
              <a:defRPr/>
            </a:pPr>
            <a:r>
              <a:rPr lang="de-DE" dirty="0"/>
              <a:t>- "Wie unterscheidet sich die Archivierung vom Backup?"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06FD36C-79DA-9E96-E3DB-E1EE81A91FE4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14:01 --- Folie 10.1-10.2 (2)]</a:t>
            </a:r>
          </a:p>
          <a:p>
            <a:pPr>
              <a:defRPr/>
            </a:pPr>
            <a:r>
              <a:rPr lang="de-DE" dirty="0"/>
              <a:t>ID: 10.01.01.01_v | Einheit 10: Langzeitarchivierung | Baustein 1: Grundlagen</a:t>
            </a:r>
          </a:p>
          <a:p>
            <a:pPr>
              <a:defRPr/>
            </a:pPr>
            <a:r>
              <a:rPr lang="de-DE" dirty="0"/>
              <a:t>Inhalt 1: Archivierung </a:t>
            </a:r>
            <a:r>
              <a:rPr lang="de-DE" dirty="0" err="1"/>
              <a:t>vs</a:t>
            </a:r>
            <a:r>
              <a:rPr lang="de-DE" dirty="0"/>
              <a:t> Backup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ohne Notizen</a:t>
            </a:r>
          </a:p>
          <a:p>
            <a:pPr>
              <a:defRPr/>
            </a:pPr>
            <a:r>
              <a:rPr lang="de-DE" dirty="0"/>
              <a:t>- "Wie unterscheidet sich die Archivierung vom Backup?"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AC60A-EC2A-A383-6D7B-82B34BF51CCC}" type="slidenum">
              <a:rPr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699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14:03 --- Folie 10.3-10.5 (3)]</a:t>
            </a:r>
          </a:p>
          <a:p>
            <a:pPr>
              <a:defRPr/>
            </a:pPr>
            <a:r>
              <a:rPr lang="de-DE" dirty="0"/>
              <a:t>ID: 10.01.02.01_v | Einheit 10: Langzeitarchivierung | Baustein 1: Grundlagen</a:t>
            </a:r>
          </a:p>
          <a:p>
            <a:pPr>
              <a:defRPr/>
            </a:pPr>
            <a:r>
              <a:rPr lang="de-DE" dirty="0"/>
              <a:t>Inhalt 2: Archivierung </a:t>
            </a:r>
            <a:r>
              <a:rPr lang="de-DE" dirty="0" err="1"/>
              <a:t>vs</a:t>
            </a:r>
            <a:r>
              <a:rPr lang="de-DE" dirty="0"/>
              <a:t> Backup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Auflösung Abgrenzung Archivierung zu Backup</a:t>
            </a:r>
          </a:p>
          <a:p>
            <a:pPr>
              <a:defRPr/>
            </a:pPr>
            <a:r>
              <a:rPr lang="de-DE" dirty="0"/>
              <a:t>- Was heißt Langzeit?</a:t>
            </a:r>
          </a:p>
          <a:p>
            <a:pPr>
              <a:defRPr/>
            </a:pPr>
            <a:r>
              <a:rPr lang="de-DE" dirty="0"/>
              <a:t>- Herausforderungen Langzeitspeicherung werden erklärt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14:03 --- Folie 10.3-10.5 (3)]</a:t>
            </a:r>
          </a:p>
          <a:p>
            <a:pPr>
              <a:defRPr/>
            </a:pPr>
            <a:r>
              <a:rPr lang="de-DE" dirty="0"/>
              <a:t>ID: 10.01.02.01_v | Einheit 10: Langzeitarchivierung | Baustein 1: Grundlagen</a:t>
            </a:r>
          </a:p>
          <a:p>
            <a:pPr>
              <a:defRPr/>
            </a:pPr>
            <a:r>
              <a:rPr lang="de-DE" dirty="0"/>
              <a:t>Inhalt 2: Archivierung </a:t>
            </a:r>
            <a:r>
              <a:rPr lang="de-DE" dirty="0" err="1"/>
              <a:t>vs</a:t>
            </a:r>
            <a:r>
              <a:rPr lang="de-DE" dirty="0"/>
              <a:t> Backup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Auflösung Abgrenzung Archivierung zu Backup</a:t>
            </a:r>
          </a:p>
          <a:p>
            <a:pPr>
              <a:defRPr/>
            </a:pPr>
            <a:r>
              <a:rPr lang="de-DE" dirty="0"/>
              <a:t>- Was heißt Langzeit?</a:t>
            </a:r>
          </a:p>
          <a:p>
            <a:pPr>
              <a:defRPr/>
            </a:pPr>
            <a:r>
              <a:rPr lang="de-DE" dirty="0"/>
              <a:t>- Herausforderungen Langzeitspeicherung werden erklärt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A1B9334-3CA4-2D99-E78A-146994F7FAD2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14:03 --- Folie 10.3-10.5 (3)]</a:t>
            </a:r>
          </a:p>
          <a:p>
            <a:pPr>
              <a:defRPr/>
            </a:pPr>
            <a:r>
              <a:rPr lang="de-DE" dirty="0"/>
              <a:t>ID: 10.01.02.01_v | Einheit 10: Langzeitarchivierung | Baustein 1: Grundlagen</a:t>
            </a:r>
          </a:p>
          <a:p>
            <a:pPr>
              <a:defRPr/>
            </a:pPr>
            <a:r>
              <a:rPr lang="de-DE" dirty="0"/>
              <a:t>Inhalt 2: Archivierung </a:t>
            </a:r>
            <a:r>
              <a:rPr lang="de-DE" dirty="0" err="1"/>
              <a:t>vs</a:t>
            </a:r>
            <a:r>
              <a:rPr lang="de-DE" dirty="0"/>
              <a:t> Backup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Auflösung Abgrenzung Archivierung zu Backup</a:t>
            </a:r>
          </a:p>
          <a:p>
            <a:pPr>
              <a:defRPr/>
            </a:pPr>
            <a:r>
              <a:rPr lang="de-DE" dirty="0"/>
              <a:t>- Was heißt Langzeit?</a:t>
            </a:r>
          </a:p>
          <a:p>
            <a:pPr>
              <a:defRPr/>
            </a:pPr>
            <a:r>
              <a:rPr lang="de-DE" dirty="0"/>
              <a:t>- Herausforderungen Langzeitspeicherung werden erklärt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640B11B-8B17-CE3F-530F-776960F89F55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14:06 --- Folie 10.6-10.7 (2)]</a:t>
            </a:r>
          </a:p>
          <a:p>
            <a:pPr>
              <a:defRPr/>
            </a:pPr>
            <a:r>
              <a:rPr lang="de-DE" dirty="0"/>
              <a:t>ID: 10.02.01.01_v | Einheit 10: Langzeitarchivierung | Baustein 2: Nachhaltige Dateiformate</a:t>
            </a:r>
          </a:p>
          <a:p>
            <a:pPr>
              <a:defRPr/>
            </a:pPr>
            <a:r>
              <a:rPr lang="de-DE" dirty="0"/>
              <a:t>Inhalt 1: Dateiformate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Unterschieds offene und proprietäre Formaten</a:t>
            </a:r>
          </a:p>
          <a:p>
            <a:pPr>
              <a:defRPr/>
            </a:pPr>
            <a:r>
              <a:rPr lang="de-DE" dirty="0"/>
              <a:t>- Gründe für Nutzung standardisierter Formaten für Langzeitspeicherung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14:06 --- Folie 10.6-10.7 (2)]</a:t>
            </a:r>
          </a:p>
          <a:p>
            <a:pPr>
              <a:defRPr/>
            </a:pPr>
            <a:r>
              <a:rPr lang="de-DE" dirty="0"/>
              <a:t>ID: 10.02.01.01_v | Einheit 10: Langzeitarchivierung | Baustein 2: Nachhaltige Dateiformate</a:t>
            </a:r>
          </a:p>
          <a:p>
            <a:pPr>
              <a:defRPr/>
            </a:pPr>
            <a:r>
              <a:rPr lang="de-DE" dirty="0"/>
              <a:t>Inhalt 1: Dateiformate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Unterschieds offene und proprietäre Formaten</a:t>
            </a:r>
          </a:p>
          <a:p>
            <a:pPr>
              <a:defRPr/>
            </a:pPr>
            <a:r>
              <a:rPr lang="de-DE" dirty="0"/>
              <a:t>- Gründe für Nutzung standardisierter Formaten für Langzeitspeicherung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AD7C2FAD-95B8-95C6-C228-2E4CC0D38511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[12m; bis 14:18 --- Folie 10.8-10.9 (2)]</a:t>
            </a:r>
          </a:p>
          <a:p>
            <a:pPr>
              <a:defRPr/>
            </a:pPr>
            <a:r>
              <a:rPr lang="de-DE" dirty="0"/>
              <a:t>ID: 10.03.01.01_v | Einheit 10: Langzeitarchivierung | Baustein 3: Anforderungen an ein Langzeitarchiv</a:t>
            </a:r>
          </a:p>
          <a:p>
            <a:pPr>
              <a:defRPr/>
            </a:pPr>
            <a:r>
              <a:rPr lang="de-DE" dirty="0"/>
              <a:t>Inhalt 1: Auswahl von LZAs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mit Notizen</a:t>
            </a:r>
          </a:p>
          <a:p>
            <a:pPr>
              <a:defRPr/>
            </a:pPr>
            <a:r>
              <a:rPr lang="de-DE" dirty="0"/>
              <a:t>- "Worauf sollte man bei der Wahl von LZAs achten?"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0AF779F-97DD-3C69-AE81-E4CB64BABD35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[12m; bis 14:18 --- Folie 10.8-10.9 (2)]</a:t>
            </a:r>
          </a:p>
          <a:p>
            <a:pPr>
              <a:defRPr/>
            </a:pPr>
            <a:r>
              <a:rPr lang="de-DE" dirty="0"/>
              <a:t>ID: 10.03.01.01_v | Einheit 10: Langzeitarchivierung | Baustein 3: Anforderungen an ein Langzeitarchiv</a:t>
            </a:r>
          </a:p>
          <a:p>
            <a:pPr>
              <a:defRPr/>
            </a:pPr>
            <a:r>
              <a:rPr lang="de-DE" dirty="0"/>
              <a:t>Inhalt 1: Auswahl von LZAs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mit Notizen</a:t>
            </a:r>
          </a:p>
          <a:p>
            <a:pPr>
              <a:defRPr/>
            </a:pPr>
            <a:r>
              <a:rPr lang="de-DE" dirty="0"/>
              <a:t>- "Worauf sollte man bei der Wahl von LZAs achten?"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8214E4F-14C7-3ABB-988A-E3235AE05D94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publicdomain/zero/1.0/deed.de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Langzeitarchivierung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1EDAF49-9CA8-B55F-929C-D42AC02E66E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/>
          <a:lstStyle/>
          <a:p>
            <a:pPr>
              <a:defRPr/>
            </a:pPr>
            <a:r>
              <a:rPr lang="de-DE" dirty="0"/>
              <a:t>Wie unterscheidet sich die Archivierung vom Backup?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Archivierung </a:t>
            </a:r>
            <a:r>
              <a:rPr lang="de-DE" dirty="0" err="1"/>
              <a:t>vs</a:t>
            </a:r>
            <a:r>
              <a:rPr lang="de-DE" dirty="0"/>
              <a:t> Backup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Zuruf</a:t>
            </a:r>
            <a:endParaRPr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730D5F-F390-5D9A-62CB-6A1045B8084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10.2</a:t>
            </a:r>
          </a:p>
        </p:txBody>
      </p:sp>
    </p:spTree>
    <p:extLst>
      <p:ext uri="{BB962C8B-B14F-4D97-AF65-F5344CB8AC3E}">
        <p14:creationId xmlns:p14="http://schemas.microsoft.com/office/powerpoint/2010/main" val="1035095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0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Wie lange ist Langzeit?</a:t>
            </a:r>
            <a:endParaRPr/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pic>
        <p:nvPicPr>
          <p:cNvPr id="6" name="Grafik 4"/>
          <p:cNvPicPr>
            <a:picLocks noChangeAspect="1"/>
          </p:cNvPicPr>
          <p:nvPr/>
        </p:nvPicPr>
        <p:blipFill>
          <a:blip r:embed="rId3"/>
          <a:srcRect l="14519" r="5298"/>
          <a:stretch/>
        </p:blipFill>
        <p:spPr bwMode="auto">
          <a:xfrm>
            <a:off x="1187624" y="1278187"/>
            <a:ext cx="1537123" cy="144687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724747" y="2348358"/>
            <a:ext cx="1917014" cy="1278009"/>
          </a:xfrm>
          <a:prstGeom prst="rect">
            <a:avLst/>
          </a:prstGeom>
        </p:spPr>
      </p:pic>
      <p:pic>
        <p:nvPicPr>
          <p:cNvPr id="8" name="Grafik 1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11960" y="3265293"/>
            <a:ext cx="1423880" cy="1388283"/>
          </a:xfrm>
          <a:prstGeom prst="rect">
            <a:avLst/>
          </a:prstGeom>
        </p:spPr>
      </p:pic>
      <p:sp>
        <p:nvSpPr>
          <p:cNvPr id="9" name="Textfeld 13"/>
          <p:cNvSpPr/>
          <p:nvPr/>
        </p:nvSpPr>
        <p:spPr bwMode="auto">
          <a:xfrm>
            <a:off x="3005229" y="1408895"/>
            <a:ext cx="3189249" cy="461665"/>
          </a:xfrm>
          <a:prstGeom prst="rect">
            <a:avLst/>
          </a:prstGeom>
        </p:spPr>
        <p:txBody>
          <a:bodyPr/>
          <a:lstStyle/>
          <a:p>
            <a:pPr algn="l" defTabSz="309563">
              <a:defRPr/>
            </a:pPr>
            <a:r>
              <a:rPr lang="de-DE" sz="1800">
                <a:solidFill>
                  <a:srgbClr val="C63B87"/>
                </a:solidFill>
              </a:rPr>
              <a:t>CD: 5–10 Jahre</a:t>
            </a:r>
            <a:endParaRPr sz="1800">
              <a:solidFill>
                <a:srgbClr val="C63B87"/>
              </a:solidFill>
            </a:endParaRPr>
          </a:p>
        </p:txBody>
      </p:sp>
      <p:sp>
        <p:nvSpPr>
          <p:cNvPr id="10" name="Textfeld 20"/>
          <p:cNvSpPr/>
          <p:nvPr/>
        </p:nvSpPr>
        <p:spPr bwMode="auto">
          <a:xfrm>
            <a:off x="5728011" y="3587444"/>
            <a:ext cx="3189249" cy="461665"/>
          </a:xfrm>
          <a:prstGeom prst="rect">
            <a:avLst/>
          </a:prstGeom>
        </p:spPr>
        <p:txBody>
          <a:bodyPr/>
          <a:lstStyle/>
          <a:p>
            <a:pPr algn="l" defTabSz="309563">
              <a:defRPr/>
            </a:pPr>
            <a:r>
              <a:rPr lang="de-DE" sz="1800">
                <a:solidFill>
                  <a:srgbClr val="C63B87"/>
                </a:solidFill>
              </a:rPr>
              <a:t>Diskette: 10–20 Jahre </a:t>
            </a:r>
            <a:endParaRPr sz="1800">
              <a:solidFill>
                <a:srgbClr val="C63B87"/>
              </a:solidFill>
            </a:endParaRPr>
          </a:p>
        </p:txBody>
      </p:sp>
      <p:sp>
        <p:nvSpPr>
          <p:cNvPr id="11" name="Textfeld 21"/>
          <p:cNvSpPr/>
          <p:nvPr/>
        </p:nvSpPr>
        <p:spPr bwMode="auto">
          <a:xfrm>
            <a:off x="4687846" y="2444945"/>
            <a:ext cx="3412546" cy="461665"/>
          </a:xfrm>
          <a:prstGeom prst="rect">
            <a:avLst/>
          </a:prstGeom>
        </p:spPr>
        <p:txBody>
          <a:bodyPr/>
          <a:lstStyle/>
          <a:p>
            <a:pPr algn="l" defTabSz="309563">
              <a:defRPr/>
            </a:pPr>
            <a:r>
              <a:rPr lang="de-DE" sz="1800">
                <a:solidFill>
                  <a:srgbClr val="C63B87"/>
                </a:solidFill>
              </a:rPr>
              <a:t>Festplatte: 3–10 Jahre </a:t>
            </a:r>
            <a:endParaRPr sz="1800">
              <a:solidFill>
                <a:srgbClr val="C63B87"/>
              </a:solidFill>
            </a:endParaRPr>
          </a:p>
        </p:txBody>
      </p:sp>
      <p:sp>
        <p:nvSpPr>
          <p:cNvPr id="12" name="Fußzeilenplatzhalter 1"/>
          <p:cNvSpPr/>
          <p:nvPr/>
        </p:nvSpPr>
        <p:spPr bwMode="auto">
          <a:xfrm>
            <a:off x="5450296" y="4340773"/>
            <a:ext cx="3744677" cy="52176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Quelle: pixabay.com. </a:t>
            </a:r>
            <a:br>
              <a:rPr lang="de-DE" spc="-1">
                <a:solidFill>
                  <a:srgbClr val="5E5E5E"/>
                </a:solidFill>
                <a:latin typeface="+mn-lt"/>
                <a:cs typeface="+mn-cs"/>
              </a:rPr>
            </a:b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Dieses Werk ist lizenziert unter einer </a:t>
            </a:r>
            <a:r>
              <a:rPr lang="de-DE" u="sng" spc="-1">
                <a:latin typeface="+mn-lt"/>
                <a:cs typeface="+mn-cs"/>
                <a:hlinkClick r:id="rId6" tooltip="https://creativecommons.org/publicdomain/zero/1.0/deed.de"/>
              </a:rPr>
              <a:t>CC0 1.0 Universal (CC0 1.0) Public Domain Dedication</a:t>
            </a:r>
            <a:r>
              <a:rPr lang="de-DE" spc="-1">
                <a:latin typeface="+mn-lt"/>
                <a:cs typeface="+mn-cs"/>
              </a:rPr>
              <a:t>.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r>
              <a:rPr lang="de-DE" u="sng" spc="-1">
                <a:latin typeface="+mn-lt"/>
                <a:cs typeface="+mn-cs"/>
                <a:hlinkClick r:id="rId6" tooltip="https://creativecommons.org/publicdomain/zero/1.0/deed.de"/>
              </a:rPr>
              <a:t>https://creativecommons.org/publicdomain/zero/1.0/deed.de</a:t>
            </a:r>
            <a:r>
              <a:rPr lang="de-DE" spc="-1">
                <a:latin typeface="+mn-lt"/>
                <a:cs typeface="+mn-cs"/>
              </a:rPr>
              <a:t> 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endParaRPr lang="de-DE" spc="-1">
              <a:latin typeface="+mn-lt"/>
              <a:cs typeface="+mn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113EF57-A88B-AA21-D1C9-B83E407E7BA1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platzhalter 1"/>
          <p:cNvSpPr>
            <a:spLocks noGrp="1"/>
          </p:cNvSpPr>
          <p:nvPr>
            <p:ph type="body" sz="half" idx="1"/>
          </p:nvPr>
        </p:nvSpPr>
        <p:spPr bwMode="auto">
          <a:xfrm>
            <a:off x="4847084" y="1892383"/>
            <a:ext cx="4008884" cy="2782888"/>
          </a:xfrm>
        </p:spPr>
        <p:txBody>
          <a:bodyPr/>
          <a:lstStyle/>
          <a:p>
            <a:pPr>
              <a:defRPr/>
            </a:pPr>
            <a:r>
              <a:rPr lang="de-DE"/>
              <a:t>Sicherung ausgewählter Daten, um diese langfristig aufzubewahren</a:t>
            </a:r>
            <a:endParaRPr/>
          </a:p>
          <a:p>
            <a:pPr>
              <a:defRPr/>
            </a:pPr>
            <a:r>
              <a:rPr lang="de-DE"/>
              <a:t>Nur endgültige Versionen</a:t>
            </a:r>
            <a:endParaRPr/>
          </a:p>
          <a:p>
            <a:pPr>
              <a:defRPr/>
            </a:pPr>
            <a:r>
              <a:rPr lang="de-DE"/>
              <a:t>Integritätssicherung</a:t>
            </a:r>
            <a:endParaRPr/>
          </a:p>
          <a:p>
            <a:pPr>
              <a:defRPr/>
            </a:pPr>
            <a:r>
              <a:rPr lang="de-DE"/>
              <a:t>Langzeitspeicherung</a:t>
            </a:r>
            <a:endParaRPr/>
          </a:p>
          <a:p>
            <a:pPr>
              <a:defRPr/>
            </a:pPr>
            <a:r>
              <a:rPr lang="de-DE"/>
              <a:t>Durchsuchbarkeit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10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Backup vs Archivierung</a:t>
            </a:r>
            <a:endParaRPr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4427984" y="1470670"/>
            <a:ext cx="3365575" cy="381000"/>
          </a:xfrm>
        </p:spPr>
        <p:txBody>
          <a:bodyPr/>
          <a:lstStyle/>
          <a:p>
            <a:pPr>
              <a:defRPr/>
            </a:pPr>
            <a:r>
              <a:rPr lang="de-DE"/>
              <a:t>Archivierung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" name="Textplatzhalter 1"/>
          <p:cNvSpPr txBox="1"/>
          <p:nvPr/>
        </p:nvSpPr>
        <p:spPr bwMode="auto">
          <a:xfrm>
            <a:off x="957112" y="1995686"/>
            <a:ext cx="3136180" cy="2262341"/>
          </a:xfrm>
          <a:prstGeom prst="rect">
            <a:avLst/>
          </a:prstGeom>
        </p:spPr>
        <p:txBody>
          <a:bodyPr/>
          <a:lstStyle>
            <a:lvl1pPr marL="2095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Helvetica Neue"/>
                <a:cs typeface="Helvetica Neue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de-DE" dirty="0"/>
              <a:t>(Automatische) Sicherung </a:t>
            </a:r>
            <a:r>
              <a:rPr lang="de-DE" b="1" dirty="0"/>
              <a:t>aller</a:t>
            </a:r>
            <a:r>
              <a:rPr lang="de-DE" dirty="0"/>
              <a:t> Daten, um Datenverlust vorzubeugen </a:t>
            </a:r>
            <a:br>
              <a:rPr lang="de-DE" dirty="0"/>
            </a:br>
            <a:r>
              <a:rPr lang="de-DE" dirty="0"/>
              <a:t>(technisch z. B. defekt, </a:t>
            </a:r>
            <a:br>
              <a:rPr lang="de-DE" dirty="0"/>
            </a:br>
            <a:r>
              <a:rPr lang="de-DE" dirty="0"/>
              <a:t>oder menschlich z. B. versehentlich gelöscht)</a:t>
            </a:r>
            <a:endParaRPr dirty="0"/>
          </a:p>
          <a:p>
            <a:pPr>
              <a:lnSpc>
                <a:spcPct val="110000"/>
              </a:lnSpc>
              <a:defRPr/>
            </a:pPr>
            <a:r>
              <a:rPr lang="de-DE" dirty="0"/>
              <a:t>Alle Versionen</a:t>
            </a:r>
            <a:endParaRPr dirty="0"/>
          </a:p>
        </p:txBody>
      </p:sp>
      <p:sp>
        <p:nvSpPr>
          <p:cNvPr id="3" name="Textplatzhalter 3"/>
          <p:cNvSpPr txBox="1"/>
          <p:nvPr/>
        </p:nvSpPr>
        <p:spPr bwMode="auto">
          <a:xfrm>
            <a:off x="539552" y="1470670"/>
            <a:ext cx="1584175" cy="381000"/>
          </a:xfrm>
          <a:prstGeom prst="rect">
            <a:avLst/>
          </a:prstGeom>
        </p:spPr>
        <p:txBody>
          <a:bodyPr/>
          <a:lstStyle>
            <a:lvl1pPr algn="l" defTabSz="309563">
              <a:defRPr sz="1800">
                <a:solidFill>
                  <a:srgbClr val="C63B87"/>
                </a:solidFill>
              </a:defRPr>
            </a:lvl1pPr>
            <a:lvl2pPr marL="630555" indent="-33528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Backup</a:t>
            </a:r>
            <a:endParaRPr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34E6247-6AEF-1782-2122-FE952FF7E1E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493470" cy="2782888"/>
          </a:xfrm>
        </p:spPr>
        <p:txBody>
          <a:bodyPr/>
          <a:lstStyle/>
          <a:p>
            <a:pPr>
              <a:defRPr/>
            </a:pPr>
            <a:r>
              <a:rPr lang="de-DE" b="1"/>
              <a:t>Physischer</a:t>
            </a:r>
            <a:r>
              <a:rPr lang="de-DE"/>
              <a:t> Erhalt der Daten: </a:t>
            </a:r>
            <a:endParaRPr/>
          </a:p>
          <a:p>
            <a:pPr lvl="1">
              <a:defRPr/>
            </a:pPr>
            <a:r>
              <a:rPr lang="de-DE"/>
              <a:t>Bitstream Preservation</a:t>
            </a:r>
          </a:p>
          <a:p>
            <a:pPr>
              <a:defRPr/>
            </a:pPr>
            <a:r>
              <a:rPr lang="de-DE"/>
              <a:t>Erhalt der </a:t>
            </a:r>
            <a:r>
              <a:rPr lang="de-DE" b="1"/>
              <a:t>technischen</a:t>
            </a:r>
            <a:r>
              <a:rPr lang="de-DE"/>
              <a:t> Interpretierbarkeit: </a:t>
            </a:r>
            <a:endParaRPr/>
          </a:p>
          <a:p>
            <a:pPr lvl="1">
              <a:defRPr/>
            </a:pPr>
            <a:r>
              <a:rPr lang="de-DE"/>
              <a:t>Formatmigration, Emulation</a:t>
            </a:r>
            <a:endParaRPr/>
          </a:p>
          <a:p>
            <a:pPr>
              <a:defRPr/>
            </a:pPr>
            <a:r>
              <a:rPr lang="de-DE"/>
              <a:t>Erhalt der </a:t>
            </a:r>
            <a:r>
              <a:rPr lang="de-DE" b="1"/>
              <a:t>intellektuellen</a:t>
            </a:r>
            <a:r>
              <a:rPr lang="de-DE"/>
              <a:t> Interpretierbarkeit: </a:t>
            </a:r>
            <a:endParaRPr/>
          </a:p>
          <a:p>
            <a:pPr lvl="1">
              <a:defRPr/>
            </a:pPr>
            <a:r>
              <a:rPr lang="de-DE"/>
              <a:t>Metadaten und ausführliche Dokumentation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Erhaltungsmaßnahmenn 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Aspekte der Erhaltung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952936-FE04-E0FF-6FEF-91A8E7DE07D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Nachhaltige Dateiformate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526339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graphicFrame>
        <p:nvGraphicFramePr>
          <p:cNvPr id="3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470026"/>
              </p:ext>
            </p:extLst>
          </p:nvPr>
        </p:nvGraphicFramePr>
        <p:xfrm>
          <a:off x="476250" y="1558286"/>
          <a:ext cx="7840166" cy="266964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48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0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1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00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400" b="1" i="0" u="none" strike="noStrike" cap="none" spc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Datenformat</a:t>
                      </a:r>
                      <a:endParaRPr sz="1400" b="1" i="0" u="none" strike="noStrike" cap="none" spc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400" b="1" i="0" u="none" strike="noStrike" cap="none" spc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Empfehlung</a:t>
                      </a:r>
                      <a:endParaRPr sz="1400" b="1" i="0" u="none" strike="noStrike" cap="none" spc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400" b="1" i="0" u="none" strike="noStrike" cap="none" spc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Vermeiden</a:t>
                      </a:r>
                      <a:endParaRPr sz="1400" b="1" i="0" u="none" strike="noStrike" cap="none" spc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25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600" b="1" i="0" u="none" strike="noStrike" cap="none" spc="0" dirty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Tabellen</a:t>
                      </a:r>
                      <a:endParaRPr sz="1000" dirty="0"/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1600" dirty="0"/>
                        <a:t>CSV, TSV, SPSS portable, ODS, XLSX</a:t>
                      </a:r>
                      <a:endParaRPr lang="de-DE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de-DE" sz="1600"/>
                        <a:t>XLS, </a:t>
                      </a:r>
                      <a:r>
                        <a:rPr lang="en-US" sz="1600"/>
                        <a:t>SPSS, NUMBERS</a:t>
                      </a:r>
                      <a:endParaRPr lang="de-DE" sz="160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125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600" b="1" u="none" strike="noStrike" cap="none" spc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+mj-lt"/>
                        </a:rPr>
                        <a:t>Text</a:t>
                      </a:r>
                      <a:endParaRPr sz="16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1600" dirty="0"/>
                        <a:t>TXT, HTML, RTF, PDF/A, DOCX, ODT</a:t>
                      </a:r>
                      <a:endParaRPr lang="de-DE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de-DE" sz="1600"/>
                        <a:t>DOC, PDF</a:t>
                      </a:r>
                      <a:endParaRPr lang="de-DE" sz="160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913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600" b="1" u="none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Multimedia</a:t>
                      </a:r>
                      <a:endParaRPr sz="16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1600" dirty="0"/>
                        <a:t>Container: MP4, MKV</a:t>
                      </a:r>
                      <a:endParaRPr lang="de-DE" sz="1600" dirty="0"/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en-US" sz="1600" dirty="0"/>
                        <a:t>Codec: Theora, Dirac, FLAC</a:t>
                      </a:r>
                      <a:endParaRPr lang="de-DE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de-DE" sz="1600" dirty="0"/>
                        <a:t>ProRes, VC-1</a:t>
                      </a:r>
                      <a:endParaRPr lang="de-DE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00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de-DE" sz="1600" b="1">
                          <a:latin typeface="+mj-lt"/>
                        </a:rPr>
                        <a:t>Bilder/Grafiken</a:t>
                      </a:r>
                      <a:endParaRPr sz="1000"/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de-DE" sz="1600"/>
                        <a:t>TIFF, JPEG2000, PNG, JPEG</a:t>
                      </a:r>
                      <a:endParaRPr lang="de-DE" sz="160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defRPr/>
                      </a:pPr>
                      <a:r>
                        <a:rPr lang="de-DE" sz="1600" dirty="0"/>
                        <a:t>GIF, RAW, NEF, PSD, VSD</a:t>
                      </a:r>
                      <a:endParaRPr lang="de-DE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234134AE-D842-FD7D-EF6D-58565BC29CB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9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708900" cy="2782888"/>
          </a:xfrm>
        </p:spPr>
        <p:txBody>
          <a:bodyPr numCol="2"/>
          <a:lstStyle/>
          <a:p>
            <a:pPr>
              <a:defRPr/>
            </a:pPr>
            <a:r>
              <a:rPr lang="de-DE"/>
              <a:t>Aufbewahrungspflichten</a:t>
            </a:r>
            <a:endParaRPr/>
          </a:p>
          <a:p>
            <a:pPr>
              <a:defRPr/>
            </a:pPr>
            <a:r>
              <a:rPr lang="de-DE"/>
              <a:t>Relevanz für Auftrag/Ziele einer Institution/Community</a:t>
            </a:r>
            <a:endParaRPr/>
          </a:p>
          <a:p>
            <a:pPr>
              <a:defRPr/>
            </a:pPr>
            <a:r>
              <a:rPr lang="de-DE"/>
              <a:t>Wissenschaftlicher, historischer </a:t>
            </a:r>
            <a:br>
              <a:rPr lang="de-DE"/>
            </a:br>
            <a:r>
              <a:rPr lang="de-DE"/>
              <a:t>oder gesellschaftlicher Wert</a:t>
            </a:r>
            <a:br>
              <a:rPr lang="de-DE"/>
            </a:br>
            <a:endParaRPr lang="de-DE"/>
          </a:p>
          <a:p>
            <a:pPr>
              <a:defRPr/>
            </a:pPr>
            <a:r>
              <a:rPr lang="de-DE"/>
              <a:t>Einzigartigkeit</a:t>
            </a:r>
            <a:endParaRPr/>
          </a:p>
          <a:p>
            <a:pPr>
              <a:defRPr/>
            </a:pPr>
            <a:r>
              <a:rPr lang="de-DE"/>
              <a:t>Verbreitungspotential</a:t>
            </a:r>
            <a:endParaRPr/>
          </a:p>
          <a:p>
            <a:pPr>
              <a:defRPr/>
            </a:pPr>
            <a:r>
              <a:rPr lang="de-DE"/>
              <a:t>(Nicht-) Replizierbarkeit</a:t>
            </a:r>
            <a:endParaRPr/>
          </a:p>
          <a:p>
            <a:pPr>
              <a:defRPr/>
            </a:pPr>
            <a:r>
              <a:rPr lang="de-DE"/>
              <a:t>Kosten</a:t>
            </a:r>
            <a:endParaRPr/>
          </a:p>
          <a:p>
            <a:pPr>
              <a:defRPr/>
            </a:pPr>
            <a:r>
              <a:rPr lang="de-DE"/>
              <a:t>(Umfang der) Dokumentation</a:t>
            </a:r>
            <a:endParaRPr/>
          </a:p>
        </p:txBody>
      </p:sp>
      <p:sp>
        <p:nvSpPr>
          <p:cNvPr id="4" name="Titel 8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Bewertung und Auswahl …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... von Daten für die Langzeitarchivierung (LZA) nach: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9566B45-D2E5-5C7C-1127-F6661724A818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141542" cy="2782888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Worauf sollte bei der Auswahl eines Langzeitarchivs geachtet werden?</a:t>
            </a:r>
            <a:endParaRPr/>
          </a:p>
        </p:txBody>
      </p:sp>
      <p:sp>
        <p:nvSpPr>
          <p:cNvPr id="4" name="Titel 10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Archivauswahl</a:t>
            </a:r>
            <a:endParaRPr/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EE954C2-8391-56AE-F4B2-B386381ADEC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9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925518" cy="2782888"/>
          </a:xfrm>
        </p:spPr>
        <p:txBody>
          <a:bodyPr/>
          <a:lstStyle/>
          <a:p>
            <a:pPr>
              <a:defRPr/>
            </a:pPr>
            <a:r>
              <a:rPr lang="de-DE"/>
              <a:t>Technische Anforderungen</a:t>
            </a:r>
            <a:endParaRPr/>
          </a:p>
          <a:p>
            <a:pPr>
              <a:defRPr/>
            </a:pPr>
            <a:r>
              <a:rPr lang="de-DE"/>
              <a:t>Siegel für vertrauenswürdige Langzeitarchive</a:t>
            </a:r>
            <a:br>
              <a:rPr lang="de-DE"/>
            </a:br>
            <a:r>
              <a:rPr lang="de-DE"/>
              <a:t>(z. B. CoreTrustSeal, nestor-Siegel, DIN 31644)</a:t>
            </a:r>
            <a:endParaRPr/>
          </a:p>
          <a:p>
            <a:pPr>
              <a:defRPr/>
            </a:pPr>
            <a:r>
              <a:rPr lang="de-DE"/>
              <a:t>Kosten</a:t>
            </a:r>
            <a:endParaRPr/>
          </a:p>
          <a:p>
            <a:pPr>
              <a:defRPr/>
            </a:pPr>
            <a:r>
              <a:rPr lang="de-DE"/>
              <a:t>Zugänglichmachung der Daten</a:t>
            </a:r>
            <a:endParaRPr/>
          </a:p>
          <a:p>
            <a:pPr>
              <a:defRPr/>
            </a:pPr>
            <a:r>
              <a:rPr lang="de-DE"/>
              <a:t>Langlebigkeit des Dienstleisters</a:t>
            </a:r>
            <a:endParaRPr/>
          </a:p>
        </p:txBody>
      </p:sp>
      <p:sp>
        <p:nvSpPr>
          <p:cNvPr id="4" name="Titel 8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Archivauswahl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Anforderungen an Langzeitarchive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D1C79BA-CC28-6374-CD67-4E6A1C0CBC3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10.9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924</Words>
  <Application>Microsoft Macintosh PowerPoint</Application>
  <DocSecurity>0</DocSecurity>
  <PresentationFormat>Bildschirmpräsentation (16:9)</PresentationFormat>
  <Paragraphs>171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Source Sans Pro Light</vt:lpstr>
      <vt:lpstr>TtT_Design</vt:lpstr>
      <vt:lpstr>Langzeitarchivierung</vt:lpstr>
      <vt:lpstr>Archivierung vs Backup</vt:lpstr>
      <vt:lpstr>Wie lange ist Langzeit?</vt:lpstr>
      <vt:lpstr>Backup vs Archivierung</vt:lpstr>
      <vt:lpstr>Erhaltungsmaßnahmenn </vt:lpstr>
      <vt:lpstr>Nachhaltige Dateiformate</vt:lpstr>
      <vt:lpstr>Bewertung und Auswahl …</vt:lpstr>
      <vt:lpstr>Archivauswahl</vt:lpstr>
      <vt:lpstr>Archivauswahl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2023-12-13T09:15:44Z</dcterms:modified>
  <cp:category/>
  <dc:identifier/>
  <cp:contentStatus/>
  <dc:language/>
  <cp:version/>
</cp:coreProperties>
</file>