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7"/>
  </p:notesMasterIdLst>
  <p:sldIdLst>
    <p:sldId id="306" r:id="rId2"/>
    <p:sldId id="308" r:id="rId3"/>
    <p:sldId id="369" r:id="rId4"/>
    <p:sldId id="370" r:id="rId5"/>
    <p:sldId id="350" r:id="rId6"/>
    <p:sldId id="307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7" r:id="rId15"/>
    <p:sldId id="316" r:id="rId16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08: Dokumentation und Metadaten" id="{05218FBF-E710-4FD5-BDB1-144B5789F418}">
          <p14:sldIdLst>
            <p14:sldId id="306"/>
            <p14:sldId id="308"/>
            <p14:sldId id="369"/>
            <p14:sldId id="370"/>
            <p14:sldId id="350"/>
            <p14:sldId id="307"/>
            <p14:sldId id="309"/>
            <p14:sldId id="310"/>
            <p14:sldId id="311"/>
            <p14:sldId id="312"/>
            <p14:sldId id="313"/>
            <p14:sldId id="314"/>
            <p14:sldId id="315"/>
            <p14:sldId id="317"/>
            <p14:sldId id="3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13:00 --- Folie 8.1-8.2 (2)]</a:t>
            </a:r>
          </a:p>
          <a:p>
            <a:pPr>
              <a:defRPr/>
            </a:pPr>
            <a:r>
              <a:rPr lang="de-DE" dirty="0"/>
              <a:t>ID: 08.01.01.01_v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1: Datenstruktur Tabelle (Tippsuche) | Schritt 1: 1/3 WL Vorbereitung BR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Datentabelle kurz zeigen</a:t>
            </a:r>
          </a:p>
          <a:p>
            <a:pPr>
              <a:defRPr/>
            </a:pPr>
            <a:r>
              <a:rPr lang="de-DE" dirty="0"/>
              <a:t>- Aufteilung TN in 2 BR</a:t>
            </a:r>
          </a:p>
          <a:p>
            <a:pPr>
              <a:defRPr/>
            </a:pPr>
            <a:r>
              <a:rPr lang="de-DE" dirty="0"/>
              <a:t>- "Betrachtet die Datentabelle. Stellt Euch vor, diese würde in eine Beratung mitgebracht. Sammelt bitte Ideen was Ihr vorschlagen würdet, wie die Datenstruktur verbessert werden kann."</a:t>
            </a:r>
          </a:p>
          <a:p>
            <a:pPr>
              <a:defRPr/>
            </a:pPr>
            <a:r>
              <a:rPr lang="de-DE" dirty="0"/>
              <a:t>- BR Zeit: 15 min</a:t>
            </a:r>
          </a:p>
          <a:p>
            <a:pPr>
              <a:defRPr/>
            </a:pPr>
            <a:r>
              <a:rPr lang="de-DE" dirty="0"/>
              <a:t>- Vorstellung Ergebnisse nach BR durch je 1 TN pro Gruppe im Plenum, max. 4 min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BR-Räume Vorbereiten</a:t>
            </a:r>
          </a:p>
          <a:p>
            <a:pPr>
              <a:defRPr/>
            </a:pPr>
            <a:r>
              <a:rPr lang="de-DE" dirty="0"/>
              <a:t>(2 Gruppen)</a:t>
            </a:r>
          </a:p>
          <a:p>
            <a:pPr>
              <a:defRPr/>
            </a:pPr>
            <a:r>
              <a:rPr lang="de-DE" dirty="0"/>
              <a:t>* in Chat: Link Datentabelle</a:t>
            </a:r>
          </a:p>
          <a:p>
            <a:pPr>
              <a:defRPr/>
            </a:pPr>
            <a:r>
              <a:rPr lang="de-DE" dirty="0"/>
              <a:t>* in Chat: Aufgabenstellung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Text für Chat---</a:t>
            </a:r>
          </a:p>
          <a:p>
            <a:pPr>
              <a:defRPr/>
            </a:pPr>
            <a:r>
              <a:rPr lang="de-DE" dirty="0"/>
              <a:t>Aufgabenstellung für Breakout-Room:</a:t>
            </a:r>
          </a:p>
          <a:p>
            <a:pPr>
              <a:defRPr/>
            </a:pPr>
            <a:r>
              <a:rPr lang="de-DE" dirty="0"/>
              <a:t>- Bitte die Datentabelle ansehen und überlegen, wie die Datenstruktur verbessert werden könnte.</a:t>
            </a:r>
          </a:p>
          <a:p>
            <a:pPr>
              <a:defRPr/>
            </a:pPr>
            <a:r>
              <a:rPr lang="de-DE" dirty="0"/>
              <a:t>- Zeit: 15 min</a:t>
            </a:r>
          </a:p>
          <a:p>
            <a:pPr>
              <a:defRPr/>
            </a:pPr>
            <a:r>
              <a:rPr lang="de-DE" dirty="0"/>
              <a:t>- Bitte bereitet Euch darauf vor kurz die Ergebnisse Eurer Gruppe im Plenum vorzustellen (max. 1-2 min/Gruppe)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/>
              <a:t>Beispiel-Datensatz für die Tippsuche, unter der folgenden DOI ist die zu verwendende Excel-Datei als „03-Beispieldaten_Online-Workshop_Datendokumentation.xlsx“ zu finden: https://doi.org/10.5281/zenodo.4037151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4ECB080-3039-850D-D1A5-838A5234FD60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13:37 --- Folie 8.7-8.9 (3)]</a:t>
            </a:r>
          </a:p>
          <a:p>
            <a:pPr>
              <a:defRPr/>
            </a:pPr>
            <a:r>
              <a:rPr lang="de-DE" dirty="0"/>
              <a:t>ID: 08.01.04.01_v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4: Typen Doku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Vorstellung verschiedene Dokumentationsformen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[an passender Stelle zum Vortrag]: Links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en-GB" dirty="0" err="1"/>
              <a:t>Zugriffe</a:t>
            </a:r>
            <a:r>
              <a:rPr lang="en-GB" dirty="0"/>
              <a:t> am 15.11.2023</a:t>
            </a:r>
            <a:endParaRPr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EAAC689-E6F8-4900-9BA8-F5156BA58BEB}" type="slidenum">
              <a:rPr lang="de-DE"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13:39 --- Folie 8.10 (1)]</a:t>
            </a:r>
          </a:p>
          <a:p>
            <a:pPr>
              <a:defRPr/>
            </a:pPr>
            <a:r>
              <a:rPr lang="de-DE" dirty="0"/>
              <a:t>ID: 08.02.01.01_v | Einheit 8: Dokumentation und Metadaten | Baustein 2: Metadaten und Metadatenschemata</a:t>
            </a:r>
          </a:p>
          <a:p>
            <a:pPr>
              <a:defRPr/>
            </a:pPr>
            <a:r>
              <a:rPr lang="de-DE" dirty="0"/>
              <a:t>Inhalt 1: Inhaltliche </a:t>
            </a:r>
            <a:r>
              <a:rPr lang="de-DE" dirty="0" err="1"/>
              <a:t>vs</a:t>
            </a:r>
            <a:r>
              <a:rPr lang="de-DE" dirty="0"/>
              <a:t> technische Metadaten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Metadaten, Unterschiede inhaltliche und technische Metadaten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C2D8A21-59C4-8FF4-94B0-5A647DD417C0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13:44 --- Folie 8.11-8.12 (2)]</a:t>
            </a:r>
          </a:p>
          <a:p>
            <a:pPr>
              <a:defRPr/>
            </a:pPr>
            <a:r>
              <a:rPr lang="de-DE" dirty="0"/>
              <a:t>ID: 08.03.02.01_v | Einheit 8: Dokumentation und Metadaten | Baustein 3: Metadatenstandards</a:t>
            </a:r>
          </a:p>
          <a:p>
            <a:pPr>
              <a:defRPr/>
            </a:pPr>
            <a:r>
              <a:rPr lang="de-DE" dirty="0"/>
              <a:t>Inhalt 2: Normdaten, kontrolliertes </a:t>
            </a:r>
            <a:r>
              <a:rPr lang="de-DE" dirty="0" err="1"/>
              <a:t>Vokkabular</a:t>
            </a:r>
            <a:r>
              <a:rPr lang="de-DE" dirty="0"/>
              <a:t>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Normdaten, kontrolliertes Vokabular, Klassifikation, Thesaurus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DC85834-A479-010E-E211-A5F6118E13EC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13:44 --- Folie 8.11-8.12 (2)]</a:t>
            </a:r>
          </a:p>
          <a:p>
            <a:pPr>
              <a:defRPr/>
            </a:pPr>
            <a:r>
              <a:rPr lang="de-DE" dirty="0"/>
              <a:t>ID: 08.03.02.01_v | Einheit 8: Dokumentation und Metadaten | Baustein 3: Metadatenstandards</a:t>
            </a:r>
          </a:p>
          <a:p>
            <a:pPr>
              <a:defRPr/>
            </a:pPr>
            <a:r>
              <a:rPr lang="de-DE" dirty="0"/>
              <a:t>Inhalt 2: Normdaten, kontrolliertes </a:t>
            </a:r>
            <a:r>
              <a:rPr lang="de-DE" dirty="0" err="1"/>
              <a:t>Vokkabular</a:t>
            </a:r>
            <a:r>
              <a:rPr lang="de-DE" dirty="0"/>
              <a:t>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Normdaten, kontrolliertes Vokabular, Klassifikation, Thesaurus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1485EE8-53D5-C187-F448-2809D217BD53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13:48 --- Folie 8.13 (1)]</a:t>
            </a:r>
          </a:p>
          <a:p>
            <a:pPr>
              <a:defRPr/>
            </a:pPr>
            <a:r>
              <a:rPr lang="de-DE" dirty="0"/>
              <a:t>ID: 08.04.01.01_v | Einheit 8: Dokumentation und Metadaten | Baustein 4: Fachspezifische Metadatenstandards</a:t>
            </a:r>
          </a:p>
          <a:p>
            <a:pPr>
              <a:defRPr/>
            </a:pPr>
            <a:r>
              <a:rPr lang="de-DE" dirty="0"/>
              <a:t>Inhalt 1: Metadatenstandards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Beispiele Metadatenstandards (disziplinübergreifend, fachspezifisch)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Chat: Link Metadaten-Datenbank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/>
              <a:t>Datenbank für Metadaten-Vokabular etc.: https://bartoc.org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88B5ADB-FBBB-55F0-4E03-4FC071F98622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[01m; bis 13:48 --- Folie 8.ID (na)]</a:t>
            </a:r>
          </a:p>
          <a:p>
            <a:pPr>
              <a:defRPr/>
            </a:pPr>
            <a:r>
              <a:rPr lang="de-DE" dirty="0"/>
              <a:t>ID: 08.04.01a.01_v | Einheit 8: Dokumentation und Metadaten | Baustein 4: Fachspezifische Metadatenstandards</a:t>
            </a:r>
          </a:p>
          <a:p>
            <a:pPr>
              <a:defRPr/>
            </a:pPr>
            <a:r>
              <a:rPr lang="de-DE" dirty="0"/>
              <a:t>Inhalt 01a: Metadaten (Mini-Übung) | Schritt 1: 1/3 WL Vorbereitung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Ein Pad (</a:t>
            </a:r>
            <a:r>
              <a:rPr lang="de-DE" dirty="0" err="1"/>
              <a:t>Conceptboard</a:t>
            </a:r>
            <a:r>
              <a:rPr lang="de-DE" dirty="0"/>
              <a:t>, </a:t>
            </a:r>
            <a:r>
              <a:rPr lang="de-DE" dirty="0" err="1"/>
              <a:t>Padlet</a:t>
            </a:r>
            <a:r>
              <a:rPr lang="de-DE" dirty="0"/>
              <a:t>, o. Ä.) vorbereiten</a:t>
            </a:r>
          </a:p>
          <a:p>
            <a:pPr>
              <a:defRPr/>
            </a:pPr>
            <a:r>
              <a:rPr lang="de-DE" dirty="0"/>
              <a:t>- "Bitte erstellt gemeinsam eine Liste, welche Metadaten in Eurem Fachgebiet vorkommen (könnten). Ihr könnt für Eure Fächer eigenen Kategorien/Listen erstellen."</a:t>
            </a:r>
          </a:p>
          <a:p>
            <a:pPr>
              <a:defRPr/>
            </a:pPr>
            <a:r>
              <a:rPr lang="de-DE" dirty="0"/>
              <a:t>- "TN aus Zentraleinrichtungen können an allgemeinen Metadaten arbeiten."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F53B127-BD52-E016-9CE8-20F37688A11A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13:00 --- Folie 8.1-8.2 (2)]</a:t>
            </a:r>
          </a:p>
          <a:p>
            <a:pPr>
              <a:defRPr/>
            </a:pPr>
            <a:r>
              <a:rPr lang="de-DE" dirty="0"/>
              <a:t>ID: 08.01.01.01_v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1: Datenstruktur Tabelle (Tippsuche) | Schritt 1: 1/3 WL Vorbereitung BR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Datentabelle kurz zeigen</a:t>
            </a:r>
          </a:p>
          <a:p>
            <a:pPr>
              <a:defRPr/>
            </a:pPr>
            <a:r>
              <a:rPr lang="de-DE" dirty="0"/>
              <a:t>- Aufteilung TN in 2 BR</a:t>
            </a:r>
          </a:p>
          <a:p>
            <a:pPr>
              <a:defRPr/>
            </a:pPr>
            <a:r>
              <a:rPr lang="de-DE" dirty="0"/>
              <a:t>- "Betrachtet die Datentabelle. Stellt Euch vor, diese würde in eine Beratung mitgebracht. Sammelt bitte Ideen was Ihr vorschlagen würdet, wie die Datenstruktur verbessert werden kann."</a:t>
            </a:r>
          </a:p>
          <a:p>
            <a:pPr>
              <a:defRPr/>
            </a:pPr>
            <a:r>
              <a:rPr lang="de-DE" dirty="0"/>
              <a:t>- BR Zeit: 15 min</a:t>
            </a:r>
          </a:p>
          <a:p>
            <a:pPr>
              <a:defRPr/>
            </a:pPr>
            <a:r>
              <a:rPr lang="de-DE" dirty="0"/>
              <a:t>- Vorstellung Ergebnisse nach BR durch je 1 TN pro Gruppe im Plenum, max. 4 min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BR-Räume Vorbereiten</a:t>
            </a:r>
          </a:p>
          <a:p>
            <a:pPr>
              <a:defRPr/>
            </a:pPr>
            <a:r>
              <a:rPr lang="de-DE" dirty="0"/>
              <a:t>(2 Gruppen)</a:t>
            </a:r>
          </a:p>
          <a:p>
            <a:pPr>
              <a:defRPr/>
            </a:pPr>
            <a:r>
              <a:rPr lang="de-DE" dirty="0"/>
              <a:t>* in Chat: Link Datentabelle</a:t>
            </a:r>
          </a:p>
          <a:p>
            <a:pPr>
              <a:defRPr/>
            </a:pPr>
            <a:r>
              <a:rPr lang="de-DE" dirty="0"/>
              <a:t>* in Chat: Aufgabenstellung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Text für Chat---</a:t>
            </a:r>
          </a:p>
          <a:p>
            <a:pPr>
              <a:defRPr/>
            </a:pPr>
            <a:r>
              <a:rPr lang="de-DE" dirty="0"/>
              <a:t>Aufgabenstellung für Breakout-Room:</a:t>
            </a:r>
          </a:p>
          <a:p>
            <a:pPr>
              <a:defRPr/>
            </a:pPr>
            <a:r>
              <a:rPr lang="de-DE" dirty="0"/>
              <a:t>- Bitte die Datentabelle ansehen und überlegen, wie die Datenstruktur verbessert werden könnte.</a:t>
            </a:r>
          </a:p>
          <a:p>
            <a:pPr>
              <a:defRPr/>
            </a:pPr>
            <a:r>
              <a:rPr lang="de-DE" dirty="0"/>
              <a:t>- Zeit: 15 min</a:t>
            </a:r>
          </a:p>
          <a:p>
            <a:pPr>
              <a:defRPr/>
            </a:pPr>
            <a:r>
              <a:rPr lang="de-DE" dirty="0"/>
              <a:t>- Bitte bereitet Euch darauf vor kurz die Ergebnisse Eurer Gruppe im Plenum vorzustellen (max. 1-2 min/Gruppe)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--- Ressource für Chat---</a:t>
            </a:r>
          </a:p>
          <a:p>
            <a:pPr>
              <a:defRPr/>
            </a:pPr>
            <a:r>
              <a:rPr lang="de-DE" dirty="0"/>
              <a:t>Beispiel-Datensatz für die Tippsuche, unter der folgenden DOI ist die zu verwendende Excel-Datei als „03-Beispieldaten_Online-Workshop_Datendokumentation.xlsx“ zu finden: https://doi.org/10.5281/zenodo.4037151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576F2E-1D14-E2B6-CB1A-5DF442B6C1CC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[15m; bis 13:15 --- Folie 8.3 (1)]</a:t>
            </a:r>
          </a:p>
          <a:p>
            <a:pPr>
              <a:defRPr/>
            </a:pPr>
            <a:r>
              <a:rPr lang="de-DE" dirty="0"/>
              <a:t>ID: 08.01.01.02_v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1: Datenstruktur Tabelle (Tippsuche) | Schritt 2: 2/3 TN Gruppenarbeit BR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TN: Gruppen arbeiten in BR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</a:t>
            </a:r>
            <a:r>
              <a:rPr lang="de-DE" dirty="0" err="1"/>
              <a:t>Rückholtimer</a:t>
            </a:r>
            <a:r>
              <a:rPr lang="de-DE" dirty="0"/>
              <a:t> nach 14 min starten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576F2E-1D14-E2B6-CB1A-5DF442B6C1CC}" type="slidenum">
              <a:rPr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6798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[12m; bis 13:27 --- Folie 8.4 (1)]</a:t>
            </a:r>
          </a:p>
          <a:p>
            <a:pPr>
              <a:defRPr/>
            </a:pPr>
            <a:r>
              <a:rPr lang="de-DE" dirty="0"/>
              <a:t>ID: 08.01.01.03_v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1: Datenstruktur Tabelle (Tippsuche) | Schritt 3: 3/3 TN stellen vor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Moderation:</a:t>
            </a:r>
          </a:p>
          <a:p>
            <a:pPr>
              <a:defRPr/>
            </a:pPr>
            <a:r>
              <a:rPr lang="de-DE" dirty="0"/>
              <a:t>- 1 TN je Gruppe stellt Ergebnisse vor</a:t>
            </a:r>
          </a:p>
          <a:p>
            <a:pPr>
              <a:defRPr/>
            </a:pPr>
            <a:r>
              <a:rPr lang="de-DE" dirty="0"/>
              <a:t>- Zeit: ca. 4 min/Gruppe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576F2E-1D14-E2B6-CB1A-5DF442B6C1CC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8324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13:15 --- Folie 8.ID (na)]</a:t>
            </a:r>
          </a:p>
          <a:p>
            <a:pPr>
              <a:defRPr/>
            </a:pPr>
            <a:r>
              <a:rPr lang="de-DE" dirty="0"/>
              <a:t>ID: 08.01.01.01_p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1: Bedienungsanleitung (Bedienungsanleitung) | Schritt 1: 1/4 WL Vorbereitung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Aufgabe: </a:t>
            </a:r>
          </a:p>
          <a:p>
            <a:pPr>
              <a:defRPr/>
            </a:pPr>
            <a:r>
              <a:rPr lang="de-DE" dirty="0"/>
              <a:t>- TN in 2 Gruppen aufteilen</a:t>
            </a:r>
          </a:p>
          <a:p>
            <a:pPr>
              <a:defRPr/>
            </a:pPr>
            <a:r>
              <a:rPr lang="de-DE" dirty="0"/>
              <a:t>- "Schreibt eine Bedienungsanleitung für das Objekt, das Euch zugeordnet wurde".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F576F2E-1D14-E2B6-CB1A-5DF442B6C1CC}" type="slidenum">
              <a:rPr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6277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13:31 --- Folie 8.5 (1)]</a:t>
            </a:r>
          </a:p>
          <a:p>
            <a:pPr>
              <a:defRPr/>
            </a:pPr>
            <a:r>
              <a:rPr lang="de-DE" dirty="0"/>
              <a:t>ID: 08.01.02.01_v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2: Datendokumentation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Zuruf ohne Notizen</a:t>
            </a:r>
          </a:p>
          <a:p>
            <a:pPr>
              <a:defRPr/>
            </a:pPr>
            <a:r>
              <a:rPr lang="de-DE" dirty="0"/>
              <a:t>- "Warum ist eine Datendokumentation wichtig?"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6FB9373-2BF0-A368-6730-28F8C5638586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[02m; bis 13:33 --- Folie 8.6 (1)]</a:t>
            </a:r>
          </a:p>
          <a:p>
            <a:pPr>
              <a:defRPr/>
            </a:pPr>
            <a:r>
              <a:rPr lang="de-DE" dirty="0"/>
              <a:t>ID: 08.01.03.01_v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3: Inhalt Doku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Grundlegende Inhalte einer Dokumentation werden vorgestellt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E2468B2-82B2-06D8-0454-EC93D577FD2B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13:37 --- Folie 8.7-8.9 (3)]</a:t>
            </a:r>
          </a:p>
          <a:p>
            <a:pPr>
              <a:defRPr/>
            </a:pPr>
            <a:r>
              <a:rPr lang="de-DE" dirty="0"/>
              <a:t>ID: 08.01.04.01_v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4: Typen Doku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Vorstellung verschiedene Dokumentationsformen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[an passender Stelle zum Vortrag]: Links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E90EE40-4398-F23C-6F27-35C7C6C3F246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13:37 --- Folie 8.7-8.9 (3)]</a:t>
            </a:r>
          </a:p>
          <a:p>
            <a:pPr>
              <a:defRPr/>
            </a:pPr>
            <a:r>
              <a:rPr lang="de-DE" dirty="0"/>
              <a:t>ID: 08.01.04.01_v | Einheit 8: Dokumentation und Metadaten | Baustein 1: Dokumentation Daten</a:t>
            </a:r>
          </a:p>
          <a:p>
            <a:pPr>
              <a:defRPr/>
            </a:pPr>
            <a:r>
              <a:rPr lang="de-DE" dirty="0"/>
              <a:t>Inhalt 4: Typen Doku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Vorstellung verschiedene Dokumentationsformen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[an passender Stelle zum Vortrag]: Links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3373648-CC21-19E0-6CD1-DE75B3231D71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dx.doi.org/10.4126/FRL01-006422868" TargetMode="External"/><Relationship Id="rId3" Type="http://schemas.openxmlformats.org/officeDocument/2006/relationships/hyperlink" Target="https://chemotion.net/" TargetMode="External"/><Relationship Id="rId7" Type="http://schemas.openxmlformats.org/officeDocument/2006/relationships/hyperlink" Target="https://www.researchspace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bis.ch/" TargetMode="External"/><Relationship Id="rId5" Type="http://schemas.openxmlformats.org/officeDocument/2006/relationships/hyperlink" Target="https://www.labfolder.com/" TargetMode="External"/><Relationship Id="rId4" Type="http://schemas.openxmlformats.org/officeDocument/2006/relationships/hyperlink" Target="https://www.elabftw.net/" TargetMode="External"/><Relationship Id="rId9" Type="http://schemas.openxmlformats.org/officeDocument/2006/relationships/hyperlink" Target="https://dx.doi.org/10.4126/FRL01-006425772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damsc.bath.ac.uk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help.osf.io/hc/en-us/articles/360019739054-How-to-Make-a-Data-Dictionary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Dokumentation und Metadaten</a:t>
            </a:r>
            <a:endParaRPr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2F218B9-3584-7B8C-2CF3-04F4708D62A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3613150" cy="2782888"/>
          </a:xfrm>
        </p:spPr>
        <p:txBody>
          <a:bodyPr/>
          <a:lstStyle/>
          <a:p>
            <a:pPr>
              <a:defRPr/>
            </a:pPr>
            <a:r>
              <a:rPr lang="de-DE" sz="1600" dirty="0"/>
              <a:t>Konzeptionierung, Durchführung und Auswertung von wissenschaftlichen Experimenten</a:t>
            </a:r>
          </a:p>
          <a:p>
            <a:pPr>
              <a:defRPr/>
            </a:pPr>
            <a:r>
              <a:rPr lang="de-DE" sz="1600" dirty="0"/>
              <a:t>Beobachtungen oder Versuchen und den in diesem Zusammenhang erstellten Forschungsdaten</a:t>
            </a:r>
            <a:endParaRPr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Dokumentationsformen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 dirty="0"/>
              <a:t>Elektronisches Labor-Notizbuch (ELN) dokumentiert:</a:t>
            </a:r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</a:t>
            </a:fld>
            <a:endParaRPr lang="de-DE"/>
          </a:p>
        </p:txBody>
      </p:sp>
      <p:sp>
        <p:nvSpPr>
          <p:cNvPr id="11" name="Textfeld 10"/>
          <p:cNvSpPr txBox="1"/>
          <p:nvPr/>
        </p:nvSpPr>
        <p:spPr bwMode="auto">
          <a:xfrm>
            <a:off x="4797306" y="2315153"/>
            <a:ext cx="4743246" cy="1048685"/>
          </a:xfrm>
          <a:prstGeom prst="rect">
            <a:avLst/>
          </a:prstGeom>
          <a:ln w="12700">
            <a:miter lim="400000"/>
          </a:ln>
        </p:spPr>
        <p:txBody>
          <a:bodyPr wrap="square" lIns="19050" tIns="19050" rIns="19050" bIns="1905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1300" i="1">
                <a:solidFill>
                  <a:srgbClr val="354894"/>
                </a:solidFill>
              </a:defRPr>
            </a:lvl1pPr>
            <a:lvl2pPr marL="630555" indent="-33528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 sz="1300"/>
              <a:t>➠ </a:t>
            </a:r>
            <a:r>
              <a:rPr lang="de-DE"/>
              <a:t>Chemotion (Open Source) </a:t>
            </a:r>
            <a:r>
              <a:rPr lang="de-DE" u="sng">
                <a:hlinkClick r:id="rId3" tooltip="https://chemotion.net/"/>
              </a:rPr>
              <a:t>https://chemotion.net</a:t>
            </a:r>
            <a:endParaRPr lang="de-DE"/>
          </a:p>
          <a:p>
            <a:pPr>
              <a:defRPr/>
            </a:pPr>
            <a:r>
              <a:rPr lang="de-DE" sz="1300"/>
              <a:t>➠ </a:t>
            </a:r>
            <a:r>
              <a:rPr lang="de-DE"/>
              <a:t>eLabFTW (Open Source) </a:t>
            </a:r>
            <a:r>
              <a:rPr lang="de-DE" u="sng">
                <a:solidFill>
                  <a:srgbClr val="0000FF"/>
                </a:solidFill>
                <a:hlinkClick r:id="rId4" tooltip="https://www.elabftw.net/"/>
              </a:rPr>
              <a:t>https://www.elabftw.net</a:t>
            </a:r>
            <a:endParaRPr lang="de-DE">
              <a:solidFill>
                <a:srgbClr val="0000FF"/>
              </a:solidFill>
            </a:endParaRPr>
          </a:p>
          <a:p>
            <a:pPr>
              <a:defRPr/>
            </a:pPr>
            <a:r>
              <a:rPr lang="de-DE" sz="1300"/>
              <a:t>➠ </a:t>
            </a:r>
            <a:r>
              <a:rPr lang="de-DE"/>
              <a:t>Labfolder (kommerziell) </a:t>
            </a:r>
            <a:r>
              <a:rPr lang="de-DE" u="sng">
                <a:hlinkClick r:id="rId5" tooltip="https://www.labfolder.com/"/>
              </a:rPr>
              <a:t>https://www.labfolder.com</a:t>
            </a:r>
            <a:endParaRPr lang="de-DE"/>
          </a:p>
          <a:p>
            <a:pPr>
              <a:defRPr/>
            </a:pPr>
            <a:r>
              <a:rPr lang="de-DE" sz="1300"/>
              <a:t>➠ </a:t>
            </a:r>
            <a:r>
              <a:rPr lang="de-DE"/>
              <a:t>openBIS (Open Source) </a:t>
            </a:r>
            <a:r>
              <a:rPr lang="de-DE" u="sng">
                <a:hlinkClick r:id="rId6" tooltip="https://openbis.ch/"/>
              </a:rPr>
              <a:t>https://openbis.ch</a:t>
            </a:r>
            <a:endParaRPr lang="de-DE"/>
          </a:p>
          <a:p>
            <a:pPr>
              <a:defRPr/>
            </a:pPr>
            <a:r>
              <a:rPr lang="de-DE" sz="1300"/>
              <a:t>➠ </a:t>
            </a:r>
            <a:r>
              <a:rPr lang="de-DE"/>
              <a:t>Rspace ELN (kommerziell) </a:t>
            </a:r>
            <a:r>
              <a:rPr lang="de-DE" u="sng">
                <a:hlinkClick r:id="rId7" tooltip="https://www.researchspace.com/"/>
              </a:rPr>
              <a:t>https://www.researchspace.com</a:t>
            </a:r>
            <a:endParaRPr lang="de-DE"/>
          </a:p>
        </p:txBody>
      </p:sp>
      <p:sp>
        <p:nvSpPr>
          <p:cNvPr id="13" name="Textfeld 12"/>
          <p:cNvSpPr txBox="1"/>
          <p:nvPr/>
        </p:nvSpPr>
        <p:spPr bwMode="auto">
          <a:xfrm>
            <a:off x="4797306" y="3782558"/>
            <a:ext cx="3845605" cy="44255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1300" i="1">
                <a:solidFill>
                  <a:srgbClr val="354894"/>
                </a:solidFill>
              </a:defRPr>
            </a:lvl1pPr>
            <a:lvl2pPr marL="630555" indent="-33528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 sz="1300"/>
              <a:t>➠ </a:t>
            </a:r>
            <a:r>
              <a:rPr lang="de-DE" u="sng">
                <a:hlinkClick r:id="rId8" tooltip="https://dx.doi.org/10.4126/FRL01-006422868"/>
              </a:rPr>
              <a:t>https://dx.doi.org/10.4126/FRL01-006422868</a:t>
            </a:r>
            <a:r>
              <a:rPr lang="de-DE"/>
              <a:t> (dt.)</a:t>
            </a:r>
            <a:endParaRPr/>
          </a:p>
          <a:p>
            <a:pPr>
              <a:defRPr/>
            </a:pPr>
            <a:r>
              <a:rPr lang="de-DE" sz="1300"/>
              <a:t>➠ </a:t>
            </a:r>
            <a:r>
              <a:rPr lang="de-DE" u="sng">
                <a:hlinkClick r:id="rId9" tooltip="https://dx.doi.org/10.4126/FRL01-006425772"/>
              </a:rPr>
              <a:t>https://dx.doi.org/10.4126/FRL01-006425772</a:t>
            </a:r>
            <a:r>
              <a:rPr lang="de-DE"/>
              <a:t> (engl.)</a:t>
            </a:r>
            <a:endParaRPr/>
          </a:p>
        </p:txBody>
      </p:sp>
      <p:sp>
        <p:nvSpPr>
          <p:cNvPr id="15" name="Textfeld 14"/>
          <p:cNvSpPr txBox="1"/>
          <p:nvPr/>
        </p:nvSpPr>
        <p:spPr bwMode="auto">
          <a:xfrm>
            <a:off x="4716016" y="1927225"/>
            <a:ext cx="3437790" cy="912176"/>
          </a:xfrm>
          <a:prstGeom prst="rect">
            <a:avLst/>
          </a:prstGeom>
        </p:spPr>
        <p:txBody>
          <a:bodyPr/>
          <a:lstStyle>
            <a:lvl1pPr marL="2095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1pPr>
            <a:lvl2pPr marL="630555" indent="-33528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 sz="1600"/>
              <a:t>Beispiele:</a:t>
            </a:r>
            <a:endParaRPr/>
          </a:p>
          <a:p>
            <a:pPr>
              <a:defRPr/>
            </a:pPr>
            <a:endParaRPr lang="de-DE" sz="1600"/>
          </a:p>
          <a:p>
            <a:pPr>
              <a:defRPr/>
            </a:pPr>
            <a:endParaRPr lang="de-DE" sz="1600"/>
          </a:p>
          <a:p>
            <a:pPr>
              <a:defRPr/>
            </a:pPr>
            <a:endParaRPr lang="de-DE" sz="1600"/>
          </a:p>
          <a:p>
            <a:pPr>
              <a:defRPr/>
            </a:pPr>
            <a:r>
              <a:rPr lang="de-DE" sz="1600"/>
              <a:t>Hilfreicher Wegweiser zu ELN:</a:t>
            </a:r>
            <a:endParaRPr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67C2720-E6E1-8BD8-222F-933E8258BA3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9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708900" cy="2782888"/>
          </a:xfrm>
        </p:spPr>
        <p:txBody>
          <a:bodyPr numCol="2" spcCol="108000"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de-DE" b="1" dirty="0"/>
              <a:t>Inhaltliche Metadaten</a:t>
            </a:r>
            <a:endParaRPr dirty="0"/>
          </a:p>
          <a:p>
            <a:pPr lvl="1">
              <a:defRPr/>
            </a:pPr>
            <a:r>
              <a:rPr lang="de-DE" dirty="0"/>
              <a:t>Titel</a:t>
            </a:r>
            <a:endParaRPr dirty="0"/>
          </a:p>
          <a:p>
            <a:pPr lvl="1">
              <a:defRPr/>
            </a:pPr>
            <a:r>
              <a:rPr lang="de-DE" dirty="0"/>
              <a:t>Beschreibung</a:t>
            </a:r>
            <a:endParaRPr dirty="0"/>
          </a:p>
          <a:p>
            <a:pPr lvl="1">
              <a:defRPr/>
            </a:pPr>
            <a:r>
              <a:rPr lang="de-DE" dirty="0"/>
              <a:t>Autor*in</a:t>
            </a:r>
            <a:endParaRPr dirty="0"/>
          </a:p>
          <a:p>
            <a:pPr lvl="1">
              <a:defRPr/>
            </a:pPr>
            <a:r>
              <a:rPr lang="de-DE" dirty="0"/>
              <a:t>Urheberrechts-Inhaber*in</a:t>
            </a:r>
            <a:endParaRPr dirty="0"/>
          </a:p>
          <a:p>
            <a:pPr lvl="1">
              <a:defRPr/>
            </a:pPr>
            <a:r>
              <a:rPr lang="de-DE" dirty="0"/>
              <a:t>Kontaktdaten</a:t>
            </a:r>
            <a:endParaRPr dirty="0"/>
          </a:p>
          <a:p>
            <a:pPr lvl="1">
              <a:defRPr/>
            </a:pPr>
            <a:r>
              <a:rPr lang="de-DE" dirty="0"/>
              <a:t>Lizenzangaben</a:t>
            </a:r>
            <a:endParaRPr dirty="0"/>
          </a:p>
          <a:p>
            <a:pPr lvl="1">
              <a:defRPr/>
            </a:pPr>
            <a:r>
              <a:rPr lang="de-DE" dirty="0"/>
              <a:t>Schlüsselwörter</a:t>
            </a:r>
            <a:endParaRPr dirty="0"/>
          </a:p>
          <a:p>
            <a:pPr marL="0" indent="0">
              <a:buNone/>
              <a:defRPr/>
            </a:pPr>
            <a:r>
              <a:rPr lang="de-DE" b="1" dirty="0"/>
              <a:t>Technische Metadaten</a:t>
            </a:r>
            <a:endParaRPr dirty="0"/>
          </a:p>
          <a:p>
            <a:pPr lvl="1">
              <a:defRPr/>
            </a:pPr>
            <a:r>
              <a:rPr lang="de-DE" dirty="0"/>
              <a:t>Aufnahmedatum</a:t>
            </a:r>
            <a:endParaRPr dirty="0"/>
          </a:p>
          <a:p>
            <a:pPr lvl="1">
              <a:defRPr/>
            </a:pPr>
            <a:r>
              <a:rPr lang="de-DE" dirty="0"/>
              <a:t>Brennweite</a:t>
            </a:r>
            <a:endParaRPr dirty="0"/>
          </a:p>
          <a:p>
            <a:pPr lvl="1">
              <a:defRPr/>
            </a:pPr>
            <a:r>
              <a:rPr lang="de-DE" dirty="0"/>
              <a:t>Blende</a:t>
            </a:r>
            <a:endParaRPr dirty="0"/>
          </a:p>
          <a:p>
            <a:pPr lvl="1">
              <a:defRPr/>
            </a:pPr>
            <a:r>
              <a:rPr lang="de-DE" dirty="0"/>
              <a:t>Belichtungsdauer</a:t>
            </a:r>
            <a:endParaRPr dirty="0"/>
          </a:p>
          <a:p>
            <a:pPr lvl="1">
              <a:defRPr/>
            </a:pPr>
            <a:r>
              <a:rPr lang="de-DE" dirty="0"/>
              <a:t>Geographische Koordinaten</a:t>
            </a:r>
            <a:endParaRPr dirty="0"/>
          </a:p>
          <a:p>
            <a:pPr lvl="1">
              <a:defRPr/>
            </a:pPr>
            <a:r>
              <a:rPr lang="de-DE" dirty="0"/>
              <a:t>und viele weitere …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Metadaten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Daten über Daten</a:t>
            </a:r>
            <a:endParaRPr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B3C3B11-C626-729A-0304-85CE66B156F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8.10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7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141542" cy="2782888"/>
          </a:xfrm>
        </p:spPr>
        <p:txBody>
          <a:bodyPr/>
          <a:lstStyle/>
          <a:p>
            <a:pPr>
              <a:defRPr/>
            </a:pPr>
            <a:r>
              <a:rPr lang="de-DE"/>
              <a:t>Dienen der eindeutigen Identifikation von Personen, Institutionen, Forschungsförderorganisationen... </a:t>
            </a:r>
            <a:endParaRPr/>
          </a:p>
          <a:p>
            <a:pPr>
              <a:defRPr/>
            </a:pPr>
            <a:r>
              <a:rPr lang="de-DE"/>
              <a:t>Gemeinsame Normdatei (GND)</a:t>
            </a:r>
            <a:endParaRPr/>
          </a:p>
          <a:p>
            <a:pPr>
              <a:defRPr/>
            </a:pPr>
            <a:r>
              <a:rPr lang="de-DE"/>
              <a:t>International Standard Name Identifier (ISNI)</a:t>
            </a:r>
            <a:endParaRPr/>
          </a:p>
          <a:p>
            <a:pPr>
              <a:defRPr/>
            </a:pPr>
            <a:r>
              <a:rPr lang="de-DE"/>
              <a:t>Virtual International Authority File (VIAF)</a:t>
            </a:r>
            <a:endParaRPr/>
          </a:p>
          <a:p>
            <a:pPr>
              <a:defRPr/>
            </a:pPr>
            <a:r>
              <a:rPr lang="de-DE"/>
              <a:t>Open Funder Registry</a:t>
            </a:r>
            <a:endParaRPr/>
          </a:p>
        </p:txBody>
      </p:sp>
      <p:sp>
        <p:nvSpPr>
          <p:cNvPr id="4" name="Titel 6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Metadatenstandards	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Normdaten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11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2A51118-7186-1814-3BBF-88034570BF73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8.11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extplatzhalter 2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3640237" cy="2782094"/>
          </a:xfrm>
        </p:spPr>
        <p:txBody>
          <a:bodyPr/>
          <a:lstStyle/>
          <a:p>
            <a:pPr>
              <a:defRPr/>
            </a:pPr>
            <a:r>
              <a:rPr lang="de-DE"/>
              <a:t>Dient der Zuordnung von Objekten in (meist hierarchisch strukturierten) Klassen</a:t>
            </a:r>
            <a:endParaRPr/>
          </a:p>
          <a:p>
            <a:pPr>
              <a:defRPr/>
            </a:pPr>
            <a:r>
              <a:rPr lang="de-DE"/>
              <a:t>Klassen sind durch bestimmte Merkmale charakterisiert</a:t>
            </a:r>
            <a:endParaRPr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Kontrolliertes Vokabular</a:t>
            </a:r>
            <a:endParaRPr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Thesaurus</a:t>
            </a:r>
            <a:endParaRPr/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12</a:t>
            </a:fld>
            <a:endParaRPr lang="de-DE"/>
          </a:p>
        </p:txBody>
      </p:sp>
      <p:sp>
        <p:nvSpPr>
          <p:cNvPr id="10" name="Textplatzhalter 2"/>
          <p:cNvSpPr txBox="1"/>
          <p:nvPr/>
        </p:nvSpPr>
        <p:spPr bwMode="auto">
          <a:xfrm>
            <a:off x="4860032" y="1927528"/>
            <a:ext cx="3640237" cy="2804461"/>
          </a:xfrm>
          <a:prstGeom prst="rect">
            <a:avLst/>
          </a:prstGeom>
        </p:spPr>
        <p:txBody>
          <a:bodyPr/>
          <a:lstStyle>
            <a:lvl1pPr marL="2095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1pPr>
            <a:lvl2pPr marL="630555" indent="-33528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2pPr>
            <a:lvl3pPr marL="6286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3pPr>
            <a:lvl4pPr marL="83820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4pPr>
            <a:lvl5pPr marL="1047750" indent="-209550" algn="l" defTabSz="914400">
              <a:lnSpc>
                <a:spcPct val="150000"/>
              </a:lnSpc>
              <a:buClr>
                <a:srgbClr val="C53B86"/>
              </a:buClr>
              <a:buSzPct val="100000"/>
              <a:buChar char="•"/>
              <a:defRPr sz="1800"/>
            </a:lvl5pPr>
            <a:lvl6pPr marL="12573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6pPr>
            <a:lvl7pPr marL="1466849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7pPr>
            <a:lvl8pPr marL="167640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8pPr>
            <a:lvl9pPr marL="1885950" indent="-209550" algn="l" defTabSz="914400">
              <a:spcBef>
                <a:spcPts val="900"/>
              </a:spcBef>
              <a:buClr>
                <a:srgbClr val="C53B86"/>
              </a:buClr>
              <a:buSzPct val="100000"/>
              <a:buChar char="•"/>
              <a:defRPr sz="1800"/>
            </a:lvl9pPr>
          </a:lstStyle>
          <a:p>
            <a:pPr>
              <a:defRPr/>
            </a:pPr>
            <a:r>
              <a:rPr lang="de-DE"/>
              <a:t>Ist eine natürlich-sprachliche, geordnete Sammlung von Begriffen</a:t>
            </a:r>
            <a:endParaRPr/>
          </a:p>
          <a:p>
            <a:pPr>
              <a:defRPr/>
            </a:pPr>
            <a:r>
              <a:rPr lang="de-DE"/>
              <a:t>Stellt zudem die Begriffe in  Beziehungen zueinander</a:t>
            </a:r>
            <a:endParaRPr/>
          </a:p>
        </p:txBody>
      </p:sp>
      <p:sp>
        <p:nvSpPr>
          <p:cNvPr id="11" name="Textplatzhalter 4"/>
          <p:cNvSpPr txBox="1"/>
          <p:nvPr/>
        </p:nvSpPr>
        <p:spPr bwMode="auto">
          <a:xfrm>
            <a:off x="4644008" y="1452816"/>
            <a:ext cx="4033838" cy="381000"/>
          </a:xfrm>
          <a:prstGeom prst="rect">
            <a:avLst/>
          </a:prstGeom>
        </p:spPr>
        <p:txBody>
          <a:bodyPr/>
          <a:lstStyle>
            <a:lvl1pPr marL="0" marR="0" indent="0" algn="l" defTabSz="3095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750" b="0" i="0" u="none" strike="noStrike" cap="none" spc="0">
                <a:solidFill>
                  <a:srgbClr val="C63B87"/>
                </a:solidFill>
                <a:latin typeface="+mj-lt"/>
                <a:ea typeface="Helvetica Neue"/>
                <a:cs typeface="Helvetica Neue"/>
              </a:defRPr>
            </a:lvl1pPr>
            <a:lvl2pPr marL="630555" marR="0" indent="-33528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2pPr>
            <a:lvl3pPr marL="6286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3pPr>
            <a:lvl4pPr marL="8382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4pPr>
            <a:lvl5pPr marL="10477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5pPr>
            <a:lvl6pPr marL="12573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6pPr>
            <a:lvl7pPr marL="1466849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7pPr>
            <a:lvl8pPr marL="167640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8pPr>
            <a:lvl9pPr marL="1885950" marR="0" indent="-209550" algn="l" defTabSz="91440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C53B86"/>
              </a:buClr>
              <a:buSzPct val="100000"/>
              <a:buFontTx/>
              <a:buChar char="•"/>
              <a:defRPr sz="1800" b="0" i="0" u="none" strike="noStrike" cap="none" spc="0">
                <a:solidFill>
                  <a:srgbClr val="5E5E5E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defRPr/>
            </a:pPr>
            <a:r>
              <a:rPr lang="de-DE"/>
              <a:t>Klassifikation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E90C487-C03C-29DE-6333-7EA70AC6591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8.12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851670"/>
            <a:ext cx="7770812" cy="2782888"/>
          </a:xfrm>
        </p:spPr>
        <p:txBody>
          <a:bodyPr numCol="2">
            <a:normAutofit fontScale="85000" lnSpcReduction="20000"/>
          </a:bodyPr>
          <a:lstStyle/>
          <a:p>
            <a:pPr marL="0" indent="0">
              <a:buNone/>
              <a:defRPr/>
            </a:pPr>
            <a:r>
              <a:rPr lang="de-DE" b="1" dirty="0"/>
              <a:t>Fachübergreifend:</a:t>
            </a:r>
            <a:endParaRPr dirty="0"/>
          </a:p>
          <a:p>
            <a:pPr>
              <a:defRPr/>
            </a:pPr>
            <a:r>
              <a:rPr lang="de-DE" dirty="0"/>
              <a:t>Dublin Core</a:t>
            </a:r>
            <a:endParaRPr dirty="0"/>
          </a:p>
          <a:p>
            <a:pPr>
              <a:defRPr/>
            </a:pPr>
            <a:r>
              <a:rPr lang="de-DE" dirty="0" err="1"/>
              <a:t>DataCite</a:t>
            </a:r>
            <a:r>
              <a:rPr lang="de-DE" dirty="0"/>
              <a:t> Schema</a:t>
            </a:r>
            <a:endParaRPr dirty="0"/>
          </a:p>
          <a:p>
            <a:pPr>
              <a:defRPr/>
            </a:pPr>
            <a:r>
              <a:rPr lang="de-DE" dirty="0"/>
              <a:t>MARC21</a:t>
            </a:r>
            <a:endParaRPr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  <a:p>
            <a:pPr marL="0" indent="0">
              <a:buNone/>
              <a:defRPr/>
            </a:pPr>
            <a:r>
              <a:rPr lang="de-DE" b="1" dirty="0"/>
              <a:t>Fachspezifisch:</a:t>
            </a:r>
            <a:endParaRPr dirty="0"/>
          </a:p>
          <a:p>
            <a:pPr>
              <a:defRPr/>
            </a:pPr>
            <a:r>
              <a:rPr lang="de-DE" dirty="0"/>
              <a:t>Geowissenschaften: ISO 19115</a:t>
            </a:r>
            <a:endParaRPr dirty="0"/>
          </a:p>
          <a:p>
            <a:pPr>
              <a:defRPr/>
            </a:pPr>
            <a:r>
              <a:rPr lang="de-DE" dirty="0"/>
              <a:t>Biodiversität: Darwin Core</a:t>
            </a:r>
            <a:endParaRPr dirty="0"/>
          </a:p>
          <a:p>
            <a:pPr>
              <a:defRPr/>
            </a:pPr>
            <a:r>
              <a:rPr lang="de-DE" dirty="0"/>
              <a:t>Geisteswissenschaften: Text Encoding Initiative (TEI)</a:t>
            </a:r>
            <a:endParaRPr dirty="0"/>
          </a:p>
          <a:p>
            <a:pPr>
              <a:defRPr/>
            </a:pPr>
            <a:r>
              <a:rPr lang="de-DE" dirty="0"/>
              <a:t>Sozialwissenschaften: Data </a:t>
            </a:r>
            <a:r>
              <a:rPr lang="de-DE" dirty="0" err="1"/>
              <a:t>Documentation</a:t>
            </a:r>
            <a:r>
              <a:rPr lang="de-DE" dirty="0"/>
              <a:t> Initiative</a:t>
            </a:r>
            <a:endParaRPr dirty="0"/>
          </a:p>
          <a:p>
            <a:pPr>
              <a:defRPr/>
            </a:pPr>
            <a:r>
              <a:rPr lang="de-DE" dirty="0"/>
              <a:t>Naturwissenschaften: ICAT Schema, </a:t>
            </a:r>
            <a:r>
              <a:rPr lang="de-DE" dirty="0" err="1"/>
              <a:t>Cristallographic</a:t>
            </a:r>
            <a:r>
              <a:rPr lang="de-DE" dirty="0"/>
              <a:t> Information Framework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Metadatenstandards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Beispiele</a:t>
            </a:r>
            <a:endParaRPr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13</a:t>
            </a:fld>
            <a:endParaRPr lang="de-DE"/>
          </a:p>
        </p:txBody>
      </p:sp>
      <p:sp>
        <p:nvSpPr>
          <p:cNvPr id="8" name="Textfeld 6"/>
          <p:cNvSpPr/>
          <p:nvPr/>
        </p:nvSpPr>
        <p:spPr bwMode="auto">
          <a:xfrm>
            <a:off x="1105495" y="3832907"/>
            <a:ext cx="3528417" cy="644600"/>
          </a:xfrm>
          <a:prstGeom prst="rect">
            <a:avLst/>
          </a:prstGeom>
          <a:ln w="12700">
            <a:miter lim="400000"/>
          </a:ln>
        </p:spPr>
        <p:txBody>
          <a:bodyPr wrap="square" lIns="19050" tIns="19050" rIns="19050" bIns="19050" anchor="ctr">
            <a:spAutoFit/>
          </a:bodyPr>
          <a:lstStyle/>
          <a:p>
            <a:pPr algn="l">
              <a:defRPr/>
            </a:pPr>
            <a:r>
              <a:rPr lang="de-DE" sz="1300" i="1">
                <a:solidFill>
                  <a:srgbClr val="354894"/>
                </a:solidFill>
              </a:rPr>
              <a:t>➠ Übersicht zu disziplinspezifischen und fachübergreifenden Metadatenstandards: </a:t>
            </a:r>
            <a:r>
              <a:rPr lang="de-DE" sz="1300" i="1" u="sng">
                <a:solidFill>
                  <a:srgbClr val="354894"/>
                </a:solidFill>
                <a:hlinkClick r:id="rId3" tooltip="https://rdamsc.bath.ac.uk/"/>
              </a:rPr>
              <a:t>https://rdamsc.bath.ac.uk/</a:t>
            </a:r>
            <a:endParaRPr lang="de-DE" sz="1300" i="1">
              <a:solidFill>
                <a:srgbClr val="354894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75E7373-80EA-6EE9-ACC2-1F897747485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8.13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6421462" cy="2782888"/>
          </a:xfrm>
        </p:spPr>
        <p:txBody>
          <a:bodyPr anchor="t" anchorCtr="0"/>
          <a:lstStyle/>
          <a:p>
            <a:pPr>
              <a:defRPr/>
            </a:pPr>
            <a:r>
              <a:rPr lang="de-DE"/>
              <a:t>Erstelle eine Liste von Metadaten, die deiner Meinung nach in deinem Fachgebiet vorkommen (können).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Fachspezifische Metadaten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14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Einzelarbeit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5E8C06F-536C-3DDF-FA26-B0A97E5E5A87}"/>
              </a:ext>
            </a:extLst>
          </p:cNvPr>
          <p:cNvSpPr txBox="1"/>
          <p:nvPr/>
        </p:nvSpPr>
        <p:spPr bwMode="auto">
          <a:xfrm>
            <a:off x="2640426" y="4889329"/>
            <a:ext cx="851454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08.04.01a.01_v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701382" cy="2782888"/>
          </a:xfrm>
        </p:spPr>
        <p:txBody>
          <a:bodyPr lIns="90000" anchor="t" anchorCtr="0"/>
          <a:lstStyle/>
          <a:p>
            <a:pPr>
              <a:defRPr/>
            </a:pPr>
            <a:r>
              <a:rPr lang="de-DE"/>
              <a:t>Schaue dir die Tabelle an und nenne Tipps, um die Datendokumentation zu verbessern.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Datendokumentation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 dirty="0"/>
              <a:t>Tipp-Suche</a:t>
            </a:r>
            <a:endParaRPr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BF8E12C-4F07-9279-FFA3-0934A4952BF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701382" cy="2782888"/>
          </a:xfrm>
        </p:spPr>
        <p:txBody>
          <a:bodyPr lIns="90000" anchor="t" anchorCtr="0"/>
          <a:lstStyle/>
          <a:p>
            <a:pPr>
              <a:defRPr/>
            </a:pPr>
            <a:r>
              <a:rPr lang="de-DE"/>
              <a:t>Schaue dir die Tabelle an und nenne Tipps, um die Datendokumentation zu verbessern.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Datendokumentation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 dirty="0"/>
              <a:t>Tipp-Suche</a:t>
            </a:r>
            <a:endParaRPr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BF8E12C-4F07-9279-FFA3-0934A4952BF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8.3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B9DB4554-A6EE-3EF2-19C2-8960F3FD038F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D8BA339-250C-400C-5361-75B815E932E5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Datenstruktur Tabelle (Tippsuche)</a:t>
            </a:r>
            <a:b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2/3 TN Gruppenarbeit BR</a:t>
            </a:r>
            <a:r>
              <a:rPr lang="de-DE" sz="105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3534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701382" cy="2782888"/>
          </a:xfrm>
        </p:spPr>
        <p:txBody>
          <a:bodyPr lIns="90000" anchor="t" anchorCtr="0"/>
          <a:lstStyle/>
          <a:p>
            <a:pPr>
              <a:defRPr/>
            </a:pPr>
            <a:r>
              <a:rPr lang="de-DE"/>
              <a:t>Schaue dir die Tabelle an und nenne Tipps, um die Datendokumentation zu verbessern.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 dirty="0"/>
              <a:t>Datendokumentation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 dirty="0"/>
              <a:t>Tipp-Suche</a:t>
            </a:r>
            <a:endParaRPr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BF8E12C-4F07-9279-FFA3-0934A4952BF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8.4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A761CE55-DF6A-A2D4-808E-5A02A5CD88B2}"/>
              </a:ext>
            </a:extLst>
          </p:cNvPr>
          <p:cNvSpPr/>
          <p:nvPr/>
        </p:nvSpPr>
        <p:spPr bwMode="auto">
          <a:xfrm>
            <a:off x="6012160" y="123478"/>
            <a:ext cx="2994372" cy="1020400"/>
          </a:xfrm>
          <a:prstGeom prst="roundRect">
            <a:avLst/>
          </a:prstGeom>
          <a:solidFill>
            <a:srgbClr val="EE760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rPr>
              <a:t>Bildschirmteilung unterbrechen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9F9EC019-1CC3-9EB7-E5AC-8B305FECA063}"/>
              </a:ext>
            </a:extLst>
          </p:cNvPr>
          <p:cNvSpPr/>
          <p:nvPr/>
        </p:nvSpPr>
        <p:spPr bwMode="auto">
          <a:xfrm>
            <a:off x="539552" y="1687248"/>
            <a:ext cx="8064896" cy="1892613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Datenstruktur Tabelle (Tippsuche)</a:t>
            </a:r>
            <a:b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</a:br>
            <a:r>
              <a:rPr lang="de-DE" sz="1800" b="0" i="0" u="none" strike="noStrike">
                <a:solidFill>
                  <a:srgbClr val="00B050"/>
                </a:solidFill>
                <a:effectLst/>
                <a:latin typeface="Calibri" panose="020F0502020204030204" pitchFamily="34" charset="0"/>
              </a:rPr>
              <a:t>3/3 TN stellen vor</a:t>
            </a:r>
            <a:r>
              <a:rPr lang="de-DE" sz="1050"/>
              <a:t> </a:t>
            </a: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6219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701382" cy="2782888"/>
          </a:xfrm>
        </p:spPr>
        <p:txBody>
          <a:bodyPr lIns="90000" anchor="t" anchorCtr="0"/>
          <a:lstStyle/>
          <a:p>
            <a:pPr>
              <a:spcAft>
                <a:spcPts val="600"/>
              </a:spcAft>
              <a:defRPr/>
            </a:pPr>
            <a:r>
              <a:rPr lang="de-DE" dirty="0"/>
              <a:t>Die Teilnehmenden werden in zwei Gruppen aufgeteilt.</a:t>
            </a:r>
          </a:p>
          <a:p>
            <a:pPr>
              <a:spcAft>
                <a:spcPts val="600"/>
              </a:spcAft>
              <a:defRPr/>
            </a:pPr>
            <a:r>
              <a:rPr lang="de-DE" dirty="0"/>
              <a:t>Jede Gruppe erhält ein Objekt, zu der eine Bedienungsanleitung verfasst werden soll.</a:t>
            </a:r>
          </a:p>
          <a:p>
            <a:pPr>
              <a:spcAft>
                <a:spcPts val="600"/>
              </a:spcAft>
              <a:defRPr/>
            </a:pPr>
            <a:r>
              <a:rPr lang="de-DE" dirty="0"/>
              <a:t>Im nächsten Schritt soll die jeweils andere Gruppe die Anleitung Schritt für Schritt durchgehen, um diese Form der Dokumentation zu prüfen. </a:t>
            </a:r>
            <a:endParaRPr dirty="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Datendokumentation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 dirty="0"/>
              <a:t>Bedienungsanleitung</a:t>
            </a:r>
            <a:endParaRPr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EF0E413-83FF-A61C-5058-B6321BFB84CB}"/>
              </a:ext>
            </a:extLst>
          </p:cNvPr>
          <p:cNvSpPr txBox="1"/>
          <p:nvPr/>
        </p:nvSpPr>
        <p:spPr bwMode="auto">
          <a:xfrm>
            <a:off x="2640426" y="4889329"/>
            <a:ext cx="851454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08.01.01.01_p</a:t>
            </a:r>
          </a:p>
        </p:txBody>
      </p:sp>
    </p:spTree>
    <p:extLst>
      <p:ext uri="{BB962C8B-B14F-4D97-AF65-F5344CB8AC3E}">
        <p14:creationId xmlns:p14="http://schemas.microsoft.com/office/powerpoint/2010/main" val="4293620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6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269334" cy="2782888"/>
          </a:xfrm>
        </p:spPr>
        <p:txBody>
          <a:bodyPr lIns="90000" anchor="t" anchorCtr="0"/>
          <a:lstStyle/>
          <a:p>
            <a:pPr>
              <a:defRPr/>
            </a:pPr>
            <a:r>
              <a:rPr lang="de-DE"/>
              <a:t>Warum ist eine Datendokumentation wichtig?</a:t>
            </a:r>
            <a:endParaRPr/>
          </a:p>
        </p:txBody>
      </p:sp>
      <p:sp>
        <p:nvSpPr>
          <p:cNvPr id="4" name="Titel 5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Datendokumentation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Zuruf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621CBD-99A6-DF68-12DE-B80182DAF20E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861622" cy="2782888"/>
          </a:xfrm>
        </p:spPr>
        <p:txBody>
          <a:bodyPr numCol="2">
            <a:noAutofit/>
          </a:bodyPr>
          <a:lstStyle/>
          <a:p>
            <a:pPr lvl="0">
              <a:defRPr/>
            </a:pPr>
            <a:r>
              <a:rPr lang="de-DE" sz="1400"/>
              <a:t>Beschreibung des Forschungsvorhabens</a:t>
            </a:r>
            <a:endParaRPr/>
          </a:p>
          <a:p>
            <a:pPr lvl="0">
              <a:defRPr/>
            </a:pPr>
            <a:r>
              <a:rPr lang="de-DE" sz="1400"/>
              <a:t>Projektziele</a:t>
            </a:r>
            <a:endParaRPr/>
          </a:p>
          <a:p>
            <a:pPr lvl="0">
              <a:defRPr/>
            </a:pPr>
            <a:r>
              <a:rPr lang="de-DE" sz="1400"/>
              <a:t>Hypothesen</a:t>
            </a:r>
            <a:endParaRPr/>
          </a:p>
          <a:p>
            <a:pPr lvl="0">
              <a:defRPr/>
            </a:pPr>
            <a:r>
              <a:rPr lang="de-DE" sz="1400"/>
              <a:t>Informationen zur Erhebung der Daten (Methoden, Einheiten, Zeiträume, Orte, </a:t>
            </a:r>
            <a:br>
              <a:rPr lang="de-DE" sz="1400"/>
            </a:br>
            <a:r>
              <a:rPr lang="de-DE" sz="1400"/>
              <a:t>ggf. Technik etc.)</a:t>
            </a:r>
            <a:endParaRPr/>
          </a:p>
          <a:p>
            <a:pPr lvl="0">
              <a:defRPr/>
            </a:pPr>
            <a:r>
              <a:rPr lang="de-DE" sz="1400"/>
              <a:t>Maßnahmen zur Datenbereinigung</a:t>
            </a:r>
            <a:endParaRPr/>
          </a:p>
          <a:p>
            <a:pPr lvl="0">
              <a:defRPr/>
            </a:pPr>
            <a:endParaRPr lang="de-DE" sz="1400"/>
          </a:p>
          <a:p>
            <a:pPr lvl="0">
              <a:defRPr/>
            </a:pPr>
            <a:r>
              <a:rPr lang="de-DE" sz="1400"/>
              <a:t>Struktur der Daten und deren Beziehungen zueinander</a:t>
            </a:r>
            <a:endParaRPr/>
          </a:p>
          <a:p>
            <a:pPr lvl="0">
              <a:defRPr/>
            </a:pPr>
            <a:r>
              <a:rPr lang="de-DE" sz="1400"/>
              <a:t>Erläuterung von Variablen, Labels und Codes</a:t>
            </a:r>
            <a:endParaRPr/>
          </a:p>
          <a:p>
            <a:pPr lvl="0">
              <a:defRPr/>
            </a:pPr>
            <a:r>
              <a:rPr lang="de-DE" sz="1400"/>
              <a:t>Unterschiede zwischen verschiedenen </a:t>
            </a:r>
            <a:br>
              <a:rPr lang="de-DE" sz="1400"/>
            </a:br>
            <a:r>
              <a:rPr lang="de-DE" sz="1400"/>
              <a:t>Datensatz-Versionen</a:t>
            </a:r>
            <a:endParaRPr/>
          </a:p>
          <a:p>
            <a:pPr lvl="0">
              <a:defRPr/>
            </a:pPr>
            <a:r>
              <a:rPr lang="de-DE" sz="1400"/>
              <a:t>Informationen zum Zugang und Nutzungsbedingungen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Datendokumentation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Grundlegende Inhalte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D3B0941-811C-5FF6-7234-F7334B03E57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3640237" cy="2782094"/>
          </a:xfrm>
        </p:spPr>
        <p:txBody>
          <a:bodyPr/>
          <a:lstStyle/>
          <a:p>
            <a:pPr>
              <a:defRPr/>
            </a:pPr>
            <a:r>
              <a:rPr lang="en-US"/>
              <a:t>README Files </a:t>
            </a:r>
            <a:endParaRPr/>
          </a:p>
          <a:p>
            <a:pPr>
              <a:defRPr/>
            </a:pPr>
            <a:r>
              <a:rPr lang="en-US"/>
              <a:t>Data Dictionaries</a:t>
            </a:r>
            <a:endParaRPr/>
          </a:p>
          <a:p>
            <a:pPr>
              <a:defRPr/>
            </a:pPr>
            <a:r>
              <a:rPr lang="en-US"/>
              <a:t>Codebooks</a:t>
            </a:r>
            <a:endParaRPr/>
          </a:p>
          <a:p>
            <a:pPr>
              <a:defRPr/>
            </a:pPr>
            <a:r>
              <a:rPr lang="en-US"/>
              <a:t>Electronic Lab Notebooks</a:t>
            </a:r>
            <a:endParaRPr/>
          </a:p>
          <a:p>
            <a:pPr>
              <a:defRPr/>
            </a:pPr>
            <a:r>
              <a:rPr lang="en-US"/>
              <a:t>Artikel in einem Data Journal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Datendokumentation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Dokumentationsformen</a:t>
            </a:r>
            <a:endParaRPr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030AAF3-031E-5794-3301-6DF02246AFE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67" name="Grafik 4"/>
          <p:cNvPicPr/>
          <p:nvPr/>
        </p:nvPicPr>
        <p:blipFill>
          <a:blip r:embed="rId3"/>
          <a:stretch/>
        </p:blipFill>
        <p:spPr bwMode="auto">
          <a:xfrm>
            <a:off x="538162" y="1953281"/>
            <a:ext cx="6291720" cy="1791360"/>
          </a:xfrm>
          <a:prstGeom prst="rect">
            <a:avLst/>
          </a:prstGeom>
          <a:ln>
            <a:noFill/>
          </a:ln>
        </p:spPr>
      </p:pic>
      <p:pic>
        <p:nvPicPr>
          <p:cNvPr id="468" name="Grafik 3"/>
          <p:cNvPicPr/>
          <p:nvPr/>
        </p:nvPicPr>
        <p:blipFill>
          <a:blip r:embed="rId4"/>
          <a:srcRect l="25278" t="14338"/>
          <a:stretch/>
        </p:blipFill>
        <p:spPr bwMode="auto">
          <a:xfrm>
            <a:off x="1218232" y="2573277"/>
            <a:ext cx="6831360" cy="2088360"/>
          </a:xfrm>
          <a:prstGeom prst="rect">
            <a:avLst/>
          </a:prstGeom>
          <a:ln>
            <a:noFill/>
          </a:ln>
        </p:spPr>
      </p:pic>
      <p:sp>
        <p:nvSpPr>
          <p:cNvPr id="469" name="CustomShape 1"/>
          <p:cNvSpPr/>
          <p:nvPr/>
        </p:nvSpPr>
        <p:spPr bwMode="auto">
          <a:xfrm>
            <a:off x="8049390" y="3309685"/>
            <a:ext cx="936104" cy="1491262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l" defTabSz="914400">
              <a:defRPr/>
            </a:pPr>
            <a:r>
              <a:rPr lang="en-US" sz="700" spc="-1" dirty="0"/>
              <a:t>Quelle</a:t>
            </a:r>
            <a:r>
              <a:rPr lang="de-DE" sz="700" spc="-1" dirty="0"/>
              <a:t>: </a:t>
            </a:r>
          </a:p>
          <a:p>
            <a:pPr algn="l" defTabSz="914400">
              <a:defRPr/>
            </a:pPr>
            <a:r>
              <a:rPr lang="de-DE" sz="700" spc="-1" dirty="0"/>
              <a:t>Bowman, S.: </a:t>
            </a:r>
            <a:r>
              <a:rPr lang="de-DE" sz="700" spc="-1" dirty="0" err="1"/>
              <a:t>How</a:t>
            </a:r>
            <a:r>
              <a:rPr lang="de-DE" sz="700" spc="-1" dirty="0"/>
              <a:t> </a:t>
            </a:r>
            <a:r>
              <a:rPr lang="de-DE" sz="700" spc="-1" dirty="0" err="1"/>
              <a:t>to</a:t>
            </a:r>
            <a:r>
              <a:rPr lang="de-DE" sz="700" spc="-1" dirty="0"/>
              <a:t> </a:t>
            </a:r>
            <a:r>
              <a:rPr lang="de-DE" sz="700" spc="-1" dirty="0" err="1"/>
              <a:t>Make</a:t>
            </a:r>
            <a:r>
              <a:rPr lang="de-DE" sz="700" spc="-1" dirty="0"/>
              <a:t> a Data Dictionary. Open Science </a:t>
            </a:r>
            <a:r>
              <a:rPr lang="de-DE" sz="700" spc="-1" dirty="0" err="1"/>
              <a:t>Foundation</a:t>
            </a:r>
            <a:r>
              <a:rPr lang="de-DE" sz="700" spc="-1" dirty="0"/>
              <a:t> Support. Zugriff am 07.11.2023 </a:t>
            </a:r>
            <a:r>
              <a:rPr lang="de-DE" sz="700" u="sng" spc="-1" dirty="0">
                <a:solidFill>
                  <a:srgbClr val="0000FF"/>
                </a:solidFill>
                <a:hlinkClick r:id="rId5" tooltip="https://help.osf.io/hc/en-us/articles/360019739054-How-to-Make-a-Data-Dictionary"/>
              </a:rPr>
              <a:t>https://help.osf.io/hc/en-us/articles/360019739054-How-to-Make-a-Data-Dictionary</a:t>
            </a:r>
            <a:endParaRPr lang="de-DE" sz="700" spc="-1" dirty="0">
              <a:solidFill>
                <a:srgbClr val="0000FF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Dokumentationsformen</a:t>
            </a:r>
            <a:endParaRPr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Data Dictionary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4C27D2A-042B-D068-7F42-418EEDB0F247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8.8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1932</Words>
  <Application>Microsoft Macintosh PowerPoint</Application>
  <DocSecurity>0</DocSecurity>
  <PresentationFormat>Bildschirmpräsentation (16:9)</PresentationFormat>
  <Paragraphs>318</Paragraphs>
  <Slides>15</Slides>
  <Notes>15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8" baseType="lpstr">
      <vt:lpstr>Calibri</vt:lpstr>
      <vt:lpstr>Source Sans Pro Light</vt:lpstr>
      <vt:lpstr>TtT_Design</vt:lpstr>
      <vt:lpstr>Dokumentation und Metadaten</vt:lpstr>
      <vt:lpstr>Datendokumentation</vt:lpstr>
      <vt:lpstr>Datendokumentation</vt:lpstr>
      <vt:lpstr>Datendokumentation</vt:lpstr>
      <vt:lpstr>Datendokumentation</vt:lpstr>
      <vt:lpstr>Datendokumentation</vt:lpstr>
      <vt:lpstr>Datendokumentation</vt:lpstr>
      <vt:lpstr>Datendokumentation</vt:lpstr>
      <vt:lpstr>Dokumentationsformen</vt:lpstr>
      <vt:lpstr>Dokumentationsformen</vt:lpstr>
      <vt:lpstr>Metadaten</vt:lpstr>
      <vt:lpstr>Metadatenstandards </vt:lpstr>
      <vt:lpstr>Kontrolliertes Vokabular</vt:lpstr>
      <vt:lpstr>Metadatenstandards</vt:lpstr>
      <vt:lpstr>Fachspezifische Metadaten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2023-12-13T09:15:31Z</dcterms:modified>
  <cp:category/>
  <dc:identifier/>
  <cp:contentStatus/>
  <dc:language/>
  <cp:version/>
</cp:coreProperties>
</file>