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sldIdLst>
    <p:sldId id="266" r:id="rId2"/>
    <p:sldId id="267" r:id="rId3"/>
    <p:sldId id="268" r:id="rId4"/>
    <p:sldId id="269" r:id="rId5"/>
    <p:sldId id="366" r:id="rId6"/>
    <p:sldId id="367" r:id="rId7"/>
    <p:sldId id="270" r:id="rId8"/>
    <p:sldId id="271" r:id="rId9"/>
    <p:sldId id="277" r:id="rId10"/>
    <p:sldId id="272" r:id="rId11"/>
    <p:sldId id="273" r:id="rId12"/>
    <p:sldId id="274" r:id="rId13"/>
    <p:sldId id="275" r:id="rId14"/>
    <p:sldId id="276" r:id="rId15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4: Digitale FD" id="{6DA06D35-3E5E-4D87-9776-514C150F06AD}">
          <p14:sldIdLst>
            <p14:sldId id="266"/>
            <p14:sldId id="267"/>
            <p14:sldId id="268"/>
            <p14:sldId id="269"/>
            <p14:sldId id="366"/>
            <p14:sldId id="367"/>
            <p14:sldId id="270"/>
            <p14:sldId id="271"/>
            <p14:sldId id="277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618D37-6701-ED4C-841E-24B20DB325B6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de-DE"/>
        </a:p>
      </dgm:t>
    </dgm:pt>
    <dgm:pt modelId="{AAC47ADF-A85B-F048-8074-013F4069B74A}">
      <dgm:prSet phldrT="[Text]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Daten-erhebung</a:t>
          </a:r>
          <a:endParaRPr/>
        </a:p>
      </dgm:t>
    </dgm:pt>
    <dgm:pt modelId="{07BBA3BC-BA85-144A-B98E-A1AD05E1CFB3}" type="parTrans" cxnId="{18045ADD-781A-0448-825A-1CC10405F083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5ACA793D-D262-7C40-BAB7-29DCA7277B5C}" type="sibTrans" cxnId="{18045ADD-781A-0448-825A-1CC10405F083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15EA5B22-C3E8-6F49-96A1-7BEF3ADB950E}">
      <dgm:prSet phldrT="[Text]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Daten-verarbeitung</a:t>
          </a:r>
          <a:endParaRPr/>
        </a:p>
      </dgm:t>
    </dgm:pt>
    <dgm:pt modelId="{94E953FA-6AAC-AF4E-B286-84567A5BD715}" type="parTrans" cxnId="{66047CED-7A27-6942-A2BE-D7C4F787DA7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64ECC48A-B01B-7B47-90D4-35E99B9313B9}" type="sibTrans" cxnId="{66047CED-7A27-6942-A2BE-D7C4F787DA7A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3AF6DA5D-8D9A-CE44-B3CC-04C9FFE7F7EB}">
      <dgm:prSet phldrT="[Text]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Datenanalyse</a:t>
          </a:r>
          <a:endParaRPr/>
        </a:p>
      </dgm:t>
    </dgm:pt>
    <dgm:pt modelId="{48DFB503-6664-7940-B57B-7C5F6C816EC6}" type="parTrans" cxnId="{7B7466A4-A52E-5447-A331-7170A87E9E3C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DCB8A930-6AC7-7045-844C-F414EE961C38}" type="sibTrans" cxnId="{7B7466A4-A52E-5447-A331-7170A87E9E3C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7D4E4C97-76BE-CD43-9D38-B5D3DE95A916}">
      <dgm:prSet phldrT="[Text]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Daten-archivierung</a:t>
          </a:r>
          <a:endParaRPr/>
        </a:p>
      </dgm:t>
    </dgm:pt>
    <dgm:pt modelId="{AA3A84FA-5A9E-AE4A-A0E5-F4495BB7FA24}" type="parTrans" cxnId="{75D9544E-D3AC-A743-9EC1-69ECE67FEF9E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32C0A019-CC79-4B4D-A312-E6814C0C8A3E}" type="sibTrans" cxnId="{75D9544E-D3AC-A743-9EC1-69ECE67FEF9E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292873AB-D189-1E47-83F6-D23BD9E456D1}">
      <dgm:prSet phldrT="[Text]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Datenzugang</a:t>
          </a:r>
          <a:endParaRPr/>
        </a:p>
      </dgm:t>
    </dgm:pt>
    <dgm:pt modelId="{B17046AA-92C5-B54C-9973-7CF3AA1F9325}" type="parTrans" cxnId="{CA0A3A74-B385-5F40-A44C-B95221042402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709C2DF4-3918-1546-894A-A51B4E0D5DA9}" type="sibTrans" cxnId="{CA0A3A74-B385-5F40-A44C-B95221042402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9D8FB8E9-0924-0F49-8D1F-81D4E9F7E70C}">
      <dgm:prSet phldrT="" custT="1"/>
      <dgm:spPr bwMode="auto">
        <a:solidFill>
          <a:srgbClr val="67BA7F"/>
        </a:solidFill>
        <a:ln>
          <a:solidFill>
            <a:srgbClr val="67BA7F"/>
          </a:solidFill>
        </a:ln>
      </dgm:spPr>
      <dgm:t>
        <a:bodyPr/>
        <a:lstStyle/>
        <a:p>
          <a:pPr>
            <a:defRPr/>
          </a:pPr>
          <a:r>
            <a:rPr lang="de-DE" sz="1400">
              <a:solidFill>
                <a:srgbClr val="002060"/>
              </a:solidFill>
            </a:rPr>
            <a:t>Daten-nachnutzung</a:t>
          </a:r>
        </a:p>
      </dgm:t>
    </dgm:pt>
    <dgm:pt modelId="{67F38B02-FED7-4844-AF49-0FB12379EE96}" type="parTrans" cxnId="{1D94C714-5184-C54A-833E-1F44DBCC35BF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6539A777-DC29-6741-AE95-3023B9FA6B5A}" type="sibTrans" cxnId="{1D94C714-5184-C54A-833E-1F44DBCC35BF}">
      <dgm:prSet/>
      <dgm:spPr bwMode="auto"/>
      <dgm:t>
        <a:bodyPr/>
        <a:lstStyle/>
        <a:p>
          <a:pPr>
            <a:defRPr/>
          </a:pPr>
          <a:endParaRPr lang="de-DE"/>
        </a:p>
      </dgm:t>
    </dgm:pt>
    <dgm:pt modelId="{1601F8A3-1FB0-A64A-AF67-E09313D68B4F}" type="pres">
      <dgm:prSet presAssocID="{2C618D37-6701-ED4C-841E-24B20DB325B6}" presName="Name0" presStyleCnt="0">
        <dgm:presLayoutVars>
          <dgm:dir/>
          <dgm:resizeHandles val="exact"/>
        </dgm:presLayoutVars>
      </dgm:prSet>
      <dgm:spPr bwMode="auto"/>
    </dgm:pt>
    <dgm:pt modelId="{C0D77827-9865-DD4C-95F9-379974796B05}" type="pres">
      <dgm:prSet presAssocID="{2C618D37-6701-ED4C-841E-24B20DB325B6}" presName="cycle" presStyleCnt="0"/>
      <dgm:spPr bwMode="auto"/>
    </dgm:pt>
    <dgm:pt modelId="{CF8B5CC9-D05A-224F-94B9-3A5235EEFC70}" type="pres">
      <dgm:prSet presAssocID="{AAC47ADF-A85B-F048-8074-013F4069B74A}" presName="nodeFirstNode" presStyleLbl="node1" presStyleIdx="0" presStyleCnt="6">
        <dgm:presLayoutVars>
          <dgm:bulletEnabled val="1"/>
        </dgm:presLayoutVars>
      </dgm:prSet>
      <dgm:spPr bwMode="auto"/>
    </dgm:pt>
    <dgm:pt modelId="{49E19DFE-DF6C-1E48-BE98-65EEE5D62369}" type="pres">
      <dgm:prSet presAssocID="{5ACA793D-D262-7C40-BAB7-29DCA7277B5C}" presName="sibTransFirstNode" presStyleLbl="bgShp" presStyleIdx="0" presStyleCnt="1"/>
      <dgm:spPr bwMode="auto"/>
    </dgm:pt>
    <dgm:pt modelId="{6B07760A-072D-B648-835D-1C27304B4B21}" type="pres">
      <dgm:prSet presAssocID="{15EA5B22-C3E8-6F49-96A1-7BEF3ADB950E}" presName="nodeFollowingNodes" presStyleLbl="node1" presStyleIdx="1" presStyleCnt="6">
        <dgm:presLayoutVars>
          <dgm:bulletEnabled val="1"/>
        </dgm:presLayoutVars>
      </dgm:prSet>
      <dgm:spPr bwMode="auto"/>
    </dgm:pt>
    <dgm:pt modelId="{4E9AF789-F0E1-F540-A8F4-89D69ADF4987}" type="pres">
      <dgm:prSet presAssocID="{3AF6DA5D-8D9A-CE44-B3CC-04C9FFE7F7EB}" presName="nodeFollowingNodes" presStyleLbl="node1" presStyleIdx="2" presStyleCnt="6">
        <dgm:presLayoutVars>
          <dgm:bulletEnabled val="1"/>
        </dgm:presLayoutVars>
      </dgm:prSet>
      <dgm:spPr bwMode="auto"/>
    </dgm:pt>
    <dgm:pt modelId="{B386F128-5411-744A-8D18-56324F2C512D}" type="pres">
      <dgm:prSet presAssocID="{7D4E4C97-76BE-CD43-9D38-B5D3DE95A916}" presName="nodeFollowingNodes" presStyleLbl="node1" presStyleIdx="3" presStyleCnt="6">
        <dgm:presLayoutVars>
          <dgm:bulletEnabled val="1"/>
        </dgm:presLayoutVars>
      </dgm:prSet>
      <dgm:spPr bwMode="auto"/>
    </dgm:pt>
    <dgm:pt modelId="{E5D4BD17-E774-3D49-83E6-ACA296DE55D0}" type="pres">
      <dgm:prSet presAssocID="{292873AB-D189-1E47-83F6-D23BD9E456D1}" presName="nodeFollowingNodes" presStyleLbl="node1" presStyleIdx="4" presStyleCnt="6">
        <dgm:presLayoutVars>
          <dgm:bulletEnabled val="1"/>
        </dgm:presLayoutVars>
      </dgm:prSet>
      <dgm:spPr bwMode="auto"/>
    </dgm:pt>
    <dgm:pt modelId="{C11FF8AF-A2FA-5343-9FC4-C5C9B05F1E3C}" type="pres">
      <dgm:prSet presAssocID="{9D8FB8E9-0924-0F49-8D1F-81D4E9F7E70C}" presName="nodeFollowingNodes" presStyleLbl="node1" presStyleIdx="5" presStyleCnt="6">
        <dgm:presLayoutVars>
          <dgm:bulletEnabled val="1"/>
        </dgm:presLayoutVars>
      </dgm:prSet>
      <dgm:spPr bwMode="auto"/>
    </dgm:pt>
  </dgm:ptLst>
  <dgm:cxnLst>
    <dgm:cxn modelId="{1D94C714-5184-C54A-833E-1F44DBCC35BF}" srcId="{2C618D37-6701-ED4C-841E-24B20DB325B6}" destId="{9D8FB8E9-0924-0F49-8D1F-81D4E9F7E70C}" srcOrd="5" destOrd="0" parTransId="{67F38B02-FED7-4844-AF49-0FB12379EE96}" sibTransId="{6539A777-DC29-6741-AE95-3023B9FA6B5A}"/>
    <dgm:cxn modelId="{2D1E2E18-2DDE-A44F-853F-53720CBB7A25}" type="presOf" srcId="{15EA5B22-C3E8-6F49-96A1-7BEF3ADB950E}" destId="{6B07760A-072D-B648-835D-1C27304B4B21}" srcOrd="0" destOrd="0" presId="urn:microsoft.com/office/officeart/2005/8/layout/cycle3"/>
    <dgm:cxn modelId="{0D146C2B-0F91-7E44-9BC6-B8CE88712D85}" type="presOf" srcId="{9D8FB8E9-0924-0F49-8D1F-81D4E9F7E70C}" destId="{C11FF8AF-A2FA-5343-9FC4-C5C9B05F1E3C}" srcOrd="0" destOrd="0" presId="urn:microsoft.com/office/officeart/2005/8/layout/cycle3"/>
    <dgm:cxn modelId="{3D610F3E-1FB0-6F4D-A7B9-9A2EFE84E5D3}" type="presOf" srcId="{3AF6DA5D-8D9A-CE44-B3CC-04C9FFE7F7EB}" destId="{4E9AF789-F0E1-F540-A8F4-89D69ADF4987}" srcOrd="0" destOrd="0" presId="urn:microsoft.com/office/officeart/2005/8/layout/cycle3"/>
    <dgm:cxn modelId="{3C2BBA46-E6D7-7147-8FC7-8F185484F5FB}" type="presOf" srcId="{AAC47ADF-A85B-F048-8074-013F4069B74A}" destId="{CF8B5CC9-D05A-224F-94B9-3A5235EEFC70}" srcOrd="0" destOrd="0" presId="urn:microsoft.com/office/officeart/2005/8/layout/cycle3"/>
    <dgm:cxn modelId="{75D9544E-D3AC-A743-9EC1-69ECE67FEF9E}" srcId="{2C618D37-6701-ED4C-841E-24B20DB325B6}" destId="{7D4E4C97-76BE-CD43-9D38-B5D3DE95A916}" srcOrd="3" destOrd="0" parTransId="{AA3A84FA-5A9E-AE4A-A0E5-F4495BB7FA24}" sibTransId="{32C0A019-CC79-4B4D-A312-E6814C0C8A3E}"/>
    <dgm:cxn modelId="{EAFC875F-2B3E-A847-8258-8AA08D1CA623}" type="presOf" srcId="{7D4E4C97-76BE-CD43-9D38-B5D3DE95A916}" destId="{B386F128-5411-744A-8D18-56324F2C512D}" srcOrd="0" destOrd="0" presId="urn:microsoft.com/office/officeart/2005/8/layout/cycle3"/>
    <dgm:cxn modelId="{CA0A3A74-B385-5F40-A44C-B95221042402}" srcId="{2C618D37-6701-ED4C-841E-24B20DB325B6}" destId="{292873AB-D189-1E47-83F6-D23BD9E456D1}" srcOrd="4" destOrd="0" parTransId="{B17046AA-92C5-B54C-9973-7CF3AA1F9325}" sibTransId="{709C2DF4-3918-1546-894A-A51B4E0D5DA9}"/>
    <dgm:cxn modelId="{7B7466A4-A52E-5447-A331-7170A87E9E3C}" srcId="{2C618D37-6701-ED4C-841E-24B20DB325B6}" destId="{3AF6DA5D-8D9A-CE44-B3CC-04C9FFE7F7EB}" srcOrd="2" destOrd="0" parTransId="{48DFB503-6664-7940-B57B-7C5F6C816EC6}" sibTransId="{DCB8A930-6AC7-7045-844C-F414EE961C38}"/>
    <dgm:cxn modelId="{A382F9B6-D765-0D4E-A794-BC3AE5A07302}" type="presOf" srcId="{5ACA793D-D262-7C40-BAB7-29DCA7277B5C}" destId="{49E19DFE-DF6C-1E48-BE98-65EEE5D62369}" srcOrd="0" destOrd="0" presId="urn:microsoft.com/office/officeart/2005/8/layout/cycle3"/>
    <dgm:cxn modelId="{249EF8B7-FE48-224D-A29F-A3F35A1924E2}" type="presOf" srcId="{292873AB-D189-1E47-83F6-D23BD9E456D1}" destId="{E5D4BD17-E774-3D49-83E6-ACA296DE55D0}" srcOrd="0" destOrd="0" presId="urn:microsoft.com/office/officeart/2005/8/layout/cycle3"/>
    <dgm:cxn modelId="{8E4E00CC-907F-A746-84B2-54AFA9F9DAF0}" type="presOf" srcId="{2C618D37-6701-ED4C-841E-24B20DB325B6}" destId="{1601F8A3-1FB0-A64A-AF67-E09313D68B4F}" srcOrd="0" destOrd="0" presId="urn:microsoft.com/office/officeart/2005/8/layout/cycle3"/>
    <dgm:cxn modelId="{18045ADD-781A-0448-825A-1CC10405F083}" srcId="{2C618D37-6701-ED4C-841E-24B20DB325B6}" destId="{AAC47ADF-A85B-F048-8074-013F4069B74A}" srcOrd="0" destOrd="0" parTransId="{07BBA3BC-BA85-144A-B98E-A1AD05E1CFB3}" sibTransId="{5ACA793D-D262-7C40-BAB7-29DCA7277B5C}"/>
    <dgm:cxn modelId="{66047CED-7A27-6942-A2BE-D7C4F787DA7A}" srcId="{2C618D37-6701-ED4C-841E-24B20DB325B6}" destId="{15EA5B22-C3E8-6F49-96A1-7BEF3ADB950E}" srcOrd="1" destOrd="0" parTransId="{94E953FA-6AAC-AF4E-B286-84567A5BD715}" sibTransId="{64ECC48A-B01B-7B47-90D4-35E99B9313B9}"/>
    <dgm:cxn modelId="{0C65F925-0421-3D40-99BB-981117C9652A}" type="presParOf" srcId="{1601F8A3-1FB0-A64A-AF67-E09313D68B4F}" destId="{C0D77827-9865-DD4C-95F9-379974796B05}" srcOrd="0" destOrd="0" presId="urn:microsoft.com/office/officeart/2005/8/layout/cycle3"/>
    <dgm:cxn modelId="{65BDCAC0-D242-FA4C-9D98-3685EBD66D2F}" type="presParOf" srcId="{C0D77827-9865-DD4C-95F9-379974796B05}" destId="{CF8B5CC9-D05A-224F-94B9-3A5235EEFC70}" srcOrd="0" destOrd="0" presId="urn:microsoft.com/office/officeart/2005/8/layout/cycle3"/>
    <dgm:cxn modelId="{72368C33-44AE-6647-ABD4-EF78256421DD}" type="presParOf" srcId="{C0D77827-9865-DD4C-95F9-379974796B05}" destId="{49E19DFE-DF6C-1E48-BE98-65EEE5D62369}" srcOrd="1" destOrd="0" presId="urn:microsoft.com/office/officeart/2005/8/layout/cycle3"/>
    <dgm:cxn modelId="{B038F3AE-5884-164B-BF7C-8C3F9EA84ED8}" type="presParOf" srcId="{C0D77827-9865-DD4C-95F9-379974796B05}" destId="{6B07760A-072D-B648-835D-1C27304B4B21}" srcOrd="2" destOrd="0" presId="urn:microsoft.com/office/officeart/2005/8/layout/cycle3"/>
    <dgm:cxn modelId="{3DE77D29-05B4-294E-BA7C-0B1137BC4556}" type="presParOf" srcId="{C0D77827-9865-DD4C-95F9-379974796B05}" destId="{4E9AF789-F0E1-F540-A8F4-89D69ADF4987}" srcOrd="3" destOrd="0" presId="urn:microsoft.com/office/officeart/2005/8/layout/cycle3"/>
    <dgm:cxn modelId="{9BD7A1BE-711B-9747-9864-4C5C03540897}" type="presParOf" srcId="{C0D77827-9865-DD4C-95F9-379974796B05}" destId="{B386F128-5411-744A-8D18-56324F2C512D}" srcOrd="4" destOrd="0" presId="urn:microsoft.com/office/officeart/2005/8/layout/cycle3"/>
    <dgm:cxn modelId="{1DDD2E87-6188-5044-8A7C-8EA94263BAEF}" type="presParOf" srcId="{C0D77827-9865-DD4C-95F9-379974796B05}" destId="{E5D4BD17-E774-3D49-83E6-ACA296DE55D0}" srcOrd="5" destOrd="0" presId="urn:microsoft.com/office/officeart/2005/8/layout/cycle3"/>
    <dgm:cxn modelId="{2C7333D9-3606-A543-ABCE-C924B4D9666E}" type="presParOf" srcId="{C0D77827-9865-DD4C-95F9-379974796B05}" destId="{C11FF8AF-A2FA-5343-9FC4-C5C9B05F1E3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19DFE-DF6C-1E48-BE98-65EEE5D62369}">
      <dsp:nvSpPr>
        <dsp:cNvPr id="0" name=""/>
        <dsp:cNvSpPr/>
      </dsp:nvSpPr>
      <dsp:spPr bwMode="auto">
        <a:xfrm>
          <a:off x="1000172" y="-3855"/>
          <a:ext cx="3147718" cy="3147718"/>
        </a:xfrm>
        <a:prstGeom prst="circularArrow">
          <a:avLst>
            <a:gd name="adj1" fmla="val 5274"/>
            <a:gd name="adj2" fmla="val 312630"/>
            <a:gd name="adj3" fmla="val 14291251"/>
            <a:gd name="adj4" fmla="val 17090177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8B5CC9-D05A-224F-94B9-3A5235EEFC70}">
      <dsp:nvSpPr>
        <dsp:cNvPr id="0" name=""/>
        <dsp:cNvSpPr/>
      </dsp:nvSpPr>
      <dsp:spPr bwMode="auto">
        <a:xfrm>
          <a:off x="1997137" y="827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Daten-erhebung</a:t>
          </a:r>
          <a:endParaRPr kern="1200"/>
        </a:p>
      </dsp:txBody>
      <dsp:txXfrm>
        <a:off x="2025299" y="28989"/>
        <a:ext cx="1097465" cy="520570"/>
      </dsp:txXfrm>
    </dsp:sp>
    <dsp:sp modelId="{6B07760A-072D-B648-835D-1C27304B4B21}">
      <dsp:nvSpPr>
        <dsp:cNvPr id="0" name=""/>
        <dsp:cNvSpPr/>
      </dsp:nvSpPr>
      <dsp:spPr bwMode="auto">
        <a:xfrm>
          <a:off x="3103021" y="639309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Daten-verarbeitung</a:t>
          </a:r>
          <a:endParaRPr kern="1200"/>
        </a:p>
      </dsp:txBody>
      <dsp:txXfrm>
        <a:off x="3131183" y="667471"/>
        <a:ext cx="1097465" cy="520570"/>
      </dsp:txXfrm>
    </dsp:sp>
    <dsp:sp modelId="{4E9AF789-F0E1-F540-A8F4-89D69ADF4987}">
      <dsp:nvSpPr>
        <dsp:cNvPr id="0" name=""/>
        <dsp:cNvSpPr/>
      </dsp:nvSpPr>
      <dsp:spPr bwMode="auto">
        <a:xfrm>
          <a:off x="3103021" y="1916274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Datenanalyse</a:t>
          </a:r>
          <a:endParaRPr kern="1200"/>
        </a:p>
      </dsp:txBody>
      <dsp:txXfrm>
        <a:off x="3131183" y="1944436"/>
        <a:ext cx="1097465" cy="520570"/>
      </dsp:txXfrm>
    </dsp:sp>
    <dsp:sp modelId="{B386F128-5411-744A-8D18-56324F2C512D}">
      <dsp:nvSpPr>
        <dsp:cNvPr id="0" name=""/>
        <dsp:cNvSpPr/>
      </dsp:nvSpPr>
      <dsp:spPr bwMode="auto">
        <a:xfrm>
          <a:off x="1997137" y="2554756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Daten-archivierung</a:t>
          </a:r>
          <a:endParaRPr kern="1200"/>
        </a:p>
      </dsp:txBody>
      <dsp:txXfrm>
        <a:off x="2025299" y="2582918"/>
        <a:ext cx="1097465" cy="520570"/>
      </dsp:txXfrm>
    </dsp:sp>
    <dsp:sp modelId="{E5D4BD17-E774-3D49-83E6-ACA296DE55D0}">
      <dsp:nvSpPr>
        <dsp:cNvPr id="0" name=""/>
        <dsp:cNvSpPr/>
      </dsp:nvSpPr>
      <dsp:spPr bwMode="auto">
        <a:xfrm>
          <a:off x="891253" y="1916274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Datenzugang</a:t>
          </a:r>
          <a:endParaRPr kern="1200"/>
        </a:p>
      </dsp:txBody>
      <dsp:txXfrm>
        <a:off x="919415" y="1944436"/>
        <a:ext cx="1097465" cy="520570"/>
      </dsp:txXfrm>
    </dsp:sp>
    <dsp:sp modelId="{C11FF8AF-A2FA-5343-9FC4-C5C9B05F1E3C}">
      <dsp:nvSpPr>
        <dsp:cNvPr id="0" name=""/>
        <dsp:cNvSpPr/>
      </dsp:nvSpPr>
      <dsp:spPr bwMode="auto">
        <a:xfrm>
          <a:off x="891253" y="639309"/>
          <a:ext cx="1153789" cy="576894"/>
        </a:xfrm>
        <a:prstGeom prst="roundRect">
          <a:avLst/>
        </a:prstGeom>
        <a:solidFill>
          <a:srgbClr val="67BA7F"/>
        </a:solidFill>
        <a:ln w="25400" cap="flat" cmpd="sng" algn="ctr">
          <a:solidFill>
            <a:srgbClr val="67BA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/>
          </a:pPr>
          <a:r>
            <a:rPr lang="de-DE" sz="1400" kern="1200">
              <a:solidFill>
                <a:srgbClr val="002060"/>
              </a:solidFill>
            </a:rPr>
            <a:t>Daten-nachnutzung</a:t>
          </a:r>
        </a:p>
      </dsp:txBody>
      <dsp:txXfrm>
        <a:off x="919415" y="667471"/>
        <a:ext cx="1097465" cy="520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[11m; bis 10:12 --- Folie 4.1-4.2 (2)]</a:t>
            </a:r>
          </a:p>
          <a:p>
            <a:pPr>
              <a:defRPr/>
            </a:pPr>
            <a:r>
              <a:rPr lang="de-DE" dirty="0"/>
              <a:t>ID: 04.01.01.01_v | Einheit 4: Digitale FD | Baustein 1: FD</a:t>
            </a:r>
          </a:p>
          <a:p>
            <a:pPr>
              <a:defRPr/>
            </a:pPr>
            <a:r>
              <a:rPr lang="de-DE" dirty="0"/>
              <a:t>Inhalt 1: Welche FD (Frage-Ball) | Schritt 1: TN agieren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"Mit welchen FD arbeitest Du?"</a:t>
            </a:r>
          </a:p>
          <a:p>
            <a:pPr>
              <a:defRPr/>
            </a:pPr>
            <a:r>
              <a:rPr lang="de-DE" dirty="0"/>
              <a:t>- Bitte mit Stichworten antworten.</a:t>
            </a:r>
          </a:p>
          <a:p>
            <a:pPr>
              <a:defRPr/>
            </a:pPr>
            <a:r>
              <a:rPr lang="de-DE" dirty="0"/>
              <a:t>- Jede Person, die antwortet, ruft selbständig die nächste Person auf, die den virtuellen Ball zugespielt bekommt und ihrerseits antwortet.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C322F1-9FC6-D131-4356-516075C5A346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10:47 --- Folie 4.9 (1)]</a:t>
            </a:r>
          </a:p>
          <a:p>
            <a:pPr>
              <a:defRPr/>
            </a:pPr>
            <a:r>
              <a:rPr lang="de-DE" dirty="0"/>
              <a:t>ID: 04.03.01.01_v | Einheit 4: Digitale FD | Baustein 3: FDM</a:t>
            </a:r>
          </a:p>
          <a:p>
            <a:pPr>
              <a:defRPr/>
            </a:pPr>
            <a:r>
              <a:rPr lang="de-DE" dirty="0"/>
              <a:t>Inhalt 1: Definition FDM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Der Begriff FDM wird erläutert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06AD976-3A99-B0BE-11BD-07CBDB3DD147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10:52 --- Folie 4.10 (1)]</a:t>
            </a:r>
          </a:p>
          <a:p>
            <a:pPr>
              <a:defRPr/>
            </a:pPr>
            <a:r>
              <a:rPr lang="de-DE" dirty="0"/>
              <a:t>ID: 04.03.02.01_v | Einheit 4: Digitale FD | Baustein 3: FDM</a:t>
            </a:r>
          </a:p>
          <a:p>
            <a:pPr>
              <a:defRPr/>
            </a:pPr>
            <a:r>
              <a:rPr lang="de-DE" dirty="0"/>
              <a:t>Inhalt 2: Nutzen von FDM Apollo (Kurzfilmkino) | Schritt 1: 1/2 TN schauen Video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"Bitte schaut Euch mit uns das Video '</a:t>
            </a:r>
            <a:r>
              <a:rPr lang="de-DE" dirty="0" err="1"/>
              <a:t>Where</a:t>
            </a:r>
            <a:r>
              <a:rPr lang="de-DE" dirty="0"/>
              <a:t> Are </a:t>
            </a:r>
            <a:r>
              <a:rPr lang="de-DE" dirty="0" err="1"/>
              <a:t>the</a:t>
            </a:r>
            <a:r>
              <a:rPr lang="de-DE" dirty="0"/>
              <a:t> Lost Apollo 11 Moon Landing Tapes?' an." </a:t>
            </a:r>
          </a:p>
          <a:p>
            <a:pPr>
              <a:defRPr/>
            </a:pPr>
            <a:r>
              <a:rPr lang="de-DE" dirty="0"/>
              <a:t>- "Überlegt bitte währenddessen, welchen Nutzen FDM gehabt hätte."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Video vorladen (wg. Werbung)</a:t>
            </a:r>
          </a:p>
          <a:p>
            <a:pPr>
              <a:defRPr/>
            </a:pPr>
            <a:r>
              <a:rPr lang="de-DE" dirty="0"/>
              <a:t>* Teilen Video vorbereiten (Ton freigeben)</a:t>
            </a:r>
          </a:p>
          <a:p>
            <a:pPr>
              <a:defRPr/>
            </a:pPr>
            <a:r>
              <a:rPr lang="de-DE" dirty="0"/>
              <a:t>* in Chat: Aufgabenstellung</a:t>
            </a:r>
          </a:p>
          <a:p>
            <a:pPr>
              <a:defRPr/>
            </a:pPr>
            <a:r>
              <a:rPr lang="de-DE" dirty="0"/>
              <a:t>* Video abspielen wenn Aufgabe erläutert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Text für Chat---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Welchen Nutzen hätte FDM im Kontext der "Apollo 11 Moon Landing Tapes" gehabt?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 err="1"/>
              <a:t>Where</a:t>
            </a:r>
            <a:r>
              <a:rPr lang="de-DE" dirty="0"/>
              <a:t> Are </a:t>
            </a:r>
            <a:r>
              <a:rPr lang="de-DE" dirty="0" err="1"/>
              <a:t>the</a:t>
            </a:r>
            <a:r>
              <a:rPr lang="de-DE" dirty="0"/>
              <a:t> Lost Apollo 11 Moon Landing Tapes?: https://www.youtube.com/watch?v=D2xCisd8ZWg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15DCD0-E8FE-AE54-8F53-BFE4A1FFF625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10:55 --- Folie 4.11 (1)]</a:t>
            </a:r>
          </a:p>
          <a:p>
            <a:pPr>
              <a:defRPr/>
            </a:pPr>
            <a:r>
              <a:rPr lang="de-DE" dirty="0"/>
              <a:t>ID: 04.03.02.02_v | Einheit 4: Digitale FD | Baustein 3: FDM</a:t>
            </a:r>
          </a:p>
          <a:p>
            <a:pPr>
              <a:defRPr/>
            </a:pPr>
            <a:r>
              <a:rPr lang="de-DE" dirty="0"/>
              <a:t>Inhalt 2: Nutzen von FDM Apollo (Kurzfilmkino) | Schritt 2: 2/2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 Zuruf ohne Notizen</a:t>
            </a:r>
          </a:p>
          <a:p>
            <a:pPr>
              <a:defRPr/>
            </a:pPr>
            <a:r>
              <a:rPr lang="de-DE" dirty="0"/>
              <a:t>- "Was ist Euch aufgefallen, welchen Nutzen hätte FDM in diesem Beispiel gehabt?"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315DCD0-E8FE-AE54-8F53-BFE4A1FFF625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10:58 --- Folie 4.12 (1)]</a:t>
            </a:r>
          </a:p>
          <a:p>
            <a:pPr>
              <a:defRPr/>
            </a:pPr>
            <a:r>
              <a:rPr lang="de-DE" dirty="0"/>
              <a:t>ID: 04.03.03.01_v | Einheit 4: Digitale FD | Baustein 3: FDM</a:t>
            </a:r>
          </a:p>
          <a:p>
            <a:pPr>
              <a:defRPr/>
            </a:pPr>
            <a:r>
              <a:rPr lang="de-DE" dirty="0"/>
              <a:t>Inhalt 3: FAIR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FAIR-Prinzipien werden kurz vorgestellt</a:t>
            </a:r>
          </a:p>
          <a:p>
            <a:pPr>
              <a:defRPr/>
            </a:pPr>
            <a:r>
              <a:rPr lang="de-DE" dirty="0"/>
              <a:t>- ggf. Beispiel zu 1-2 Buchstaben</a:t>
            </a:r>
          </a:p>
          <a:p>
            <a:pPr>
              <a:defRPr/>
            </a:pPr>
            <a:r>
              <a:rPr lang="de-DE" dirty="0"/>
              <a:t>- Fragen zu dem Thema?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FAIR Data Poster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492C984-A2E8-ACB0-EEE3-3650D832A093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10:59 --- Folie 4.13 (1)]</a:t>
            </a:r>
          </a:p>
          <a:p>
            <a:pPr>
              <a:defRPr/>
            </a:pPr>
            <a:r>
              <a:rPr lang="de-DE" dirty="0"/>
              <a:t>ID: 04.03.04.01_v | Einheit 4: Digitale FD | Baustein 3: FDM</a:t>
            </a:r>
          </a:p>
          <a:p>
            <a:pPr>
              <a:defRPr/>
            </a:pPr>
            <a:r>
              <a:rPr lang="de-DE" dirty="0"/>
              <a:t>Inhalt 4: Aspekte FDM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Aspekte des FDMs werden erläutert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60EE97-6B62-9E71-26A9-995C3EBB0FCF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[11m; bis 10:12 --- Folie 4.1-4.2 (2)]</a:t>
            </a:r>
          </a:p>
          <a:p>
            <a:pPr>
              <a:defRPr/>
            </a:pPr>
            <a:r>
              <a:rPr lang="de-DE" dirty="0"/>
              <a:t>ID: 04.01.01.01_v | Einheit 4: Digitale FD | Baustein 1: FD</a:t>
            </a:r>
          </a:p>
          <a:p>
            <a:pPr>
              <a:defRPr/>
            </a:pPr>
            <a:r>
              <a:rPr lang="de-DE" dirty="0"/>
              <a:t>Inhalt 1: Welche FD (Frage-Ball) | Schritt 1: TN agieren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"Mit welchen FD arbeitest Du?"</a:t>
            </a:r>
          </a:p>
          <a:p>
            <a:pPr>
              <a:defRPr/>
            </a:pPr>
            <a:r>
              <a:rPr lang="de-DE" dirty="0"/>
              <a:t>- Bitte mit Stichworten antworten.</a:t>
            </a:r>
          </a:p>
          <a:p>
            <a:pPr>
              <a:defRPr/>
            </a:pPr>
            <a:r>
              <a:rPr lang="de-DE" dirty="0"/>
              <a:t>- Jede Person, die antwortet, ruft selbständig die nächste Person auf, die den virtuellen Ball zugespielt bekommt und ihrerseits antwortet.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D940EA-4500-3C32-8A26-B0892EC71355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800" b="0" i="0" u="none" strike="noStrike" dirty="0">
                <a:latin typeface="Calibri"/>
              </a:rPr>
              <a:t>[02m; bis 10:14 --- Folie 4.3 (1)]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800" b="0" i="0" u="none" strike="noStrike" dirty="0">
                <a:latin typeface="Calibri"/>
              </a:rPr>
              <a:t>ID: 04.01.02.01_v | Einheit 4: Digitale FD | Baustein 1: FD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800" b="0" i="0" u="none" strike="noStrike" dirty="0">
                <a:latin typeface="Calibri"/>
              </a:rPr>
              <a:t>Inhalt 2: Definition digitale FD (Vortrag) | Schritt 1: WL referiert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800" b="0" i="0" u="none" strike="noStrike" dirty="0">
              <a:latin typeface="Calibri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800" b="0" i="0" u="none" strike="noStrike" dirty="0">
                <a:latin typeface="Calibri"/>
              </a:rPr>
              <a:t>Aktive Rolle:</a:t>
            </a: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800" b="0" i="0" u="none" strike="noStrike" dirty="0">
                <a:latin typeface="Calibri"/>
              </a:rPr>
              <a:t>Vortrag: Erklärung des Begriffs digitale FD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DF677E-08A1-BFBF-94D7-DD8B4301A657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10:19 --- Folie 4.4 (1)]</a:t>
            </a:r>
          </a:p>
          <a:p>
            <a:pPr>
              <a:defRPr/>
            </a:pPr>
            <a:r>
              <a:rPr lang="de-DE" dirty="0"/>
              <a:t>ID: 04.02.01.01_v | Einheit 4: Digitale FD | Baustein 2: FD-Lebenszyklus</a:t>
            </a:r>
          </a:p>
          <a:p>
            <a:pPr>
              <a:defRPr/>
            </a:pPr>
            <a:r>
              <a:rPr lang="de-DE" dirty="0"/>
              <a:t>Inhalt 1: FD-Lebenszyklus (Drehen und Wenden) | Schritt 1: 1/3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Aufteilung TN in 2 BR, ein Whiteboard je Gruppe</a:t>
            </a:r>
          </a:p>
          <a:p>
            <a:pPr>
              <a:defRPr/>
            </a:pPr>
            <a:r>
              <a:rPr lang="de-DE" dirty="0"/>
              <a:t>- Whiteboard mit Elemente FD-Lebenszyklus teilen</a:t>
            </a:r>
          </a:p>
          <a:p>
            <a:pPr>
              <a:defRPr/>
            </a:pPr>
            <a:r>
              <a:rPr lang="de-DE" dirty="0"/>
              <a:t>- "Bitte bringt die Elemente des FD-Zyklus auf dem Whiteboard in eine sinnvollen Reihenfolge. Ergänzt ggf.  fehlende Elemente."</a:t>
            </a:r>
          </a:p>
          <a:p>
            <a:pPr>
              <a:defRPr/>
            </a:pPr>
            <a:r>
              <a:rPr lang="de-DE" dirty="0"/>
              <a:t>- BR Zeit: 5 min</a:t>
            </a:r>
          </a:p>
          <a:p>
            <a:pPr>
              <a:defRPr/>
            </a:pPr>
            <a:r>
              <a:rPr lang="de-DE" dirty="0"/>
              <a:t>- Vorstellung Ergebnisse nach BR durch je 1 TN pro Gruppe im Plenum, max. 1-2 min</a:t>
            </a:r>
          </a:p>
          <a:p>
            <a:pPr>
              <a:defRPr/>
            </a:pPr>
            <a:r>
              <a:rPr lang="de-DE" dirty="0"/>
              <a:t>- "Namen der TN in den beiden Gruppen werden gleich vorgelesen. Bitte Link der richtigen Gruppe VOR Wechsel in BR klicken."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BR-Räume Vorbereiten (2 Gruppen)</a:t>
            </a:r>
          </a:p>
          <a:p>
            <a:pPr>
              <a:defRPr/>
            </a:pPr>
            <a:r>
              <a:rPr lang="de-DE" dirty="0"/>
              <a:t>* in Chat: Links zum Whiteboard</a:t>
            </a:r>
          </a:p>
          <a:p>
            <a:pPr>
              <a:defRPr/>
            </a:pPr>
            <a:r>
              <a:rPr lang="de-DE" dirty="0"/>
              <a:t>* in Chat: Aufgabenstellung</a:t>
            </a:r>
          </a:p>
          <a:p>
            <a:pPr>
              <a:defRPr/>
            </a:pPr>
            <a:r>
              <a:rPr lang="de-DE" dirty="0"/>
              <a:t>* Vorlesen, welche Person in welcher Gruppe ist (1 oder 2)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Text für Chat---</a:t>
            </a:r>
          </a:p>
          <a:p>
            <a:pPr>
              <a:defRPr/>
            </a:pPr>
            <a:r>
              <a:rPr lang="de-DE" dirty="0"/>
              <a:t>Aufgabenstellung für Breakout-Room:</a:t>
            </a:r>
          </a:p>
          <a:p>
            <a:pPr>
              <a:defRPr/>
            </a:pPr>
            <a:r>
              <a:rPr lang="de-DE" dirty="0"/>
              <a:t>- Bitte bringt die Elemente des FD-Zyklus auf dem Whiteboard in eine sinnvollen Reihenfolge. Ergänzt ggf.  fehlende Elemente.</a:t>
            </a:r>
          </a:p>
          <a:p>
            <a:pPr>
              <a:defRPr/>
            </a:pPr>
            <a:r>
              <a:rPr lang="de-DE" dirty="0"/>
              <a:t>- Zeit: 5 min</a:t>
            </a:r>
          </a:p>
          <a:p>
            <a:pPr>
              <a:defRPr/>
            </a:pPr>
            <a:r>
              <a:rPr lang="de-DE" dirty="0"/>
              <a:t>- Bitte bereitet Euch darauf vor kurz die Ergebnisse Eurer Gruppe im Plenum vorzustellen (max. 1-2 min/Gruppe)</a:t>
            </a:r>
          </a:p>
          <a:p>
            <a:pPr>
              <a:defRPr/>
            </a:pPr>
            <a:r>
              <a:rPr lang="de-DE" dirty="0"/>
              <a:t>- Bitte den Link der Gruppe verwenden, der Ihr zugeordnet seid.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Vorlage Drehen und Wenden Datenlebenszyklus: https://miro.com/app/board/uXjVNIL6k1c=/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D2B73A-9513-086F-6E85-437C605D3446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10:24 --- Folie 4.5 (1)]</a:t>
            </a:r>
          </a:p>
          <a:p>
            <a:pPr>
              <a:defRPr/>
            </a:pPr>
            <a:r>
              <a:rPr lang="de-DE" dirty="0"/>
              <a:t>ID: 04.02.01.02_v | Einheit 4: Digitale FD | Baustein 2: FD-Lebenszyklus</a:t>
            </a:r>
          </a:p>
          <a:p>
            <a:pPr>
              <a:defRPr/>
            </a:pPr>
            <a:r>
              <a:rPr lang="de-DE" dirty="0"/>
              <a:t>Inhalt 1: FD-Lebenszyklus (Drehen und Wenden) | Schritt 2: 2/3 TN Gruppenarbeit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TN: Gruppen arbeiten in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</a:t>
            </a:r>
            <a:r>
              <a:rPr lang="de-DE" dirty="0" err="1"/>
              <a:t>Rückholtimer</a:t>
            </a:r>
            <a:r>
              <a:rPr lang="de-DE" dirty="0"/>
              <a:t> nach 4 min starten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D2B73A-9513-086F-6E85-437C605D3446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3230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10:29 --- Folie 4.6 (1)]</a:t>
            </a:r>
          </a:p>
          <a:p>
            <a:pPr>
              <a:defRPr/>
            </a:pPr>
            <a:r>
              <a:rPr lang="de-DE" dirty="0"/>
              <a:t>ID: 04.02.01.03_v | Einheit 4: Digitale FD | Baustein 2: FD-Lebenszyklus</a:t>
            </a:r>
          </a:p>
          <a:p>
            <a:pPr>
              <a:defRPr/>
            </a:pPr>
            <a:r>
              <a:rPr lang="de-DE" dirty="0"/>
              <a:t>Inhalt 1: FD-Lebenszyklus (Drehen und Wenden) | Schritt 3: 3/3 TN Zusammenfassung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Moderation:</a:t>
            </a:r>
          </a:p>
          <a:p>
            <a:pPr>
              <a:defRPr/>
            </a:pPr>
            <a:r>
              <a:rPr lang="de-DE" dirty="0"/>
              <a:t>- 1 TN je Gruppe stellt Ergebnisse vor</a:t>
            </a:r>
          </a:p>
          <a:p>
            <a:pPr>
              <a:defRPr/>
            </a:pPr>
            <a:r>
              <a:rPr lang="de-DE" dirty="0"/>
              <a:t>- ca. max. 2 min/Gruppe</a:t>
            </a:r>
          </a:p>
          <a:p>
            <a:pPr>
              <a:defRPr/>
            </a:pPr>
            <a:r>
              <a:rPr lang="de-DE" dirty="0"/>
              <a:t>- TN teilen ihr Board selbst via Bildschirmfreigabe</a:t>
            </a:r>
          </a:p>
          <a:p>
            <a:pPr>
              <a:defRPr/>
            </a:pPr>
            <a:r>
              <a:rPr lang="de-DE" dirty="0"/>
              <a:t>- Zeitpuffer: 1 min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bereithalten bei technischen Problemen das Board der jeweiligen Gruppe zu teilen</a:t>
            </a:r>
          </a:p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8D2B73A-9513-086F-6E85-437C605D3446}" type="slidenum">
              <a:r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1601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10:30 --- Folie 4.7-4.8 (2)]</a:t>
            </a:r>
          </a:p>
          <a:p>
            <a:pPr>
              <a:defRPr/>
            </a:pPr>
            <a:r>
              <a:rPr lang="de-DE" dirty="0"/>
              <a:t>ID: 04.02.02.01_v | Einheit 4: Digitale FD | Baustein 2: FD-Lebenszyklus</a:t>
            </a:r>
          </a:p>
          <a:p>
            <a:pPr>
              <a:defRPr/>
            </a:pPr>
            <a:r>
              <a:rPr lang="de-DE" dirty="0"/>
              <a:t>Inhalt 2: FD-Lebenszyklus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Beispiele für FD-Lebenszyklen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CC2483-06C7-23F6-EA33-2CBA0BDD42C9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10:30 --- Folie 4.7-4.8 (2)]</a:t>
            </a:r>
          </a:p>
          <a:p>
            <a:pPr>
              <a:defRPr/>
            </a:pPr>
            <a:r>
              <a:rPr lang="de-DE" dirty="0"/>
              <a:t>ID: 04.02.02.01_v | Einheit 4: Digitale FD | Baustein 2: FD-Lebenszyklus</a:t>
            </a:r>
          </a:p>
          <a:p>
            <a:pPr>
              <a:defRPr/>
            </a:pPr>
            <a:r>
              <a:rPr lang="de-DE" dirty="0"/>
              <a:t>Inhalt 2: FD-Lebenszyklus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Beispiele für FD-Lebenszyklen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AA31EF0-119B-F5CC-994C-A31C638E78AC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[15m; bis 10:45 --- Folie na (na)]</a:t>
            </a:r>
          </a:p>
          <a:p>
            <a:pPr>
              <a:defRPr/>
            </a:pPr>
            <a:r>
              <a:rPr lang="de-DE" dirty="0"/>
              <a:t>ID: 04.02.03.01_v | Einheit 4: Kaffeepause | Baustein 2: na</a:t>
            </a:r>
          </a:p>
          <a:p>
            <a:pPr>
              <a:defRPr/>
            </a:pPr>
            <a:r>
              <a:rPr lang="de-DE" dirty="0"/>
              <a:t>Inhalt 3: Pause (na) | Schritt 1: na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Pause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Ende Pausen-Zeit in Chat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EB7BA4-0F7D-33B7-40C4-492002FD5E4E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eas.eu/ausgabe23/07kindlin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AIR_data_principles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hyperlink" Target="https://doi.org/10.1038/sdata.2016.18" TargetMode="External"/><Relationship Id="rId4" Type="http://schemas.openxmlformats.org/officeDocument/2006/relationships/hyperlink" Target="https://creativecommons.org/licenses/by-sa/4.0/deed.e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hyperlink" Target="https://creativecommons.org/publicdomain/zero/1.0/deed.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515/iwp-2013-001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.dariah.eu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rschungsdaten.info/themen/informieren-und-planen/datenlebenszyklu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Digitale Forschungsdaten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E759DB5-4741-72D9-04F5-A24AA599F84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4060858" cy="278209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de-DE" dirty="0"/>
              <a:t>… umfasst alle </a:t>
            </a:r>
            <a:r>
              <a:rPr lang="de-DE" b="1" dirty="0"/>
              <a:t>Aktivitäten</a:t>
            </a:r>
            <a:r>
              <a:rPr lang="de-DE" dirty="0"/>
              <a:t>, die mit</a:t>
            </a:r>
            <a:endParaRPr dirty="0"/>
          </a:p>
          <a:p>
            <a:pPr lvl="1">
              <a:defRPr/>
            </a:pPr>
            <a:r>
              <a:rPr lang="de-DE" dirty="0"/>
              <a:t>Aufbereitung,</a:t>
            </a:r>
            <a:endParaRPr dirty="0"/>
          </a:p>
          <a:p>
            <a:pPr lvl="1">
              <a:defRPr/>
            </a:pPr>
            <a:r>
              <a:rPr lang="de-DE" dirty="0"/>
              <a:t>Speicherung,</a:t>
            </a:r>
            <a:endParaRPr dirty="0"/>
          </a:p>
          <a:p>
            <a:pPr lvl="1">
              <a:defRPr/>
            </a:pPr>
            <a:r>
              <a:rPr lang="de-DE" dirty="0"/>
              <a:t>Archivierung und</a:t>
            </a:r>
            <a:endParaRPr dirty="0"/>
          </a:p>
          <a:p>
            <a:pPr lvl="1">
              <a:defRPr/>
            </a:pPr>
            <a:r>
              <a:rPr lang="de-DE" dirty="0"/>
              <a:t>Veröffentlichung </a:t>
            </a:r>
            <a:endParaRPr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de-DE" dirty="0"/>
              <a:t>… von Forschungsdaten verbunden sind.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Forschungsdatenmanagement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Forschungsdatenmanagement (FDM) …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sp>
        <p:nvSpPr>
          <p:cNvPr id="7" name="Textfeld 1"/>
          <p:cNvSpPr/>
          <p:nvPr/>
        </p:nvSpPr>
        <p:spPr bwMode="auto">
          <a:xfrm>
            <a:off x="3419872" y="4497675"/>
            <a:ext cx="5688632" cy="30632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>
              <a:defRPr/>
            </a:pPr>
            <a:r>
              <a:rPr lang="de-DE" sz="700" spc="-1" dirty="0">
                <a:cs typeface="+mn-cs"/>
              </a:rPr>
              <a:t>Quelle: </a:t>
            </a:r>
            <a:r>
              <a:rPr lang="de-DE" sz="700" spc="-1" dirty="0" err="1">
                <a:cs typeface="+mn-cs"/>
              </a:rPr>
              <a:t>Kindling</a:t>
            </a:r>
            <a:r>
              <a:rPr lang="de-DE" sz="700" spc="-1" dirty="0"/>
              <a:t>, M.; </a:t>
            </a:r>
            <a:r>
              <a:rPr lang="de-DE" sz="700" spc="-1" dirty="0">
                <a:cs typeface="+mn-cs"/>
              </a:rPr>
              <a:t>Schirmbacher, </a:t>
            </a:r>
            <a:r>
              <a:rPr lang="de-DE" sz="700" spc="-1" dirty="0"/>
              <a:t>P.; </a:t>
            </a:r>
            <a:r>
              <a:rPr lang="de-DE" sz="700" spc="-1" dirty="0" err="1">
                <a:cs typeface="+mn-cs"/>
              </a:rPr>
              <a:t>Simukovic</a:t>
            </a:r>
            <a:r>
              <a:rPr lang="de-DE" sz="700" spc="-1" dirty="0">
                <a:cs typeface="+mn-cs"/>
              </a:rPr>
              <a:t>, </a:t>
            </a:r>
            <a:r>
              <a:rPr lang="de-DE" sz="700" spc="-1" dirty="0"/>
              <a:t>E.</a:t>
            </a:r>
            <a:r>
              <a:rPr lang="de-DE" sz="700" spc="-1" dirty="0">
                <a:cs typeface="+mn-cs"/>
              </a:rPr>
              <a:t>: Forschungsdatenmanagement an Hochschulen: das Beispiel der Humboldt-Universität zu Berlin. LIBREAS. Library </a:t>
            </a:r>
            <a:r>
              <a:rPr lang="de-DE" sz="700" spc="-1" dirty="0" err="1">
                <a:cs typeface="+mn-cs"/>
              </a:rPr>
              <a:t>Ideas</a:t>
            </a:r>
            <a:r>
              <a:rPr lang="de-DE" sz="700" spc="-1" dirty="0">
                <a:cs typeface="+mn-cs"/>
              </a:rPr>
              <a:t>, 23 (2013). Online verfügbar unter: </a:t>
            </a:r>
            <a:r>
              <a:rPr lang="de-DE" sz="700" u="sng" spc="-1" dirty="0">
                <a:cs typeface="+mn-cs"/>
                <a:hlinkClick r:id="rId3" tooltip="http://libreas.eu/ausgabe23/07kindling/"/>
              </a:rPr>
              <a:t>http://libreas.eu/ausgabe23/07kindling/</a:t>
            </a:r>
            <a:r>
              <a:rPr lang="de-DE" sz="700" spc="-1" dirty="0">
                <a:cs typeface="+mn-cs"/>
              </a:rPr>
              <a:t> DOI: 10.18452/9041, Zugriff am 07.11.2023</a:t>
            </a:r>
            <a:endParaRPr sz="700" spc="-1" dirty="0">
              <a:cs typeface="+mn-cs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5019005" y="1923816"/>
            <a:ext cx="3697067" cy="12958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>
              <a:lnSpc>
                <a:spcPct val="150000"/>
              </a:lnSpc>
              <a:buClr>
                <a:srgbClr val="C53B86"/>
              </a:buClr>
              <a:buSzPct val="100000"/>
              <a:defRPr sz="1800"/>
            </a:lvl1pPr>
            <a:lvl2pPr marL="630555" lvl="1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… </a:t>
            </a:r>
            <a:r>
              <a:rPr lang="de-DE" b="1"/>
              <a:t>begleitet</a:t>
            </a:r>
            <a:r>
              <a:rPr lang="de-DE"/>
              <a:t> den Forschungsprozess von den ersten Planungen bis zur Archivierung, Nachnutzung oder Löschung der Daten.  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D54FD4D-06B5-767D-E82A-228EDCB7375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5918109" cy="1003772"/>
          </a:xfrm>
        </p:spPr>
        <p:txBody>
          <a:bodyPr anchor="t"/>
          <a:lstStyle/>
          <a:p>
            <a:pPr marL="0" indent="0">
              <a:buNone/>
              <a:defRPr/>
            </a:pPr>
            <a:r>
              <a:rPr lang="de-DE"/>
              <a:t>Welchen Nutzen bringt Forschungsdatenmanagement?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Der Nutzen von FDM?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Gruppen-Diskussion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0FF3177-99F7-3B69-2D36-4BEBA828E3F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5918109" cy="1003772"/>
          </a:xfrm>
        </p:spPr>
        <p:txBody>
          <a:bodyPr anchor="t"/>
          <a:lstStyle/>
          <a:p>
            <a:pPr marL="0" indent="0">
              <a:buNone/>
              <a:defRPr/>
            </a:pPr>
            <a:r>
              <a:rPr lang="de-DE"/>
              <a:t>Welchen Nutzen bringt Forschungsdatenmanagement?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Der Nutzen von FDM?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Gruppen-Diskussion</a:t>
            </a:r>
          </a:p>
        </p:txBody>
      </p:sp>
      <p:sp>
        <p:nvSpPr>
          <p:cNvPr id="2" name="Inhaltsplatzhalter 3"/>
          <p:cNvSpPr txBox="1"/>
          <p:nvPr/>
        </p:nvSpPr>
        <p:spPr bwMode="auto">
          <a:xfrm>
            <a:off x="958147" y="3501194"/>
            <a:ext cx="5918109" cy="1003772"/>
          </a:xfrm>
          <a:prstGeom prst="rect">
            <a:avLst/>
          </a:prstGeom>
        </p:spPr>
        <p:txBody>
          <a:bodyPr anchor="t"/>
          <a:lstStyle>
            <a:lvl1pPr marL="209550" marR="0" indent="-20955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de-DE"/>
              <a:t>Welche Argumente wurden gefunden?</a:t>
            </a:r>
            <a:endParaRPr/>
          </a:p>
        </p:txBody>
      </p:sp>
      <p:sp>
        <p:nvSpPr>
          <p:cNvPr id="7" name="Textplatzhalter 2"/>
          <p:cNvSpPr txBox="1"/>
          <p:nvPr/>
        </p:nvSpPr>
        <p:spPr bwMode="auto">
          <a:xfrm>
            <a:off x="538162" y="3025992"/>
            <a:ext cx="8191500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en-GB"/>
              <a:t>Zuruf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345F063-F693-E4EA-5BBF-D8BE7E8FEC7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Die FAIR-Prinzipien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12</a:t>
            </a:fld>
            <a:endParaRPr lang="de-DE"/>
          </a:p>
        </p:txBody>
      </p:sp>
      <p:sp>
        <p:nvSpPr>
          <p:cNvPr id="6" name="Textfeld 7"/>
          <p:cNvSpPr/>
          <p:nvPr/>
        </p:nvSpPr>
        <p:spPr bwMode="auto">
          <a:xfrm>
            <a:off x="1234977" y="4227934"/>
            <a:ext cx="7441463" cy="414044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>
              <a:defRPr/>
            </a:pPr>
            <a:r>
              <a:rPr lang="en-US" sz="700" spc="-1" dirty="0">
                <a:latin typeface="+mn-lt"/>
                <a:ea typeface="+mn-ea"/>
                <a:cs typeface="+mn-cs"/>
              </a:rPr>
              <a:t>Quelle: </a:t>
            </a:r>
            <a:r>
              <a:rPr lang="en-US" sz="700" spc="-1" dirty="0" err="1">
                <a:latin typeface="+mn-lt"/>
                <a:ea typeface="+mn-ea"/>
                <a:cs typeface="+mn-cs"/>
              </a:rPr>
              <a:t>Pundir</a:t>
            </a:r>
            <a:r>
              <a:rPr lang="en-US" sz="700" spc="-1" dirty="0">
                <a:latin typeface="+mn-lt"/>
                <a:ea typeface="+mn-ea"/>
                <a:cs typeface="+mn-cs"/>
              </a:rPr>
              <a:t>, S.: </a:t>
            </a:r>
            <a:r>
              <a:rPr lang="en-US" sz="700" u="sng" spc="-1" dirty="0">
                <a:latin typeface="+mn-lt"/>
                <a:ea typeface="+mn-ea"/>
                <a:cs typeface="+mn-cs"/>
                <a:hlinkClick r:id="rId3" tooltip="https://commons.wikimedia.org/wiki/File:FAIR_data_principles.jpg"/>
              </a:rPr>
              <a:t>https://commons.wikimedia.org/wiki/File:FAIR_data_principles.jpg</a:t>
            </a:r>
            <a:r>
              <a:rPr lang="en-US" sz="700" spc="-1" dirty="0">
                <a:latin typeface="+mn-lt"/>
                <a:ea typeface="+mn-ea"/>
                <a:cs typeface="+mn-cs"/>
              </a:rPr>
              <a:t>. </a:t>
            </a:r>
            <a:r>
              <a:rPr lang="en-US" sz="700" spc="-1" dirty="0" err="1">
                <a:latin typeface="+mn-lt"/>
                <a:ea typeface="+mn-ea"/>
                <a:cs typeface="+mn-cs"/>
              </a:rPr>
              <a:t>Zugriff</a:t>
            </a:r>
            <a:r>
              <a:rPr lang="en-US" sz="700" spc="-1" dirty="0">
                <a:latin typeface="+mn-lt"/>
                <a:ea typeface="+mn-ea"/>
                <a:cs typeface="+mn-cs"/>
              </a:rPr>
              <a:t> am 07.11.2023, CC-BY-SA-4.0 </a:t>
            </a:r>
            <a:r>
              <a:rPr lang="en-US" sz="700" u="sng" spc="-1" dirty="0">
                <a:latin typeface="+mn-lt"/>
                <a:ea typeface="+mn-ea"/>
                <a:cs typeface="+mn-cs"/>
                <a:hlinkClick r:id="rId4" tooltip="https://creativecommons.org/licenses/by-sa/4.0/deed.en"/>
              </a:rPr>
              <a:t>https://creativecommons.org/licenses/by-sa/4.0/deed.en</a:t>
            </a:r>
            <a:r>
              <a:rPr lang="en-US" sz="700" spc="-1" dirty="0">
                <a:latin typeface="+mn-lt"/>
                <a:ea typeface="+mn-ea"/>
                <a:cs typeface="+mn-cs"/>
              </a:rPr>
              <a:t>. </a:t>
            </a:r>
            <a:endParaRPr sz="700" spc="-1" dirty="0">
              <a:latin typeface="+mn-lt"/>
              <a:ea typeface="+mn-ea"/>
              <a:cs typeface="+mn-cs"/>
            </a:endParaRPr>
          </a:p>
          <a:p>
            <a:pPr algn="l">
              <a:defRPr/>
            </a:pPr>
            <a:endParaRPr lang="en-US" sz="700" spc="-1" dirty="0">
              <a:latin typeface="+mn-lt"/>
              <a:ea typeface="+mn-ea"/>
              <a:cs typeface="+mn-cs"/>
            </a:endParaRPr>
          </a:p>
          <a:p>
            <a:pPr algn="l"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Wilkinson, M. D. et al.: </a:t>
            </a:r>
            <a:r>
              <a:rPr lang="en-US" sz="700" spc="-1" dirty="0">
                <a:latin typeface="+mn-lt"/>
                <a:ea typeface="+mn-ea"/>
                <a:cs typeface="+mn-cs"/>
              </a:rPr>
              <a:t>"The FAIR Guiding Principles for scientific data management and stewardship." Scientific Data 3, 160018 (2016). </a:t>
            </a:r>
            <a:r>
              <a:rPr lang="en-US" sz="700" u="sng" spc="-1" dirty="0">
                <a:latin typeface="+mn-lt"/>
                <a:ea typeface="+mn-ea"/>
                <a:cs typeface="+mn-cs"/>
                <a:hlinkClick r:id="rId5" tooltip="https://doi.org/10.1038/sdata.2016.18"/>
              </a:rPr>
              <a:t>https://doi.org/10.1038/sdata.2016.18</a:t>
            </a:r>
            <a:r>
              <a:rPr lang="en-US" sz="700" spc="-1" dirty="0">
                <a:latin typeface="+mn-lt"/>
                <a:ea typeface="+mn-ea"/>
                <a:cs typeface="+mn-cs"/>
              </a:rPr>
              <a:t>. </a:t>
            </a:r>
            <a:r>
              <a:rPr lang="en-US" sz="700" spc="-1" dirty="0" err="1">
                <a:latin typeface="+mn-lt"/>
                <a:ea typeface="+mn-ea"/>
                <a:cs typeface="+mn-cs"/>
              </a:rPr>
              <a:t>Zugriff</a:t>
            </a:r>
            <a:r>
              <a:rPr lang="en-US" sz="700" spc="-1" dirty="0">
                <a:latin typeface="+mn-lt"/>
                <a:ea typeface="+mn-ea"/>
                <a:cs typeface="+mn-cs"/>
              </a:rPr>
              <a:t> am 07.11.2023</a:t>
            </a:r>
            <a:endParaRPr sz="700" spc="-1" dirty="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8" descr="ttps://upload.wikimedia.org/wikipedia/commons/a/aa/FAIR_data_principles.jpg"/>
          <p:cNvPicPr>
            <a:picLocks noChangeAspect="1" noChangeArrowheads="1"/>
          </p:cNvPicPr>
          <p:nvPr/>
        </p:nvPicPr>
        <p:blipFill>
          <a:blip r:embed="rId6"/>
          <a:srcRect l="3839" t="4194" r="1691" b="5555"/>
          <a:stretch/>
        </p:blipFill>
        <p:spPr bwMode="auto">
          <a:xfrm>
            <a:off x="1231303" y="1635646"/>
            <a:ext cx="6681394" cy="2165452"/>
          </a:xfrm>
          <a:prstGeom prst="rect">
            <a:avLst/>
          </a:prstGeom>
          <a:noFill/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A7966F09-765D-9BFB-8E56-A92A58E0B8F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563638"/>
            <a:ext cx="3640138" cy="2782888"/>
          </a:xfrm>
        </p:spPr>
        <p:txBody>
          <a:bodyPr>
            <a:normAutofit lnSpcReduction="10000"/>
          </a:bodyPr>
          <a:lstStyle/>
          <a:p>
            <a:pPr lvl="0">
              <a:defRPr/>
            </a:pPr>
            <a:r>
              <a:rPr lang="de-DE"/>
              <a:t>Ordnung und Strukturierung</a:t>
            </a:r>
            <a:endParaRPr/>
          </a:p>
          <a:p>
            <a:pPr lvl="0">
              <a:defRPr/>
            </a:pPr>
            <a:r>
              <a:rPr lang="de-DE"/>
              <a:t>Dokumentation und Metadaten</a:t>
            </a:r>
            <a:endParaRPr/>
          </a:p>
          <a:p>
            <a:pPr lvl="0">
              <a:defRPr/>
            </a:pPr>
            <a:r>
              <a:rPr lang="de-DE"/>
              <a:t>Speicherung und Backup</a:t>
            </a:r>
            <a:endParaRPr/>
          </a:p>
          <a:p>
            <a:pPr lvl="0">
              <a:defRPr/>
            </a:pPr>
            <a:r>
              <a:rPr lang="de-DE"/>
              <a:t>Langzeitarchivierung</a:t>
            </a:r>
            <a:endParaRPr/>
          </a:p>
          <a:p>
            <a:pPr>
              <a:defRPr/>
            </a:pPr>
            <a:r>
              <a:rPr lang="de-DE"/>
              <a:t>Sicherheit </a:t>
            </a:r>
            <a:endParaRPr/>
          </a:p>
          <a:p>
            <a:pPr lvl="0">
              <a:defRPr/>
            </a:pPr>
            <a:r>
              <a:rPr lang="de-DE"/>
              <a:t>Publikation</a:t>
            </a:r>
            <a:endParaRPr/>
          </a:p>
          <a:p>
            <a:pPr lvl="0">
              <a:defRPr/>
            </a:pPr>
            <a:r>
              <a:rPr lang="de-DE"/>
              <a:t>Rechtliche Aspekte 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Aspekte im FDM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7B00763-4E7B-5679-6A08-55CDC483CD0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4.13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Digitale Forschungsdaten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Mit welchen Forschungsdaten arbeitest du?</a:t>
            </a:r>
            <a:endParaRPr/>
          </a:p>
        </p:txBody>
      </p:sp>
      <p:pic>
        <p:nvPicPr>
          <p:cNvPr id="6" name="Inhaltsplatzhalter 8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683568" y="2059930"/>
            <a:ext cx="1839913" cy="1231900"/>
          </a:xfrm>
          <a:prstGeom prst="rect">
            <a:avLst/>
          </a:prstGeom>
        </p:spPr>
      </p:pic>
      <p:pic>
        <p:nvPicPr>
          <p:cNvPr id="7" name="Grafik 10"/>
          <p:cNvPicPr>
            <a:picLocks noChangeAspect="1"/>
          </p:cNvPicPr>
          <p:nvPr/>
        </p:nvPicPr>
        <p:blipFill>
          <a:blip r:embed="rId4"/>
          <a:srcRect r="22912"/>
          <a:stretch/>
        </p:blipFill>
        <p:spPr bwMode="auto">
          <a:xfrm>
            <a:off x="2600076" y="2822384"/>
            <a:ext cx="1833961" cy="1189526"/>
          </a:xfrm>
          <a:prstGeom prst="rect">
            <a:avLst/>
          </a:prstGeom>
        </p:spPr>
      </p:pic>
      <p:pic>
        <p:nvPicPr>
          <p:cNvPr id="8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509857" y="2059769"/>
            <a:ext cx="1862343" cy="1231862"/>
          </a:xfrm>
          <a:prstGeom prst="rect">
            <a:avLst/>
          </a:prstGeom>
        </p:spPr>
      </p:pic>
      <p:pic>
        <p:nvPicPr>
          <p:cNvPr id="9" name="Grafik 14"/>
          <p:cNvPicPr>
            <a:picLocks noChangeAspect="1"/>
          </p:cNvPicPr>
          <p:nvPr/>
        </p:nvPicPr>
        <p:blipFill>
          <a:blip r:embed="rId6"/>
          <a:srcRect r="21718"/>
          <a:stretch/>
        </p:blipFill>
        <p:spPr bwMode="auto">
          <a:xfrm>
            <a:off x="6454073" y="2822384"/>
            <a:ext cx="1862343" cy="1189526"/>
          </a:xfrm>
          <a:prstGeom prst="rect">
            <a:avLst/>
          </a:prstGeom>
        </p:spPr>
      </p:pic>
      <p:pic>
        <p:nvPicPr>
          <p:cNvPr id="10" name="Grafik 16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83568" y="3530398"/>
            <a:ext cx="1839794" cy="1071880"/>
          </a:xfrm>
          <a:prstGeom prst="rect">
            <a:avLst/>
          </a:prstGeom>
        </p:spPr>
      </p:pic>
      <p:pic>
        <p:nvPicPr>
          <p:cNvPr id="11" name="Grafik 18"/>
          <p:cNvPicPr>
            <a:picLocks noChangeAspect="1"/>
          </p:cNvPicPr>
          <p:nvPr/>
        </p:nvPicPr>
        <p:blipFill>
          <a:blip r:embed="rId8"/>
          <a:srcRect b="15479"/>
          <a:stretch/>
        </p:blipFill>
        <p:spPr bwMode="auto">
          <a:xfrm>
            <a:off x="4509857" y="3554233"/>
            <a:ext cx="1857969" cy="1048045"/>
          </a:xfrm>
          <a:prstGeom prst="rect">
            <a:avLst/>
          </a:prstGeom>
        </p:spPr>
      </p:pic>
      <p:sp>
        <p:nvSpPr>
          <p:cNvPr id="12" name="Fußzeilenplatzhalter 1"/>
          <p:cNvSpPr/>
          <p:nvPr/>
        </p:nvSpPr>
        <p:spPr bwMode="auto">
          <a:xfrm>
            <a:off x="6367826" y="4078255"/>
            <a:ext cx="3143576" cy="7035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>
                <a:solidFill>
                  <a:srgbClr val="5E5E5E"/>
                </a:solidFill>
                <a:latin typeface="+mj-lt"/>
              </a:rPr>
              <a:t>Quelle: pixabay.com. </a:t>
            </a:r>
            <a:br>
              <a:rPr lang="de-DE">
                <a:solidFill>
                  <a:srgbClr val="5E5E5E"/>
                </a:solidFill>
                <a:latin typeface="+mj-lt"/>
              </a:rPr>
            </a:br>
            <a:r>
              <a:rPr lang="de-DE">
                <a:solidFill>
                  <a:srgbClr val="5E5E5E"/>
                </a:solidFill>
                <a:latin typeface="+mj-lt"/>
              </a:rPr>
              <a:t>Dieses Werk ist lizenziert unter einer </a:t>
            </a:r>
            <a:br>
              <a:rPr lang="de-DE">
                <a:latin typeface="+mj-lt"/>
              </a:rPr>
            </a:br>
            <a:r>
              <a:rPr lang="de-DE" u="sng">
                <a:latin typeface="+mj-lt"/>
                <a:hlinkClick r:id="rId9" tooltip="https://creativecommons.org/publicdomain/zero/1.0/deed.de"/>
              </a:rPr>
              <a:t>CC0 1.0 Universal (CC0 1.0) Public Domain Dedication</a:t>
            </a:r>
            <a:r>
              <a:rPr lang="de-DE">
                <a:latin typeface="+mj-lt"/>
              </a:rPr>
              <a:t>.</a:t>
            </a:r>
            <a:endParaRPr>
              <a:latin typeface="+mj-lt"/>
            </a:endParaRPr>
          </a:p>
          <a:p>
            <a:pPr>
              <a:defRPr/>
            </a:pPr>
            <a:r>
              <a:rPr lang="de-DE" u="sng">
                <a:latin typeface="+mj-lt"/>
                <a:hlinkClick r:id="rId9" tooltip="https://creativecommons.org/publicdomain/zero/1.0/deed.de"/>
              </a:rPr>
              <a:t>https://creativecommons.org/publicdomain/zero/1.0/deed.de</a:t>
            </a:r>
            <a:r>
              <a:rPr lang="de-DE">
                <a:latin typeface="+mj-lt"/>
              </a:rPr>
              <a:t> </a:t>
            </a:r>
            <a:endParaRPr>
              <a:latin typeface="+mj-lt"/>
            </a:endParaRPr>
          </a:p>
          <a:p>
            <a:pPr>
              <a:defRPr/>
            </a:pPr>
            <a:endParaRPr lang="de-DE">
              <a:latin typeface="+mj-lt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6CCE5ED-129C-8615-A57E-3139A082941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Inhaltsplatzhalter 5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213550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Keine feste Definition von Forschungsdaten</a:t>
            </a:r>
            <a:endParaRPr/>
          </a:p>
          <a:p>
            <a:pPr>
              <a:defRPr/>
            </a:pPr>
            <a:r>
              <a:rPr lang="de-DE"/>
              <a:t>Allgemein:</a:t>
            </a:r>
            <a:endParaRPr/>
          </a:p>
          <a:p>
            <a:pPr lvl="3">
              <a:defRPr/>
            </a:pPr>
            <a:r>
              <a:rPr lang="de-DE"/>
              <a:t>	„</a:t>
            </a:r>
            <a:r>
              <a:rPr lang="de-DE" i="1"/>
              <a:t>alle (digitalen) Daten, die während des Forschungsprozesses 	</a:t>
            </a:r>
            <a:r>
              <a:rPr lang="de-DE" b="1" i="1"/>
              <a:t>entstehen</a:t>
            </a:r>
            <a:r>
              <a:rPr lang="de-DE" i="1"/>
              <a:t>, </a:t>
            </a:r>
            <a:r>
              <a:rPr lang="de-DE" b="1" i="1"/>
              <a:t>gesammelt</a:t>
            </a:r>
            <a:r>
              <a:rPr lang="de-DE" i="1"/>
              <a:t>, oder </a:t>
            </a:r>
            <a:r>
              <a:rPr lang="de-DE" b="1" i="1"/>
              <a:t>verarbeitet</a:t>
            </a:r>
            <a:r>
              <a:rPr lang="de-DE" i="1"/>
              <a:t> werden sowie deren 	</a:t>
            </a:r>
            <a:r>
              <a:rPr lang="de-DE" b="1" i="1"/>
              <a:t>Ergebnisse</a:t>
            </a:r>
            <a:r>
              <a:rPr lang="de-DE" i="1"/>
              <a:t> sind</a:t>
            </a:r>
            <a:r>
              <a:rPr lang="de-DE"/>
              <a:t>“</a:t>
            </a:r>
            <a:r>
              <a:rPr lang="de-DE" baseline="30000"/>
              <a:t>1,2 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Digitale Forschungsdaten</a:t>
            </a:r>
            <a:endParaRPr/>
          </a:p>
        </p:txBody>
      </p:sp>
      <p:sp>
        <p:nvSpPr>
          <p:cNvPr id="2" name="Textplatzhalter 1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Was sind digitale Forschungsdaten?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6" name="Textfeld 3"/>
          <p:cNvSpPr/>
          <p:nvPr/>
        </p:nvSpPr>
        <p:spPr bwMode="auto"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8" name="Textfeld 7"/>
          <p:cNvSpPr/>
          <p:nvPr/>
        </p:nvSpPr>
        <p:spPr bwMode="auto">
          <a:xfrm>
            <a:off x="4906195" y="4136795"/>
            <a:ext cx="4041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 dirty="0">
                <a:cs typeface="Arial"/>
              </a:rPr>
              <a:t>[1]: </a:t>
            </a:r>
            <a:r>
              <a:rPr lang="de-DE" sz="700" dirty="0"/>
              <a:t>﻿</a:t>
            </a:r>
            <a:r>
              <a:rPr lang="de-DE" sz="700" dirty="0" err="1"/>
              <a:t>Kindling</a:t>
            </a:r>
            <a:r>
              <a:rPr lang="de-DE" sz="700" dirty="0"/>
              <a:t>, M.; Schirmbacher, P.: „Die digitale Forschungswelt" als Gegenstand der Forschung. </a:t>
            </a:r>
            <a:br>
              <a:rPr lang="de-DE" sz="700" dirty="0"/>
            </a:br>
            <a:r>
              <a:rPr lang="de-DE" sz="700" dirty="0"/>
              <a:t>       Information - Wissenschaft &amp; Praxis 64 (2013), S. 130. </a:t>
            </a:r>
            <a:r>
              <a:rPr lang="de-DE" sz="700" u="sng" dirty="0">
                <a:hlinkClick r:id="rId3" tooltip="https://doi.org/10.1515/iwp-2013-0017"/>
              </a:rPr>
              <a:t>https://doi.org/10.1515/iwp-2013-0017</a:t>
            </a:r>
            <a:endParaRPr lang="de-DE" sz="700" dirty="0"/>
          </a:p>
          <a:p>
            <a:pPr algn="l">
              <a:defRPr/>
            </a:pPr>
            <a:r>
              <a:rPr lang="de-DE" sz="700" dirty="0"/>
              <a:t>[2]: ﻿DARIAH-DE. „Digitale Forschungsinfrastruktur für die Geistes- und Kulturwissenschaften.“ </a:t>
            </a:r>
            <a:br>
              <a:rPr lang="de-DE" sz="700" dirty="0"/>
            </a:br>
            <a:r>
              <a:rPr lang="de-DE" sz="700" dirty="0"/>
              <a:t>       Zugriff am 08.11.2023, </a:t>
            </a:r>
            <a:r>
              <a:rPr lang="de-DE" sz="700" u="sng" dirty="0">
                <a:hlinkClick r:id="rId4" tooltip="https://de.dariah.eu/"/>
              </a:rPr>
              <a:t>https://de.dariah.eu</a:t>
            </a:r>
            <a:endParaRPr lang="de-DE" sz="7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0CDD9B7-ED95-5823-2257-FB1DB5A2941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709494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Was könnte eine logische Abfolge der gegebenen Elemente sein? </a:t>
            </a:r>
            <a:endParaRPr/>
          </a:p>
          <a:p>
            <a:pPr>
              <a:defRPr/>
            </a:pPr>
            <a:r>
              <a:rPr lang="de-DE"/>
              <a:t>Ergänzungen sind möglich.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Was passiert mit Daten?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Drehen und Wenden in Gruppen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3DC715-20BA-5E02-0A9C-C4755ADA0BD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709494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Was könnte eine logische Abfolge der gegebenen Elemente sein? </a:t>
            </a:r>
            <a:endParaRPr/>
          </a:p>
          <a:p>
            <a:pPr>
              <a:defRPr/>
            </a:pPr>
            <a:r>
              <a:rPr lang="de-DE"/>
              <a:t>Ergänzungen sind möglich.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Was passiert mit Daten?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Drehen und Wenden in Gruppen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3DC715-20BA-5E02-0A9C-C4755ADA0BD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4.5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D1AE4012-AF26-D615-DDF6-19DE01ACC0B0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23789CE4-241E-C899-C973-5F6EA463DCD9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FD-Lebenszyklus (Drehen und Wenden)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2/3 TN Gruppenarbeit BR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8262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709494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Was könnte eine logische Abfolge der gegebenen Elemente sein? </a:t>
            </a:r>
            <a:endParaRPr/>
          </a:p>
          <a:p>
            <a:pPr>
              <a:defRPr/>
            </a:pPr>
            <a:r>
              <a:rPr lang="de-DE"/>
              <a:t>Ergänzungen sind möglich.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Was passiert mit Daten?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Drehen und Wenden in Gruppen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F3DC715-20BA-5E02-0A9C-C4755ADA0BD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4.6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B995FD9-813F-130B-D85D-3E60181ED9BB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0C117DE7-3123-3DA0-63EA-D39CD65719A7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FD-Lebenszyklus (Drehen und Wenden)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3/3 TN Zusammenfassung BR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1138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1: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Daten-Lebenszyklus</a:t>
            </a:r>
            <a:endParaRPr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 durchlaufen Phasen 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graphicFrame>
        <p:nvGraphicFramePr>
          <p:cNvPr id="2" name="Diagramm 1"/>
          <p:cNvGraphicFramePr>
            <a:graphicFrameLocks/>
          </p:cNvGraphicFramePr>
          <p:nvPr/>
        </p:nvGraphicFramePr>
        <p:xfrm>
          <a:off x="3995936" y="1131590"/>
          <a:ext cx="5148064" cy="3132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Box 14"/>
          <p:cNvSpPr/>
          <p:nvPr/>
        </p:nvSpPr>
        <p:spPr bwMode="auto">
          <a:xfrm>
            <a:off x="5220072" y="4403586"/>
            <a:ext cx="3168351" cy="300376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4999"/>
              </a:lnSpc>
              <a:spcBef>
                <a:spcPts val="200"/>
              </a:spcBef>
              <a:spcAft>
                <a:spcPts val="1000"/>
              </a:spcAft>
              <a:defRPr/>
            </a:pPr>
            <a:r>
              <a:rPr lang="de-DE" sz="700" b="0">
                <a:ea typeface="Calibri"/>
                <a:cs typeface="Arial"/>
              </a:rPr>
              <a:t>Quelle: Forschungsdaten-Lebenszyklus nach dem UK Data Archive (Stand: Juni 2018). </a:t>
            </a:r>
            <a:br>
              <a:rPr lang="de-DE" sz="700" b="0">
                <a:ea typeface="Calibri"/>
                <a:cs typeface="Arial"/>
              </a:rPr>
            </a:br>
            <a:r>
              <a:rPr lang="de-DE" sz="700">
                <a:cs typeface="Arial"/>
              </a:rPr>
              <a:t>Inzwischen ist dort eine neuere Version des Lebenszyklus dargestellt.</a:t>
            </a:r>
            <a:endParaRPr lang="de-DE" sz="700" b="0">
              <a:ea typeface="Calibri"/>
              <a:cs typeface="Arial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97D6953-62D7-A626-5339-0E51D75E9AC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1" name="Grafik 2"/>
          <p:cNvPicPr/>
          <p:nvPr/>
        </p:nvPicPr>
        <p:blipFill>
          <a:blip r:embed="rId3"/>
          <a:srcRect l="14636" t="14893" r="15108" b="3021"/>
          <a:stretch/>
        </p:blipFill>
        <p:spPr bwMode="auto">
          <a:xfrm>
            <a:off x="4932040" y="699541"/>
            <a:ext cx="3456384" cy="3744417"/>
          </a:xfrm>
          <a:prstGeom prst="rect">
            <a:avLst/>
          </a:prstGeom>
          <a:ln>
            <a:noFill/>
          </a:ln>
        </p:spPr>
      </p:pic>
      <p:sp>
        <p:nvSpPr>
          <p:cNvPr id="353" name="CustomShape 3"/>
          <p:cNvSpPr/>
          <p:nvPr/>
        </p:nvSpPr>
        <p:spPr bwMode="auto">
          <a:xfrm>
            <a:off x="5526184" y="4404311"/>
            <a:ext cx="3006256" cy="30632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100000"/>
              </a:lnSpc>
              <a:defRPr/>
            </a:pPr>
            <a:r>
              <a:rPr lang="de-DE" sz="700" b="0" strike="noStrike" spc="-1">
                <a:latin typeface="+mj-lt"/>
                <a:ea typeface="Arial"/>
              </a:rPr>
              <a:t>Quelle:</a:t>
            </a:r>
            <a:r>
              <a:rPr lang="de-DE" sz="700" b="0" strike="noStrike" spc="-1">
                <a:solidFill>
                  <a:srgbClr val="004476"/>
                </a:solidFill>
                <a:latin typeface="+mj-lt"/>
                <a:ea typeface="Arial"/>
              </a:rPr>
              <a:t> </a:t>
            </a:r>
            <a:r>
              <a:rPr lang="de-DE" sz="700" b="0" u="sng" strike="noStrike" spc="-1">
                <a:solidFill>
                  <a:srgbClr val="0563C1"/>
                </a:solidFill>
                <a:latin typeface="+mj-lt"/>
                <a:ea typeface="Arial"/>
                <a:hlinkClick r:id="rId4" tooltip="https://www.forschungsdaten.info/themen/informieren-und-planen/datenlebenszyklus/"/>
              </a:rPr>
              <a:t>https://www.forschungsdaten.info/themen/informieren-und-planen/datenlebenszyklus/</a:t>
            </a:r>
            <a:r>
              <a:rPr lang="de-DE" sz="700" b="0" strike="noStrike" spc="-1">
                <a:latin typeface="+mj-lt"/>
                <a:ea typeface="Arial"/>
              </a:rPr>
              <a:t>, Zugriff am 07.11.2023</a:t>
            </a:r>
            <a:endParaRPr lang="de-DE" sz="700" b="0" strike="noStrike" spc="-1">
              <a:latin typeface="+mj-lt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2: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Daten-Lebenszyklus</a:t>
            </a:r>
            <a:endParaRPr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Forschungsdaten durchlaufen Phasen</a:t>
            </a:r>
            <a:endParaRPr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94D9F65-FA44-87D9-6F1A-572190F40B9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4.8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Kaffeepause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  <p:pic>
        <p:nvPicPr>
          <p:cNvPr id="2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1807</Words>
  <Application>Microsoft Macintosh PowerPoint</Application>
  <DocSecurity>0</DocSecurity>
  <PresentationFormat>Bildschirmpräsentation (16:9)</PresentationFormat>
  <Paragraphs>263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Calibri</vt:lpstr>
      <vt:lpstr>Source Sans Pro Light</vt:lpstr>
      <vt:lpstr>TtT_Design</vt:lpstr>
      <vt:lpstr>Digitale Forschungsdaten</vt:lpstr>
      <vt:lpstr>Digitale Forschungsdaten</vt:lpstr>
      <vt:lpstr>Digitale Forschungsdaten</vt:lpstr>
      <vt:lpstr>Was passiert mit Daten?</vt:lpstr>
      <vt:lpstr>Was passiert mit Daten?</vt:lpstr>
      <vt:lpstr>Was passiert mit Daten?</vt:lpstr>
      <vt:lpstr>Daten-Lebenszyklus</vt:lpstr>
      <vt:lpstr>Daten-Lebenszyklus</vt:lpstr>
      <vt:lpstr>Kaffeepause</vt:lpstr>
      <vt:lpstr>Forschungsdatenmanagement</vt:lpstr>
      <vt:lpstr>Der Nutzen von FDM?</vt:lpstr>
      <vt:lpstr>Der Nutzen von FDM?</vt:lpstr>
      <vt:lpstr>Die FAIR-Prinzipien</vt:lpstr>
      <vt:lpstr>Aspekte im FDM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2023-12-13T09:14:15Z</dcterms:modified>
  <cp:category/>
  <dc:identifier/>
  <cp:contentStatus/>
  <dc:language/>
  <cp:version/>
</cp:coreProperties>
</file>