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0"/>
  </p:notesMasterIdLst>
  <p:sldIdLst>
    <p:sldId id="364" r:id="rId2"/>
    <p:sldId id="365" r:id="rId3"/>
    <p:sldId id="366" r:id="rId4"/>
    <p:sldId id="367" r:id="rId5"/>
    <p:sldId id="257" r:id="rId6"/>
    <p:sldId id="368" r:id="rId7"/>
    <p:sldId id="258" r:id="rId8"/>
    <p:sldId id="259" r:id="rId9"/>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Einheit 14: Begrüßung und Orientierung am 2. Tag" id="{C73AB99E-C404-4DC1-BC3F-FEF735173A13}">
          <p14:sldIdLst>
            <p14:sldId id="364"/>
            <p14:sldId id="365"/>
            <p14:sldId id="366"/>
            <p14:sldId id="367"/>
            <p14:sldId id="257"/>
            <p14:sldId id="368"/>
            <p14:sldId id="258"/>
            <p14:sldId id="25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 styleId="{9D7B26C5-4107-4FEC-AEDC-1716B250A1EF}" styleName="Helle Formatvorlage 1">
    <a:wholeTbl>
      <a:tcTxStyle>
        <a:fontRef idx="minor">
          <a:srgbClr val="000000"/>
        </a:fontRef>
        <a:schemeClr val="tx1"/>
      </a:tcTxStyle>
      <a:tcStyle>
        <a:tcBdr>
          <a:left>
            <a:ln w="12700">
              <a:noFill/>
            </a:ln>
          </a:left>
          <a:right>
            <a:ln w="12700">
              <a:noFill/>
            </a:ln>
          </a:right>
          <a:top>
            <a:ln w="12700">
              <a:solidFill>
                <a:schemeClr val="tx1"/>
              </a:solidFill>
            </a:ln>
          </a:top>
          <a:bottom>
            <a:ln w="12700">
              <a:solidFill>
                <a:schemeClr val="tx1"/>
              </a:solidFill>
            </a:ln>
          </a:bottom>
          <a:insideH>
            <a:ln w="12700">
              <a:noFill/>
            </a:ln>
          </a:insideH>
          <a:insideV>
            <a:ln w="12700">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band2V>
      <a:tcStyle>
        <a:tcBdr/>
        <a:fill>
          <a:solidFill>
            <a:schemeClr val="tx1">
              <a:alpha val="20000"/>
            </a:schemeClr>
          </a:solidFill>
        </a:fill>
      </a:tcStyle>
    </a:band2V>
    <a:lastCol>
      <a:tcStyle>
        <a:tcBdr/>
      </a:tcStyle>
    </a:lastCol>
    <a:firstCol>
      <a:tcStyle>
        <a:tcBdr/>
      </a:tcStyle>
    </a:firstCol>
    <a:lastRow>
      <a:tcStyle>
        <a:tcBdr>
          <a:top>
            <a:ln w="12700">
              <a:solidFill>
                <a:schemeClr val="tx1"/>
              </a:solidFill>
            </a:ln>
          </a:top>
        </a:tcBdr>
        <a:fill>
          <a:noFill/>
        </a:fill>
      </a:tcStyle>
    </a:lastRow>
    <a:seCell>
      <a:tcStyle>
        <a:tcBdr/>
      </a:tcStyle>
    </a:seCell>
    <a:swCell>
      <a:tcStyle>
        <a:tcBdr/>
      </a:tcStyle>
    </a:swCell>
    <a:firstRow>
      <a:tcStyle>
        <a:tcBdr>
          <a:bottom>
            <a:ln w="12700">
              <a:solidFill>
                <a:schemeClr val="tx1"/>
              </a:solidFill>
            </a:ln>
          </a:bottom>
        </a:tcBdr>
        <a:fill>
          <a:noFill/>
        </a:fill>
      </a:tcStyle>
    </a:firstRow>
    <a:neCell>
      <a:tcStyle>
        <a:tcBdr/>
      </a:tcStyle>
    </a:neCell>
    <a:nwCell>
      <a:tcStyle>
        <a:tcBdr/>
      </a:tcStyle>
    </a:nwCel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53605" autoAdjust="0"/>
  </p:normalViewPr>
  <p:slideViewPr>
    <p:cSldViewPr>
      <p:cViewPr varScale="1">
        <p:scale>
          <a:sx n="87" d="100"/>
          <a:sy n="87" d="100"/>
        </p:scale>
        <p:origin x="2904" y="184"/>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2419" y="2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0" y="0"/>
            <a:ext cx="1730454" cy="251520"/>
          </a:xfrm>
          <a:prstGeom prst="rect">
            <a:avLst/>
          </a:prstGeom>
        </p:spPr>
        <p:txBody>
          <a:bodyPr vert="horz" lIns="94768" tIns="47384" rIns="94768" bIns="47384" rtlCol="0"/>
          <a:lstStyle>
            <a:lvl1pPr algn="l">
              <a:defRPr sz="1100">
                <a:latin typeface="+mn-lt"/>
              </a:defRPr>
            </a:lvl1pPr>
          </a:lstStyle>
          <a:p>
            <a:pPr>
              <a:defRPr/>
            </a:pPr>
            <a:endParaRPr lang="de-DE" dirty="0"/>
          </a:p>
        </p:txBody>
      </p:sp>
      <p:sp>
        <p:nvSpPr>
          <p:cNvPr id="5" name="Datumsplatzhalter 2"/>
          <p:cNvSpPr>
            <a:spLocks noGrp="1"/>
          </p:cNvSpPr>
          <p:nvPr>
            <p:ph type="dt" idx="1"/>
          </p:nvPr>
        </p:nvSpPr>
        <p:spPr bwMode="auto">
          <a:xfrm>
            <a:off x="3431459" y="0"/>
            <a:ext cx="1712041" cy="251520"/>
          </a:xfrm>
          <a:prstGeom prst="rect">
            <a:avLst/>
          </a:prstGeom>
        </p:spPr>
        <p:txBody>
          <a:bodyPr vert="horz" lIns="94768" tIns="47384" rIns="94768" bIns="47384" rtlCol="0"/>
          <a:lstStyle>
            <a:lvl1pPr algn="r">
              <a:defRPr sz="1100">
                <a:latin typeface="+mn-lt"/>
              </a:defRPr>
            </a:lvl1pPr>
          </a:lstStyle>
          <a:p>
            <a:pPr>
              <a:defRPr/>
            </a:pPr>
            <a:fld id="{AC2B1D8D-54EB-4148-B867-E805BFE41198}" type="datetimeFigureOut">
              <a:rPr lang="de-DE" smtClean="0"/>
              <a:pPr>
                <a:defRPr/>
              </a:pPr>
              <a:t>13.12.23</a:t>
            </a:fld>
            <a:endParaRPr lang="de-DE" dirty="0"/>
          </a:p>
        </p:txBody>
      </p:sp>
      <p:sp>
        <p:nvSpPr>
          <p:cNvPr id="6" name="Folienbildplatzhalter 3"/>
          <p:cNvSpPr>
            <a:spLocks noGrp="1" noRot="1" noChangeAspect="1"/>
          </p:cNvSpPr>
          <p:nvPr>
            <p:ph type="sldImg" idx="2"/>
          </p:nvPr>
        </p:nvSpPr>
        <p:spPr bwMode="auto">
          <a:xfrm>
            <a:off x="123478" y="395536"/>
            <a:ext cx="4896544" cy="2754484"/>
          </a:xfrm>
          <a:prstGeom prst="rect">
            <a:avLst/>
          </a:prstGeom>
          <a:noFill/>
          <a:ln w="12700">
            <a:solidFill>
              <a:prstClr val="black"/>
            </a:solidFill>
          </a:ln>
        </p:spPr>
        <p:txBody>
          <a:bodyPr vert="horz" lIns="94768" tIns="47384" rIns="94768" bIns="47384" rtlCol="0" anchor="ctr"/>
          <a:lstStyle/>
          <a:p>
            <a:pPr>
              <a:defRPr/>
            </a:pPr>
            <a:endParaRPr lang="de-DE"/>
          </a:p>
        </p:txBody>
      </p:sp>
      <p:sp>
        <p:nvSpPr>
          <p:cNvPr id="7" name="Notizenplatzhalter 4"/>
          <p:cNvSpPr>
            <a:spLocks noGrp="1"/>
          </p:cNvSpPr>
          <p:nvPr>
            <p:ph type="body" sz="quarter" idx="3"/>
          </p:nvPr>
        </p:nvSpPr>
        <p:spPr bwMode="auto">
          <a:xfrm>
            <a:off x="133112" y="3294035"/>
            <a:ext cx="4886910" cy="5454429"/>
          </a:xfrm>
          <a:prstGeom prst="rect">
            <a:avLst/>
          </a:prstGeom>
        </p:spPr>
        <p:txBody>
          <a:bodyPr vert="horz" lIns="94768" tIns="47384" rIns="94768" bIns="47384" rtlCol="0"/>
          <a:lstStyle/>
          <a:p>
            <a:pPr lvl="0">
              <a:defRPr/>
            </a:pPr>
            <a:r>
              <a:rPr lang="de-DE" dirty="0"/>
              <a:t>Textmasterformat bearbeiten</a:t>
            </a:r>
            <a:endParaRPr dirty="0"/>
          </a:p>
          <a:p>
            <a:pPr lvl="1">
              <a:defRPr/>
            </a:pPr>
            <a:r>
              <a:rPr lang="de-DE" dirty="0"/>
              <a:t>Zweite Ebene</a:t>
            </a:r>
            <a:endParaRPr dirty="0"/>
          </a:p>
          <a:p>
            <a:pPr lvl="2">
              <a:defRPr/>
            </a:pPr>
            <a:r>
              <a:rPr lang="de-DE" dirty="0"/>
              <a:t>Dritte Ebene</a:t>
            </a:r>
            <a:endParaRPr dirty="0"/>
          </a:p>
          <a:p>
            <a:pPr lvl="3">
              <a:defRPr/>
            </a:pPr>
            <a:r>
              <a:rPr lang="de-DE" dirty="0"/>
              <a:t>Vierte Ebene</a:t>
            </a:r>
            <a:endParaRPr dirty="0"/>
          </a:p>
          <a:p>
            <a:pPr lvl="4">
              <a:defRPr/>
            </a:pPr>
            <a:r>
              <a:rPr lang="de-DE" dirty="0"/>
              <a:t>Fünfte Ebene</a:t>
            </a:r>
            <a:endParaRPr dirty="0"/>
          </a:p>
        </p:txBody>
      </p:sp>
      <p:sp>
        <p:nvSpPr>
          <p:cNvPr id="8" name="Fußzeilenplatzhalter 5"/>
          <p:cNvSpPr>
            <a:spLocks noGrp="1"/>
          </p:cNvSpPr>
          <p:nvPr>
            <p:ph type="ftr" sz="quarter" idx="4"/>
          </p:nvPr>
        </p:nvSpPr>
        <p:spPr bwMode="auto">
          <a:xfrm>
            <a:off x="0" y="8820472"/>
            <a:ext cx="1730454" cy="323527"/>
          </a:xfrm>
          <a:prstGeom prst="rect">
            <a:avLst/>
          </a:prstGeom>
        </p:spPr>
        <p:txBody>
          <a:bodyPr vert="horz" lIns="94768" tIns="47384" rIns="94768" bIns="47384"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403737" y="8820472"/>
            <a:ext cx="1730454" cy="323528"/>
          </a:xfrm>
          <a:prstGeom prst="rect">
            <a:avLst/>
          </a:prstGeom>
        </p:spPr>
        <p:txBody>
          <a:bodyPr vert="horz" lIns="94768" tIns="47384" rIns="94768" bIns="47384"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[02m; bis 09:05 --- Folie 14.1 (1)]</a:t>
            </a:r>
          </a:p>
          <a:p>
            <a:r>
              <a:rPr lang="de-DE" dirty="0"/>
              <a:t>ID: 14.01.01.01_v | Einheit 14: Begrüßung und Orientierung am 2. Tag | Baustein 1: Begrüßung</a:t>
            </a:r>
          </a:p>
          <a:p>
            <a:r>
              <a:rPr lang="de-DE" dirty="0"/>
              <a:t>Inhalt 1: Beginn 2. Workshoptag (Energieabfrage) | Schritt 1: TN geben Input</a:t>
            </a:r>
          </a:p>
          <a:p>
            <a:endParaRPr lang="de-DE" dirty="0"/>
          </a:p>
          <a:p>
            <a:r>
              <a:rPr lang="de-DE" dirty="0"/>
              <a:t>Aktive Rolle:</a:t>
            </a:r>
          </a:p>
          <a:p>
            <a:r>
              <a:rPr lang="de-DE" dirty="0"/>
              <a:t>Aufgabenstellung:</a:t>
            </a:r>
          </a:p>
          <a:p>
            <a:r>
              <a:rPr lang="de-DE" dirty="0"/>
              <a:t>- Begrüßung TN</a:t>
            </a:r>
          </a:p>
          <a:p>
            <a:r>
              <a:rPr lang="de-DE" dirty="0"/>
              <a:t>- "Wie viel Energie habt Ihr gerade auf einer Skala von 0-10?. Schreibt die Zahl in den Chat oder zeigt sie mit Fingern in der Kamera."</a:t>
            </a:r>
          </a:p>
          <a:p>
            <a:r>
              <a:rPr lang="de-DE" dirty="0"/>
              <a:t>- WL macht auch mit</a:t>
            </a:r>
          </a:p>
          <a:p>
            <a:r>
              <a:rPr lang="de-DE" dirty="0"/>
              <a:t>- WL geht ggf. auf die Person mit dem niedrigstem Wert ein (hängt stark von der Persönlichkeit ab), z.B. Können wir etwas tun, um dein Energielevel zu erhöhen, z. B. mit Blick auf die Pausen?</a:t>
            </a:r>
          </a:p>
          <a:p>
            <a:endParaRPr lang="de-DE" dirty="0"/>
          </a:p>
          <a:p>
            <a:r>
              <a:rPr lang="de-DE" dirty="0"/>
              <a:t>Passive Rolle:</a:t>
            </a:r>
          </a:p>
          <a:p>
            <a:r>
              <a:rPr lang="de-DE" dirty="0"/>
              <a:t>* Bitte die realen Zeiten aller Abschnitte für den gesamten Tag notieren wenn möglich</a:t>
            </a:r>
          </a:p>
        </p:txBody>
      </p:sp>
      <p:sp>
        <p:nvSpPr>
          <p:cNvPr id="4" name="Slide Number Placeholder 3"/>
          <p:cNvSpPr>
            <a:spLocks noGrp="1"/>
          </p:cNvSpPr>
          <p:nvPr>
            <p:ph type="sldNum" sz="quarter" idx="10"/>
          </p:nvPr>
        </p:nvSpPr>
        <p:spPr/>
        <p:txBody>
          <a:bodyPr/>
          <a:lstStyle/>
          <a:p>
            <a:fld id="{0C97246B-C100-D7D8-8078-668B170C9144}" type="slidenum">
              <a:rPr lang="de-DE"/>
              <a:pPr/>
              <a:t>0</a:t>
            </a:fld>
            <a:endParaRPr lang="de-DE"/>
          </a:p>
        </p:txBody>
      </p:sp>
      <p:sp>
        <p:nvSpPr>
          <p:cNvPr id="7" name="Folienbildplatzhalter 6">
            <a:extLst>
              <a:ext uri="{FF2B5EF4-FFF2-40B4-BE49-F238E27FC236}">
                <a16:creationId xmlns:a16="http://schemas.microsoft.com/office/drawing/2014/main" id="{611D6391-82F9-5558-4F19-9410971198E2}"/>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2115570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[01m; bis 09:06 --- Folie 14.2 (1)]</a:t>
            </a:r>
          </a:p>
          <a:p>
            <a:r>
              <a:rPr lang="de-DE" dirty="0"/>
              <a:t>ID: 14.02.01.01_v | Einheit 14: Begrüßung und Orientierung am 2. Tag | Baustein 2: Erinnern und Wiedergeben</a:t>
            </a:r>
          </a:p>
          <a:p>
            <a:r>
              <a:rPr lang="de-DE" dirty="0"/>
              <a:t>Inhalt 1: Wiederholung Vortag (Stichwortsalat) | Schritt 1: 1/3 WL Vorbereitung BR</a:t>
            </a:r>
          </a:p>
          <a:p>
            <a:endParaRPr lang="de-DE" dirty="0"/>
          </a:p>
          <a:p>
            <a:r>
              <a:rPr lang="de-DE" dirty="0"/>
              <a:t>Aktive Rolle:</a:t>
            </a:r>
          </a:p>
          <a:p>
            <a:r>
              <a:rPr lang="de-DE" dirty="0"/>
              <a:t>Aufgabenstellung:</a:t>
            </a:r>
          </a:p>
          <a:p>
            <a:r>
              <a:rPr lang="de-DE" dirty="0"/>
              <a:t>- TN Besprechen Vortag in BR, 2er-Gruppen</a:t>
            </a:r>
          </a:p>
          <a:p>
            <a:r>
              <a:rPr lang="de-DE" dirty="0"/>
              <a:t>- Einsatz </a:t>
            </a:r>
            <a:r>
              <a:rPr lang="de-DE" dirty="0" err="1"/>
              <a:t>WheelofNames</a:t>
            </a:r>
            <a:r>
              <a:rPr lang="de-DE" dirty="0"/>
              <a:t> als Stichwortsalat</a:t>
            </a:r>
          </a:p>
          <a:p>
            <a:r>
              <a:rPr lang="de-DE" dirty="0"/>
              <a:t>- In BR: 1 TN teilt Bildschirm, erspielte Begriffe werden sich abwechselnd erläutert.</a:t>
            </a:r>
          </a:p>
          <a:p>
            <a:r>
              <a:rPr lang="de-DE" dirty="0"/>
              <a:t>- Wenn Fragen bitte mit ins Plenum bringen</a:t>
            </a:r>
          </a:p>
          <a:p>
            <a:r>
              <a:rPr lang="de-DE" dirty="0"/>
              <a:t>- BR Zeit: 5 min</a:t>
            </a:r>
          </a:p>
          <a:p>
            <a:endParaRPr lang="de-DE" dirty="0"/>
          </a:p>
          <a:p>
            <a:r>
              <a:rPr lang="de-DE" dirty="0"/>
              <a:t>Passive Rolle:</a:t>
            </a:r>
          </a:p>
          <a:p>
            <a:r>
              <a:rPr lang="de-DE" dirty="0"/>
              <a:t>* BR-Räume Vorbereiten</a:t>
            </a:r>
          </a:p>
          <a:p>
            <a:r>
              <a:rPr lang="de-DE" dirty="0"/>
              <a:t>(2er Gruppen)</a:t>
            </a:r>
          </a:p>
          <a:p>
            <a:r>
              <a:rPr lang="de-DE" dirty="0"/>
              <a:t>* in Chat: Link </a:t>
            </a:r>
            <a:r>
              <a:rPr lang="de-DE" dirty="0" err="1"/>
              <a:t>WheelofNames</a:t>
            </a:r>
            <a:endParaRPr lang="de-DE" dirty="0"/>
          </a:p>
          <a:p>
            <a:r>
              <a:rPr lang="de-DE" dirty="0"/>
              <a:t>* in Chat: Aufgabenstellung</a:t>
            </a:r>
          </a:p>
          <a:p>
            <a:endParaRPr lang="de-DE" dirty="0"/>
          </a:p>
          <a:p>
            <a:r>
              <a:rPr lang="de-DE" dirty="0"/>
              <a:t>--- Text für Chat---</a:t>
            </a:r>
          </a:p>
          <a:p>
            <a:r>
              <a:rPr lang="de-DE" dirty="0"/>
              <a:t>Aufgabenstellung für Breakout-Room:</a:t>
            </a:r>
          </a:p>
          <a:p>
            <a:r>
              <a:rPr lang="de-DE" dirty="0"/>
              <a:t>- Bitte Link </a:t>
            </a:r>
            <a:r>
              <a:rPr lang="de-DE" dirty="0" err="1"/>
              <a:t>WheelofNames</a:t>
            </a:r>
            <a:r>
              <a:rPr lang="de-DE" dirty="0"/>
              <a:t> aufrufen (VOR Wechsel in BR)</a:t>
            </a:r>
          </a:p>
          <a:p>
            <a:r>
              <a:rPr lang="de-DE" dirty="0"/>
              <a:t>- Im BR: Eine Person teilt Bildschirm mit </a:t>
            </a:r>
            <a:r>
              <a:rPr lang="de-DE" dirty="0" err="1"/>
              <a:t>WheelofNames</a:t>
            </a:r>
            <a:endParaRPr lang="de-DE" dirty="0"/>
          </a:p>
          <a:p>
            <a:r>
              <a:rPr lang="de-DE" dirty="0"/>
              <a:t>- Erklärt Euch bitte immer abwechselnd die </a:t>
            </a:r>
            <a:r>
              <a:rPr lang="de-DE" dirty="0" err="1"/>
              <a:t>erdrehten</a:t>
            </a:r>
            <a:r>
              <a:rPr lang="de-DE" dirty="0"/>
              <a:t> Begriffe.</a:t>
            </a:r>
          </a:p>
          <a:p>
            <a:r>
              <a:rPr lang="de-DE" dirty="0"/>
              <a:t>- Wenn Ihr Fragen habt, die Ihr untereinander nicht klären könnt, bringt diese bitte im Anschluss mit ins Plenum.</a:t>
            </a:r>
          </a:p>
          <a:p>
            <a:endParaRPr lang="de-DE" dirty="0"/>
          </a:p>
          <a:p>
            <a:r>
              <a:rPr lang="de-DE" dirty="0"/>
              <a:t>--- Ressource für Chat---</a:t>
            </a:r>
          </a:p>
          <a:p>
            <a:r>
              <a:rPr lang="de-DE" dirty="0"/>
              <a:t>Stichwortsalat: https://wheelofnames.com/ygv-dt9</a:t>
            </a:r>
          </a:p>
        </p:txBody>
      </p:sp>
      <p:sp>
        <p:nvSpPr>
          <p:cNvPr id="4" name="Slide Number Placeholder 3"/>
          <p:cNvSpPr>
            <a:spLocks noGrp="1"/>
          </p:cNvSpPr>
          <p:nvPr>
            <p:ph type="sldNum" sz="quarter" idx="10"/>
          </p:nvPr>
        </p:nvSpPr>
        <p:spPr/>
        <p:txBody>
          <a:bodyPr/>
          <a:lstStyle/>
          <a:p>
            <a:fld id="{0C97246B-C100-D7D8-8078-668B170C9144}" type="slidenum">
              <a:rPr lang="de-DE"/>
              <a:pPr/>
              <a:t>1</a:t>
            </a:fld>
            <a:endParaRPr lang="de-DE"/>
          </a:p>
        </p:txBody>
      </p:sp>
      <p:sp>
        <p:nvSpPr>
          <p:cNvPr id="7" name="Folienbildplatzhalter 6">
            <a:extLst>
              <a:ext uri="{FF2B5EF4-FFF2-40B4-BE49-F238E27FC236}">
                <a16:creationId xmlns:a16="http://schemas.microsoft.com/office/drawing/2014/main" id="{C7E94C22-7FF4-4153-37D9-B7B591511D68}"/>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2432538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09:11 --- Folie 14.3 (1)]</a:t>
            </a:r>
          </a:p>
          <a:p>
            <a:r>
              <a:rPr lang="de-DE" dirty="0"/>
              <a:t>ID: 14.02.01.02_v | Einheit 14: Begrüßung und Orientierung am 2. Tag | Baustein 2: Erinnern und Wiedergeben</a:t>
            </a:r>
          </a:p>
          <a:p>
            <a:r>
              <a:rPr lang="de-DE" dirty="0"/>
              <a:t>Inhalt 1: Wiederholung Vortag (Stichwortsalat) | Schritt 2: 2/3 TN Gruppenarbeit BR</a:t>
            </a:r>
          </a:p>
          <a:p>
            <a:endParaRPr lang="de-DE" dirty="0"/>
          </a:p>
          <a:p>
            <a:r>
              <a:rPr lang="de-DE" dirty="0"/>
              <a:t>Aktive Rolle:</a:t>
            </a:r>
          </a:p>
          <a:p>
            <a:r>
              <a:rPr lang="de-DE" dirty="0"/>
              <a:t>TN: Gruppen arbeiten in BR</a:t>
            </a:r>
          </a:p>
          <a:p>
            <a:endParaRPr lang="de-DE" dirty="0"/>
          </a:p>
          <a:p>
            <a:r>
              <a:rPr lang="de-DE" dirty="0"/>
              <a:t>Passive Rolle:</a:t>
            </a:r>
          </a:p>
          <a:p>
            <a:r>
              <a:rPr lang="de-DE" dirty="0"/>
              <a:t>* </a:t>
            </a:r>
            <a:r>
              <a:rPr lang="de-DE" dirty="0" err="1"/>
              <a:t>Rückholtimer</a:t>
            </a:r>
            <a:r>
              <a:rPr lang="de-DE" dirty="0"/>
              <a:t> nach 4 min starten</a:t>
            </a:r>
          </a:p>
        </p:txBody>
      </p:sp>
      <p:sp>
        <p:nvSpPr>
          <p:cNvPr id="4" name="Slide Number Placeholder 3"/>
          <p:cNvSpPr>
            <a:spLocks noGrp="1"/>
          </p:cNvSpPr>
          <p:nvPr>
            <p:ph type="sldNum" sz="quarter" idx="10"/>
          </p:nvPr>
        </p:nvSpPr>
        <p:spPr/>
        <p:txBody>
          <a:bodyPr/>
          <a:lstStyle/>
          <a:p>
            <a:fld id="{0C97246B-C100-D7D8-8078-668B170C9144}" type="slidenum">
              <a:rPr lang="de-DE"/>
              <a:pPr/>
              <a:t>2</a:t>
            </a:fld>
            <a:endParaRPr lang="de-DE"/>
          </a:p>
        </p:txBody>
      </p:sp>
      <p:sp>
        <p:nvSpPr>
          <p:cNvPr id="7" name="Folienbildplatzhalter 6">
            <a:extLst>
              <a:ext uri="{FF2B5EF4-FFF2-40B4-BE49-F238E27FC236}">
                <a16:creationId xmlns:a16="http://schemas.microsoft.com/office/drawing/2014/main" id="{40F9EA26-9F15-E5E5-3B98-56FD586BBDAB}"/>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3976842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[05m; bis 09:16 --- Folie 14.4 (1)]</a:t>
            </a:r>
          </a:p>
          <a:p>
            <a:r>
              <a:rPr lang="de-DE" dirty="0"/>
              <a:t>ID: 14.02.01.03_v | Einheit 14: Begrüßung und Orientierung am 2. Tag | Baustein 2: Erinnern und Wiedergeben</a:t>
            </a:r>
          </a:p>
          <a:p>
            <a:r>
              <a:rPr lang="de-DE" dirty="0"/>
              <a:t>Inhalt 1: Wiederholung Vortag (Stichwortsalat) | Schritt 3: 3/3 TN geben Input</a:t>
            </a:r>
          </a:p>
          <a:p>
            <a:endParaRPr lang="de-DE" dirty="0"/>
          </a:p>
          <a:p>
            <a:r>
              <a:rPr lang="de-DE" dirty="0"/>
              <a:t>Aktive Rolle:</a:t>
            </a:r>
          </a:p>
          <a:p>
            <a:r>
              <a:rPr lang="de-DE" dirty="0"/>
              <a:t>Moderation:</a:t>
            </a:r>
          </a:p>
          <a:p>
            <a:r>
              <a:rPr lang="de-DE" dirty="0"/>
              <a:t>- "Gibt es Fragen, die zu gestern aufgekommen sind? Konntet ihr Begriffe nicht zu zweit einordnen?" </a:t>
            </a:r>
          </a:p>
          <a:p>
            <a:r>
              <a:rPr lang="de-DE" dirty="0"/>
              <a:t>- Fragen primär durch Gruppe beantworten lassen</a:t>
            </a:r>
          </a:p>
        </p:txBody>
      </p:sp>
      <p:sp>
        <p:nvSpPr>
          <p:cNvPr id="4" name="Slide Number Placeholder 3"/>
          <p:cNvSpPr>
            <a:spLocks noGrp="1"/>
          </p:cNvSpPr>
          <p:nvPr>
            <p:ph type="sldNum" sz="quarter" idx="10"/>
          </p:nvPr>
        </p:nvSpPr>
        <p:spPr/>
        <p:txBody>
          <a:bodyPr/>
          <a:lstStyle/>
          <a:p>
            <a:fld id="{0C97246B-C100-D7D8-8078-668B170C9144}" type="slidenum">
              <a:rPr lang="de-DE"/>
              <a:pPr/>
              <a:t>3</a:t>
            </a:fld>
            <a:endParaRPr lang="de-DE"/>
          </a:p>
        </p:txBody>
      </p:sp>
      <p:sp>
        <p:nvSpPr>
          <p:cNvPr id="7" name="Folienbildplatzhalter 6">
            <a:extLst>
              <a:ext uri="{FF2B5EF4-FFF2-40B4-BE49-F238E27FC236}">
                <a16:creationId xmlns:a16="http://schemas.microsoft.com/office/drawing/2014/main" id="{12C5669F-9EF0-60A9-D2E8-47145007CC6E}"/>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2450343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8DD0B40-0EE7-DB8C-807D-4CBC337F7DB4}" type="slidenum">
              <a:rPr lang="de-DE"/>
              <a:pPr/>
              <a:t>4</a:t>
            </a:fld>
            <a:endParaRPr lang="de-DE"/>
          </a:p>
        </p:txBody>
      </p:sp>
      <p:sp>
        <p:nvSpPr>
          <p:cNvPr id="7" name="Folienbildplatzhalter 6">
            <a:extLst>
              <a:ext uri="{FF2B5EF4-FFF2-40B4-BE49-F238E27FC236}">
                <a16:creationId xmlns:a16="http://schemas.microsoft.com/office/drawing/2014/main" id="{8783DB0B-64DE-2C59-DB40-D949C6A70EFA}"/>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8DD0B40-0EE7-DB8C-807D-4CBC337F7DB4}" type="slidenum">
              <a:rPr lang="de-DE"/>
              <a:pPr/>
              <a:t>5</a:t>
            </a:fld>
            <a:endParaRPr lang="de-DE"/>
          </a:p>
        </p:txBody>
      </p:sp>
      <p:sp>
        <p:nvSpPr>
          <p:cNvPr id="7" name="Folienbildplatzhalter 6">
            <a:extLst>
              <a:ext uri="{FF2B5EF4-FFF2-40B4-BE49-F238E27FC236}">
                <a16:creationId xmlns:a16="http://schemas.microsoft.com/office/drawing/2014/main" id="{750B6570-79F0-B0C4-8903-2F389395FA7D}"/>
              </a:ext>
            </a:extLst>
          </p:cNvPr>
          <p:cNvSpPr>
            <a:spLocks noGrp="1" noRot="1" noChangeAspect="1"/>
          </p:cNvSpPr>
          <p:nvPr>
            <p:ph type="sldImg"/>
          </p:nvPr>
        </p:nvSpPr>
        <p:spPr>
          <a:xfrm>
            <a:off x="123825" y="395288"/>
            <a:ext cx="4895850" cy="2754312"/>
          </a:xfrm>
        </p:spPr>
      </p:sp>
    </p:spTree>
    <p:extLst>
      <p:ext uri="{BB962C8B-B14F-4D97-AF65-F5344CB8AC3E}">
        <p14:creationId xmlns:p14="http://schemas.microsoft.com/office/powerpoint/2010/main" val="3185918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F08D3908-A35F-DC68-AAC3-B29F1DCB6F74}" type="slidenum">
              <a:rPr lang="de-DE"/>
              <a:pPr/>
              <a:t>6</a:t>
            </a:fld>
            <a:endParaRPr lang="de-DE"/>
          </a:p>
        </p:txBody>
      </p:sp>
      <p:sp>
        <p:nvSpPr>
          <p:cNvPr id="7" name="Folienbildplatzhalter 6">
            <a:extLst>
              <a:ext uri="{FF2B5EF4-FFF2-40B4-BE49-F238E27FC236}">
                <a16:creationId xmlns:a16="http://schemas.microsoft.com/office/drawing/2014/main" id="{87A65ED6-EDC7-BE07-FB34-BE68D8165D47}"/>
              </a:ext>
            </a:extLst>
          </p:cNvPr>
          <p:cNvSpPr>
            <a:spLocks noGrp="1" noRot="1" noChangeAspect="1"/>
          </p:cNvSpPr>
          <p:nvPr>
            <p:ph type="sldImg"/>
          </p:nvPr>
        </p:nvSpPr>
        <p:spPr>
          <a:xfrm>
            <a:off x="123825" y="395288"/>
            <a:ext cx="4895850" cy="2754312"/>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 name="Notes Placeholder 2"/>
          <p:cNvSpPr>
            <a:spLocks noGrp="1"/>
          </p:cNvSpPr>
          <p:nvPr>
            <p:ph type="body" idx="1"/>
          </p:nvPr>
        </p:nvSpPr>
        <p:spPr/>
        <p:txBody>
          <a:bodyPr/>
          <a:lstStyle/>
          <a:p>
            <a:r>
              <a:rPr lang="de-DE" dirty="0"/>
              <a:t>[04m; bis 09:20 --- Folie 14.5-14.8 (4)]</a:t>
            </a:r>
          </a:p>
          <a:p>
            <a:r>
              <a:rPr lang="de-DE" dirty="0"/>
              <a:t>ID: 14.03.01.01_v | Einheit 14: Begrüßung und Orientierung am 2. Tag | Baustein 3: Orientieren</a:t>
            </a:r>
          </a:p>
          <a:p>
            <a:r>
              <a:rPr lang="de-DE" dirty="0"/>
              <a:t>Inhalt 1: Programm Tag 2 (Vortrag) | Schritt 1: WL referiert</a:t>
            </a:r>
          </a:p>
          <a:p>
            <a:endParaRPr lang="de-DE" dirty="0"/>
          </a:p>
          <a:p>
            <a:r>
              <a:rPr lang="de-DE" dirty="0"/>
              <a:t>Aktive Rolle:</a:t>
            </a:r>
          </a:p>
          <a:p>
            <a:r>
              <a:rPr lang="de-DE" dirty="0"/>
              <a:t>Vortrag:</a:t>
            </a:r>
          </a:p>
          <a:p>
            <a:r>
              <a:rPr lang="de-DE" dirty="0"/>
              <a:t>- Original Workshoplandkarte durchgehen</a:t>
            </a:r>
          </a:p>
          <a:p>
            <a:r>
              <a:rPr lang="de-DE" dirty="0"/>
              <a:t>- Workshoplandkarte Screenshot mit Wünschen / Anliegen TN des ersten Tages durchgehen</a:t>
            </a:r>
          </a:p>
          <a:p>
            <a:r>
              <a:rPr lang="de-DE" dirty="0"/>
              <a:t>- Tagesplan vorstellen</a:t>
            </a:r>
          </a:p>
          <a:p>
            <a:endParaRPr lang="de-DE" dirty="0"/>
          </a:p>
          <a:p>
            <a:r>
              <a:rPr lang="de-DE" dirty="0"/>
              <a:t>Passive Rolle:</a:t>
            </a:r>
          </a:p>
          <a:p>
            <a:r>
              <a:rPr lang="de-DE" dirty="0"/>
              <a:t>* Vorbereitung Folie "Workshoplandkarte mit Wünsche und Anliegen TN" aus Tag 1: Screenshot aus Folie Tag 1 "Wünsche und Anliegen TN" einfügen.</a:t>
            </a:r>
          </a:p>
        </p:txBody>
      </p:sp>
      <p:sp>
        <p:nvSpPr>
          <p:cNvPr id="4" name="Slide Number Placeholder 3"/>
          <p:cNvSpPr>
            <a:spLocks noGrp="1"/>
          </p:cNvSpPr>
          <p:nvPr>
            <p:ph type="sldNum" sz="quarter" idx="10"/>
          </p:nvPr>
        </p:nvSpPr>
        <p:spPr/>
        <p:txBody>
          <a:bodyPr/>
          <a:lstStyle/>
          <a:p>
            <a:fld id="{B47E3DA8-2BBF-036D-2E1E-82E091FAE2AF}" type="slidenum">
              <a:rPr lang="de-DE"/>
              <a:pPr/>
              <a:t>7</a:t>
            </a:fld>
            <a:endParaRPr lang="de-DE"/>
          </a:p>
        </p:txBody>
      </p:sp>
      <p:sp>
        <p:nvSpPr>
          <p:cNvPr id="7" name="Folienbildplatzhalter 6">
            <a:extLst>
              <a:ext uri="{FF2B5EF4-FFF2-40B4-BE49-F238E27FC236}">
                <a16:creationId xmlns:a16="http://schemas.microsoft.com/office/drawing/2014/main" id="{C54A4FBF-7BDD-F855-6FB5-2E45DB97F925}"/>
              </a:ext>
            </a:extLst>
          </p:cNvPr>
          <p:cNvSpPr>
            <a:spLocks noGrp="1" noRot="1" noChangeAspect="1"/>
          </p:cNvSpPr>
          <p:nvPr>
            <p:ph type="sldImg"/>
          </p:nvPr>
        </p:nvSpPr>
        <p:spPr>
          <a:xfrm>
            <a:off x="123825" y="395288"/>
            <a:ext cx="4895850" cy="2754312"/>
          </a:xfr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x" userDrawn="1">
  <p:cSld name="Nur Titel">
    <p:spTree>
      <p:nvGrpSpPr>
        <p:cNvPr id="1" name=""/>
        <p:cNvGrpSpPr/>
        <p:nvPr/>
      </p:nvGrpSpPr>
      <p:grpSpPr bwMode="auto">
        <a:xfrm>
          <a:off x="0" y="0"/>
          <a:ext cx="0" cy="0"/>
          <a:chOff x="0" y="0"/>
          <a:chExt cx="0" cy="0"/>
        </a:xfrm>
      </p:grpSpPr>
      <p:pic>
        <p:nvPicPr>
          <p:cNvPr id="56"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9" name="Grafik 8">
            <a:extLst>
              <a:ext uri="{FF2B5EF4-FFF2-40B4-BE49-F238E27FC236}">
                <a16:creationId xmlns:a16="http://schemas.microsoft.com/office/drawing/2014/main" id="{C4B83434-716D-D449-FAD2-536AB6123E63}"/>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6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3"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7" name="Grafik 6">
            <a:extLst>
              <a:ext uri="{FF2B5EF4-FFF2-40B4-BE49-F238E27FC236}">
                <a16:creationId xmlns:a16="http://schemas.microsoft.com/office/drawing/2014/main" id="{454A5589-F71D-A23B-7F19-EABFE3F159E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10" name="LogosDINInestor.png" descr="LogosDINInestor.png">
            <a:extLst>
              <a:ext uri="{FF2B5EF4-FFF2-40B4-BE49-F238E27FC236}">
                <a16:creationId xmlns:a16="http://schemas.microsoft.com/office/drawing/2014/main" id="{E1E08EB8-F5AE-A6C3-1ADB-A772164E684D}"/>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Abschnitt">
    <p:spTree>
      <p:nvGrpSpPr>
        <p:cNvPr id="1" name=""/>
        <p:cNvGrpSpPr/>
        <p:nvPr/>
      </p:nvGrpSpPr>
      <p:grpSpPr bwMode="auto">
        <a:xfrm>
          <a:off x="0" y="0"/>
          <a:ext cx="0" cy="0"/>
          <a:chOff x="0" y="0"/>
          <a:chExt cx="0" cy="0"/>
        </a:xfrm>
      </p:grpSpPr>
      <p:pic>
        <p:nvPicPr>
          <p:cNvPr id="80"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descr="Ein Bild, das Screenshot, Farbigkeit, lila, Verschwommen enthält.&#10;&#10;Automatisch generierte Beschreibung">
            <a:extLst>
              <a:ext uri="{FF2B5EF4-FFF2-40B4-BE49-F238E27FC236}">
                <a16:creationId xmlns:a16="http://schemas.microsoft.com/office/drawing/2014/main" id="{EDDC1CF4-6B2C-2C40-6FEE-7D500C2B59B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83"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6"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Titel &amp; Punkte">
    <p:spTree>
      <p:nvGrpSpPr>
        <p:cNvPr id="1" name=""/>
        <p:cNvGrpSpPr/>
        <p:nvPr/>
      </p:nvGrpSpPr>
      <p:grpSpPr bwMode="auto">
        <a:xfrm>
          <a:off x="0" y="0"/>
          <a:ext cx="0" cy="0"/>
          <a:chOff x="0" y="0"/>
          <a:chExt cx="0" cy="0"/>
        </a:xfrm>
      </p:grpSpPr>
      <p:sp>
        <p:nvSpPr>
          <p:cNvPr id="24" name="Textebene 1…"/>
          <p:cNvSpPr txBox="1">
            <a:spLocks noGrp="1"/>
          </p:cNvSpPr>
          <p:nvPr>
            <p:ph type="body" sz="half" idx="1" hasCustomPrompt="1"/>
          </p:nvPr>
        </p:nvSpPr>
        <p:spPr bwMode="auto">
          <a:xfrm>
            <a:off x="955996" y="1924050"/>
            <a:ext cx="3640237" cy="2444972"/>
          </a:xfrm>
          <a:prstGeom prst="rect">
            <a:avLst/>
          </a:prstGeom>
        </p:spPr>
        <p:txBody>
          <a:bodyPr/>
          <a:lstStyle>
            <a:lvl1pPr>
              <a:defRPr/>
            </a:lvl1pPr>
            <a:lvl2pPr>
              <a:defRPr/>
            </a:lvl2pPr>
            <a:lvl3pPr>
              <a:defRPr/>
            </a:lvl3pPr>
            <a:lvl4pPr>
              <a:defRPr/>
            </a:lvl4pPr>
            <a:lvl5pPr>
              <a:defRPr/>
            </a:lvl5pPr>
          </a:lstStyle>
          <a:p>
            <a:pPr lvl="0">
              <a:lnSpc>
                <a:spcPct val="150000"/>
              </a:lnSpc>
              <a:spcBef>
                <a:spcPts val="0"/>
              </a:spcBef>
              <a:defRPr/>
            </a:pPr>
            <a:r>
              <a:t>Text für Folienpunkt</a:t>
            </a:r>
          </a:p>
          <a:p>
            <a:pPr lvl="1">
              <a:lnSpc>
                <a:spcPct val="150000"/>
              </a:lnSpc>
              <a:spcBef>
                <a:spcPts val="0"/>
              </a:spcBef>
              <a:defRPr/>
            </a:pPr>
            <a:endParaRPr/>
          </a:p>
          <a:p>
            <a:pPr lvl="2">
              <a:lnSpc>
                <a:spcPct val="150000"/>
              </a:lnSpc>
              <a:spcBef>
                <a:spcPts val="0"/>
              </a:spcBef>
              <a:defRPr/>
            </a:pPr>
            <a:endParaRPr/>
          </a:p>
          <a:p>
            <a:pPr lvl="3">
              <a:lnSpc>
                <a:spcPct val="150000"/>
              </a:lnSpc>
              <a:spcBef>
                <a:spcPts val="0"/>
              </a:spcBef>
              <a:defRPr/>
            </a:pPr>
            <a:endParaRPr/>
          </a:p>
          <a:p>
            <a:pPr lvl="4">
              <a:lnSpc>
                <a:spcPct val="150000"/>
              </a:lnSpc>
              <a:spcBef>
                <a:spcPts val="0"/>
              </a:spcBef>
              <a:defRPr/>
            </a:pPr>
            <a:endParaRPr/>
          </a:p>
        </p:txBody>
      </p:sp>
      <p:pic>
        <p:nvPicPr>
          <p:cNvPr id="25"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a:extLst>
              <a:ext uri="{FF2B5EF4-FFF2-40B4-BE49-F238E27FC236}">
                <a16:creationId xmlns:a16="http://schemas.microsoft.com/office/drawing/2014/main" id="{51278D12-4EB1-4F07-234F-A33585C7AD2B}"/>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j-lt"/>
                <a:ea typeface="Helvetica Neue"/>
                <a:cs typeface="Helvetica Neue"/>
              </a:defRPr>
            </a:lvl1pPr>
          </a:lstStyle>
          <a:p>
            <a:pPr>
              <a:defRPr/>
            </a:pPr>
            <a:r>
              <a:t>Folientitel</a:t>
            </a:r>
          </a:p>
        </p:txBody>
      </p:sp>
      <p:sp>
        <p:nvSpPr>
          <p:cNvPr id="31"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latin typeface="+mj-lt"/>
                <a:ea typeface="Helvetica Neue"/>
                <a:cs typeface="Helvetica Neue"/>
              </a:defRPr>
            </a:lvl1pPr>
          </a:lstStyle>
          <a:p>
            <a:pPr lvl="0">
              <a:defRPr/>
            </a:pPr>
            <a:r>
              <a:rPr lang="de-DE"/>
              <a:t>Mastertextformat bearbeiten</a:t>
            </a:r>
            <a:endParaRPr/>
          </a:p>
        </p:txBody>
      </p:sp>
      <p:pic>
        <p:nvPicPr>
          <p:cNvPr id="3" name="Grafik 2" descr="Ein Bild, das Text enthält.&#10;&#10;Automatisch generierte Beschreibung"/>
          <p:cNvPicPr>
            <a:picLocks noChangeAspect="1"/>
          </p:cNvPicPr>
          <p:nvPr userDrawn="1"/>
        </p:nvPicPr>
        <p:blipFill>
          <a:blip r:embed="rId4"/>
          <a:stretch/>
        </p:blipFill>
        <p:spPr bwMode="auto">
          <a:xfrm>
            <a:off x="6314429" y="303492"/>
            <a:ext cx="2376488" cy="1419225"/>
          </a:xfrm>
          <a:prstGeom prst="rect">
            <a:avLst/>
          </a:prstGeom>
        </p:spPr>
      </p:pic>
      <p:sp>
        <p:nvSpPr>
          <p:cNvPr id="4"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5"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6" name="Grafik 5">
            <a:extLst>
              <a:ext uri="{FF2B5EF4-FFF2-40B4-BE49-F238E27FC236}">
                <a16:creationId xmlns:a16="http://schemas.microsoft.com/office/drawing/2014/main" id="{2D7B1886-3E42-B822-0B4D-F340899B08A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9" name="LogosDINInestor.png" descr="LogosDINInestor.png">
            <a:extLst>
              <a:ext uri="{FF2B5EF4-FFF2-40B4-BE49-F238E27FC236}">
                <a16:creationId xmlns:a16="http://schemas.microsoft.com/office/drawing/2014/main" id="{77C2CF32-6BB5-A921-D149-A4DDDE692C2F}"/>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Kaffee">
    <p:spTree>
      <p:nvGrpSpPr>
        <p:cNvPr id="1" name=""/>
        <p:cNvGrpSpPr/>
        <p:nvPr/>
      </p:nvGrpSpPr>
      <p:grpSpPr bwMode="auto">
        <a:xfrm>
          <a:off x="0" y="0"/>
          <a:ext cx="0" cy="0"/>
          <a:chOff x="0" y="0"/>
          <a:chExt cx="0" cy="0"/>
        </a:xfrm>
      </p:grpSpPr>
      <p:pic>
        <p:nvPicPr>
          <p:cNvPr id="93"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8" name="Grafik 7" descr="Ein Bild, das Screenshot, Farbigkeit, lila, Verschwommen enthält.&#10;&#10;Automatisch generierte Beschreibung">
            <a:extLst>
              <a:ext uri="{FF2B5EF4-FFF2-40B4-BE49-F238E27FC236}">
                <a16:creationId xmlns:a16="http://schemas.microsoft.com/office/drawing/2014/main" id="{0B236494-EFB8-4AED-60B5-6EBBE4688F8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80528" y="2246400"/>
            <a:ext cx="9523001" cy="2755321"/>
          </a:xfrm>
          <a:prstGeom prst="rect">
            <a:avLst/>
          </a:prstGeom>
        </p:spPr>
      </p:pic>
      <p:pic>
        <p:nvPicPr>
          <p:cNvPr id="95" name="LogosDINInestor.png" descr="LogosDINInestor.png"/>
          <p:cNvPicPr>
            <a:picLocks noChangeAspect="1"/>
          </p:cNvPicPr>
          <p:nvPr/>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2" name="Rechteck 1"/>
          <p:cNvSpPr/>
          <p:nvPr/>
        </p:nvSpPr>
        <p:spPr bwMode="auto">
          <a:xfrm>
            <a:off x="-18278" y="2259232"/>
            <a:ext cx="9203021" cy="223138"/>
          </a:xfrm>
          <a:prstGeom prst="rect">
            <a:avLst/>
          </a:prstGeom>
          <a:gradFill>
            <a:gsLst>
              <a:gs pos="71000">
                <a:srgbClr val="FFFFFF">
                  <a:lumMod val="100000"/>
                </a:srgbClr>
              </a:gs>
              <a:gs pos="80000">
                <a:srgbClr val="FFFFFF">
                  <a:alpha val="74000"/>
                </a:srgbClr>
              </a:gs>
              <a:gs pos="94000">
                <a:srgbClr val="FFFFFF">
                  <a:alpha val="32000"/>
                </a:srgbClr>
              </a:gs>
              <a:gs pos="100000">
                <a:srgbClr val="FFFFFF">
                  <a:alpha val="0"/>
                </a:srgbClr>
              </a:gs>
            </a:gsLst>
            <a:lin ang="5400000" scaled="1"/>
          </a:gradFill>
          <a:ln w="12700" cap="flat">
            <a:noFill/>
            <a:miter lim="400000"/>
          </a:ln>
          <a:effectLst/>
        </p:spPr>
        <p:style>
          <a:lnRef idx="0">
            <a:srgbClr val="000000"/>
          </a:lnRef>
          <a:fillRef idx="0">
            <a:srgbClr val="000000"/>
          </a:fillRef>
          <a:effectRef idx="0">
            <a:srgbClr val="000000"/>
          </a:effectRef>
          <a:fontRef idx="none"/>
        </p:style>
        <p:txBody>
          <a:bodyPr rot="0" spcFirstLastPara="1" vertOverflow="overflow" horzOverflow="overflow" vert="horz" wrap="square" lIns="19050" tIns="19050" rIns="19050" bIns="19050" numCol="1" spcCol="38100" rtlCol="0" anchor="ctr">
            <a:spAutoFit/>
          </a:bodyPr>
          <a:lstStyle/>
          <a:p>
            <a:pPr marL="0" marR="0" indent="0" algn="ctr" defTabSz="171450">
              <a:lnSpc>
                <a:spcPct val="100000"/>
              </a:lnSpc>
              <a:spcBef>
                <a:spcPts val="0"/>
              </a:spcBef>
              <a:spcAft>
                <a:spcPts val="0"/>
              </a:spcAft>
              <a:buClrTx/>
              <a:buSzTx/>
              <a:buFontTx/>
              <a:buNone/>
              <a:defRPr/>
            </a:pPr>
            <a:endParaRPr lang="de-DE" sz="1200" b="0" i="0" u="none" strike="noStrike" cap="none" spc="0">
              <a:ln>
                <a:noFill/>
              </a:ln>
              <a:solidFill>
                <a:srgbClr val="FFFFFF"/>
              </a:solidFill>
              <a:latin typeface="Avenir Next Medium"/>
              <a:ea typeface="Avenir Next Medium"/>
              <a:cs typeface="Avenir Next Medium"/>
            </a:endParaRPr>
          </a:p>
        </p:txBody>
      </p:sp>
      <p:pic>
        <p:nvPicPr>
          <p:cNvPr id="99" name="Bild" descr="Bild"/>
          <p:cNvPicPr>
            <a:picLocks noChangeAspect="1"/>
          </p:cNvPicPr>
          <p:nvPr/>
        </p:nvPicPr>
        <p:blipFill>
          <a:blip r:embed="rId4"/>
          <a:stretch/>
        </p:blipFill>
        <p:spPr bwMode="auto">
          <a:xfrm>
            <a:off x="5442331" y="1178741"/>
            <a:ext cx="3325259" cy="2942165"/>
          </a:xfrm>
          <a:prstGeom prst="rect">
            <a:avLst/>
          </a:prstGeom>
          <a:ln w="12700">
            <a:miter lim="400000"/>
          </a:ln>
        </p:spPr>
      </p:pic>
      <p:sp>
        <p:nvSpPr>
          <p:cNvPr id="5"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7"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6"/>
          <a:stretch/>
        </p:blipFill>
        <p:spPr bwMode="auto">
          <a:xfrm>
            <a:off x="15435" y="4460489"/>
            <a:ext cx="2376488" cy="704850"/>
          </a:xfrm>
          <a:prstGeom prst="rect">
            <a:avLst/>
          </a:prstGeom>
          <a:ln w="12700">
            <a:miter lim="400000"/>
          </a:ln>
        </p:spPr>
      </p:pic>
      <p:pic>
        <p:nvPicPr>
          <p:cNvPr id="9" name="Grafik 8" descr="Ein Bild, das Farbigkeit, Screenshot, lila, violett enthält.&#10;&#10;Automatisch generierte Beschreibung">
            <a:extLst>
              <a:ext uri="{FF2B5EF4-FFF2-40B4-BE49-F238E27FC236}">
                <a16:creationId xmlns:a16="http://schemas.microsoft.com/office/drawing/2014/main" id="{369281A6-683C-AED4-92BB-A6E40D41E265}"/>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bwMode="auto">
          <a:xfrm>
            <a:off x="-453566" y="-414000"/>
            <a:ext cx="9850102" cy="5424122"/>
          </a:xfrm>
          <a:prstGeom prst="rect">
            <a:avLst/>
          </a:prstGeom>
        </p:spPr>
      </p:pic>
      <p:pic>
        <p:nvPicPr>
          <p:cNvPr id="5" name="LogosDINInestor.png" descr="LogosDINInestor.png"/>
          <p:cNvPicPr>
            <a:picLocks noChangeAspect="1"/>
          </p:cNvPicPr>
          <p:nvPr/>
        </p:nvPicPr>
        <p:blipFill>
          <a:blip r:embed="rId6"/>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4" name="Foliennummer"/>
          <p:cNvSpPr txBox="1">
            <a:spLocks noGrp="1"/>
          </p:cNvSpPr>
          <p:nvPr>
            <p:ph type="sldNum" sz="quarter" idx="4"/>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6" name="Benjamin Slowig &amp; Jeanne Wilbrandt ( &amp; Katarzyna Biernacka) für die UAG Schulungen/Fortbildungen, AG Forschungsdaten (DINI/nestor)"/>
          <p:cNvSpPr txBox="1"/>
          <p:nvPr userDrawn="1"/>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4" r:id="rId3"/>
    <p:sldLayoutId id="2147483655" r:id="rId4"/>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0</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14.1</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Beginn 2. Workshoptag (Energieabfrage)</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TN geben Input</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167631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1</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14.2</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1/3 WL Vorbereitung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810928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2</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14.3</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2/3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3686550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dirty="0" err="1"/>
              <a:t>Begrüssung</a:t>
            </a:r>
            <a:r>
              <a:rPr lang="de-DE" dirty="0"/>
              <a:t> und Orientierung</a:t>
            </a:r>
            <a:endParaRPr dirty="0"/>
          </a:p>
        </p:txBody>
      </p:sp>
      <p:sp>
        <p:nvSpPr>
          <p:cNvPr id="3" name="Foliennummernplatzhalter 2"/>
          <p:cNvSpPr>
            <a:spLocks noGrp="1"/>
          </p:cNvSpPr>
          <p:nvPr>
            <p:ph type="sldNum" sz="quarter" idx="2"/>
          </p:nvPr>
        </p:nvSpPr>
        <p:spPr bwMode="auto"/>
        <p:txBody>
          <a:bodyPr/>
          <a:lstStyle/>
          <a:p>
            <a:pPr>
              <a:defRPr/>
            </a:pPr>
            <a:fld id="{A3A583AC-90C3-47D4-8E3F-971AFFF238DC}" type="slidenum">
              <a:rPr lang="de-DE"/>
              <a:t>3</a:t>
            </a:fld>
            <a:endParaRPr lang="de-DE"/>
          </a:p>
        </p:txBody>
      </p:sp>
      <p:sp>
        <p:nvSpPr>
          <p:cNvPr id="2" name="Textfeld 1">
            <a:extLst>
              <a:ext uri="{FF2B5EF4-FFF2-40B4-BE49-F238E27FC236}">
                <a16:creationId xmlns:a16="http://schemas.microsoft.com/office/drawing/2014/main" id="{DC75F5EB-20D1-A114-EFC7-629CFF4CAFEB}"/>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14.4</a:t>
            </a:r>
          </a:p>
        </p:txBody>
      </p:sp>
      <p:sp>
        <p:nvSpPr>
          <p:cNvPr id="5" name="Rechteck: abgerundete Ecken 4">
            <a:extLst>
              <a:ext uri="{FF2B5EF4-FFF2-40B4-BE49-F238E27FC236}">
                <a16:creationId xmlns:a16="http://schemas.microsoft.com/office/drawing/2014/main" id="{8D277EBF-2DD4-DA1A-B45B-E8A289BD8FC5}"/>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6" name="Rechteck: abgerundete Ecken 5">
            <a:extLst>
              <a:ext uri="{FF2B5EF4-FFF2-40B4-BE49-F238E27FC236}">
                <a16:creationId xmlns:a16="http://schemas.microsoft.com/office/drawing/2014/main" id="{E8701488-E6B3-C893-F51E-046BAF6A7324}"/>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Wiederholung Vortag (Stichwortsalat)</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3/3 TN geben Input</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433766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5"/>
          <p:cNvSpPr>
            <a:spLocks noGrp="1"/>
          </p:cNvSpPr>
          <p:nvPr>
            <p:ph type="title"/>
          </p:nvPr>
        </p:nvSpPr>
        <p:spPr bwMode="auto">
          <a:xfrm>
            <a:off x="476250" y="376238"/>
            <a:ext cx="8191500" cy="584039"/>
          </a:xfrm>
        </p:spPr>
        <p:txBody>
          <a:bodyPr/>
          <a:lstStyle/>
          <a:p>
            <a:pPr>
              <a:defRPr/>
            </a:pPr>
            <a:r>
              <a:rPr lang="de-DE" dirty="0"/>
              <a:t>Workshoplandkarte</a:t>
            </a:r>
            <a:endParaRPr dirty="0"/>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4</a:t>
            </a:fld>
            <a:endParaRPr lang="de-DE"/>
          </a:p>
        </p:txBody>
      </p:sp>
      <p:pic>
        <p:nvPicPr>
          <p:cNvPr id="6" name="Inhaltsplatzhalter 8"/>
          <p:cNvPicPr>
            <a:picLocks noChangeAspect="1"/>
          </p:cNvPicPr>
          <p:nvPr/>
        </p:nvPicPr>
        <p:blipFill>
          <a:blip r:embed="rId3"/>
          <a:srcRect l="19143" t="1151" r="22420" b="22468"/>
          <a:stretch/>
        </p:blipFill>
        <p:spPr bwMode="auto">
          <a:xfrm>
            <a:off x="4932040" y="524656"/>
            <a:ext cx="4176464" cy="4094187"/>
          </a:xfrm>
          <a:prstGeom prst="rect">
            <a:avLst/>
          </a:prstGeom>
        </p:spPr>
      </p:pic>
      <p:sp>
        <p:nvSpPr>
          <p:cNvPr id="2" name="Textfeld 1">
            <a:extLst>
              <a:ext uri="{FF2B5EF4-FFF2-40B4-BE49-F238E27FC236}">
                <a16:creationId xmlns:a16="http://schemas.microsoft.com/office/drawing/2014/main" id="{349970E3-5B91-B00A-A7EE-DFBD4CBA008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5"/>
          <p:cNvSpPr>
            <a:spLocks noGrp="1"/>
          </p:cNvSpPr>
          <p:nvPr>
            <p:ph type="title"/>
          </p:nvPr>
        </p:nvSpPr>
        <p:spPr bwMode="auto">
          <a:xfrm>
            <a:off x="476250" y="376238"/>
            <a:ext cx="8191500" cy="584039"/>
          </a:xfrm>
        </p:spPr>
        <p:txBody>
          <a:bodyPr/>
          <a:lstStyle/>
          <a:p>
            <a:pPr>
              <a:defRPr/>
            </a:pPr>
            <a:r>
              <a:rPr lang="de-DE" dirty="0"/>
              <a:t>Workshoplandkarte</a:t>
            </a:r>
            <a:endParaRPr dirty="0"/>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5</a:t>
            </a:fld>
            <a:endParaRPr lang="de-DE"/>
          </a:p>
        </p:txBody>
      </p:sp>
      <p:pic>
        <p:nvPicPr>
          <p:cNvPr id="6" name="Inhaltsplatzhalter 8"/>
          <p:cNvPicPr>
            <a:picLocks noChangeAspect="1"/>
          </p:cNvPicPr>
          <p:nvPr/>
        </p:nvPicPr>
        <p:blipFill>
          <a:blip r:embed="rId3"/>
          <a:srcRect l="19143" t="1151" r="22420" b="22468"/>
          <a:stretch/>
        </p:blipFill>
        <p:spPr bwMode="auto">
          <a:xfrm>
            <a:off x="4932040" y="524656"/>
            <a:ext cx="4176464" cy="4094187"/>
          </a:xfrm>
          <a:prstGeom prst="rect">
            <a:avLst/>
          </a:prstGeom>
        </p:spPr>
      </p:pic>
      <p:sp>
        <p:nvSpPr>
          <p:cNvPr id="2" name="Textfeld 1">
            <a:extLst>
              <a:ext uri="{FF2B5EF4-FFF2-40B4-BE49-F238E27FC236}">
                <a16:creationId xmlns:a16="http://schemas.microsoft.com/office/drawing/2014/main" id="{349970E3-5B91-B00A-A7EE-DFBD4CBA0087}"/>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14.6</a:t>
            </a:r>
          </a:p>
        </p:txBody>
      </p:sp>
      <p:sp>
        <p:nvSpPr>
          <p:cNvPr id="3" name="Rechteck: abgerundete Ecken 2">
            <a:extLst>
              <a:ext uri="{FF2B5EF4-FFF2-40B4-BE49-F238E27FC236}">
                <a16:creationId xmlns:a16="http://schemas.microsoft.com/office/drawing/2014/main" id="{89075D73-6114-29EE-841B-3F0B5646778D}"/>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WL TODO:</a:t>
            </a:r>
          </a:p>
          <a:p>
            <a:pPr marL="0" marR="0" lvl="0" indent="0" defTabSz="914400" eaLnBrk="1" fontAlgn="auto" latinLnBrk="0" hangingPunct="1">
              <a:lnSpc>
                <a:spcPct val="100000"/>
              </a:lnSpc>
              <a:spcBef>
                <a:spcPts val="0"/>
              </a:spcBef>
              <a:spcAft>
                <a:spcPts val="0"/>
              </a:spcAft>
              <a:buClrTx/>
              <a:buSzTx/>
              <a:buFontTx/>
              <a:buNone/>
              <a:tabLst/>
              <a:defRPr/>
            </a:pPr>
            <a:r>
              <a:rPr lang="de-DE" sz="2800" dirty="0">
                <a:solidFill>
                  <a:prstClr val="white"/>
                </a:solidFill>
                <a:latin typeface="Calibri"/>
                <a:cs typeface="Arial"/>
              </a:rPr>
              <a:t>Tag 1 einfügen</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2312177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Tagesplan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6</a:t>
            </a:fld>
            <a:endParaRPr lang="de-DE"/>
          </a:p>
        </p:txBody>
      </p:sp>
      <p:pic>
        <p:nvPicPr>
          <p:cNvPr id="6" name="Inhaltsplatzhalter 12"/>
          <p:cNvPicPr>
            <a:picLocks noGrp="1" noChangeAspect="1"/>
          </p:cNvPicPr>
          <p:nvPr>
            <p:ph idx="4294967295"/>
          </p:nvPr>
        </p:nvPicPr>
        <p:blipFill>
          <a:blip r:embed="rId3"/>
          <a:srcRect l="5642" t="5238" r="9710" b="8676"/>
          <a:stretch/>
        </p:blipFill>
        <p:spPr bwMode="auto">
          <a:xfrm>
            <a:off x="3635896" y="555526"/>
            <a:ext cx="5400675" cy="4121150"/>
          </a:xfrm>
          <a:prstGeom prst="rect">
            <a:avLst/>
          </a:prstGeom>
        </p:spPr>
      </p:pic>
      <p:sp>
        <p:nvSpPr>
          <p:cNvPr id="2" name="Textfeld 1">
            <a:extLst>
              <a:ext uri="{FF2B5EF4-FFF2-40B4-BE49-F238E27FC236}">
                <a16:creationId xmlns:a16="http://schemas.microsoft.com/office/drawing/2014/main" id="{E43142FE-379D-04D3-C088-1C3F7DA9403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Tagesplan</a:t>
            </a:r>
            <a:endParaRPr/>
          </a:p>
        </p:txBody>
      </p:sp>
      <p:sp>
        <p:nvSpPr>
          <p:cNvPr id="5" name="Foliennummernplatzhalter 4"/>
          <p:cNvSpPr>
            <a:spLocks noGrp="1"/>
          </p:cNvSpPr>
          <p:nvPr>
            <p:ph type="sldNum" sz="quarter" idx="2"/>
          </p:nvPr>
        </p:nvSpPr>
        <p:spPr bwMode="auto">
          <a:xfrm>
            <a:off x="2486442" y="4889329"/>
            <a:ext cx="280526" cy="229550"/>
          </a:xfrm>
        </p:spPr>
        <p:txBody>
          <a:bodyPr/>
          <a:lstStyle/>
          <a:p>
            <a:pPr>
              <a:defRPr/>
            </a:pPr>
            <a:fld id="{A3A583AC-90C3-47D4-8E3F-971AFFF238DC}" type="slidenum">
              <a:rPr lang="de-DE"/>
              <a:t>7</a:t>
            </a:fld>
            <a:endParaRPr lang="de-DE"/>
          </a:p>
        </p:txBody>
      </p:sp>
      <p:pic>
        <p:nvPicPr>
          <p:cNvPr id="6" name="Inhaltsplatzhalter 12"/>
          <p:cNvPicPr>
            <a:picLocks noGrp="1" noChangeAspect="1"/>
          </p:cNvPicPr>
          <p:nvPr>
            <p:ph idx="4294967295"/>
          </p:nvPr>
        </p:nvPicPr>
        <p:blipFill>
          <a:blip r:embed="rId3"/>
          <a:srcRect l="5642" t="5238" r="9710" b="8676"/>
          <a:stretch/>
        </p:blipFill>
        <p:spPr bwMode="auto">
          <a:xfrm>
            <a:off x="3635896" y="555526"/>
            <a:ext cx="5400675" cy="4121150"/>
          </a:xfrm>
          <a:prstGeom prst="rect">
            <a:avLst/>
          </a:prstGeom>
        </p:spPr>
      </p:pic>
      <p:sp>
        <p:nvSpPr>
          <p:cNvPr id="2" name="Textplatzhalter 1"/>
          <p:cNvSpPr txBox="1"/>
          <p:nvPr/>
        </p:nvSpPr>
        <p:spPr bwMode="auto">
          <a:xfrm>
            <a:off x="444209" y="1851670"/>
            <a:ext cx="1152128"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gn="r">
              <a:lnSpc>
                <a:spcPct val="150000"/>
              </a:lnSpc>
              <a:defRPr/>
            </a:pPr>
            <a:r>
              <a:rPr lang="de-DE" b="1"/>
              <a:t>      09:00</a:t>
            </a:r>
            <a:endParaRPr/>
          </a:p>
          <a:p>
            <a:pPr algn="r">
              <a:lnSpc>
                <a:spcPct val="150000"/>
              </a:lnSpc>
              <a:defRPr/>
            </a:pPr>
            <a:r>
              <a:rPr lang="de-DE"/>
              <a:t>ca. </a:t>
            </a:r>
            <a:r>
              <a:rPr lang="de-DE" b="1"/>
              <a:t>10:30</a:t>
            </a:r>
            <a:endParaRPr/>
          </a:p>
          <a:p>
            <a:pPr algn="r">
              <a:lnSpc>
                <a:spcPct val="150000"/>
              </a:lnSpc>
              <a:defRPr/>
            </a:pPr>
            <a:r>
              <a:rPr lang="de-DE"/>
              <a:t>ca. </a:t>
            </a:r>
            <a:r>
              <a:rPr lang="de-DE" b="1"/>
              <a:t>12:00</a:t>
            </a:r>
            <a:endParaRPr/>
          </a:p>
          <a:p>
            <a:pPr algn="r">
              <a:lnSpc>
                <a:spcPct val="150000"/>
              </a:lnSpc>
              <a:defRPr/>
            </a:pPr>
            <a:r>
              <a:rPr lang="de-DE"/>
              <a:t>ca. </a:t>
            </a:r>
            <a:r>
              <a:rPr lang="de-DE" b="1"/>
              <a:t>14:00</a:t>
            </a:r>
            <a:endParaRPr/>
          </a:p>
          <a:p>
            <a:pPr algn="r">
              <a:lnSpc>
                <a:spcPct val="150000"/>
              </a:lnSpc>
              <a:defRPr/>
            </a:pPr>
            <a:r>
              <a:rPr lang="de-DE" b="1"/>
              <a:t>      16:30</a:t>
            </a:r>
            <a:endParaRPr/>
          </a:p>
        </p:txBody>
      </p:sp>
      <p:sp>
        <p:nvSpPr>
          <p:cNvPr id="3" name="Textplatzhalter 1"/>
          <p:cNvSpPr txBox="1"/>
          <p:nvPr/>
        </p:nvSpPr>
        <p:spPr bwMode="auto">
          <a:xfrm>
            <a:off x="1680386" y="1851670"/>
            <a:ext cx="1811492" cy="2232248"/>
          </a:xfrm>
          <a:prstGeom prst="rect">
            <a:avLst/>
          </a:prstGeom>
        </p:spPr>
        <p:txBody>
          <a:bodyPr/>
          <a:lstStyle>
            <a:lvl1pPr marL="0" marR="0" indent="0" algn="l" defTabSz="309563">
              <a:lnSpc>
                <a:spcPct val="100000"/>
              </a:lnSpc>
              <a:spcBef>
                <a:spcPts val="0"/>
              </a:spcBef>
              <a:spcAft>
                <a:spcPts val="0"/>
              </a:spcAft>
              <a:buClrTx/>
              <a:buSzTx/>
              <a:buFontTx/>
              <a:buNone/>
              <a:defRPr sz="175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lnSpc>
                <a:spcPct val="150000"/>
              </a:lnSpc>
              <a:defRPr/>
            </a:pPr>
            <a:r>
              <a:rPr lang="de-DE" dirty="0">
                <a:solidFill>
                  <a:srgbClr val="5E5E5E"/>
                </a:solidFill>
              </a:rPr>
              <a:t>Beginn</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Mittagspause</a:t>
            </a:r>
            <a:endParaRPr dirty="0"/>
          </a:p>
          <a:p>
            <a:pPr>
              <a:lnSpc>
                <a:spcPct val="150000"/>
              </a:lnSpc>
              <a:defRPr/>
            </a:pPr>
            <a:r>
              <a:rPr lang="de-DE" dirty="0">
                <a:solidFill>
                  <a:srgbClr val="5E5E5E"/>
                </a:solidFill>
              </a:rPr>
              <a:t>Kaffeepause</a:t>
            </a:r>
            <a:endParaRPr dirty="0"/>
          </a:p>
          <a:p>
            <a:pPr>
              <a:lnSpc>
                <a:spcPct val="150000"/>
              </a:lnSpc>
              <a:defRPr/>
            </a:pPr>
            <a:r>
              <a:rPr lang="de-DE" dirty="0">
                <a:solidFill>
                  <a:srgbClr val="5E5E5E"/>
                </a:solidFill>
              </a:rPr>
              <a:t>Abschluss</a:t>
            </a:r>
            <a:endParaRPr dirty="0"/>
          </a:p>
        </p:txBody>
      </p:sp>
      <p:sp>
        <p:nvSpPr>
          <p:cNvPr id="7" name="Textfeld 6">
            <a:extLst>
              <a:ext uri="{FF2B5EF4-FFF2-40B4-BE49-F238E27FC236}">
                <a16:creationId xmlns:a16="http://schemas.microsoft.com/office/drawing/2014/main" id="{351AF4FA-667B-1C31-EE15-7C1413E8C48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14.8</a:t>
            </a:r>
          </a:p>
        </p:txBody>
      </p:sp>
    </p:spTree>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000000"/>
        </a:solidFill>
        <a:ln w="12700" cap="flat">
          <a:noFill/>
          <a:miter lim="400000"/>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1020</Words>
  <Application>Microsoft Macintosh PowerPoint</Application>
  <DocSecurity>0</DocSecurity>
  <PresentationFormat>Bildschirmpräsentation (16:9)</PresentationFormat>
  <Paragraphs>157</Paragraphs>
  <Slides>8</Slides>
  <Notes>8</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Avenir Next Medium</vt:lpstr>
      <vt:lpstr>Calibri</vt:lpstr>
      <vt:lpstr>Source Sans Pro Light</vt:lpstr>
      <vt:lpstr>TtT_Design</vt:lpstr>
      <vt:lpstr>Begrüssung und Orientierung</vt:lpstr>
      <vt:lpstr>Begrüssung und Orientierung</vt:lpstr>
      <vt:lpstr>Begrüssung und Orientierung</vt:lpstr>
      <vt:lpstr>Begrüssung und Orientierung</vt:lpstr>
      <vt:lpstr>Workshoplandkarte</vt:lpstr>
      <vt:lpstr>Workshoplandkarte</vt:lpstr>
      <vt:lpstr>Tagesplan</vt:lpstr>
      <vt:lpstr>Tagesplan</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Jeanne Wilbrandt</cp:lastModifiedBy>
  <cp:revision>453</cp:revision>
  <cp:lastPrinted>2023-12-11T18:32:52Z</cp:lastPrinted>
  <dcterms:created xsi:type="dcterms:W3CDTF">2017-05-29T08:09:42Z</dcterms:created>
  <dcterms:modified xsi:type="dcterms:W3CDTF">2023-12-13T11:04:58Z</dcterms:modified>
  <cp:category/>
  <dc:identifier/>
  <cp:contentStatus/>
  <dc:language/>
  <cp:version/>
</cp:coreProperties>
</file>