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14"/>
  </p:notesMasterIdLst>
  <p:sldIdLst>
    <p:sldId id="256" r:id="rId2"/>
    <p:sldId id="354" r:id="rId3"/>
    <p:sldId id="355" r:id="rId4"/>
    <p:sldId id="356" r:id="rId5"/>
    <p:sldId id="357" r:id="rId6"/>
    <p:sldId id="358" r:id="rId7"/>
    <p:sldId id="361" r:id="rId8"/>
    <p:sldId id="362" r:id="rId9"/>
    <p:sldId id="258" r:id="rId10"/>
    <p:sldId id="260" r:id="rId11"/>
    <p:sldId id="363" r:id="rId12"/>
    <p:sldId id="364" r:id="rId13"/>
    <p:sldId id="352" r:id="rId14"/>
    <p:sldId id="261" r:id="rId15"/>
    <p:sldId id="365" r:id="rId16"/>
    <p:sldId id="262" r:id="rId17"/>
    <p:sldId id="263" r:id="rId18"/>
    <p:sldId id="264" r:id="rId19"/>
    <p:sldId id="265" r:id="rId20"/>
    <p:sldId id="266" r:id="rId21"/>
    <p:sldId id="267" r:id="rId22"/>
    <p:sldId id="268" r:id="rId23"/>
    <p:sldId id="269" r:id="rId24"/>
    <p:sldId id="366" r:id="rId25"/>
    <p:sldId id="367" r:id="rId26"/>
    <p:sldId id="270" r:id="rId27"/>
    <p:sldId id="271" r:id="rId28"/>
    <p:sldId id="277" r:id="rId29"/>
    <p:sldId id="272" r:id="rId30"/>
    <p:sldId id="273" r:id="rId31"/>
    <p:sldId id="274" r:id="rId32"/>
    <p:sldId id="275" r:id="rId33"/>
    <p:sldId id="276"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299" r:id="rId56"/>
    <p:sldId id="300" r:id="rId57"/>
    <p:sldId id="301" r:id="rId58"/>
    <p:sldId id="302" r:id="rId59"/>
    <p:sldId id="303" r:id="rId60"/>
    <p:sldId id="304" r:id="rId61"/>
    <p:sldId id="368" r:id="rId62"/>
    <p:sldId id="306" r:id="rId63"/>
    <p:sldId id="308" r:id="rId64"/>
    <p:sldId id="369" r:id="rId65"/>
    <p:sldId id="370" r:id="rId66"/>
    <p:sldId id="350" r:id="rId67"/>
    <p:sldId id="307" r:id="rId68"/>
    <p:sldId id="309" r:id="rId69"/>
    <p:sldId id="310" r:id="rId70"/>
    <p:sldId id="311" r:id="rId71"/>
    <p:sldId id="312" r:id="rId72"/>
    <p:sldId id="313" r:id="rId73"/>
    <p:sldId id="314" r:id="rId74"/>
    <p:sldId id="315" r:id="rId75"/>
    <p:sldId id="317" r:id="rId76"/>
    <p:sldId id="316" r:id="rId77"/>
    <p:sldId id="318" r:id="rId78"/>
    <p:sldId id="319" r:id="rId79"/>
    <p:sldId id="371" r:id="rId80"/>
    <p:sldId id="372" r:id="rId81"/>
    <p:sldId id="320" r:id="rId82"/>
    <p:sldId id="321" r:id="rId83"/>
    <p:sldId id="323" r:id="rId84"/>
    <p:sldId id="373" r:id="rId85"/>
    <p:sldId id="324" r:id="rId86"/>
    <p:sldId id="325" r:id="rId87"/>
    <p:sldId id="326" r:id="rId88"/>
    <p:sldId id="327" r:id="rId89"/>
    <p:sldId id="328" r:id="rId90"/>
    <p:sldId id="329" r:id="rId91"/>
    <p:sldId id="330" r:id="rId92"/>
    <p:sldId id="331" r:id="rId93"/>
    <p:sldId id="332" r:id="rId94"/>
    <p:sldId id="334" r:id="rId95"/>
    <p:sldId id="335" r:id="rId96"/>
    <p:sldId id="336" r:id="rId97"/>
    <p:sldId id="338" r:id="rId98"/>
    <p:sldId id="305" r:id="rId99"/>
    <p:sldId id="339" r:id="rId100"/>
    <p:sldId id="340" r:id="rId101"/>
    <p:sldId id="374" r:id="rId102"/>
    <p:sldId id="375" r:id="rId103"/>
    <p:sldId id="341" r:id="rId104"/>
    <p:sldId id="342" r:id="rId105"/>
    <p:sldId id="343" r:id="rId106"/>
    <p:sldId id="344" r:id="rId107"/>
    <p:sldId id="345" r:id="rId108"/>
    <p:sldId id="346" r:id="rId109"/>
    <p:sldId id="376" r:id="rId110"/>
    <p:sldId id="347" r:id="rId111"/>
    <p:sldId id="348" r:id="rId112"/>
    <p:sldId id="349" r:id="rId113"/>
  </p:sldIdLst>
  <p:sldSz cx="9144000" cy="5143500" type="screen16x9"/>
  <p:notesSz cx="51435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521415D9-36F7-43E2-AB2F-B90AF26B5E84}">
      <p14:sectionLst xmlns:p14="http://schemas.microsoft.com/office/powerpoint/2010/main">
        <p14:section name="Standardabschnitt" id="{4B5B8CB7-29DD-43E1-A433-E99CC131ACB0}">
          <p14:sldIdLst>
            <p14:sldId id="256"/>
          </p14:sldIdLst>
        </p14:section>
        <p14:section name="Einheit 01: Begrüßen und Kennenlernen" id="{5856A782-7654-4FD1-A74F-11102DF04E04}">
          <p14:sldIdLst>
            <p14:sldId id="354"/>
            <p14:sldId id="355"/>
            <p14:sldId id="356"/>
            <p14:sldId id="357"/>
            <p14:sldId id="358"/>
            <p14:sldId id="361"/>
            <p14:sldId id="362"/>
          </p14:sldIdLst>
        </p14:section>
        <p14:section name="Einheit 02: Orientierung" id="{C35E66C5-C44B-42C4-B37E-008A4F5CE0EF}">
          <p14:sldIdLst>
            <p14:sldId id="258"/>
            <p14:sldId id="260"/>
            <p14:sldId id="363"/>
            <p14:sldId id="364"/>
            <p14:sldId id="352"/>
            <p14:sldId id="261"/>
            <p14:sldId id="365"/>
          </p14:sldIdLst>
        </p14:section>
        <p14:section name="Einheit 03: Didaktisches Vorgehen" id="{EEA20CAD-F9C1-4850-A8C1-3E878F7ED00F}">
          <p14:sldIdLst>
            <p14:sldId id="262"/>
            <p14:sldId id="263"/>
            <p14:sldId id="264"/>
            <p14:sldId id="265"/>
          </p14:sldIdLst>
        </p14:section>
        <p14:section name="Einheit 04: Digitale FD" id="{6DA06D35-3E5E-4D87-9776-514C150F06AD}">
          <p14:sldIdLst>
            <p14:sldId id="266"/>
            <p14:sldId id="267"/>
            <p14:sldId id="268"/>
            <p14:sldId id="269"/>
            <p14:sldId id="366"/>
            <p14:sldId id="367"/>
            <p14:sldId id="270"/>
            <p14:sldId id="271"/>
            <p14:sldId id="277"/>
            <p14:sldId id="272"/>
            <p14:sldId id="273"/>
            <p14:sldId id="274"/>
            <p14:sldId id="275"/>
            <p14:sldId id="276"/>
          </p14:sldIdLst>
        </p14:section>
        <p14:section name="Einheit 05: FD-Policies" id="{EAD5DC5B-F410-4AFA-8925-34C64C016BDB}">
          <p14:sldIdLst>
            <p14:sldId id="278"/>
            <p14:sldId id="279"/>
            <p14:sldId id="280"/>
            <p14:sldId id="281"/>
            <p14:sldId id="282"/>
            <p14:sldId id="283"/>
          </p14:sldIdLst>
        </p14:section>
        <p14:section name="Einheit 06: DMP" id="{B6C5C477-F80B-4F9C-B675-7276B1EBB2BB}">
          <p14:sldIdLst>
            <p14:sldId id="284"/>
            <p14:sldId id="285"/>
            <p14:sldId id="286"/>
            <p14:sldId id="287"/>
            <p14:sldId id="288"/>
            <p14:sldId id="289"/>
            <p14:sldId id="290"/>
            <p14:sldId id="291"/>
          </p14:sldIdLst>
        </p14:section>
        <p14:section name="Einheit 07: Ordnung und Struktur" id="{858280DB-34DF-413F-85F0-C1C185DF7B40}">
          <p14:sldIdLst>
            <p14:sldId id="292"/>
            <p14:sldId id="293"/>
            <p14:sldId id="294"/>
            <p14:sldId id="295"/>
            <p14:sldId id="296"/>
            <p14:sldId id="297"/>
            <p14:sldId id="298"/>
            <p14:sldId id="299"/>
            <p14:sldId id="300"/>
            <p14:sldId id="301"/>
            <p14:sldId id="302"/>
            <p14:sldId id="303"/>
            <p14:sldId id="304"/>
            <p14:sldId id="368"/>
          </p14:sldIdLst>
        </p14:section>
        <p14:section name="Einheit 08: Dokumentation und Metadaten" id="{05218FBF-E710-4FD5-BDB1-144B5789F418}">
          <p14:sldIdLst>
            <p14:sldId id="306"/>
            <p14:sldId id="308"/>
            <p14:sldId id="369"/>
            <p14:sldId id="370"/>
            <p14:sldId id="350"/>
            <p14:sldId id="307"/>
            <p14:sldId id="309"/>
            <p14:sldId id="310"/>
            <p14:sldId id="311"/>
            <p14:sldId id="312"/>
            <p14:sldId id="313"/>
            <p14:sldId id="314"/>
            <p14:sldId id="315"/>
            <p14:sldId id="317"/>
            <p14:sldId id="316"/>
          </p14:sldIdLst>
        </p14:section>
        <p14:section name="Einheit 09: Speicherung und Backup" id="{D2658696-3B78-4D0E-A4FD-C0A4113D00DB}">
          <p14:sldIdLst>
            <p14:sldId id="318"/>
            <p14:sldId id="319"/>
            <p14:sldId id="371"/>
            <p14:sldId id="372"/>
            <p14:sldId id="320"/>
            <p14:sldId id="321"/>
          </p14:sldIdLst>
        </p14:section>
        <p14:section name="Einheit 10: Langzeitarchivierung" id="{877A0D79-9C86-4437-9AFC-472F814437D0}">
          <p14:sldIdLst>
            <p14:sldId id="323"/>
            <p14:sldId id="373"/>
            <p14:sldId id="324"/>
            <p14:sldId id="325"/>
            <p14:sldId id="326"/>
            <p14:sldId id="327"/>
            <p14:sldId id="328"/>
            <p14:sldId id="329"/>
            <p14:sldId id="330"/>
          </p14:sldIdLst>
        </p14:section>
        <p14:section name="Einheit 11: Zugriffssicherheit" id="{58E9E09C-35E1-4E3A-97E5-FA8467068761}">
          <p14:sldIdLst>
            <p14:sldId id="331"/>
            <p14:sldId id="332"/>
            <p14:sldId id="334"/>
            <p14:sldId id="335"/>
            <p14:sldId id="336"/>
            <p14:sldId id="338"/>
            <p14:sldId id="305"/>
          </p14:sldIdLst>
        </p14:section>
        <p14:section name="Einheit 12: Formaler Rahmen" id="{647FF3C7-3228-411B-ACEF-9D6BDF2E4F1D}">
          <p14:sldIdLst>
            <p14:sldId id="339"/>
            <p14:sldId id="340"/>
            <p14:sldId id="374"/>
            <p14:sldId id="375"/>
            <p14:sldId id="341"/>
            <p14:sldId id="342"/>
            <p14:sldId id="343"/>
            <p14:sldId id="344"/>
          </p14:sldIdLst>
        </p14:section>
        <p14:section name="Einheit 13: Abschluss des ersten Tages" id="{C07F263A-F238-4126-997C-E8B696291EB0}">
          <p14:sldIdLst>
            <p14:sldId id="345"/>
            <p14:sldId id="346"/>
            <p14:sldId id="376"/>
            <p14:sldId id="347"/>
            <p14:sldId id="348"/>
            <p14:sldId id="34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EDD3"/>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69CF1AB2-1976-4502-BF36-3FF5EA218861}" styleName="Medium Style 4 - Accent 1">
    <a:wholeTbl>
      <a:tcTxStyle>
        <a:fontRef idx="minor">
          <a:prstClr val="black"/>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dk1"/>
      </a:tcTxStyle>
      <a:tcStyle>
        <a:tcBdr/>
      </a:tcStyle>
    </a:lastCol>
    <a:firstCol>
      <a:tcTxStyle b="on">
        <a:fontRef idx="minor">
          <a:prstClr val="black"/>
        </a:fontRef>
        <a:schemeClr val="dk1"/>
      </a:tcTxStyle>
      <a:tcStyle>
        <a:tcBdr/>
      </a:tcStyle>
    </a:firstCol>
    <a:lastRow>
      <a:tcTxStyle b="on">
        <a:fontRef idx="minor">
          <a:prstClr val="black"/>
        </a:fontRef>
        <a:schemeClr val="dk1"/>
      </a:tcTxStyle>
      <a:tcStyle>
        <a:tcBdr>
          <a:top>
            <a:ln w="38100">
              <a:solidFill>
                <a:schemeClr val="accent1"/>
              </a:solidFill>
            </a:ln>
          </a:top>
        </a:tcBdr>
        <a:fill>
          <a:solidFill>
            <a:schemeClr val="accent1">
              <a:tint val="20000"/>
            </a:schemeClr>
          </a:solidFill>
        </a:fill>
      </a:tcStyle>
    </a:lastRow>
    <a:seCell>
      <a:tcStyle>
        <a:tcBdr/>
      </a:tcStyle>
    </a:seCell>
    <a:swCell>
      <a:tcStyle>
        <a:tcBdr/>
      </a:tcStyle>
    </a:swCell>
    <a:firstRow>
      <a:tcTxStyle b="on">
        <a:fontRef idx="minor">
          <a:prstClr val="black"/>
        </a:fontRef>
        <a:schemeClr val="dk1"/>
      </a:tcTxStyle>
      <a:tcStyle>
        <a:tcBdr>
          <a:bottom>
            <a:ln w="12700">
              <a:solidFill>
                <a:schemeClr val="accent1"/>
              </a:solidFill>
            </a:ln>
          </a:bottom>
        </a:tcBdr>
        <a:fill>
          <a:solidFill>
            <a:schemeClr val="accent1">
              <a:tint val="20000"/>
            </a:schemeClr>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53284" autoAdjust="0"/>
  </p:normalViewPr>
  <p:slideViewPr>
    <p:cSldViewPr>
      <p:cViewPr varScale="1">
        <p:scale>
          <a:sx n="95" d="100"/>
          <a:sy n="95" d="100"/>
        </p:scale>
        <p:origin x="322" y="43"/>
      </p:cViewPr>
      <p:guideLst>
        <p:guide orient="horz" pos="2160"/>
        <p:guide pos="2880"/>
      </p:guideLst>
    </p:cSldViewPr>
  </p:slideViewPr>
  <p:notesTextViewPr>
    <p:cViewPr>
      <p:scale>
        <a:sx n="1" d="1"/>
        <a:sy n="1" d="1"/>
      </p:scale>
      <p:origin x="0" y="0"/>
    </p:cViewPr>
  </p:notesTextViewPr>
  <p:notesViewPr>
    <p:cSldViewPr>
      <p:cViewPr>
        <p:scale>
          <a:sx n="150" d="100"/>
          <a:sy n="150" d="100"/>
        </p:scale>
        <p:origin x="1608" y="26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618D37-6701-ED4C-841E-24B20DB325B6}" type="doc">
      <dgm:prSet loTypeId="urn:microsoft.com/office/officeart/2005/8/layout/cycle3" loCatId="" qsTypeId="urn:microsoft.com/office/officeart/2005/8/quickstyle/simple1" qsCatId="simple" csTypeId="urn:microsoft.com/office/officeart/2005/8/colors/accent1_2" csCatId="accent1" phldr="1"/>
      <dgm:spPr bwMode="auto"/>
      <dgm:t>
        <a:bodyPr/>
        <a:lstStyle/>
        <a:p>
          <a:pPr>
            <a:defRPr/>
          </a:pPr>
          <a:endParaRPr lang="de-DE"/>
        </a:p>
      </dgm:t>
    </dgm:pt>
    <dgm:pt modelId="{AAC47ADF-A85B-F048-8074-013F4069B74A}">
      <dgm:prSet phldrT="[Text]" custT="1"/>
      <dgm:spPr bwMode="auto">
        <a:solidFill>
          <a:srgbClr val="67BA7F"/>
        </a:solidFill>
        <a:ln>
          <a:solidFill>
            <a:srgbClr val="67BA7F"/>
          </a:solidFill>
        </a:ln>
      </dgm:spPr>
      <dgm:t>
        <a:bodyPr/>
        <a:lstStyle/>
        <a:p>
          <a:pPr>
            <a:defRPr/>
          </a:pPr>
          <a:r>
            <a:rPr lang="de-DE" sz="1400">
              <a:solidFill>
                <a:srgbClr val="002060"/>
              </a:solidFill>
            </a:rPr>
            <a:t>Daten-erhebung</a:t>
          </a:r>
          <a:endParaRPr/>
        </a:p>
      </dgm:t>
    </dgm:pt>
    <dgm:pt modelId="{07BBA3BC-BA85-144A-B98E-A1AD05E1CFB3}" type="parTrans" cxnId="{18045ADD-781A-0448-825A-1CC10405F083}">
      <dgm:prSet/>
      <dgm:spPr bwMode="auto"/>
      <dgm:t>
        <a:bodyPr/>
        <a:lstStyle/>
        <a:p>
          <a:pPr>
            <a:defRPr/>
          </a:pPr>
          <a:endParaRPr lang="de-DE"/>
        </a:p>
      </dgm:t>
    </dgm:pt>
    <dgm:pt modelId="{5ACA793D-D262-7C40-BAB7-29DCA7277B5C}" type="sibTrans" cxnId="{18045ADD-781A-0448-825A-1CC10405F083}">
      <dgm:prSet/>
      <dgm:spPr bwMode="auto"/>
      <dgm:t>
        <a:bodyPr/>
        <a:lstStyle/>
        <a:p>
          <a:pPr>
            <a:defRPr/>
          </a:pPr>
          <a:endParaRPr lang="de-DE"/>
        </a:p>
      </dgm:t>
    </dgm:pt>
    <dgm:pt modelId="{15EA5B22-C3E8-6F49-96A1-7BEF3ADB950E}">
      <dgm:prSet phldrT="[Text]" custT="1"/>
      <dgm:spPr bwMode="auto">
        <a:solidFill>
          <a:srgbClr val="67BA7F"/>
        </a:solidFill>
        <a:ln>
          <a:solidFill>
            <a:srgbClr val="67BA7F"/>
          </a:solidFill>
        </a:ln>
      </dgm:spPr>
      <dgm:t>
        <a:bodyPr/>
        <a:lstStyle/>
        <a:p>
          <a:pPr>
            <a:defRPr/>
          </a:pPr>
          <a:r>
            <a:rPr lang="de-DE" sz="1400">
              <a:solidFill>
                <a:srgbClr val="002060"/>
              </a:solidFill>
            </a:rPr>
            <a:t>Daten-verarbeitung</a:t>
          </a:r>
          <a:endParaRPr/>
        </a:p>
      </dgm:t>
    </dgm:pt>
    <dgm:pt modelId="{94E953FA-6AAC-AF4E-B286-84567A5BD715}" type="parTrans" cxnId="{66047CED-7A27-6942-A2BE-D7C4F787DA7A}">
      <dgm:prSet/>
      <dgm:spPr bwMode="auto"/>
      <dgm:t>
        <a:bodyPr/>
        <a:lstStyle/>
        <a:p>
          <a:pPr>
            <a:defRPr/>
          </a:pPr>
          <a:endParaRPr lang="de-DE"/>
        </a:p>
      </dgm:t>
    </dgm:pt>
    <dgm:pt modelId="{64ECC48A-B01B-7B47-90D4-35E99B9313B9}" type="sibTrans" cxnId="{66047CED-7A27-6942-A2BE-D7C4F787DA7A}">
      <dgm:prSet/>
      <dgm:spPr bwMode="auto"/>
      <dgm:t>
        <a:bodyPr/>
        <a:lstStyle/>
        <a:p>
          <a:pPr>
            <a:defRPr/>
          </a:pPr>
          <a:endParaRPr lang="de-DE"/>
        </a:p>
      </dgm:t>
    </dgm:pt>
    <dgm:pt modelId="{3AF6DA5D-8D9A-CE44-B3CC-04C9FFE7F7EB}">
      <dgm:prSet phldrT="[Text]" custT="1"/>
      <dgm:spPr bwMode="auto">
        <a:solidFill>
          <a:srgbClr val="67BA7F"/>
        </a:solidFill>
        <a:ln>
          <a:solidFill>
            <a:srgbClr val="67BA7F"/>
          </a:solidFill>
        </a:ln>
      </dgm:spPr>
      <dgm:t>
        <a:bodyPr/>
        <a:lstStyle/>
        <a:p>
          <a:pPr>
            <a:defRPr/>
          </a:pPr>
          <a:r>
            <a:rPr lang="de-DE" sz="1400">
              <a:solidFill>
                <a:srgbClr val="002060"/>
              </a:solidFill>
            </a:rPr>
            <a:t>Datenanalyse</a:t>
          </a:r>
          <a:endParaRPr/>
        </a:p>
      </dgm:t>
    </dgm:pt>
    <dgm:pt modelId="{48DFB503-6664-7940-B57B-7C5F6C816EC6}" type="parTrans" cxnId="{7B7466A4-A52E-5447-A331-7170A87E9E3C}">
      <dgm:prSet/>
      <dgm:spPr bwMode="auto"/>
      <dgm:t>
        <a:bodyPr/>
        <a:lstStyle/>
        <a:p>
          <a:pPr>
            <a:defRPr/>
          </a:pPr>
          <a:endParaRPr lang="de-DE"/>
        </a:p>
      </dgm:t>
    </dgm:pt>
    <dgm:pt modelId="{DCB8A930-6AC7-7045-844C-F414EE961C38}" type="sibTrans" cxnId="{7B7466A4-A52E-5447-A331-7170A87E9E3C}">
      <dgm:prSet/>
      <dgm:spPr bwMode="auto"/>
      <dgm:t>
        <a:bodyPr/>
        <a:lstStyle/>
        <a:p>
          <a:pPr>
            <a:defRPr/>
          </a:pPr>
          <a:endParaRPr lang="de-DE"/>
        </a:p>
      </dgm:t>
    </dgm:pt>
    <dgm:pt modelId="{7D4E4C97-76BE-CD43-9D38-B5D3DE95A916}">
      <dgm:prSet phldrT="[Text]" custT="1"/>
      <dgm:spPr bwMode="auto">
        <a:solidFill>
          <a:srgbClr val="67BA7F"/>
        </a:solidFill>
        <a:ln>
          <a:solidFill>
            <a:srgbClr val="67BA7F"/>
          </a:solidFill>
        </a:ln>
      </dgm:spPr>
      <dgm:t>
        <a:bodyPr/>
        <a:lstStyle/>
        <a:p>
          <a:pPr>
            <a:defRPr/>
          </a:pPr>
          <a:r>
            <a:rPr lang="de-DE" sz="1400">
              <a:solidFill>
                <a:srgbClr val="002060"/>
              </a:solidFill>
            </a:rPr>
            <a:t>Daten-archivierung</a:t>
          </a:r>
          <a:endParaRPr/>
        </a:p>
      </dgm:t>
    </dgm:pt>
    <dgm:pt modelId="{AA3A84FA-5A9E-AE4A-A0E5-F4495BB7FA24}" type="parTrans" cxnId="{75D9544E-D3AC-A743-9EC1-69ECE67FEF9E}">
      <dgm:prSet/>
      <dgm:spPr bwMode="auto"/>
      <dgm:t>
        <a:bodyPr/>
        <a:lstStyle/>
        <a:p>
          <a:pPr>
            <a:defRPr/>
          </a:pPr>
          <a:endParaRPr lang="de-DE"/>
        </a:p>
      </dgm:t>
    </dgm:pt>
    <dgm:pt modelId="{32C0A019-CC79-4B4D-A312-E6814C0C8A3E}" type="sibTrans" cxnId="{75D9544E-D3AC-A743-9EC1-69ECE67FEF9E}">
      <dgm:prSet/>
      <dgm:spPr bwMode="auto"/>
      <dgm:t>
        <a:bodyPr/>
        <a:lstStyle/>
        <a:p>
          <a:pPr>
            <a:defRPr/>
          </a:pPr>
          <a:endParaRPr lang="de-DE"/>
        </a:p>
      </dgm:t>
    </dgm:pt>
    <dgm:pt modelId="{292873AB-D189-1E47-83F6-D23BD9E456D1}">
      <dgm:prSet phldrT="[Text]" custT="1"/>
      <dgm:spPr bwMode="auto">
        <a:solidFill>
          <a:srgbClr val="67BA7F"/>
        </a:solidFill>
        <a:ln>
          <a:solidFill>
            <a:srgbClr val="67BA7F"/>
          </a:solidFill>
        </a:ln>
      </dgm:spPr>
      <dgm:t>
        <a:bodyPr/>
        <a:lstStyle/>
        <a:p>
          <a:pPr>
            <a:defRPr/>
          </a:pPr>
          <a:r>
            <a:rPr lang="de-DE" sz="1400">
              <a:solidFill>
                <a:srgbClr val="002060"/>
              </a:solidFill>
            </a:rPr>
            <a:t>Datenzugang</a:t>
          </a:r>
          <a:endParaRPr/>
        </a:p>
      </dgm:t>
    </dgm:pt>
    <dgm:pt modelId="{B17046AA-92C5-B54C-9973-7CF3AA1F9325}" type="parTrans" cxnId="{CA0A3A74-B385-5F40-A44C-B95221042402}">
      <dgm:prSet/>
      <dgm:spPr bwMode="auto"/>
      <dgm:t>
        <a:bodyPr/>
        <a:lstStyle/>
        <a:p>
          <a:pPr>
            <a:defRPr/>
          </a:pPr>
          <a:endParaRPr lang="de-DE"/>
        </a:p>
      </dgm:t>
    </dgm:pt>
    <dgm:pt modelId="{709C2DF4-3918-1546-894A-A51B4E0D5DA9}" type="sibTrans" cxnId="{CA0A3A74-B385-5F40-A44C-B95221042402}">
      <dgm:prSet/>
      <dgm:spPr bwMode="auto"/>
      <dgm:t>
        <a:bodyPr/>
        <a:lstStyle/>
        <a:p>
          <a:pPr>
            <a:defRPr/>
          </a:pPr>
          <a:endParaRPr lang="de-DE"/>
        </a:p>
      </dgm:t>
    </dgm:pt>
    <dgm:pt modelId="{9D8FB8E9-0924-0F49-8D1F-81D4E9F7E70C}">
      <dgm:prSet phldrT="" custT="1"/>
      <dgm:spPr bwMode="auto">
        <a:solidFill>
          <a:srgbClr val="67BA7F"/>
        </a:solidFill>
        <a:ln>
          <a:solidFill>
            <a:srgbClr val="67BA7F"/>
          </a:solidFill>
        </a:ln>
      </dgm:spPr>
      <dgm:t>
        <a:bodyPr/>
        <a:lstStyle/>
        <a:p>
          <a:pPr>
            <a:defRPr/>
          </a:pPr>
          <a:r>
            <a:rPr lang="de-DE" sz="1400">
              <a:solidFill>
                <a:srgbClr val="002060"/>
              </a:solidFill>
            </a:rPr>
            <a:t>Daten-nachnutzung</a:t>
          </a:r>
        </a:p>
      </dgm:t>
    </dgm:pt>
    <dgm:pt modelId="{67F38B02-FED7-4844-AF49-0FB12379EE96}" type="parTrans" cxnId="{1D94C714-5184-C54A-833E-1F44DBCC35BF}">
      <dgm:prSet/>
      <dgm:spPr bwMode="auto"/>
      <dgm:t>
        <a:bodyPr/>
        <a:lstStyle/>
        <a:p>
          <a:pPr>
            <a:defRPr/>
          </a:pPr>
          <a:endParaRPr lang="de-DE"/>
        </a:p>
      </dgm:t>
    </dgm:pt>
    <dgm:pt modelId="{6539A777-DC29-6741-AE95-3023B9FA6B5A}" type="sibTrans" cxnId="{1D94C714-5184-C54A-833E-1F44DBCC35BF}">
      <dgm:prSet/>
      <dgm:spPr bwMode="auto"/>
      <dgm:t>
        <a:bodyPr/>
        <a:lstStyle/>
        <a:p>
          <a:pPr>
            <a:defRPr/>
          </a:pPr>
          <a:endParaRPr lang="de-DE"/>
        </a:p>
      </dgm:t>
    </dgm:pt>
    <dgm:pt modelId="{1601F8A3-1FB0-A64A-AF67-E09313D68B4F}" type="pres">
      <dgm:prSet presAssocID="{2C618D37-6701-ED4C-841E-24B20DB325B6}" presName="Name0" presStyleCnt="0">
        <dgm:presLayoutVars>
          <dgm:dir/>
          <dgm:resizeHandles val="exact"/>
        </dgm:presLayoutVars>
      </dgm:prSet>
      <dgm:spPr bwMode="auto"/>
    </dgm:pt>
    <dgm:pt modelId="{C0D77827-9865-DD4C-95F9-379974796B05}" type="pres">
      <dgm:prSet presAssocID="{2C618D37-6701-ED4C-841E-24B20DB325B6}" presName="cycle" presStyleCnt="0"/>
      <dgm:spPr bwMode="auto"/>
    </dgm:pt>
    <dgm:pt modelId="{CF8B5CC9-D05A-224F-94B9-3A5235EEFC70}" type="pres">
      <dgm:prSet presAssocID="{AAC47ADF-A85B-F048-8074-013F4069B74A}" presName="nodeFirstNode" presStyleLbl="node1" presStyleIdx="0" presStyleCnt="6">
        <dgm:presLayoutVars>
          <dgm:bulletEnabled val="1"/>
        </dgm:presLayoutVars>
      </dgm:prSet>
      <dgm:spPr bwMode="auto"/>
    </dgm:pt>
    <dgm:pt modelId="{49E19DFE-DF6C-1E48-BE98-65EEE5D62369}" type="pres">
      <dgm:prSet presAssocID="{5ACA793D-D262-7C40-BAB7-29DCA7277B5C}" presName="sibTransFirstNode" presStyleLbl="bgShp" presStyleIdx="0" presStyleCnt="1"/>
      <dgm:spPr bwMode="auto"/>
    </dgm:pt>
    <dgm:pt modelId="{6B07760A-072D-B648-835D-1C27304B4B21}" type="pres">
      <dgm:prSet presAssocID="{15EA5B22-C3E8-6F49-96A1-7BEF3ADB950E}" presName="nodeFollowingNodes" presStyleLbl="node1" presStyleIdx="1" presStyleCnt="6">
        <dgm:presLayoutVars>
          <dgm:bulletEnabled val="1"/>
        </dgm:presLayoutVars>
      </dgm:prSet>
      <dgm:spPr bwMode="auto"/>
    </dgm:pt>
    <dgm:pt modelId="{4E9AF789-F0E1-F540-A8F4-89D69ADF4987}" type="pres">
      <dgm:prSet presAssocID="{3AF6DA5D-8D9A-CE44-B3CC-04C9FFE7F7EB}" presName="nodeFollowingNodes" presStyleLbl="node1" presStyleIdx="2" presStyleCnt="6">
        <dgm:presLayoutVars>
          <dgm:bulletEnabled val="1"/>
        </dgm:presLayoutVars>
      </dgm:prSet>
      <dgm:spPr bwMode="auto"/>
    </dgm:pt>
    <dgm:pt modelId="{B386F128-5411-744A-8D18-56324F2C512D}" type="pres">
      <dgm:prSet presAssocID="{7D4E4C97-76BE-CD43-9D38-B5D3DE95A916}" presName="nodeFollowingNodes" presStyleLbl="node1" presStyleIdx="3" presStyleCnt="6">
        <dgm:presLayoutVars>
          <dgm:bulletEnabled val="1"/>
        </dgm:presLayoutVars>
      </dgm:prSet>
      <dgm:spPr bwMode="auto"/>
    </dgm:pt>
    <dgm:pt modelId="{E5D4BD17-E774-3D49-83E6-ACA296DE55D0}" type="pres">
      <dgm:prSet presAssocID="{292873AB-D189-1E47-83F6-D23BD9E456D1}" presName="nodeFollowingNodes" presStyleLbl="node1" presStyleIdx="4" presStyleCnt="6">
        <dgm:presLayoutVars>
          <dgm:bulletEnabled val="1"/>
        </dgm:presLayoutVars>
      </dgm:prSet>
      <dgm:spPr bwMode="auto"/>
    </dgm:pt>
    <dgm:pt modelId="{C11FF8AF-A2FA-5343-9FC4-C5C9B05F1E3C}" type="pres">
      <dgm:prSet presAssocID="{9D8FB8E9-0924-0F49-8D1F-81D4E9F7E70C}" presName="nodeFollowingNodes" presStyleLbl="node1" presStyleIdx="5" presStyleCnt="6">
        <dgm:presLayoutVars>
          <dgm:bulletEnabled val="1"/>
        </dgm:presLayoutVars>
      </dgm:prSet>
      <dgm:spPr bwMode="auto"/>
    </dgm:pt>
  </dgm:ptLst>
  <dgm:cxnLst>
    <dgm:cxn modelId="{1D94C714-5184-C54A-833E-1F44DBCC35BF}" srcId="{2C618D37-6701-ED4C-841E-24B20DB325B6}" destId="{9D8FB8E9-0924-0F49-8D1F-81D4E9F7E70C}" srcOrd="5" destOrd="0" parTransId="{67F38B02-FED7-4844-AF49-0FB12379EE96}" sibTransId="{6539A777-DC29-6741-AE95-3023B9FA6B5A}"/>
    <dgm:cxn modelId="{2D1E2E18-2DDE-A44F-853F-53720CBB7A25}" type="presOf" srcId="{15EA5B22-C3E8-6F49-96A1-7BEF3ADB950E}" destId="{6B07760A-072D-B648-835D-1C27304B4B21}" srcOrd="0" destOrd="0" presId="urn:microsoft.com/office/officeart/2005/8/layout/cycle3"/>
    <dgm:cxn modelId="{0D146C2B-0F91-7E44-9BC6-B8CE88712D85}" type="presOf" srcId="{9D8FB8E9-0924-0F49-8D1F-81D4E9F7E70C}" destId="{C11FF8AF-A2FA-5343-9FC4-C5C9B05F1E3C}" srcOrd="0" destOrd="0" presId="urn:microsoft.com/office/officeart/2005/8/layout/cycle3"/>
    <dgm:cxn modelId="{3D610F3E-1FB0-6F4D-A7B9-9A2EFE84E5D3}" type="presOf" srcId="{3AF6DA5D-8D9A-CE44-B3CC-04C9FFE7F7EB}" destId="{4E9AF789-F0E1-F540-A8F4-89D69ADF4987}" srcOrd="0" destOrd="0" presId="urn:microsoft.com/office/officeart/2005/8/layout/cycle3"/>
    <dgm:cxn modelId="{EAFC875F-2B3E-A847-8258-8AA08D1CA623}" type="presOf" srcId="{7D4E4C97-76BE-CD43-9D38-B5D3DE95A916}" destId="{B386F128-5411-744A-8D18-56324F2C512D}" srcOrd="0" destOrd="0" presId="urn:microsoft.com/office/officeart/2005/8/layout/cycle3"/>
    <dgm:cxn modelId="{3C2BBA46-E6D7-7147-8FC7-8F185484F5FB}" type="presOf" srcId="{AAC47ADF-A85B-F048-8074-013F4069B74A}" destId="{CF8B5CC9-D05A-224F-94B9-3A5235EEFC70}" srcOrd="0" destOrd="0" presId="urn:microsoft.com/office/officeart/2005/8/layout/cycle3"/>
    <dgm:cxn modelId="{75D9544E-D3AC-A743-9EC1-69ECE67FEF9E}" srcId="{2C618D37-6701-ED4C-841E-24B20DB325B6}" destId="{7D4E4C97-76BE-CD43-9D38-B5D3DE95A916}" srcOrd="3" destOrd="0" parTransId="{AA3A84FA-5A9E-AE4A-A0E5-F4495BB7FA24}" sibTransId="{32C0A019-CC79-4B4D-A312-E6814C0C8A3E}"/>
    <dgm:cxn modelId="{CA0A3A74-B385-5F40-A44C-B95221042402}" srcId="{2C618D37-6701-ED4C-841E-24B20DB325B6}" destId="{292873AB-D189-1E47-83F6-D23BD9E456D1}" srcOrd="4" destOrd="0" parTransId="{B17046AA-92C5-B54C-9973-7CF3AA1F9325}" sibTransId="{709C2DF4-3918-1546-894A-A51B4E0D5DA9}"/>
    <dgm:cxn modelId="{7B7466A4-A52E-5447-A331-7170A87E9E3C}" srcId="{2C618D37-6701-ED4C-841E-24B20DB325B6}" destId="{3AF6DA5D-8D9A-CE44-B3CC-04C9FFE7F7EB}" srcOrd="2" destOrd="0" parTransId="{48DFB503-6664-7940-B57B-7C5F6C816EC6}" sibTransId="{DCB8A930-6AC7-7045-844C-F414EE961C38}"/>
    <dgm:cxn modelId="{A382F9B6-D765-0D4E-A794-BC3AE5A07302}" type="presOf" srcId="{5ACA793D-D262-7C40-BAB7-29DCA7277B5C}" destId="{49E19DFE-DF6C-1E48-BE98-65EEE5D62369}" srcOrd="0" destOrd="0" presId="urn:microsoft.com/office/officeart/2005/8/layout/cycle3"/>
    <dgm:cxn modelId="{249EF8B7-FE48-224D-A29F-A3F35A1924E2}" type="presOf" srcId="{292873AB-D189-1E47-83F6-D23BD9E456D1}" destId="{E5D4BD17-E774-3D49-83E6-ACA296DE55D0}" srcOrd="0" destOrd="0" presId="urn:microsoft.com/office/officeart/2005/8/layout/cycle3"/>
    <dgm:cxn modelId="{8E4E00CC-907F-A746-84B2-54AFA9F9DAF0}" type="presOf" srcId="{2C618D37-6701-ED4C-841E-24B20DB325B6}" destId="{1601F8A3-1FB0-A64A-AF67-E09313D68B4F}" srcOrd="0" destOrd="0" presId="urn:microsoft.com/office/officeart/2005/8/layout/cycle3"/>
    <dgm:cxn modelId="{18045ADD-781A-0448-825A-1CC10405F083}" srcId="{2C618D37-6701-ED4C-841E-24B20DB325B6}" destId="{AAC47ADF-A85B-F048-8074-013F4069B74A}" srcOrd="0" destOrd="0" parTransId="{07BBA3BC-BA85-144A-B98E-A1AD05E1CFB3}" sibTransId="{5ACA793D-D262-7C40-BAB7-29DCA7277B5C}"/>
    <dgm:cxn modelId="{66047CED-7A27-6942-A2BE-D7C4F787DA7A}" srcId="{2C618D37-6701-ED4C-841E-24B20DB325B6}" destId="{15EA5B22-C3E8-6F49-96A1-7BEF3ADB950E}" srcOrd="1" destOrd="0" parTransId="{94E953FA-6AAC-AF4E-B286-84567A5BD715}" sibTransId="{64ECC48A-B01B-7B47-90D4-35E99B9313B9}"/>
    <dgm:cxn modelId="{0C65F925-0421-3D40-99BB-981117C9652A}" type="presParOf" srcId="{1601F8A3-1FB0-A64A-AF67-E09313D68B4F}" destId="{C0D77827-9865-DD4C-95F9-379974796B05}" srcOrd="0" destOrd="0" presId="urn:microsoft.com/office/officeart/2005/8/layout/cycle3"/>
    <dgm:cxn modelId="{65BDCAC0-D242-FA4C-9D98-3685EBD66D2F}" type="presParOf" srcId="{C0D77827-9865-DD4C-95F9-379974796B05}" destId="{CF8B5CC9-D05A-224F-94B9-3A5235EEFC70}" srcOrd="0" destOrd="0" presId="urn:microsoft.com/office/officeart/2005/8/layout/cycle3"/>
    <dgm:cxn modelId="{72368C33-44AE-6647-ABD4-EF78256421DD}" type="presParOf" srcId="{C0D77827-9865-DD4C-95F9-379974796B05}" destId="{49E19DFE-DF6C-1E48-BE98-65EEE5D62369}" srcOrd="1" destOrd="0" presId="urn:microsoft.com/office/officeart/2005/8/layout/cycle3"/>
    <dgm:cxn modelId="{B038F3AE-5884-164B-BF7C-8C3F9EA84ED8}" type="presParOf" srcId="{C0D77827-9865-DD4C-95F9-379974796B05}" destId="{6B07760A-072D-B648-835D-1C27304B4B21}" srcOrd="2" destOrd="0" presId="urn:microsoft.com/office/officeart/2005/8/layout/cycle3"/>
    <dgm:cxn modelId="{3DE77D29-05B4-294E-BA7C-0B1137BC4556}" type="presParOf" srcId="{C0D77827-9865-DD4C-95F9-379974796B05}" destId="{4E9AF789-F0E1-F540-A8F4-89D69ADF4987}" srcOrd="3" destOrd="0" presId="urn:microsoft.com/office/officeart/2005/8/layout/cycle3"/>
    <dgm:cxn modelId="{9BD7A1BE-711B-9747-9864-4C5C03540897}" type="presParOf" srcId="{C0D77827-9865-DD4C-95F9-379974796B05}" destId="{B386F128-5411-744A-8D18-56324F2C512D}" srcOrd="4" destOrd="0" presId="urn:microsoft.com/office/officeart/2005/8/layout/cycle3"/>
    <dgm:cxn modelId="{1DDD2E87-6188-5044-8A7C-8EA94263BAEF}" type="presParOf" srcId="{C0D77827-9865-DD4C-95F9-379974796B05}" destId="{E5D4BD17-E774-3D49-83E6-ACA296DE55D0}" srcOrd="5" destOrd="0" presId="urn:microsoft.com/office/officeart/2005/8/layout/cycle3"/>
    <dgm:cxn modelId="{2C7333D9-3606-A543-ABCE-C924B4D9666E}" type="presParOf" srcId="{C0D77827-9865-DD4C-95F9-379974796B05}" destId="{C11FF8AF-A2FA-5343-9FC4-C5C9B05F1E3C}"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E19DFE-DF6C-1E48-BE98-65EEE5D62369}">
      <dsp:nvSpPr>
        <dsp:cNvPr id="0" name=""/>
        <dsp:cNvSpPr/>
      </dsp:nvSpPr>
      <dsp:spPr bwMode="auto">
        <a:xfrm>
          <a:off x="1000172" y="-3855"/>
          <a:ext cx="3147718" cy="3147718"/>
        </a:xfrm>
        <a:prstGeom prst="circularArrow">
          <a:avLst>
            <a:gd name="adj1" fmla="val 5274"/>
            <a:gd name="adj2" fmla="val 312630"/>
            <a:gd name="adj3" fmla="val 14291251"/>
            <a:gd name="adj4" fmla="val 17090177"/>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8B5CC9-D05A-224F-94B9-3A5235EEFC70}">
      <dsp:nvSpPr>
        <dsp:cNvPr id="0" name=""/>
        <dsp:cNvSpPr/>
      </dsp:nvSpPr>
      <dsp:spPr bwMode="auto">
        <a:xfrm>
          <a:off x="1997137" y="827"/>
          <a:ext cx="1153789" cy="576894"/>
        </a:xfrm>
        <a:prstGeom prst="roundRect">
          <a:avLst/>
        </a:prstGeom>
        <a:solidFill>
          <a:srgbClr val="67BA7F"/>
        </a:solidFill>
        <a:ln w="25400" cap="flat" cmpd="sng" algn="ctr">
          <a:solidFill>
            <a:srgbClr val="67BA7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a:pPr>
          <a:r>
            <a:rPr lang="de-DE" sz="1400" kern="1200">
              <a:solidFill>
                <a:srgbClr val="002060"/>
              </a:solidFill>
            </a:rPr>
            <a:t>Daten-erhebung</a:t>
          </a:r>
          <a:endParaRPr kern="1200"/>
        </a:p>
      </dsp:txBody>
      <dsp:txXfrm>
        <a:off x="2025299" y="28989"/>
        <a:ext cx="1097465" cy="520570"/>
      </dsp:txXfrm>
    </dsp:sp>
    <dsp:sp modelId="{6B07760A-072D-B648-835D-1C27304B4B21}">
      <dsp:nvSpPr>
        <dsp:cNvPr id="0" name=""/>
        <dsp:cNvSpPr/>
      </dsp:nvSpPr>
      <dsp:spPr bwMode="auto">
        <a:xfrm>
          <a:off x="3103021" y="639309"/>
          <a:ext cx="1153789" cy="576894"/>
        </a:xfrm>
        <a:prstGeom prst="roundRect">
          <a:avLst/>
        </a:prstGeom>
        <a:solidFill>
          <a:srgbClr val="67BA7F"/>
        </a:solidFill>
        <a:ln w="25400" cap="flat" cmpd="sng" algn="ctr">
          <a:solidFill>
            <a:srgbClr val="67BA7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a:pPr>
          <a:r>
            <a:rPr lang="de-DE" sz="1400" kern="1200">
              <a:solidFill>
                <a:srgbClr val="002060"/>
              </a:solidFill>
            </a:rPr>
            <a:t>Daten-verarbeitung</a:t>
          </a:r>
          <a:endParaRPr kern="1200"/>
        </a:p>
      </dsp:txBody>
      <dsp:txXfrm>
        <a:off x="3131183" y="667471"/>
        <a:ext cx="1097465" cy="520570"/>
      </dsp:txXfrm>
    </dsp:sp>
    <dsp:sp modelId="{4E9AF789-F0E1-F540-A8F4-89D69ADF4987}">
      <dsp:nvSpPr>
        <dsp:cNvPr id="0" name=""/>
        <dsp:cNvSpPr/>
      </dsp:nvSpPr>
      <dsp:spPr bwMode="auto">
        <a:xfrm>
          <a:off x="3103021" y="1916274"/>
          <a:ext cx="1153789" cy="576894"/>
        </a:xfrm>
        <a:prstGeom prst="roundRect">
          <a:avLst/>
        </a:prstGeom>
        <a:solidFill>
          <a:srgbClr val="67BA7F"/>
        </a:solidFill>
        <a:ln w="25400" cap="flat" cmpd="sng" algn="ctr">
          <a:solidFill>
            <a:srgbClr val="67BA7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a:pPr>
          <a:r>
            <a:rPr lang="de-DE" sz="1400" kern="1200">
              <a:solidFill>
                <a:srgbClr val="002060"/>
              </a:solidFill>
            </a:rPr>
            <a:t>Datenanalyse</a:t>
          </a:r>
          <a:endParaRPr kern="1200"/>
        </a:p>
      </dsp:txBody>
      <dsp:txXfrm>
        <a:off x="3131183" y="1944436"/>
        <a:ext cx="1097465" cy="520570"/>
      </dsp:txXfrm>
    </dsp:sp>
    <dsp:sp modelId="{B386F128-5411-744A-8D18-56324F2C512D}">
      <dsp:nvSpPr>
        <dsp:cNvPr id="0" name=""/>
        <dsp:cNvSpPr/>
      </dsp:nvSpPr>
      <dsp:spPr bwMode="auto">
        <a:xfrm>
          <a:off x="1997137" y="2554756"/>
          <a:ext cx="1153789" cy="576894"/>
        </a:xfrm>
        <a:prstGeom prst="roundRect">
          <a:avLst/>
        </a:prstGeom>
        <a:solidFill>
          <a:srgbClr val="67BA7F"/>
        </a:solidFill>
        <a:ln w="25400" cap="flat" cmpd="sng" algn="ctr">
          <a:solidFill>
            <a:srgbClr val="67BA7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a:pPr>
          <a:r>
            <a:rPr lang="de-DE" sz="1400" kern="1200">
              <a:solidFill>
                <a:srgbClr val="002060"/>
              </a:solidFill>
            </a:rPr>
            <a:t>Daten-archivierung</a:t>
          </a:r>
          <a:endParaRPr kern="1200"/>
        </a:p>
      </dsp:txBody>
      <dsp:txXfrm>
        <a:off x="2025299" y="2582918"/>
        <a:ext cx="1097465" cy="520570"/>
      </dsp:txXfrm>
    </dsp:sp>
    <dsp:sp modelId="{E5D4BD17-E774-3D49-83E6-ACA296DE55D0}">
      <dsp:nvSpPr>
        <dsp:cNvPr id="0" name=""/>
        <dsp:cNvSpPr/>
      </dsp:nvSpPr>
      <dsp:spPr bwMode="auto">
        <a:xfrm>
          <a:off x="891253" y="1916274"/>
          <a:ext cx="1153789" cy="576894"/>
        </a:xfrm>
        <a:prstGeom prst="roundRect">
          <a:avLst/>
        </a:prstGeom>
        <a:solidFill>
          <a:srgbClr val="67BA7F"/>
        </a:solidFill>
        <a:ln w="25400" cap="flat" cmpd="sng" algn="ctr">
          <a:solidFill>
            <a:srgbClr val="67BA7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a:pPr>
          <a:r>
            <a:rPr lang="de-DE" sz="1400" kern="1200">
              <a:solidFill>
                <a:srgbClr val="002060"/>
              </a:solidFill>
            </a:rPr>
            <a:t>Datenzugang</a:t>
          </a:r>
          <a:endParaRPr kern="1200"/>
        </a:p>
      </dsp:txBody>
      <dsp:txXfrm>
        <a:off x="919415" y="1944436"/>
        <a:ext cx="1097465" cy="520570"/>
      </dsp:txXfrm>
    </dsp:sp>
    <dsp:sp modelId="{C11FF8AF-A2FA-5343-9FC4-C5C9B05F1E3C}">
      <dsp:nvSpPr>
        <dsp:cNvPr id="0" name=""/>
        <dsp:cNvSpPr/>
      </dsp:nvSpPr>
      <dsp:spPr bwMode="auto">
        <a:xfrm>
          <a:off x="891253" y="639309"/>
          <a:ext cx="1153789" cy="576894"/>
        </a:xfrm>
        <a:prstGeom prst="roundRect">
          <a:avLst/>
        </a:prstGeom>
        <a:solidFill>
          <a:srgbClr val="67BA7F"/>
        </a:solidFill>
        <a:ln w="25400" cap="flat" cmpd="sng" algn="ctr">
          <a:solidFill>
            <a:srgbClr val="67BA7F"/>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a:pPr>
          <a:r>
            <a:rPr lang="de-DE" sz="1400" kern="1200">
              <a:solidFill>
                <a:srgbClr val="002060"/>
              </a:solidFill>
            </a:rPr>
            <a:t>Daten-nachnutzung</a:t>
          </a:r>
        </a:p>
      </dsp:txBody>
      <dsp:txXfrm>
        <a:off x="919415" y="667471"/>
        <a:ext cx="1097465" cy="52057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858" y="0"/>
            <a:ext cx="1347614" cy="323528"/>
          </a:xfrm>
          <a:prstGeom prst="rect">
            <a:avLst/>
          </a:prstGeom>
        </p:spPr>
        <p:txBody>
          <a:bodyPr vert="horz" lIns="91440" tIns="45720" rIns="91440" bIns="45720" rtlCol="0"/>
          <a:lstStyle>
            <a:lvl1pPr algn="l">
              <a:defRPr sz="1100">
                <a:latin typeface="+mn-lt"/>
              </a:defRPr>
            </a:lvl1pPr>
          </a:lstStyle>
          <a:p>
            <a:pPr>
              <a:defRPr/>
            </a:pPr>
            <a:endParaRPr lang="de-DE"/>
          </a:p>
        </p:txBody>
      </p:sp>
      <p:sp>
        <p:nvSpPr>
          <p:cNvPr id="5" name="Datumsplatzhalter 2"/>
          <p:cNvSpPr>
            <a:spLocks noGrp="1"/>
          </p:cNvSpPr>
          <p:nvPr>
            <p:ph type="dt" idx="1"/>
          </p:nvPr>
        </p:nvSpPr>
        <p:spPr bwMode="auto">
          <a:xfrm>
            <a:off x="3507854" y="0"/>
            <a:ext cx="1635646" cy="323528"/>
          </a:xfrm>
          <a:prstGeom prst="rect">
            <a:avLst/>
          </a:prstGeom>
        </p:spPr>
        <p:txBody>
          <a:bodyPr vert="horz" lIns="91440" tIns="45720" rIns="91440" bIns="45720" rtlCol="0"/>
          <a:lstStyle>
            <a:lvl1pPr algn="r">
              <a:defRPr sz="1100">
                <a:latin typeface="+mn-lt"/>
              </a:defRPr>
            </a:lvl1pPr>
          </a:lstStyle>
          <a:p>
            <a:pPr>
              <a:defRPr/>
            </a:pPr>
            <a:fld id="{AC2B1D8D-54EB-4148-B867-E805BFE41198}" type="datetimeFigureOut">
              <a:rPr lang="de-DE" smtClean="0"/>
              <a:pPr>
                <a:defRPr/>
              </a:pPr>
              <a:t>14.12.2023</a:t>
            </a:fld>
            <a:endParaRPr lang="de-DE"/>
          </a:p>
        </p:txBody>
      </p:sp>
      <p:sp>
        <p:nvSpPr>
          <p:cNvPr id="6" name="Folienbildplatzhalter 3"/>
          <p:cNvSpPr>
            <a:spLocks noGrp="1" noRot="1" noChangeAspect="1"/>
          </p:cNvSpPr>
          <p:nvPr>
            <p:ph type="sldImg" idx="2"/>
          </p:nvPr>
        </p:nvSpPr>
        <p:spPr bwMode="auto">
          <a:xfrm>
            <a:off x="123478" y="489495"/>
            <a:ext cx="4825194" cy="2714353"/>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7" name="Notizenplatzhalter 4"/>
          <p:cNvSpPr>
            <a:spLocks noGrp="1"/>
          </p:cNvSpPr>
          <p:nvPr>
            <p:ph type="body" sz="quarter" idx="3"/>
          </p:nvPr>
        </p:nvSpPr>
        <p:spPr bwMode="auto">
          <a:xfrm>
            <a:off x="125045" y="3404405"/>
            <a:ext cx="4823627" cy="5416067"/>
          </a:xfrm>
          <a:prstGeom prst="rect">
            <a:avLst/>
          </a:prstGeom>
        </p:spPr>
        <p:txBody>
          <a:bodyPr vert="horz" lIns="91440" tIns="45720" rIns="91440" bIns="45720" rtlCol="0"/>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8" name="Fußzeilenplatzhalter 5"/>
          <p:cNvSpPr>
            <a:spLocks noGrp="1"/>
          </p:cNvSpPr>
          <p:nvPr>
            <p:ph type="ftr" sz="quarter" idx="4"/>
          </p:nvPr>
        </p:nvSpPr>
        <p:spPr bwMode="auto">
          <a:xfrm>
            <a:off x="-858" y="8820472"/>
            <a:ext cx="1625590" cy="323528"/>
          </a:xfrm>
          <a:prstGeom prst="rect">
            <a:avLst/>
          </a:prstGeom>
        </p:spPr>
        <p:txBody>
          <a:bodyPr vert="horz" lIns="91440" tIns="45720" rIns="91440" bIns="45720" rtlCol="0" anchor="b"/>
          <a:lstStyle>
            <a:lvl1pPr algn="l">
              <a:defRPr sz="1100">
                <a:latin typeface="+mn-lt"/>
              </a:defRPr>
            </a:lvl1pPr>
          </a:lstStyle>
          <a:p>
            <a:pPr>
              <a:defRPr/>
            </a:pPr>
            <a:endParaRPr lang="de-DE" dirty="0"/>
          </a:p>
        </p:txBody>
      </p:sp>
      <p:sp>
        <p:nvSpPr>
          <p:cNvPr id="9" name="Foliennummernplatzhalter 6"/>
          <p:cNvSpPr>
            <a:spLocks noGrp="1"/>
          </p:cNvSpPr>
          <p:nvPr>
            <p:ph type="sldNum" sz="quarter" idx="5"/>
          </p:nvPr>
        </p:nvSpPr>
        <p:spPr bwMode="auto">
          <a:xfrm>
            <a:off x="3517910" y="8820472"/>
            <a:ext cx="1625590" cy="325686"/>
          </a:xfrm>
          <a:prstGeom prst="rect">
            <a:avLst/>
          </a:prstGeom>
        </p:spPr>
        <p:txBody>
          <a:bodyPr vert="horz" lIns="91440" tIns="45720" rIns="91440" bIns="45720" rtlCol="0" anchor="b"/>
          <a:lstStyle>
            <a:lvl1pPr algn="r">
              <a:defRPr sz="1100">
                <a:latin typeface="+mn-lt"/>
              </a:defRPr>
            </a:lvl1pPr>
          </a:lstStyle>
          <a:p>
            <a:pPr>
              <a:defRPr/>
            </a:pPr>
            <a:fld id="{8EAAC689-E6F8-4900-9BA8-F5156BA58BEB}" type="slidenum">
              <a:rPr lang="de-DE" smtClean="0"/>
              <a:pPr>
                <a:defRPr/>
              </a:pPr>
              <a:t>‹Nr.›</a:t>
            </a:fld>
            <a:endParaRPr lang="de-DE"/>
          </a:p>
        </p:txBody>
      </p:sp>
    </p:spTree>
  </p:cSld>
  <p:clrMap bg1="lt1" tx1="dk1" bg2="lt2" tx2="dk2" accent1="accent1" accent2="accent2" accent3="accent3" accent4="accent4" accent5="accent5" accent6="accent6" hlink="hlink" folHlink="folHlink"/>
  <p:notesStyle>
    <a:lvl1pPr marL="0" algn="l" defTabSz="914400">
      <a:defRPr sz="1100">
        <a:solidFill>
          <a:schemeClr val="tx1"/>
        </a:solidFill>
        <a:latin typeface="+mn-lt"/>
        <a:ea typeface="+mn-ea"/>
        <a:cs typeface="+mn-cs"/>
      </a:defRPr>
    </a:lvl1pPr>
    <a:lvl2pPr marL="457200" algn="l" defTabSz="914400">
      <a:defRPr sz="1100">
        <a:solidFill>
          <a:schemeClr val="tx1"/>
        </a:solidFill>
        <a:latin typeface="+mn-lt"/>
        <a:ea typeface="+mn-ea"/>
        <a:cs typeface="+mn-cs"/>
      </a:defRPr>
    </a:lvl2pPr>
    <a:lvl3pPr marL="914400" algn="l" defTabSz="914400">
      <a:defRPr sz="1100">
        <a:solidFill>
          <a:schemeClr val="tx1"/>
        </a:solidFill>
        <a:latin typeface="+mn-lt"/>
        <a:ea typeface="+mn-ea"/>
        <a:cs typeface="+mn-cs"/>
      </a:defRPr>
    </a:lvl3pPr>
    <a:lvl4pPr marL="1371600" algn="l" defTabSz="914400">
      <a:defRPr sz="1100">
        <a:solidFill>
          <a:schemeClr val="tx1"/>
        </a:solidFill>
        <a:latin typeface="+mn-lt"/>
        <a:ea typeface="+mn-ea"/>
        <a:cs typeface="+mn-cs"/>
      </a:defRPr>
    </a:lvl4pPr>
    <a:lvl5pPr marL="1828800" algn="l" defTabSz="914400">
      <a:defRPr sz="11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lgn="l">
              <a:spcBef>
                <a:spcPts val="200"/>
              </a:spcBef>
              <a:spcAft>
                <a:spcPts val="200"/>
              </a:spcAft>
              <a:defRPr/>
            </a:pPr>
            <a:r>
              <a:rPr lang="de-DE" dirty="0"/>
              <a:t>+++ </a:t>
            </a:r>
            <a:r>
              <a:rPr lang="de-DE" dirty="0" err="1"/>
              <a:t>begin</a:t>
            </a:r>
            <a:r>
              <a:rPr lang="de-DE" dirty="0"/>
              <a:t> README +++</a:t>
            </a:r>
          </a:p>
          <a:p>
            <a:pPr algn="l">
              <a:spcBef>
                <a:spcPts val="200"/>
              </a:spcBef>
              <a:spcAft>
                <a:spcPts val="200"/>
              </a:spcAft>
              <a:defRPr/>
            </a:pPr>
            <a:endParaRPr lang="de-DE" dirty="0"/>
          </a:p>
          <a:p>
            <a:pPr algn="l">
              <a:spcBef>
                <a:spcPts val="200"/>
              </a:spcBef>
              <a:spcAft>
                <a:spcPts val="200"/>
              </a:spcAft>
              <a:defRPr/>
            </a:pPr>
            <a:r>
              <a:rPr lang="de-DE" dirty="0"/>
              <a:t>README der Notizfelder</a:t>
            </a:r>
          </a:p>
          <a:p>
            <a:pPr algn="l">
              <a:spcBef>
                <a:spcPts val="200"/>
              </a:spcBef>
              <a:spcAft>
                <a:spcPts val="200"/>
              </a:spcAft>
              <a:defRPr/>
            </a:pPr>
            <a:endParaRPr lang="de-DE" dirty="0"/>
          </a:p>
          <a:p>
            <a:pPr algn="l">
              <a:spcBef>
                <a:spcPts val="200"/>
              </a:spcBef>
              <a:spcAft>
                <a:spcPts val="200"/>
              </a:spcAft>
              <a:defRPr/>
            </a:pPr>
            <a:r>
              <a:rPr lang="de-DE" dirty="0"/>
              <a:t>Die Notizfelder enthalten eine aus dem zugehörigen Lehrdrehbuch erzeugte Zusammenstellung der wichtigsten Informationen für die jeweilige Folie bzw. den entsprechenden Schritt im Ablauf. Der Aufbau ist immer gleich, es müssen aber nicht alle Felder vorhanden sein. Während die meisten Felder sprechend sind, ist die erste Zeile der Einträge (in eckigen Klammern) für einen schnellen Überblick stark komprimiert und setzt sich aus folgenden Elementen zusammen:</a:t>
            </a:r>
          </a:p>
          <a:p>
            <a:pPr algn="l">
              <a:spcBef>
                <a:spcPts val="200"/>
              </a:spcBef>
              <a:spcAft>
                <a:spcPts val="200"/>
              </a:spcAf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[&lt;Dauer des Schritts in min&gt;; bis &lt;Uhrzeit, bis zu der nach Plan der Schritt vollendet sein sollte&gt; --- Folie &lt;von Folie bis Folie&gt; (Anzahl der Folien dieses Schritts)]</a:t>
            </a:r>
          </a:p>
          <a:p>
            <a:pPr marL="0" marR="0" lvl="0" indent="0" algn="l" defTabSz="914400" eaLnBrk="1" fontAlgn="auto" latinLnBrk="0" hangingPunct="1">
              <a:lnSpc>
                <a:spcPct val="100000"/>
              </a:lnSpc>
              <a:spcBef>
                <a:spcPts val="200"/>
              </a:spcBef>
              <a:spcAft>
                <a:spcPts val="200"/>
              </a:spcAft>
              <a:buClrTx/>
              <a:buSzTx/>
              <a:buFontTx/>
              <a:buNone/>
              <a:tabLs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Abkürzungen: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TN: Teilnehmende Personen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WL: Workshopleitung</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na: not </a:t>
            </a:r>
            <a:r>
              <a:rPr lang="de-DE" dirty="0" err="1"/>
              <a:t>available</a:t>
            </a:r>
            <a:r>
              <a:rPr lang="de-DE" dirty="0"/>
              <a:t> (nicht verfügbar oder nicht zutreffend)</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BR: Breakout Raum (Gruppenarbeitsraum) der Konferenzsoftware</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FD: Forschungsdaten</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FDM: Forschungsdatenmanagement</a:t>
            </a:r>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DMP: Datenmanagementplan</a:t>
            </a:r>
          </a:p>
          <a:p>
            <a:pPr marL="0" marR="0" lvl="0" indent="0" algn="l" defTabSz="914400" eaLnBrk="1" fontAlgn="auto" latinLnBrk="0" hangingPunct="1">
              <a:lnSpc>
                <a:spcPct val="100000"/>
              </a:lnSpc>
              <a:spcBef>
                <a:spcPts val="200"/>
              </a:spcBef>
              <a:spcAft>
                <a:spcPts val="200"/>
              </a:spcAft>
              <a:buClrTx/>
              <a:buSzTx/>
              <a:buFontTx/>
              <a:buNone/>
              <a:tabLst/>
              <a:defRPr/>
            </a:pPr>
            <a:endParaRPr lang="de-DE" dirty="0"/>
          </a:p>
          <a:p>
            <a:pPr marL="0" marR="0" lvl="0" indent="0" algn="l" defTabSz="914400" eaLnBrk="1" fontAlgn="auto" latinLnBrk="0" hangingPunct="1">
              <a:lnSpc>
                <a:spcPct val="100000"/>
              </a:lnSpc>
              <a:spcBef>
                <a:spcPts val="200"/>
              </a:spcBef>
              <a:spcAft>
                <a:spcPts val="200"/>
              </a:spcAft>
              <a:buClrTx/>
              <a:buSzTx/>
              <a:buFontTx/>
              <a:buNone/>
              <a:tabLst/>
              <a:defRPr/>
            </a:pPr>
            <a:r>
              <a:rPr lang="de-DE" dirty="0"/>
              <a:t>+++ end README +++</a:t>
            </a:r>
          </a:p>
          <a:p>
            <a:pPr algn="l">
              <a:spcBef>
                <a:spcPts val="200"/>
              </a:spcBef>
              <a:spcAft>
                <a:spcPts val="200"/>
              </a:spcAft>
              <a:defRPr/>
            </a:pPr>
            <a:endParaRPr lang="de-DE" dirty="0"/>
          </a:p>
          <a:p>
            <a:pPr algn="l">
              <a:spcBef>
                <a:spcPts val="200"/>
              </a:spcBef>
              <a:spcAft>
                <a:spcPts val="200"/>
              </a:spcAft>
              <a:defRPr/>
            </a:pPr>
            <a:r>
              <a:rPr lang="de-DE" dirty="0"/>
              <a:t>[03m; bis 09:03 --- Folie na (na)]</a:t>
            </a:r>
          </a:p>
          <a:p>
            <a:pPr algn="l">
              <a:spcBef>
                <a:spcPts val="200"/>
              </a:spcBef>
              <a:spcAft>
                <a:spcPts val="200"/>
              </a:spcAft>
              <a:defRPr/>
            </a:pPr>
            <a:r>
              <a:rPr lang="de-DE" dirty="0"/>
              <a:t>ID: 0.0.01.01_v | Einheit 0: Beginn Tag 1 | Baustein 0: Beginn</a:t>
            </a:r>
          </a:p>
          <a:p>
            <a:pPr algn="l">
              <a:spcBef>
                <a:spcPts val="200"/>
              </a:spcBef>
              <a:spcAft>
                <a:spcPts val="200"/>
              </a:spcAft>
              <a:defRPr/>
            </a:pPr>
            <a:r>
              <a:rPr lang="de-DE" dirty="0"/>
              <a:t>Inhalt 1: na (na) | Schritt 1: na</a:t>
            </a:r>
          </a:p>
          <a:p>
            <a:pPr algn="l">
              <a:spcBef>
                <a:spcPts val="200"/>
              </a:spcBef>
              <a:spcAft>
                <a:spcPts val="200"/>
              </a:spcAft>
              <a:defRPr/>
            </a:pPr>
            <a:endParaRPr lang="de-DE" dirty="0"/>
          </a:p>
          <a:p>
            <a:pPr algn="l">
              <a:spcBef>
                <a:spcPts val="200"/>
              </a:spcBef>
              <a:spcAft>
                <a:spcPts val="200"/>
              </a:spcAft>
              <a:defRPr/>
            </a:pPr>
            <a:r>
              <a:rPr lang="de-DE" dirty="0"/>
              <a:t>Aktive Rolle:</a:t>
            </a:r>
          </a:p>
          <a:p>
            <a:pPr algn="l">
              <a:spcBef>
                <a:spcPts val="200"/>
              </a:spcBef>
              <a:spcAft>
                <a:spcPts val="200"/>
              </a:spcAft>
              <a:defRPr/>
            </a:pPr>
            <a:r>
              <a:rPr lang="de-DE" dirty="0"/>
              <a:t>Workshop startet</a:t>
            </a:r>
            <a:endParaRPr dirty="0"/>
          </a:p>
        </p:txBody>
      </p:sp>
      <p:sp>
        <p:nvSpPr>
          <p:cNvPr id="4" name="Slide Number Placeholder 3"/>
          <p:cNvSpPr>
            <a:spLocks noGrp="1"/>
          </p:cNvSpPr>
          <p:nvPr>
            <p:ph type="sldNum" sz="quarter" idx="10"/>
          </p:nvPr>
        </p:nvSpPr>
        <p:spPr bwMode="auto"/>
        <p:txBody>
          <a:bodyPr/>
          <a:lstStyle/>
          <a:p>
            <a:pPr>
              <a:defRPr/>
            </a:pPr>
            <a:fld id="{BA2C83D0-4987-3F5C-AA1C-A334ED72DD61}" type="slidenum">
              <a:rPr/>
              <a:t>0</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09:31 --- Folie 2.1-2.2 (2)]</a:t>
            </a:r>
          </a:p>
          <a:p>
            <a:pPr>
              <a:defRPr/>
            </a:pPr>
            <a:r>
              <a:rPr lang="de-DE" dirty="0"/>
              <a:t>ID: 02.01.01.01_v | Einheit 2: Orientierung | Baustein 1: Workshoplandkarte</a:t>
            </a:r>
          </a:p>
          <a:p>
            <a:pPr>
              <a:defRPr/>
            </a:pPr>
            <a:r>
              <a:rPr lang="de-DE" dirty="0"/>
              <a:t>Inhalt 1: Workshoplandkarte (Vortrag) | Schritt 1: WL referiert</a:t>
            </a:r>
          </a:p>
          <a:p>
            <a:pPr>
              <a:defRPr/>
            </a:pPr>
            <a:endParaRPr lang="de-DE" dirty="0"/>
          </a:p>
          <a:p>
            <a:pPr>
              <a:defRPr/>
            </a:pPr>
            <a:r>
              <a:rPr lang="de-DE" dirty="0"/>
              <a:t>Aktive Rolle:</a:t>
            </a:r>
          </a:p>
          <a:p>
            <a:pPr>
              <a:defRPr/>
            </a:pPr>
            <a:r>
              <a:rPr lang="de-DE" dirty="0"/>
              <a:t>Vortrag: Erklären der Workshoplandkarte</a:t>
            </a:r>
            <a:endParaRPr dirty="0"/>
          </a:p>
        </p:txBody>
      </p:sp>
      <p:sp>
        <p:nvSpPr>
          <p:cNvPr id="4" name="Slide Number Placeholder 3"/>
          <p:cNvSpPr>
            <a:spLocks noGrp="1"/>
          </p:cNvSpPr>
          <p:nvPr>
            <p:ph type="sldNum" sz="quarter" idx="10"/>
          </p:nvPr>
        </p:nvSpPr>
        <p:spPr bwMode="auto"/>
        <p:txBody>
          <a:bodyPr/>
          <a:lstStyle/>
          <a:p>
            <a:pPr>
              <a:defRPr/>
            </a:pPr>
            <a:fld id="{7DEED26B-3B51-BA4E-C93E-15470F8D55D4}" type="slidenum">
              <a:rPr/>
              <a:t>9</a:t>
            </a:fld>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14:49 --- Folie 12.1-12.2 (2)]</a:t>
            </a:r>
          </a:p>
          <a:p>
            <a:pPr>
              <a:defRPr/>
            </a:pPr>
            <a:r>
              <a:rPr lang="de-DE" dirty="0"/>
              <a:t>ID: 12.01.01.01_v | Einheit 12: Formaler Rahmen | Baustein 1: Gesprächsleitfaden Schulungskonzeption</a:t>
            </a:r>
          </a:p>
          <a:p>
            <a:pPr>
              <a:defRPr/>
            </a:pPr>
            <a:r>
              <a:rPr lang="de-DE" dirty="0"/>
              <a:t>Inhalt 1: Beratung Schulung (Übung) | Schritt 1: 1/5 WL Vorbereitung BR</a:t>
            </a:r>
          </a:p>
          <a:p>
            <a:pPr>
              <a:defRPr/>
            </a:pPr>
            <a:endParaRPr lang="de-DE" dirty="0"/>
          </a:p>
          <a:p>
            <a:pPr>
              <a:defRPr/>
            </a:pPr>
            <a:r>
              <a:rPr lang="de-DE" dirty="0"/>
              <a:t>Aktive Rolle:</a:t>
            </a:r>
          </a:p>
          <a:p>
            <a:pPr>
              <a:defRPr/>
            </a:pPr>
            <a:r>
              <a:rPr lang="de-DE" dirty="0"/>
              <a:t>Aufgabenstellung:</a:t>
            </a:r>
          </a:p>
          <a:p>
            <a:pPr>
              <a:defRPr/>
            </a:pPr>
            <a:r>
              <a:rPr lang="de-DE" dirty="0"/>
              <a:t>- Aufteilung TN in 3 BR</a:t>
            </a:r>
          </a:p>
          <a:p>
            <a:pPr>
              <a:defRPr/>
            </a:pPr>
            <a:r>
              <a:rPr lang="de-DE" dirty="0"/>
              <a:t>- Szenario: Anfrage nach einer FDM-Schulung aus einer Forschungsgruppe, aus der keine Details </a:t>
            </a:r>
            <a:r>
              <a:rPr lang="de-DE" dirty="0" err="1"/>
              <a:t>hervorgehgen</a:t>
            </a:r>
            <a:r>
              <a:rPr lang="de-DE" dirty="0"/>
              <a:t>.</a:t>
            </a:r>
          </a:p>
          <a:p>
            <a:pPr>
              <a:defRPr/>
            </a:pPr>
            <a:r>
              <a:rPr lang="de-DE" dirty="0"/>
              <a:t>- "Bitte erarbeitet einen Gesprächsleitfaden für eine Beratung zu der Anfrage, in der relevante Aspekte für die Schulungskonzeption geklärt werden. Beachtet dabei auch, welche Ressourcen Eurer (imaginierten) Institution für so eine Veranstaltung zur Verfügung stehen."</a:t>
            </a:r>
          </a:p>
          <a:p>
            <a:pPr>
              <a:defRPr/>
            </a:pPr>
            <a:r>
              <a:rPr lang="de-DE" dirty="0"/>
              <a:t>- BR Zeit: 10 min</a:t>
            </a:r>
          </a:p>
          <a:p>
            <a:pPr>
              <a:defRPr/>
            </a:pPr>
            <a:r>
              <a:rPr lang="de-DE" dirty="0"/>
              <a:t>- Vorstellung des Beratungs-Skripts nach BR durch Gruppe im Plenum, max. 3 min</a:t>
            </a:r>
          </a:p>
          <a:p>
            <a:pPr>
              <a:defRPr/>
            </a:pPr>
            <a:endParaRPr lang="de-DE" dirty="0"/>
          </a:p>
          <a:p>
            <a:pPr>
              <a:defRPr/>
            </a:pPr>
            <a:r>
              <a:rPr lang="de-DE" dirty="0"/>
              <a:t>Passive Rolle:</a:t>
            </a:r>
          </a:p>
          <a:p>
            <a:pPr>
              <a:defRPr/>
            </a:pPr>
            <a:r>
              <a:rPr lang="de-DE" dirty="0"/>
              <a:t>* BR-Räume Vorbereiten</a:t>
            </a:r>
          </a:p>
          <a:p>
            <a:pPr>
              <a:defRPr/>
            </a:pPr>
            <a:r>
              <a:rPr lang="de-DE" dirty="0"/>
              <a:t>(3 Gruppen)</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Szenario: Ihr erhaltet eine Anfrage nach einer FDM-Schulung aus einer Forschungsgruppe, aus der keine Details </a:t>
            </a:r>
            <a:r>
              <a:rPr lang="de-DE" dirty="0" err="1"/>
              <a:t>hervorgehgen</a:t>
            </a:r>
            <a:r>
              <a:rPr lang="de-DE" dirty="0"/>
              <a:t>.</a:t>
            </a:r>
          </a:p>
          <a:p>
            <a:pPr>
              <a:defRPr/>
            </a:pPr>
            <a:r>
              <a:rPr lang="de-DE" dirty="0"/>
              <a:t>- Bitte erarbeitet in Gruppen einen Gesprächsleitfaden für eine Beratung zu der Anfrage, in der relevante Aspekte für die Schulungskonzeption geklärt werden.</a:t>
            </a:r>
          </a:p>
          <a:p>
            <a:pPr>
              <a:defRPr/>
            </a:pPr>
            <a:r>
              <a:rPr lang="de-DE" dirty="0"/>
              <a:t>- Beachtet dabei auch, welche Ressourcen Eurer (imaginierten) Institution für so eine Veranstaltung zur Verfügung stehen.</a:t>
            </a:r>
          </a:p>
          <a:p>
            <a:pPr>
              <a:defRPr/>
            </a:pPr>
            <a:r>
              <a:rPr lang="de-DE" dirty="0"/>
              <a:t>- Verfasst hierzu ein Skript, das Ihr in die Beratung mitnehmen würdet um den Bedarf der Anfragenden zu klären.</a:t>
            </a:r>
          </a:p>
          <a:p>
            <a:pPr>
              <a:defRPr/>
            </a:pPr>
            <a:r>
              <a:rPr lang="de-DE" dirty="0"/>
              <a:t>- Zeit: 10 min</a:t>
            </a:r>
          </a:p>
          <a:p>
            <a:pPr>
              <a:defRPr/>
            </a:pPr>
            <a:r>
              <a:rPr lang="de-DE" dirty="0"/>
              <a:t>- Bitte bereitet Euch darauf vor, die Ergebnisse Eurer Gruppe (z.B. anhand des Beratungs-Skripts) im Plenum vorzustellen (max. 3 min/Gruppe)</a:t>
            </a:r>
            <a:endParaRPr dirty="0"/>
          </a:p>
        </p:txBody>
      </p:sp>
      <p:sp>
        <p:nvSpPr>
          <p:cNvPr id="4" name="Slide Number Placeholder 3"/>
          <p:cNvSpPr>
            <a:spLocks noGrp="1"/>
          </p:cNvSpPr>
          <p:nvPr>
            <p:ph type="sldNum" sz="quarter" idx="10"/>
          </p:nvPr>
        </p:nvSpPr>
        <p:spPr bwMode="auto"/>
        <p:txBody>
          <a:bodyPr/>
          <a:lstStyle/>
          <a:p>
            <a:pPr>
              <a:defRPr/>
            </a:pPr>
            <a:fld id="{0B29B547-8E50-A79F-FC29-1491D344DC09}" type="slidenum">
              <a:rPr/>
              <a:t>99</a:t>
            </a:fld>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[10m; bis 14:59 --- Folie 12.3 (1)]</a:t>
            </a:r>
          </a:p>
          <a:p>
            <a:pPr>
              <a:defRPr/>
            </a:pPr>
            <a:r>
              <a:rPr lang="de-DE" dirty="0"/>
              <a:t>ID: 12.01.01.02_v | Einheit 12: Formaler Rahmen | Baustein 1: Gesprächsleitfaden Schulungskonzeption</a:t>
            </a:r>
          </a:p>
          <a:p>
            <a:pPr>
              <a:defRPr/>
            </a:pPr>
            <a:r>
              <a:rPr lang="de-DE" dirty="0"/>
              <a:t>Inhalt 1: Beratung Schulung (Übung) | Schritt 2: 2/5 TN Gruppenarbeit BR</a:t>
            </a:r>
          </a:p>
          <a:p>
            <a:pPr>
              <a:defRPr/>
            </a:pPr>
            <a:endParaRPr lang="de-DE" dirty="0"/>
          </a:p>
          <a:p>
            <a:pPr>
              <a:defRPr/>
            </a:pPr>
            <a:r>
              <a:rPr lang="de-DE" dirty="0"/>
              <a:t>Aktive Rolle:</a:t>
            </a:r>
          </a:p>
          <a:p>
            <a:pPr>
              <a:defRPr/>
            </a:pPr>
            <a:r>
              <a:rPr lang="de-DE" dirty="0"/>
              <a:t>TN: Gruppen arbeiten in BR</a:t>
            </a:r>
          </a:p>
          <a:p>
            <a:pPr>
              <a:defRPr/>
            </a:pPr>
            <a:endParaRPr lang="de-DE" dirty="0"/>
          </a:p>
          <a:p>
            <a:pPr>
              <a:defRPr/>
            </a:pPr>
            <a:r>
              <a:rPr lang="de-DE" dirty="0"/>
              <a:t>Passive Rolle:</a:t>
            </a:r>
          </a:p>
          <a:p>
            <a:pPr>
              <a:defRPr/>
            </a:pPr>
            <a:r>
              <a:rPr lang="de-DE" dirty="0"/>
              <a:t>* </a:t>
            </a:r>
            <a:r>
              <a:rPr lang="de-DE" dirty="0" err="1"/>
              <a:t>Rückholtimer</a:t>
            </a:r>
            <a:r>
              <a:rPr lang="de-DE" dirty="0"/>
              <a:t> nach 9 min starten</a:t>
            </a:r>
            <a:endParaRPr dirty="0"/>
          </a:p>
        </p:txBody>
      </p:sp>
      <p:sp>
        <p:nvSpPr>
          <p:cNvPr id="4" name="Slide Number Placeholder 3"/>
          <p:cNvSpPr>
            <a:spLocks noGrp="1"/>
          </p:cNvSpPr>
          <p:nvPr>
            <p:ph type="sldNum" sz="quarter" idx="10"/>
          </p:nvPr>
        </p:nvSpPr>
        <p:spPr bwMode="auto"/>
        <p:txBody>
          <a:bodyPr/>
          <a:lstStyle/>
          <a:p>
            <a:pPr>
              <a:defRPr/>
            </a:pPr>
            <a:fld id="{0B29B547-8E50-A79F-FC29-1491D344DC09}" type="slidenum">
              <a:rPr/>
              <a:t>100</a:t>
            </a:fld>
            <a:endParaRPr/>
          </a:p>
        </p:txBody>
      </p:sp>
    </p:spTree>
    <p:extLst>
      <p:ext uri="{BB962C8B-B14F-4D97-AF65-F5344CB8AC3E}">
        <p14:creationId xmlns:p14="http://schemas.microsoft.com/office/powerpoint/2010/main" val="1515335358"/>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[09m; bis 15:08 --- Folie 12.4 (1)]</a:t>
            </a:r>
          </a:p>
          <a:p>
            <a:pPr>
              <a:defRPr/>
            </a:pPr>
            <a:r>
              <a:rPr lang="de-DE" dirty="0"/>
              <a:t>ID: 12.01.01.03_v | Einheit 12: Formaler Rahmen | Baustein 1: Gesprächsleitfaden Schulungskonzeption</a:t>
            </a:r>
          </a:p>
          <a:p>
            <a:pPr>
              <a:defRPr/>
            </a:pPr>
            <a:r>
              <a:rPr lang="de-DE" dirty="0"/>
              <a:t>Inhalt 1: Beratung Schulung (Übung) | Schritt 3: 3/5 TN stellen vor</a:t>
            </a:r>
          </a:p>
          <a:p>
            <a:pPr>
              <a:defRPr/>
            </a:pPr>
            <a:endParaRPr lang="de-DE" dirty="0"/>
          </a:p>
          <a:p>
            <a:pPr>
              <a:defRPr/>
            </a:pPr>
            <a:r>
              <a:rPr lang="de-DE" dirty="0"/>
              <a:t>Aktive Rolle:</a:t>
            </a:r>
          </a:p>
          <a:p>
            <a:pPr>
              <a:defRPr/>
            </a:pPr>
            <a:r>
              <a:rPr lang="de-DE" dirty="0"/>
              <a:t>Moderation:</a:t>
            </a:r>
          </a:p>
          <a:p>
            <a:pPr>
              <a:defRPr/>
            </a:pPr>
            <a:r>
              <a:rPr lang="de-DE" dirty="0"/>
              <a:t>- Gruppen stellen Methode vor</a:t>
            </a:r>
          </a:p>
          <a:p>
            <a:pPr>
              <a:defRPr/>
            </a:pPr>
            <a:r>
              <a:rPr lang="de-DE" dirty="0"/>
              <a:t>- max. 3 min/Gruppe (9 min Gesamt)</a:t>
            </a:r>
          </a:p>
          <a:p>
            <a:pPr>
              <a:defRPr/>
            </a:pPr>
            <a:r>
              <a:rPr lang="de-DE" dirty="0"/>
              <a:t>- TN teilen ihr Dokument selbst via Bildschirmfreigabe</a:t>
            </a:r>
            <a:endParaRPr dirty="0"/>
          </a:p>
        </p:txBody>
      </p:sp>
      <p:sp>
        <p:nvSpPr>
          <p:cNvPr id="4" name="Slide Number Placeholder 3"/>
          <p:cNvSpPr>
            <a:spLocks noGrp="1"/>
          </p:cNvSpPr>
          <p:nvPr>
            <p:ph type="sldNum" sz="quarter" idx="10"/>
          </p:nvPr>
        </p:nvSpPr>
        <p:spPr bwMode="auto"/>
        <p:txBody>
          <a:bodyPr/>
          <a:lstStyle/>
          <a:p>
            <a:pPr>
              <a:defRPr/>
            </a:pPr>
            <a:fld id="{0B29B547-8E50-A79F-FC29-1491D344DC09}" type="slidenum">
              <a:rPr/>
              <a:t>101</a:t>
            </a:fld>
            <a:endParaRPr/>
          </a:p>
        </p:txBody>
      </p:sp>
    </p:spTree>
    <p:extLst>
      <p:ext uri="{BB962C8B-B14F-4D97-AF65-F5344CB8AC3E}">
        <p14:creationId xmlns:p14="http://schemas.microsoft.com/office/powerpoint/2010/main" val="14917516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15:13 --- Folie 12.5-12.7 (3)]</a:t>
            </a:r>
          </a:p>
          <a:p>
            <a:pPr>
              <a:defRPr/>
            </a:pPr>
            <a:r>
              <a:rPr lang="de-DE" dirty="0"/>
              <a:t>ID: 12.01.01.04_v | Einheit 12: Formaler Rahmen | Baustein 1: Gesprächsleitfaden Schulungskonzeption</a:t>
            </a:r>
          </a:p>
          <a:p>
            <a:pPr>
              <a:defRPr/>
            </a:pPr>
            <a:r>
              <a:rPr lang="de-DE" dirty="0"/>
              <a:t>Inhalt 1: Beratung Schulung (Übung) | Schritt 4: 4/5 WL referiert</a:t>
            </a:r>
          </a:p>
          <a:p>
            <a:pPr>
              <a:defRPr/>
            </a:pPr>
            <a:endParaRPr lang="de-DE" dirty="0"/>
          </a:p>
          <a:p>
            <a:pPr>
              <a:defRPr/>
            </a:pPr>
            <a:r>
              <a:rPr lang="de-DE" dirty="0"/>
              <a:t>Aktive Rolle:</a:t>
            </a:r>
          </a:p>
          <a:p>
            <a:pPr>
              <a:defRPr/>
            </a:pPr>
            <a:r>
              <a:rPr lang="de-DE" dirty="0"/>
              <a:t>Vortrag:</a:t>
            </a:r>
          </a:p>
          <a:p>
            <a:pPr>
              <a:defRPr/>
            </a:pPr>
            <a:r>
              <a:rPr lang="de-DE" dirty="0"/>
              <a:t>- Mindmaps zu:</a:t>
            </a:r>
          </a:p>
          <a:p>
            <a:pPr>
              <a:defRPr/>
            </a:pPr>
            <a:r>
              <a:rPr lang="de-DE" dirty="0"/>
              <a:t>- 1) Rahmenbedingungen (3Z)</a:t>
            </a:r>
          </a:p>
          <a:p>
            <a:pPr>
              <a:defRPr/>
            </a:pPr>
            <a:r>
              <a:rPr lang="de-DE" dirty="0"/>
              <a:t>- 2) inhaltliches</a:t>
            </a:r>
          </a:p>
          <a:p>
            <a:pPr>
              <a:defRPr/>
            </a:pPr>
            <a:r>
              <a:rPr lang="de-DE" dirty="0"/>
              <a:t>- 3) </a:t>
            </a:r>
            <a:r>
              <a:rPr lang="de-DE" dirty="0" err="1"/>
              <a:t>Orga</a:t>
            </a:r>
            <a:endParaRPr lang="de-DE" dirty="0"/>
          </a:p>
          <a:p>
            <a:pPr>
              <a:defRPr/>
            </a:pPr>
            <a:r>
              <a:rPr lang="de-DE" dirty="0"/>
              <a:t>- Zusammenfassung</a:t>
            </a:r>
            <a:endParaRPr dirty="0"/>
          </a:p>
        </p:txBody>
      </p:sp>
      <p:sp>
        <p:nvSpPr>
          <p:cNvPr id="4" name="Slide Number Placeholder 3"/>
          <p:cNvSpPr>
            <a:spLocks noGrp="1"/>
          </p:cNvSpPr>
          <p:nvPr>
            <p:ph type="sldNum" sz="quarter" idx="10"/>
          </p:nvPr>
        </p:nvSpPr>
        <p:spPr bwMode="auto"/>
        <p:txBody>
          <a:bodyPr/>
          <a:lstStyle/>
          <a:p>
            <a:pPr>
              <a:defRPr/>
            </a:pPr>
            <a:fld id="{0DB3DCCF-A8D6-AAF1-1F4F-B92E267E9D1A}" type="slidenum">
              <a:rPr/>
              <a:t>102</a:t>
            </a:fld>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15:13 --- Folie 12.5-12.7 (3)]</a:t>
            </a:r>
          </a:p>
          <a:p>
            <a:pPr>
              <a:defRPr/>
            </a:pPr>
            <a:r>
              <a:rPr lang="de-DE" dirty="0"/>
              <a:t>ID: 12.01.01.04_v | Einheit 12: Formaler Rahmen | Baustein 1: Gesprächsleitfaden Schulungskonzeption</a:t>
            </a:r>
          </a:p>
          <a:p>
            <a:pPr>
              <a:defRPr/>
            </a:pPr>
            <a:r>
              <a:rPr lang="de-DE" dirty="0"/>
              <a:t>Inhalt 1: Beratung Schulung (Übung) | Schritt 4: 4/5 WL referiert</a:t>
            </a:r>
          </a:p>
          <a:p>
            <a:pPr>
              <a:defRPr/>
            </a:pPr>
            <a:endParaRPr lang="de-DE" dirty="0"/>
          </a:p>
          <a:p>
            <a:pPr>
              <a:defRPr/>
            </a:pPr>
            <a:r>
              <a:rPr lang="de-DE" dirty="0"/>
              <a:t>Aktive Rolle:</a:t>
            </a:r>
          </a:p>
          <a:p>
            <a:pPr>
              <a:defRPr/>
            </a:pPr>
            <a:r>
              <a:rPr lang="de-DE" dirty="0"/>
              <a:t>Vortrag:</a:t>
            </a:r>
          </a:p>
          <a:p>
            <a:pPr>
              <a:defRPr/>
            </a:pPr>
            <a:r>
              <a:rPr lang="de-DE" dirty="0"/>
              <a:t>- Mindmaps zu:</a:t>
            </a:r>
          </a:p>
          <a:p>
            <a:pPr>
              <a:defRPr/>
            </a:pPr>
            <a:r>
              <a:rPr lang="de-DE" dirty="0"/>
              <a:t>- 1) Rahmenbedingungen (3Z)</a:t>
            </a:r>
          </a:p>
          <a:p>
            <a:pPr>
              <a:defRPr/>
            </a:pPr>
            <a:r>
              <a:rPr lang="de-DE" dirty="0"/>
              <a:t>- 2) inhaltliches</a:t>
            </a:r>
          </a:p>
          <a:p>
            <a:pPr>
              <a:defRPr/>
            </a:pPr>
            <a:r>
              <a:rPr lang="de-DE" dirty="0"/>
              <a:t>- 3) </a:t>
            </a:r>
            <a:r>
              <a:rPr lang="de-DE" dirty="0" err="1"/>
              <a:t>Orga</a:t>
            </a:r>
            <a:endParaRPr lang="de-DE" dirty="0"/>
          </a:p>
          <a:p>
            <a:pPr>
              <a:defRPr/>
            </a:pPr>
            <a:r>
              <a:rPr lang="de-DE" dirty="0"/>
              <a:t>- Zusammenfassung</a:t>
            </a:r>
            <a:endParaRPr dirty="0"/>
          </a:p>
        </p:txBody>
      </p:sp>
      <p:sp>
        <p:nvSpPr>
          <p:cNvPr id="4" name="Slide Number Placeholder 3"/>
          <p:cNvSpPr>
            <a:spLocks noGrp="1"/>
          </p:cNvSpPr>
          <p:nvPr>
            <p:ph type="sldNum" sz="quarter" idx="10"/>
          </p:nvPr>
        </p:nvSpPr>
        <p:spPr bwMode="auto"/>
        <p:txBody>
          <a:bodyPr/>
          <a:lstStyle/>
          <a:p>
            <a:pPr>
              <a:defRPr/>
            </a:pPr>
            <a:fld id="{581E4129-66D4-F552-2F6C-E99FAB69A9A1}" type="slidenum">
              <a:rPr/>
              <a:t>103</a:t>
            </a:fld>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15:13 --- Folie 12.5-12.7 (3)]</a:t>
            </a:r>
          </a:p>
          <a:p>
            <a:pPr>
              <a:defRPr/>
            </a:pPr>
            <a:r>
              <a:rPr lang="de-DE" dirty="0"/>
              <a:t>ID: 12.01.01.04_v | Einheit 12: Formaler Rahmen | Baustein 1: Gesprächsleitfaden Schulungskonzeption</a:t>
            </a:r>
          </a:p>
          <a:p>
            <a:pPr>
              <a:defRPr/>
            </a:pPr>
            <a:r>
              <a:rPr lang="de-DE" dirty="0"/>
              <a:t>Inhalt 1: Beratung Schulung (Übung) | Schritt 4: 4/5 WL referiert</a:t>
            </a:r>
          </a:p>
          <a:p>
            <a:pPr>
              <a:defRPr/>
            </a:pPr>
            <a:endParaRPr lang="de-DE" dirty="0"/>
          </a:p>
          <a:p>
            <a:pPr>
              <a:defRPr/>
            </a:pPr>
            <a:r>
              <a:rPr lang="de-DE" dirty="0"/>
              <a:t>Aktive Rolle:</a:t>
            </a:r>
          </a:p>
          <a:p>
            <a:pPr>
              <a:defRPr/>
            </a:pPr>
            <a:r>
              <a:rPr lang="de-DE" dirty="0"/>
              <a:t>Vortrag:</a:t>
            </a:r>
          </a:p>
          <a:p>
            <a:pPr>
              <a:defRPr/>
            </a:pPr>
            <a:r>
              <a:rPr lang="de-DE" dirty="0"/>
              <a:t>- Mindmaps zu:</a:t>
            </a:r>
          </a:p>
          <a:p>
            <a:pPr>
              <a:defRPr/>
            </a:pPr>
            <a:r>
              <a:rPr lang="de-DE" dirty="0"/>
              <a:t>- 1) Rahmenbedingungen (3Z)</a:t>
            </a:r>
          </a:p>
          <a:p>
            <a:pPr>
              <a:defRPr/>
            </a:pPr>
            <a:r>
              <a:rPr lang="de-DE" dirty="0"/>
              <a:t>- 2) inhaltliches</a:t>
            </a:r>
          </a:p>
          <a:p>
            <a:pPr>
              <a:defRPr/>
            </a:pPr>
            <a:r>
              <a:rPr lang="de-DE" dirty="0"/>
              <a:t>- 3) </a:t>
            </a:r>
            <a:r>
              <a:rPr lang="de-DE" dirty="0" err="1"/>
              <a:t>Orga</a:t>
            </a:r>
            <a:endParaRPr lang="de-DE" dirty="0"/>
          </a:p>
          <a:p>
            <a:pPr>
              <a:defRPr/>
            </a:pPr>
            <a:r>
              <a:rPr lang="de-DE" dirty="0"/>
              <a:t>- Zusammenfassung</a:t>
            </a:r>
            <a:endParaRPr dirty="0"/>
          </a:p>
        </p:txBody>
      </p:sp>
      <p:sp>
        <p:nvSpPr>
          <p:cNvPr id="4" name="Slide Number Placeholder 3"/>
          <p:cNvSpPr>
            <a:spLocks noGrp="1"/>
          </p:cNvSpPr>
          <p:nvPr>
            <p:ph type="sldNum" sz="quarter" idx="10"/>
          </p:nvPr>
        </p:nvSpPr>
        <p:spPr bwMode="auto"/>
        <p:txBody>
          <a:bodyPr/>
          <a:lstStyle/>
          <a:p>
            <a:pPr>
              <a:defRPr/>
            </a:pPr>
            <a:fld id="{362F9D5A-BBE0-4CAE-76EB-FF2551FF1C56}" type="slidenum">
              <a:rPr/>
              <a:t>104</a:t>
            </a:fld>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15:18 --- Folie 12.8 (1)]</a:t>
            </a:r>
          </a:p>
          <a:p>
            <a:pPr>
              <a:defRPr/>
            </a:pPr>
            <a:r>
              <a:rPr lang="de-DE" dirty="0"/>
              <a:t>ID: 12.01.01.05_v | Einheit 12: Formaler Rahmen | Baustein 1: Gesprächsleitfaden Schulungskonzeption</a:t>
            </a:r>
          </a:p>
          <a:p>
            <a:pPr>
              <a:defRPr/>
            </a:pPr>
            <a:r>
              <a:rPr lang="de-DE" dirty="0"/>
              <a:t>Inhalt 1: Beratung Schulung (Übung) | Schritt 5: 5/5 WL moderiert</a:t>
            </a:r>
          </a:p>
          <a:p>
            <a:pPr>
              <a:defRPr/>
            </a:pPr>
            <a:endParaRPr lang="de-DE" dirty="0"/>
          </a:p>
          <a:p>
            <a:pPr>
              <a:defRPr/>
            </a:pPr>
            <a:r>
              <a:rPr lang="de-DE" dirty="0"/>
              <a:t>Aktive Rolle:</a:t>
            </a:r>
          </a:p>
          <a:p>
            <a:pPr>
              <a:defRPr/>
            </a:pPr>
            <a:r>
              <a:rPr lang="de-DE" dirty="0"/>
              <a:t>Moderation:</a:t>
            </a:r>
          </a:p>
          <a:p>
            <a:pPr>
              <a:defRPr/>
            </a:pPr>
            <a:r>
              <a:rPr lang="de-DE" dirty="0"/>
              <a:t>- Fragerunde zu den Mindmaps</a:t>
            </a:r>
            <a:endParaRPr dirty="0"/>
          </a:p>
        </p:txBody>
      </p:sp>
      <p:sp>
        <p:nvSpPr>
          <p:cNvPr id="4" name="Slide Number Placeholder 3"/>
          <p:cNvSpPr>
            <a:spLocks noGrp="1"/>
          </p:cNvSpPr>
          <p:nvPr>
            <p:ph type="sldNum" sz="quarter" idx="10"/>
          </p:nvPr>
        </p:nvSpPr>
        <p:spPr bwMode="auto"/>
        <p:txBody>
          <a:bodyPr/>
          <a:lstStyle/>
          <a:p>
            <a:pPr>
              <a:defRPr/>
            </a:pPr>
            <a:fld id="{9CD81599-A8FD-E681-6FED-B71215CC3857}" type="slidenum">
              <a:rPr/>
              <a:t>105</a:t>
            </a:fld>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15:26 --- Folie 13.1-13.2 (2)]</a:t>
            </a:r>
          </a:p>
          <a:p>
            <a:pPr>
              <a:defRPr/>
            </a:pPr>
            <a:r>
              <a:rPr lang="de-DE" dirty="0"/>
              <a:t>ID: 13.01.01.01_v | Einheit 13: Abschluss des ersten Tages | Baustein 1: Rekapitulieren</a:t>
            </a:r>
          </a:p>
          <a:p>
            <a:pPr>
              <a:defRPr/>
            </a:pPr>
            <a:r>
              <a:rPr lang="de-DE" dirty="0"/>
              <a:t>Inhalt 1: Erster Workshoptag (Inventur) | Schritt 1: TN arbeiten</a:t>
            </a:r>
          </a:p>
          <a:p>
            <a:pPr>
              <a:defRPr/>
            </a:pPr>
            <a:endParaRPr lang="de-DE" dirty="0"/>
          </a:p>
          <a:p>
            <a:pPr>
              <a:defRPr/>
            </a:pPr>
            <a:r>
              <a:rPr lang="de-DE" dirty="0"/>
              <a:t>Aktive Rolle:</a:t>
            </a:r>
          </a:p>
          <a:p>
            <a:pPr>
              <a:defRPr/>
            </a:pPr>
            <a:r>
              <a:rPr lang="de-DE" dirty="0"/>
              <a:t>Aufgabenstellung:</a:t>
            </a:r>
          </a:p>
          <a:p>
            <a:pPr>
              <a:defRPr/>
            </a:pPr>
            <a:r>
              <a:rPr lang="de-DE" dirty="0"/>
              <a:t>- "Notiert Euch gerne die Aspekte des heutigen Tages, die für Euch (und Euren Arbeitsalltag) relevant sind. Z.B. mit Hilfe des Beuteblatts"</a:t>
            </a:r>
          </a:p>
          <a:p>
            <a:pPr>
              <a:defRPr/>
            </a:pPr>
            <a:r>
              <a:rPr lang="de-DE" dirty="0"/>
              <a:t>- Zeit: gut 5 min</a:t>
            </a:r>
          </a:p>
          <a:p>
            <a:pPr>
              <a:defRPr/>
            </a:pPr>
            <a:endParaRPr lang="de-DE" dirty="0"/>
          </a:p>
          <a:p>
            <a:pPr>
              <a:defRPr/>
            </a:pPr>
            <a:r>
              <a:rPr lang="de-DE" dirty="0"/>
              <a:t>Passive Rolle:</a:t>
            </a:r>
          </a:p>
          <a:p>
            <a:pPr>
              <a:defRPr/>
            </a:pPr>
            <a:r>
              <a:rPr lang="de-DE" dirty="0"/>
              <a:t>* in Chat: Link Beuteblatt</a:t>
            </a:r>
            <a:endParaRPr dirty="0"/>
          </a:p>
        </p:txBody>
      </p:sp>
      <p:sp>
        <p:nvSpPr>
          <p:cNvPr id="4" name="Slide Number Placeholder 3"/>
          <p:cNvSpPr>
            <a:spLocks noGrp="1"/>
          </p:cNvSpPr>
          <p:nvPr>
            <p:ph type="sldNum" sz="quarter" idx="10"/>
          </p:nvPr>
        </p:nvSpPr>
        <p:spPr bwMode="auto"/>
        <p:txBody>
          <a:bodyPr/>
          <a:lstStyle/>
          <a:p>
            <a:pPr>
              <a:defRPr/>
            </a:pPr>
            <a:fld id="{FF55CBFC-ABF8-D16C-BF83-C5ADCCD71047}" type="slidenum">
              <a:rPr/>
              <a:t>106</a:t>
            </a:fld>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15:26 --- Folie 13.1-13.2 (2)]</a:t>
            </a:r>
          </a:p>
          <a:p>
            <a:pPr>
              <a:defRPr/>
            </a:pPr>
            <a:r>
              <a:rPr lang="de-DE" dirty="0"/>
              <a:t>ID: 13.01.01.01_v | Einheit 13: Abschluss des ersten Tages | Baustein 1: Rekapitulieren</a:t>
            </a:r>
          </a:p>
          <a:p>
            <a:pPr>
              <a:defRPr/>
            </a:pPr>
            <a:r>
              <a:rPr lang="de-DE" dirty="0"/>
              <a:t>Inhalt 1: Erster Workshoptag (Inventur) | Schritt 1: TN arbeiten</a:t>
            </a:r>
          </a:p>
          <a:p>
            <a:pPr>
              <a:defRPr/>
            </a:pPr>
            <a:endParaRPr lang="de-DE" dirty="0"/>
          </a:p>
          <a:p>
            <a:pPr>
              <a:defRPr/>
            </a:pPr>
            <a:r>
              <a:rPr lang="de-DE" dirty="0"/>
              <a:t>Aktive Rolle:</a:t>
            </a:r>
          </a:p>
          <a:p>
            <a:pPr>
              <a:defRPr/>
            </a:pPr>
            <a:r>
              <a:rPr lang="de-DE" dirty="0"/>
              <a:t>Aufgabenstellung:</a:t>
            </a:r>
          </a:p>
          <a:p>
            <a:pPr>
              <a:defRPr/>
            </a:pPr>
            <a:r>
              <a:rPr lang="de-DE" dirty="0"/>
              <a:t>- "Notiert Euch gerne die Aspekte des heutigen Tages, die für Euch (und Euren Arbeitsalltag) relevant sind. Z.B. mit Hilfe des Beuteblatts"</a:t>
            </a:r>
          </a:p>
          <a:p>
            <a:pPr>
              <a:defRPr/>
            </a:pPr>
            <a:r>
              <a:rPr lang="de-DE" dirty="0"/>
              <a:t>- Zeit: gut 5 min</a:t>
            </a:r>
          </a:p>
          <a:p>
            <a:pPr>
              <a:defRPr/>
            </a:pPr>
            <a:endParaRPr lang="de-DE" dirty="0"/>
          </a:p>
          <a:p>
            <a:pPr>
              <a:defRPr/>
            </a:pPr>
            <a:r>
              <a:rPr lang="de-DE" dirty="0"/>
              <a:t>Passive Rolle:</a:t>
            </a:r>
          </a:p>
          <a:p>
            <a:pPr>
              <a:defRPr/>
            </a:pPr>
            <a:r>
              <a:rPr lang="de-DE" dirty="0"/>
              <a:t>* in Chat: Link Beuteblatt</a:t>
            </a:r>
            <a:endParaRPr dirty="0"/>
          </a:p>
        </p:txBody>
      </p:sp>
      <p:sp>
        <p:nvSpPr>
          <p:cNvPr id="4" name="Slide Number Placeholder 3"/>
          <p:cNvSpPr>
            <a:spLocks noGrp="1"/>
          </p:cNvSpPr>
          <p:nvPr>
            <p:ph type="sldNum" sz="quarter" idx="10"/>
          </p:nvPr>
        </p:nvSpPr>
        <p:spPr bwMode="auto"/>
        <p:txBody>
          <a:bodyPr/>
          <a:lstStyle/>
          <a:p>
            <a:pPr>
              <a:defRPr/>
            </a:pPr>
            <a:fld id="{F577AAC7-441A-81EF-D389-89FB6A15BE62}" type="slidenum">
              <a:rPr/>
              <a:t>107</a:t>
            </a:fld>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3825" y="488950"/>
            <a:ext cx="4824413" cy="2714625"/>
          </a:xfrm>
        </p:spPr>
      </p:sp>
      <p:sp>
        <p:nvSpPr>
          <p:cNvPr id="3" name="Notizenplatzhalter 2"/>
          <p:cNvSpPr>
            <a:spLocks noGrp="1"/>
          </p:cNvSpPr>
          <p:nvPr>
            <p:ph type="body" idx="1"/>
          </p:nvPr>
        </p:nvSpPr>
        <p:spPr/>
        <p:txBody>
          <a:bodyPr/>
          <a:lstStyle/>
          <a:p>
            <a:r>
              <a:rPr lang="de-DE" dirty="0"/>
              <a:t>[05m; bis 15:31 --- Folie 13.3 (1)]</a:t>
            </a:r>
          </a:p>
          <a:p>
            <a:r>
              <a:rPr lang="de-DE" dirty="0"/>
              <a:t>ID: 13.01.02.01_v | Einheit 13: Abschluss des ersten Tages | Baustein 1: Rekapitulieren</a:t>
            </a:r>
          </a:p>
          <a:p>
            <a:r>
              <a:rPr lang="de-DE" dirty="0"/>
              <a:t>Inhalt 2: Nutzen Tag 1 (Zuruf) | Schritt 1: TN geben Input</a:t>
            </a:r>
          </a:p>
          <a:p>
            <a:endParaRPr lang="de-DE" dirty="0"/>
          </a:p>
          <a:p>
            <a:r>
              <a:rPr lang="de-DE" dirty="0"/>
              <a:t>Aktive Rolle:</a:t>
            </a:r>
          </a:p>
          <a:p>
            <a:r>
              <a:rPr lang="de-DE" dirty="0"/>
              <a:t>Aufgabenstellung:</a:t>
            </a:r>
          </a:p>
          <a:p>
            <a:r>
              <a:rPr lang="de-DE" dirty="0"/>
              <a:t>- Zuruf ohne Notizen</a:t>
            </a:r>
          </a:p>
          <a:p>
            <a:r>
              <a:rPr lang="de-DE" dirty="0"/>
              <a:t>- "Wenn Ihr den heutigen Tag Revue passieren lasst: Was meint Ihr, könnt Ihr von den Inhalten in Eurem Arbeitsalltag nutzen oder anwenden?"</a:t>
            </a:r>
          </a:p>
          <a:p>
            <a:r>
              <a:rPr lang="de-DE" dirty="0"/>
              <a:t>- Bitte Antworten einfach in den Raum rufen</a:t>
            </a:r>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pPr>
                <a:defRPr/>
              </a:pPr>
              <a:t>108</a:t>
            </a:fld>
            <a:endParaRPr lang="de-DE"/>
          </a:p>
        </p:txBody>
      </p:sp>
    </p:spTree>
    <p:extLst>
      <p:ext uri="{BB962C8B-B14F-4D97-AF65-F5344CB8AC3E}">
        <p14:creationId xmlns:p14="http://schemas.microsoft.com/office/powerpoint/2010/main" val="122551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09:36 --- Folie 2.3 (1)]</a:t>
            </a:r>
          </a:p>
          <a:p>
            <a:pPr>
              <a:defRPr/>
            </a:pPr>
            <a:r>
              <a:rPr lang="de-DE" dirty="0"/>
              <a:t>ID: 02.01.02.01_v | Einheit 2: Orientierung | Baustein 1: Workshoplandkarte</a:t>
            </a:r>
          </a:p>
          <a:p>
            <a:pPr>
              <a:defRPr/>
            </a:pPr>
            <a:r>
              <a:rPr lang="de-DE" dirty="0"/>
              <a:t>Inhalt 2: Workshoplandkarte (Erwartungsabfrage) | Schritt 1: 1/2 WL Vorbereitung</a:t>
            </a:r>
          </a:p>
          <a:p>
            <a:pPr>
              <a:defRPr/>
            </a:pPr>
            <a:endParaRPr lang="de-DE" dirty="0"/>
          </a:p>
          <a:p>
            <a:pPr>
              <a:defRPr/>
            </a:pPr>
            <a:r>
              <a:rPr lang="de-DE" dirty="0"/>
              <a:t>Aktive Rolle:</a:t>
            </a:r>
          </a:p>
          <a:p>
            <a:pPr>
              <a:defRPr/>
            </a:pPr>
            <a:r>
              <a:rPr lang="de-DE" dirty="0"/>
              <a:t>Aufgabenstellung:</a:t>
            </a:r>
          </a:p>
          <a:p>
            <a:pPr>
              <a:defRPr/>
            </a:pPr>
            <a:r>
              <a:rPr lang="de-DE" dirty="0"/>
              <a:t>- Folie Workshoplandkarte teilen</a:t>
            </a:r>
          </a:p>
          <a:p>
            <a:pPr>
              <a:defRPr/>
            </a:pPr>
            <a:r>
              <a:rPr lang="de-DE" dirty="0"/>
              <a:t>- Whiteboard in Videokonferenzsoftware aktivieren</a:t>
            </a:r>
          </a:p>
          <a:p>
            <a:pPr>
              <a:defRPr/>
            </a:pPr>
            <a:r>
              <a:rPr lang="de-DE" dirty="0"/>
              <a:t>- "Bitte tragt gleich Eure Wünsche und Anliegen für diesen Workshop in die Landkarte ein."</a:t>
            </a:r>
          </a:p>
          <a:p>
            <a:pPr>
              <a:defRPr/>
            </a:pPr>
            <a:r>
              <a:rPr lang="de-DE" dirty="0"/>
              <a:t>- Whiteboard-funktion erläutern</a:t>
            </a:r>
          </a:p>
          <a:p>
            <a:pPr>
              <a:defRPr/>
            </a:pPr>
            <a:endParaRPr lang="de-DE" dirty="0"/>
          </a:p>
          <a:p>
            <a:pPr>
              <a:defRPr/>
            </a:pPr>
            <a:r>
              <a:rPr lang="de-DE" dirty="0"/>
              <a:t>Passive Rolle:</a:t>
            </a:r>
          </a:p>
          <a:p>
            <a:pPr>
              <a:defRPr/>
            </a:pPr>
            <a:r>
              <a:rPr lang="de-DE" dirty="0"/>
              <a:t>* ggf. </a:t>
            </a:r>
            <a:r>
              <a:rPr lang="de-DE" dirty="0" err="1"/>
              <a:t>Whiteboardfunktion</a:t>
            </a:r>
            <a:r>
              <a:rPr lang="de-DE" dirty="0"/>
              <a:t> in Videokonferenzsoftware aktivieren</a:t>
            </a:r>
            <a:endParaRPr dirty="0"/>
          </a:p>
        </p:txBody>
      </p:sp>
      <p:sp>
        <p:nvSpPr>
          <p:cNvPr id="4" name="Slide Number Placeholder 3"/>
          <p:cNvSpPr>
            <a:spLocks noGrp="1"/>
          </p:cNvSpPr>
          <p:nvPr>
            <p:ph type="sldNum" sz="quarter" idx="10"/>
          </p:nvPr>
        </p:nvSpPr>
        <p:spPr bwMode="auto"/>
        <p:txBody>
          <a:bodyPr/>
          <a:lstStyle/>
          <a:p>
            <a:pPr>
              <a:defRPr/>
            </a:pPr>
            <a:fld id="{7DEED26B-3B51-BA4E-C93E-15470F8D55D4}" type="slidenum">
              <a:rPr/>
              <a:t>10</a:t>
            </a:fld>
            <a:endParaRPr/>
          </a:p>
        </p:txBody>
      </p:sp>
    </p:spTree>
    <p:extLst>
      <p:ext uri="{BB962C8B-B14F-4D97-AF65-F5344CB8AC3E}">
        <p14:creationId xmlns:p14="http://schemas.microsoft.com/office/powerpoint/2010/main" val="1312056732"/>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15:36 --- Folie 13.4 (1)]</a:t>
            </a:r>
          </a:p>
          <a:p>
            <a:pPr>
              <a:defRPr/>
            </a:pPr>
            <a:r>
              <a:rPr lang="de-DE" dirty="0"/>
              <a:t>ID: 13.02.01.01_v | Einheit 13: Abschluss des ersten Tages | Baustein 2: Feedback</a:t>
            </a:r>
          </a:p>
          <a:p>
            <a:pPr>
              <a:defRPr/>
            </a:pPr>
            <a:r>
              <a:rPr lang="de-DE" dirty="0"/>
              <a:t>Inhalt 1: Feedback Tag 1 (Seminar-SMS) | Schritt 1: TN arbeiten</a:t>
            </a:r>
          </a:p>
          <a:p>
            <a:pPr>
              <a:defRPr/>
            </a:pPr>
            <a:endParaRPr lang="de-DE" dirty="0"/>
          </a:p>
          <a:p>
            <a:pPr>
              <a:defRPr/>
            </a:pPr>
            <a:r>
              <a:rPr lang="de-DE" dirty="0"/>
              <a:t>Aktive Rolle:</a:t>
            </a:r>
          </a:p>
          <a:p>
            <a:pPr>
              <a:defRPr/>
            </a:pPr>
            <a:r>
              <a:rPr lang="de-DE" dirty="0"/>
              <a:t>Aufgabenstellung:</a:t>
            </a:r>
          </a:p>
          <a:p>
            <a:pPr>
              <a:defRPr/>
            </a:pPr>
            <a:r>
              <a:rPr lang="de-DE" dirty="0"/>
              <a:t>- "Bitte stellt Euch vor, dass Ihr heute Abend nach der Veranstaltung an </a:t>
            </a:r>
            <a:r>
              <a:rPr lang="de-DE" dirty="0" err="1"/>
              <a:t>Kolleg:innen</a:t>
            </a:r>
            <a:r>
              <a:rPr lang="de-DE" dirty="0"/>
              <a:t> eine SMS schicken und Euren Eindruck über den heutigen Workshoptag vermitteln wollt. Was würdet Ihr schreiben?"</a:t>
            </a:r>
          </a:p>
          <a:p>
            <a:pPr>
              <a:defRPr/>
            </a:pPr>
            <a:r>
              <a:rPr lang="de-DE" dirty="0"/>
              <a:t>- "Natürlich freuen wir uns über Lob, für Verbesserungen ist konstruktive bis schonungslose Kritik aber nützlicher."</a:t>
            </a:r>
          </a:p>
          <a:p>
            <a:pPr>
              <a:defRPr/>
            </a:pPr>
            <a:r>
              <a:rPr lang="de-DE" dirty="0"/>
              <a:t>- Bitte "schickt" diese SMS hier in den Chat. Entweder an alle oder an mich/uns persönlich</a:t>
            </a:r>
            <a:endParaRPr dirty="0"/>
          </a:p>
        </p:txBody>
      </p:sp>
      <p:sp>
        <p:nvSpPr>
          <p:cNvPr id="4" name="Slide Number Placeholder 3"/>
          <p:cNvSpPr>
            <a:spLocks noGrp="1"/>
          </p:cNvSpPr>
          <p:nvPr>
            <p:ph type="sldNum" sz="quarter" idx="10"/>
          </p:nvPr>
        </p:nvSpPr>
        <p:spPr bwMode="auto"/>
        <p:txBody>
          <a:bodyPr/>
          <a:lstStyle/>
          <a:p>
            <a:pPr>
              <a:defRPr/>
            </a:pPr>
            <a:fld id="{1387CFAA-2C81-1B52-700B-CBCD6E9A91DF}" type="slidenum">
              <a:rPr/>
              <a:t>109</a:t>
            </a:fld>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15:38 --- Folie 13.5 (1)]</a:t>
            </a:r>
          </a:p>
          <a:p>
            <a:pPr>
              <a:defRPr/>
            </a:pPr>
            <a:r>
              <a:rPr lang="de-DE" dirty="0"/>
              <a:t>ID: 13.03.01.01_v | Einheit 13: Abschluss des ersten Tages | Baustein 3: Verabschiedung</a:t>
            </a:r>
          </a:p>
          <a:p>
            <a:pPr>
              <a:defRPr/>
            </a:pPr>
            <a:r>
              <a:rPr lang="de-DE" dirty="0"/>
              <a:t>Inhalt 1: Ende Tag 1 (Vortrag) | Schritt 1: WL moderiert</a:t>
            </a:r>
          </a:p>
          <a:p>
            <a:pPr>
              <a:defRPr/>
            </a:pPr>
            <a:endParaRPr lang="de-DE" dirty="0"/>
          </a:p>
          <a:p>
            <a:pPr>
              <a:defRPr/>
            </a:pPr>
            <a:r>
              <a:rPr lang="de-DE" dirty="0"/>
              <a:t>Aktive Rolle:</a:t>
            </a:r>
          </a:p>
          <a:p>
            <a:pPr>
              <a:defRPr/>
            </a:pPr>
            <a:r>
              <a:rPr lang="de-DE" dirty="0"/>
              <a:t>Vortrag:</a:t>
            </a:r>
          </a:p>
          <a:p>
            <a:pPr>
              <a:defRPr/>
            </a:pPr>
            <a:r>
              <a:rPr lang="de-DE" dirty="0"/>
              <a:t>- Fragen zu heute?</a:t>
            </a:r>
          </a:p>
          <a:p>
            <a:pPr>
              <a:defRPr/>
            </a:pPr>
            <a:r>
              <a:rPr lang="de-DE" dirty="0"/>
              <a:t>- kurzer Ausblick auf 2. Teil</a:t>
            </a:r>
          </a:p>
          <a:p>
            <a:pPr>
              <a:defRPr/>
            </a:pPr>
            <a:r>
              <a:rPr lang="de-DE" dirty="0"/>
              <a:t>- Danke und Abschied bis morgen</a:t>
            </a:r>
            <a:endParaRPr dirty="0"/>
          </a:p>
        </p:txBody>
      </p:sp>
      <p:sp>
        <p:nvSpPr>
          <p:cNvPr id="4" name="Slide Number Placeholder 3"/>
          <p:cNvSpPr>
            <a:spLocks noGrp="1"/>
          </p:cNvSpPr>
          <p:nvPr>
            <p:ph type="sldNum" sz="quarter" idx="10"/>
          </p:nvPr>
        </p:nvSpPr>
        <p:spPr bwMode="auto"/>
        <p:txBody>
          <a:bodyPr/>
          <a:lstStyle/>
          <a:p>
            <a:pPr>
              <a:defRPr/>
            </a:pPr>
            <a:fld id="{3661CC6B-5D00-9E63-155A-CEF3CD668D3F}" type="slidenum">
              <a:rPr/>
              <a:t>110</a:t>
            </a:fld>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[52m; bis 16:30 --- Folie na (na)]</a:t>
            </a:r>
          </a:p>
          <a:p>
            <a:pPr>
              <a:defRPr/>
            </a:pPr>
            <a:r>
              <a:rPr lang="de-DE" dirty="0"/>
              <a:t>ID: 13.04.01.01_v | Einheit 13: Abschluss des ersten Tages | Baustein 4: Ende und Puffer</a:t>
            </a:r>
          </a:p>
          <a:p>
            <a:pPr>
              <a:defRPr/>
            </a:pPr>
            <a:r>
              <a:rPr lang="de-DE" dirty="0"/>
              <a:t>Inhalt 1: na (na) | Schritt 1: na</a:t>
            </a:r>
          </a:p>
          <a:p>
            <a:pPr>
              <a:defRPr/>
            </a:pPr>
            <a:endParaRPr lang="de-DE" dirty="0"/>
          </a:p>
          <a:p>
            <a:pPr>
              <a:defRPr/>
            </a:pPr>
            <a:r>
              <a:rPr lang="de-DE" dirty="0"/>
              <a:t>Aktive Rolle:</a:t>
            </a:r>
          </a:p>
          <a:p>
            <a:pPr>
              <a:defRPr/>
            </a:pPr>
            <a:r>
              <a:rPr lang="de-DE" dirty="0"/>
              <a:t>na</a:t>
            </a:r>
            <a:endParaRPr dirty="0"/>
          </a:p>
        </p:txBody>
      </p:sp>
      <p:sp>
        <p:nvSpPr>
          <p:cNvPr id="4" name="Slide Number Placeholder 3"/>
          <p:cNvSpPr>
            <a:spLocks noGrp="1"/>
          </p:cNvSpPr>
          <p:nvPr>
            <p:ph type="sldNum" sz="quarter" idx="10"/>
          </p:nvPr>
        </p:nvSpPr>
        <p:spPr bwMode="auto"/>
        <p:txBody>
          <a:bodyPr/>
          <a:lstStyle/>
          <a:p>
            <a:pPr>
              <a:defRPr/>
            </a:pPr>
            <a:fld id="{93F84EC8-C09E-77DF-3766-569CAE77E89C}" type="slidenum">
              <a:rPr/>
              <a:t>111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09:42 --- Folie 2.4 (1)]</a:t>
            </a:r>
          </a:p>
          <a:p>
            <a:pPr>
              <a:defRPr/>
            </a:pPr>
            <a:r>
              <a:rPr lang="de-DE" dirty="0"/>
              <a:t>ID: 02.01.02.02_v | Einheit 2: Orientierung | Baustein 1: Workshoplandkarte</a:t>
            </a:r>
          </a:p>
          <a:p>
            <a:pPr>
              <a:defRPr/>
            </a:pPr>
            <a:r>
              <a:rPr lang="de-DE" dirty="0"/>
              <a:t>Inhalt 2: Workshoplandkarte (Erwartungsabfrage) | Schritt 2: 2/2 TN arbeiten</a:t>
            </a:r>
          </a:p>
          <a:p>
            <a:pPr>
              <a:defRPr/>
            </a:pPr>
            <a:endParaRPr lang="de-DE" dirty="0"/>
          </a:p>
          <a:p>
            <a:pPr>
              <a:defRPr/>
            </a:pPr>
            <a:r>
              <a:rPr lang="de-DE" dirty="0"/>
              <a:t>Aktive Rolle:</a:t>
            </a:r>
          </a:p>
          <a:p>
            <a:pPr>
              <a:defRPr/>
            </a:pPr>
            <a:r>
              <a:rPr lang="de-DE" dirty="0"/>
              <a:t>Moderation:</a:t>
            </a:r>
          </a:p>
          <a:p>
            <a:pPr>
              <a:defRPr/>
            </a:pPr>
            <a:r>
              <a:rPr lang="de-DE" dirty="0"/>
              <a:t>- TN 3 min Zeit geben (in Ruhe) Einträge zu beginnen</a:t>
            </a:r>
          </a:p>
          <a:p>
            <a:pPr>
              <a:defRPr/>
            </a:pPr>
            <a:r>
              <a:rPr lang="de-DE" dirty="0"/>
              <a:t>- WL dann abhängig von Stand Anliegen kommentieren bzw. einzuordnen</a:t>
            </a:r>
          </a:p>
          <a:p>
            <a:pPr>
              <a:defRPr/>
            </a:pPr>
            <a:r>
              <a:rPr lang="de-DE" dirty="0"/>
              <a:t>- Ansprechen, was im Rahmen der 2 Tage nicht geht bzw. wie die TN diese Anliegen woanders klären können</a:t>
            </a:r>
          </a:p>
          <a:p>
            <a:pPr>
              <a:defRPr/>
            </a:pPr>
            <a:endParaRPr lang="de-DE" dirty="0"/>
          </a:p>
          <a:p>
            <a:pPr>
              <a:defRPr/>
            </a:pPr>
            <a:r>
              <a:rPr lang="de-DE" dirty="0"/>
              <a:t>Passive Rolle:</a:t>
            </a:r>
          </a:p>
          <a:p>
            <a:pPr>
              <a:defRPr/>
            </a:pPr>
            <a:r>
              <a:rPr lang="de-DE" dirty="0"/>
              <a:t>* Kommentare als Screenshot sichern</a:t>
            </a:r>
            <a:endParaRPr dirty="0"/>
          </a:p>
        </p:txBody>
      </p:sp>
      <p:sp>
        <p:nvSpPr>
          <p:cNvPr id="4" name="Slide Number Placeholder 3"/>
          <p:cNvSpPr>
            <a:spLocks noGrp="1"/>
          </p:cNvSpPr>
          <p:nvPr>
            <p:ph type="sldNum" sz="quarter" idx="10"/>
          </p:nvPr>
        </p:nvSpPr>
        <p:spPr bwMode="auto"/>
        <p:txBody>
          <a:bodyPr/>
          <a:lstStyle/>
          <a:p>
            <a:pPr>
              <a:defRPr/>
            </a:pPr>
            <a:fld id="{7DEED26B-3B51-BA4E-C93E-15470F8D55D4}" type="slidenum">
              <a:rPr/>
              <a:t>11</a:t>
            </a:fld>
            <a:endParaRPr/>
          </a:p>
        </p:txBody>
      </p:sp>
    </p:spTree>
    <p:extLst>
      <p:ext uri="{BB962C8B-B14F-4D97-AF65-F5344CB8AC3E}">
        <p14:creationId xmlns:p14="http://schemas.microsoft.com/office/powerpoint/2010/main" val="3641441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09:47 --- Folie 2.5-2.6 (2)]</a:t>
            </a:r>
          </a:p>
          <a:p>
            <a:pPr>
              <a:defRPr/>
            </a:pPr>
            <a:r>
              <a:rPr lang="de-DE" dirty="0"/>
              <a:t>ID: 02.02.01.01_v | Einheit 2: Orientierung | Baustein 2: Tagesplan kennen</a:t>
            </a:r>
          </a:p>
          <a:p>
            <a:pPr>
              <a:defRPr/>
            </a:pPr>
            <a:r>
              <a:rPr lang="de-DE" dirty="0"/>
              <a:t>Inhalt 1: Vorstellung Tagesablauf (Vortrag) | Schritt 1: WL referiert</a:t>
            </a:r>
          </a:p>
          <a:p>
            <a:pPr>
              <a:defRPr/>
            </a:pPr>
            <a:endParaRPr lang="de-DE" dirty="0"/>
          </a:p>
          <a:p>
            <a:pPr>
              <a:defRPr/>
            </a:pPr>
            <a:r>
              <a:rPr lang="de-DE" dirty="0"/>
              <a:t>Aktive Rolle:</a:t>
            </a:r>
          </a:p>
          <a:p>
            <a:pPr>
              <a:defRPr/>
            </a:pPr>
            <a:r>
              <a:rPr lang="de-DE" dirty="0"/>
              <a:t>Vortrag:</a:t>
            </a:r>
          </a:p>
          <a:p>
            <a:pPr>
              <a:defRPr/>
            </a:pPr>
            <a:r>
              <a:rPr lang="de-DE" dirty="0"/>
              <a:t>- Tagesplan vorstellen</a:t>
            </a:r>
          </a:p>
          <a:p>
            <a:pPr>
              <a:defRPr/>
            </a:pPr>
            <a:r>
              <a:rPr lang="de-DE" dirty="0"/>
              <a:t>- Gibt es unter den TN organisatorisches zu beachten?</a:t>
            </a:r>
          </a:p>
          <a:p>
            <a:pPr>
              <a:defRPr/>
            </a:pPr>
            <a:r>
              <a:rPr lang="de-DE" dirty="0"/>
              <a:t>- Hinweis: Schwäbischer Sparplan ohne Angaben von genauen Pausenzeiten; insgesamt nur grobe Übersicht über den Tagesablauf</a:t>
            </a:r>
            <a:endParaRPr dirty="0"/>
          </a:p>
        </p:txBody>
      </p:sp>
      <p:sp>
        <p:nvSpPr>
          <p:cNvPr id="4" name="Slide Number Placeholder 3"/>
          <p:cNvSpPr>
            <a:spLocks noGrp="1"/>
          </p:cNvSpPr>
          <p:nvPr>
            <p:ph type="sldNum" sz="quarter" idx="10"/>
          </p:nvPr>
        </p:nvSpPr>
        <p:spPr bwMode="auto"/>
        <p:txBody>
          <a:bodyPr/>
          <a:lstStyle/>
          <a:p>
            <a:pPr>
              <a:defRPr/>
            </a:pPr>
            <a:fld id="{7DEED26B-3B51-BA4E-C93E-15470F8D55D4}" type="slidenum">
              <a:rPr/>
              <a:t>12</a:t>
            </a:fld>
            <a:endParaRPr/>
          </a:p>
        </p:txBody>
      </p:sp>
    </p:spTree>
    <p:extLst>
      <p:ext uri="{BB962C8B-B14F-4D97-AF65-F5344CB8AC3E}">
        <p14:creationId xmlns:p14="http://schemas.microsoft.com/office/powerpoint/2010/main" val="1266161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09:47 --- Folie 2.5-2.6 (2)]</a:t>
            </a:r>
          </a:p>
          <a:p>
            <a:pPr>
              <a:defRPr/>
            </a:pPr>
            <a:r>
              <a:rPr lang="de-DE" dirty="0"/>
              <a:t>ID: 02.02.01.01_v | Einheit 2: Orientierung | Baustein 2: Tagesplan kennen</a:t>
            </a:r>
          </a:p>
          <a:p>
            <a:pPr>
              <a:defRPr/>
            </a:pPr>
            <a:r>
              <a:rPr lang="de-DE" dirty="0"/>
              <a:t>Inhalt 1: Vorstellung Tagesablauf (Vortrag) | Schritt 1: WL referiert</a:t>
            </a:r>
          </a:p>
          <a:p>
            <a:pPr>
              <a:defRPr/>
            </a:pPr>
            <a:endParaRPr lang="de-DE" dirty="0"/>
          </a:p>
          <a:p>
            <a:pPr>
              <a:defRPr/>
            </a:pPr>
            <a:r>
              <a:rPr lang="de-DE" dirty="0"/>
              <a:t>Aktive Rolle:</a:t>
            </a:r>
          </a:p>
          <a:p>
            <a:pPr>
              <a:defRPr/>
            </a:pPr>
            <a:r>
              <a:rPr lang="de-DE" dirty="0"/>
              <a:t>Vortrag:</a:t>
            </a:r>
          </a:p>
          <a:p>
            <a:pPr>
              <a:defRPr/>
            </a:pPr>
            <a:r>
              <a:rPr lang="de-DE" dirty="0"/>
              <a:t>- Tagesplan vorstellen</a:t>
            </a:r>
          </a:p>
          <a:p>
            <a:pPr>
              <a:defRPr/>
            </a:pPr>
            <a:r>
              <a:rPr lang="de-DE" dirty="0"/>
              <a:t>- Gibt es unter den TN organisatorisches zu beachten?</a:t>
            </a:r>
          </a:p>
          <a:p>
            <a:pPr>
              <a:defRPr/>
            </a:pPr>
            <a:r>
              <a:rPr lang="de-DE" dirty="0"/>
              <a:t>- Hinweis: Schwäbischer Sparplan ohne Angaben von genauen Pausenzeiten; insgesamt nur grobe Übersicht über den Tagesablauf</a:t>
            </a:r>
            <a:endParaRPr dirty="0"/>
          </a:p>
        </p:txBody>
      </p:sp>
      <p:sp>
        <p:nvSpPr>
          <p:cNvPr id="4" name="Slide Number Placeholder 3"/>
          <p:cNvSpPr>
            <a:spLocks noGrp="1"/>
          </p:cNvSpPr>
          <p:nvPr>
            <p:ph type="sldNum" sz="quarter" idx="10"/>
          </p:nvPr>
        </p:nvSpPr>
        <p:spPr bwMode="auto"/>
        <p:txBody>
          <a:bodyPr/>
          <a:lstStyle/>
          <a:p>
            <a:pPr>
              <a:defRPr/>
            </a:pPr>
            <a:fld id="{7DEED26B-3B51-BA4E-C93E-15470F8D55D4}" type="slidenum">
              <a:rPr/>
              <a:t>13</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3825" y="488950"/>
            <a:ext cx="4824413" cy="2714625"/>
          </a:xfrm>
        </p:spPr>
      </p:sp>
      <p:sp>
        <p:nvSpPr>
          <p:cNvPr id="3" name="Notizenplatzhalter 2"/>
          <p:cNvSpPr>
            <a:spLocks noGrp="1"/>
          </p:cNvSpPr>
          <p:nvPr>
            <p:ph type="body" idx="1"/>
          </p:nvPr>
        </p:nvSpPr>
        <p:spPr/>
        <p:txBody>
          <a:bodyPr/>
          <a:lstStyle/>
          <a:p>
            <a:r>
              <a:rPr lang="de-DE" dirty="0"/>
              <a:t>[01m; bis 09:48 --- Folie 2.7 (1)]</a:t>
            </a:r>
          </a:p>
          <a:p>
            <a:r>
              <a:rPr lang="de-DE" dirty="0"/>
              <a:t>ID: 02.03.01.01_v | Einheit 2: Orientierung | Baustein 3: Beuteblatt</a:t>
            </a:r>
          </a:p>
          <a:p>
            <a:r>
              <a:rPr lang="de-DE" dirty="0"/>
              <a:t>Inhalt 1: Beuteblatt (Vortrag) | Schritt 1: WL referiert</a:t>
            </a:r>
          </a:p>
          <a:p>
            <a:endParaRPr lang="de-DE" dirty="0"/>
          </a:p>
          <a:p>
            <a:r>
              <a:rPr lang="de-DE" dirty="0"/>
              <a:t>Aktive Rolle:</a:t>
            </a:r>
          </a:p>
          <a:p>
            <a:r>
              <a:rPr lang="de-DE" dirty="0"/>
              <a:t>Vortrag:</a:t>
            </a:r>
          </a:p>
          <a:p>
            <a:r>
              <a:rPr lang="de-DE" dirty="0"/>
              <a:t>- "Ihr könnt im Laufe des Workshops gerne die für Euch relevanten Aspekte notieren.  Hierfür könnt Ihr z. B. das Beuteblatt verwenden."</a:t>
            </a:r>
          </a:p>
          <a:p>
            <a:endParaRPr lang="de-DE" dirty="0"/>
          </a:p>
          <a:p>
            <a:r>
              <a:rPr lang="de-DE" dirty="0"/>
              <a:t>Passive Rolle:</a:t>
            </a:r>
          </a:p>
          <a:p>
            <a:r>
              <a:rPr lang="de-DE" dirty="0"/>
              <a:t>* in Chat: Link Beuteblatt</a:t>
            </a:r>
          </a:p>
        </p:txBody>
      </p:sp>
      <p:sp>
        <p:nvSpPr>
          <p:cNvPr id="4" name="Foliennummernplatzhalter 3"/>
          <p:cNvSpPr>
            <a:spLocks noGrp="1"/>
          </p:cNvSpPr>
          <p:nvPr>
            <p:ph type="sldNum" sz="quarter" idx="5"/>
          </p:nvPr>
        </p:nvSpPr>
        <p:spPr/>
        <p:txBody>
          <a:bodyPr/>
          <a:lstStyle/>
          <a:p>
            <a:pPr>
              <a:defRPr/>
            </a:pPr>
            <a:fld id="{8EAAC689-E6F8-4900-9BA8-F5156BA58BEB}" type="slidenum">
              <a:rPr lang="de-DE" smtClean="0"/>
              <a:pPr>
                <a:defRPr/>
              </a:pPr>
              <a:t>14</a:t>
            </a:fld>
            <a:endParaRPr lang="de-DE"/>
          </a:p>
        </p:txBody>
      </p:sp>
    </p:spTree>
    <p:extLst>
      <p:ext uri="{BB962C8B-B14F-4D97-AF65-F5344CB8AC3E}">
        <p14:creationId xmlns:p14="http://schemas.microsoft.com/office/powerpoint/2010/main" val="4130637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09:56 --- Folie 3.1-3.3 (3)]</a:t>
            </a:r>
          </a:p>
          <a:p>
            <a:pPr>
              <a:defRPr/>
            </a:pPr>
            <a:r>
              <a:rPr lang="de-DE" dirty="0"/>
              <a:t>ID: 03.01.01.01_v | Einheit 3: Didaktisches Vorgehen | Baustein 1: Einführung</a:t>
            </a:r>
          </a:p>
          <a:p>
            <a:pPr>
              <a:defRPr/>
            </a:pPr>
            <a:r>
              <a:rPr lang="de-DE" dirty="0"/>
              <a:t>Inhalt 1: Eigenschaften </a:t>
            </a:r>
            <a:r>
              <a:rPr lang="de-DE" dirty="0" err="1"/>
              <a:t>TtT</a:t>
            </a:r>
            <a:r>
              <a:rPr lang="de-DE" dirty="0"/>
              <a:t>-Workshop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Whiteboard in Videokonferenzsoftware aktivieren</a:t>
            </a:r>
          </a:p>
          <a:p>
            <a:pPr>
              <a:defRPr/>
            </a:pPr>
            <a:r>
              <a:rPr lang="de-DE" dirty="0"/>
              <a:t>- "Welche Kriterien unterscheiden einen </a:t>
            </a:r>
            <a:r>
              <a:rPr lang="de-DE" dirty="0" err="1"/>
              <a:t>TtT</a:t>
            </a:r>
            <a:r>
              <a:rPr lang="de-DE" dirty="0"/>
              <a:t>-Workshop zum Thema FDM von einem FDM-Workshop?"</a:t>
            </a:r>
          </a:p>
          <a:p>
            <a:pPr>
              <a:defRPr/>
            </a:pPr>
            <a:r>
              <a:rPr lang="de-DE" dirty="0"/>
              <a:t>- Bitte Antworten einfach in den Raum rufen</a:t>
            </a:r>
          </a:p>
          <a:p>
            <a:pPr>
              <a:defRPr/>
            </a:pPr>
            <a:endParaRPr lang="de-DE" dirty="0"/>
          </a:p>
          <a:p>
            <a:pPr>
              <a:defRPr/>
            </a:pPr>
            <a:r>
              <a:rPr lang="de-DE" dirty="0"/>
              <a:t>Passive Rolle:</a:t>
            </a:r>
          </a:p>
          <a:p>
            <a:pPr>
              <a:defRPr/>
            </a:pPr>
            <a:r>
              <a:rPr lang="de-DE" dirty="0"/>
              <a:t>* Zurufe auf Folie "Kriterien eines </a:t>
            </a:r>
            <a:r>
              <a:rPr lang="de-DE" dirty="0" err="1"/>
              <a:t>TtT</a:t>
            </a:r>
            <a:r>
              <a:rPr lang="de-DE" dirty="0"/>
              <a:t>-WS" über Funktion "Kommentierung" notieren</a:t>
            </a:r>
          </a:p>
          <a:p>
            <a:pPr>
              <a:defRPr/>
            </a:pPr>
            <a:r>
              <a:rPr lang="de-DE" dirty="0"/>
              <a:t>* Kommentare als Screenshot sichern</a:t>
            </a:r>
            <a:endParaRPr dirty="0"/>
          </a:p>
        </p:txBody>
      </p:sp>
      <p:sp>
        <p:nvSpPr>
          <p:cNvPr id="4" name="Slide Number Placeholder 3"/>
          <p:cNvSpPr>
            <a:spLocks noGrp="1"/>
          </p:cNvSpPr>
          <p:nvPr>
            <p:ph type="sldNum" sz="quarter" idx="10"/>
          </p:nvPr>
        </p:nvSpPr>
        <p:spPr bwMode="auto"/>
        <p:txBody>
          <a:bodyPr/>
          <a:lstStyle/>
          <a:p>
            <a:pPr>
              <a:defRPr/>
            </a:pPr>
            <a:fld id="{A437A57F-D5BC-4278-C284-240430C36980}" type="slidenum">
              <a:rPr/>
              <a:t>15</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09:56 --- Folie 3.1-3.3 (3)]</a:t>
            </a:r>
          </a:p>
          <a:p>
            <a:pPr>
              <a:defRPr/>
            </a:pPr>
            <a:r>
              <a:rPr lang="de-DE" dirty="0"/>
              <a:t>ID: 03.01.01.01_v | Einheit 3: Didaktisches Vorgehen | Baustein 1: Einführung</a:t>
            </a:r>
          </a:p>
          <a:p>
            <a:pPr>
              <a:defRPr/>
            </a:pPr>
            <a:r>
              <a:rPr lang="de-DE" dirty="0"/>
              <a:t>Inhalt 1: Eigenschaften </a:t>
            </a:r>
            <a:r>
              <a:rPr lang="de-DE" dirty="0" err="1"/>
              <a:t>TtT</a:t>
            </a:r>
            <a:r>
              <a:rPr lang="de-DE" dirty="0"/>
              <a:t>-Workshop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Whiteboard in Videokonferenzsoftware aktivieren</a:t>
            </a:r>
          </a:p>
          <a:p>
            <a:pPr>
              <a:defRPr/>
            </a:pPr>
            <a:r>
              <a:rPr lang="de-DE" dirty="0"/>
              <a:t>- "Welche Kriterien unterscheiden einen </a:t>
            </a:r>
            <a:r>
              <a:rPr lang="de-DE" dirty="0" err="1"/>
              <a:t>TtT</a:t>
            </a:r>
            <a:r>
              <a:rPr lang="de-DE" dirty="0"/>
              <a:t>-Workshop zum Thema FDM von einem FDM-Workshop?"</a:t>
            </a:r>
          </a:p>
          <a:p>
            <a:pPr>
              <a:defRPr/>
            </a:pPr>
            <a:r>
              <a:rPr lang="de-DE" dirty="0"/>
              <a:t>- Bitte Antworten einfach in den Raum rufen</a:t>
            </a:r>
          </a:p>
          <a:p>
            <a:pPr>
              <a:defRPr/>
            </a:pPr>
            <a:endParaRPr lang="de-DE" dirty="0"/>
          </a:p>
          <a:p>
            <a:pPr>
              <a:defRPr/>
            </a:pPr>
            <a:r>
              <a:rPr lang="de-DE" dirty="0"/>
              <a:t>Passive Rolle:</a:t>
            </a:r>
          </a:p>
          <a:p>
            <a:pPr>
              <a:defRPr/>
            </a:pPr>
            <a:r>
              <a:rPr lang="de-DE" dirty="0"/>
              <a:t>* Zurufe auf Folie "Kriterien eines </a:t>
            </a:r>
            <a:r>
              <a:rPr lang="de-DE" dirty="0" err="1"/>
              <a:t>TtT</a:t>
            </a:r>
            <a:r>
              <a:rPr lang="de-DE" dirty="0"/>
              <a:t>-WS" über Funktion "Kommentierung" notieren</a:t>
            </a:r>
          </a:p>
          <a:p>
            <a:pPr>
              <a:defRPr/>
            </a:pPr>
            <a:r>
              <a:rPr lang="de-DE" dirty="0"/>
              <a:t>* Kommentare als Screenshot sichern</a:t>
            </a:r>
            <a:endParaRPr dirty="0"/>
          </a:p>
        </p:txBody>
      </p:sp>
      <p:sp>
        <p:nvSpPr>
          <p:cNvPr id="4" name="Slide Number Placeholder 3"/>
          <p:cNvSpPr>
            <a:spLocks noGrp="1"/>
          </p:cNvSpPr>
          <p:nvPr>
            <p:ph type="sldNum" sz="quarter" idx="10"/>
          </p:nvPr>
        </p:nvSpPr>
        <p:spPr bwMode="auto"/>
        <p:txBody>
          <a:bodyPr/>
          <a:lstStyle/>
          <a:p>
            <a:pPr>
              <a:defRPr/>
            </a:pPr>
            <a:fld id="{2726A643-7B44-8CB6-EE6E-9B1A066F422A}" type="slidenum">
              <a:rPr/>
              <a:t>16</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09:56 --- Folie 3.1-3.3 (3)]</a:t>
            </a:r>
          </a:p>
          <a:p>
            <a:pPr>
              <a:defRPr/>
            </a:pPr>
            <a:r>
              <a:rPr lang="de-DE" dirty="0"/>
              <a:t>ID: 03.01.01.01_v | Einheit 3: Didaktisches Vorgehen | Baustein 1: Einführung</a:t>
            </a:r>
          </a:p>
          <a:p>
            <a:pPr>
              <a:defRPr/>
            </a:pPr>
            <a:r>
              <a:rPr lang="de-DE" dirty="0"/>
              <a:t>Inhalt 1: Eigenschaften </a:t>
            </a:r>
            <a:r>
              <a:rPr lang="de-DE" dirty="0" err="1"/>
              <a:t>TtT</a:t>
            </a:r>
            <a:r>
              <a:rPr lang="de-DE" dirty="0"/>
              <a:t>-Workshop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Whiteboard in Videokonferenzsoftware aktivieren</a:t>
            </a:r>
          </a:p>
          <a:p>
            <a:pPr>
              <a:defRPr/>
            </a:pPr>
            <a:r>
              <a:rPr lang="de-DE" dirty="0"/>
              <a:t>- "Welche Kriterien unterscheiden einen </a:t>
            </a:r>
            <a:r>
              <a:rPr lang="de-DE" dirty="0" err="1"/>
              <a:t>TtT</a:t>
            </a:r>
            <a:r>
              <a:rPr lang="de-DE" dirty="0"/>
              <a:t>-Workshop zum Thema FDM von einem FDM-Workshop?"</a:t>
            </a:r>
          </a:p>
          <a:p>
            <a:pPr>
              <a:defRPr/>
            </a:pPr>
            <a:r>
              <a:rPr lang="de-DE" dirty="0"/>
              <a:t>- Bitte Antworten einfach in den Raum rufen</a:t>
            </a:r>
          </a:p>
          <a:p>
            <a:pPr>
              <a:defRPr/>
            </a:pPr>
            <a:endParaRPr lang="de-DE" dirty="0"/>
          </a:p>
          <a:p>
            <a:pPr>
              <a:defRPr/>
            </a:pPr>
            <a:r>
              <a:rPr lang="de-DE" dirty="0"/>
              <a:t>Passive Rolle:</a:t>
            </a:r>
          </a:p>
          <a:p>
            <a:pPr>
              <a:defRPr/>
            </a:pPr>
            <a:r>
              <a:rPr lang="de-DE" dirty="0"/>
              <a:t>* Zurufe auf Folie "Kriterien eines </a:t>
            </a:r>
            <a:r>
              <a:rPr lang="de-DE" dirty="0" err="1"/>
              <a:t>TtT</a:t>
            </a:r>
            <a:r>
              <a:rPr lang="de-DE" dirty="0"/>
              <a:t>-WS" über Funktion "Kommentierung" notieren</a:t>
            </a:r>
          </a:p>
          <a:p>
            <a:pPr>
              <a:defRPr/>
            </a:pPr>
            <a:r>
              <a:rPr lang="de-DE" dirty="0"/>
              <a:t>* Kommentare als Screenshot sichern</a:t>
            </a:r>
            <a:endParaRPr dirty="0"/>
          </a:p>
        </p:txBody>
      </p:sp>
      <p:sp>
        <p:nvSpPr>
          <p:cNvPr id="4" name="Slide Number Placeholder 3"/>
          <p:cNvSpPr>
            <a:spLocks noGrp="1"/>
          </p:cNvSpPr>
          <p:nvPr>
            <p:ph type="sldNum" sz="quarter" idx="10"/>
          </p:nvPr>
        </p:nvSpPr>
        <p:spPr bwMode="auto"/>
        <p:txBody>
          <a:bodyPr/>
          <a:lstStyle/>
          <a:p>
            <a:pPr>
              <a:defRPr/>
            </a:pPr>
            <a:fld id="{749064EA-A515-7D96-3E43-F8858700201A}" type="slidenum">
              <a:rPr/>
              <a:t>17</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10:01 --- Folie 3.4 (1)]</a:t>
            </a:r>
          </a:p>
          <a:p>
            <a:pPr>
              <a:defRPr/>
            </a:pPr>
            <a:r>
              <a:rPr lang="de-DE" dirty="0"/>
              <a:t>ID: 03.02.02.01_v | Einheit 3: Didaktisches Vorgehen | Baustein 2: Modell nach Klaus Döring</a:t>
            </a:r>
          </a:p>
          <a:p>
            <a:pPr>
              <a:defRPr/>
            </a:pPr>
            <a:r>
              <a:rPr lang="de-DE" dirty="0"/>
              <a:t>Inhalt 2: Ein- und Ausatmen (Vortrag) | Schritt 1: WL referiert</a:t>
            </a:r>
          </a:p>
          <a:p>
            <a:pPr>
              <a:defRPr/>
            </a:pPr>
            <a:endParaRPr lang="de-DE" dirty="0"/>
          </a:p>
          <a:p>
            <a:pPr>
              <a:defRPr/>
            </a:pPr>
            <a:r>
              <a:rPr lang="de-DE" dirty="0"/>
              <a:t>Aktive Rolle:</a:t>
            </a:r>
          </a:p>
          <a:p>
            <a:pPr>
              <a:defRPr/>
            </a:pPr>
            <a:r>
              <a:rPr lang="de-DE" dirty="0"/>
              <a:t>Vortrag: Lernen, Phasen Ein- und Ausatmen nach Döring</a:t>
            </a:r>
            <a:endParaRPr dirty="0"/>
          </a:p>
        </p:txBody>
      </p:sp>
      <p:sp>
        <p:nvSpPr>
          <p:cNvPr id="4" name="Slide Number Placeholder 3"/>
          <p:cNvSpPr>
            <a:spLocks noGrp="1"/>
          </p:cNvSpPr>
          <p:nvPr>
            <p:ph type="sldNum" sz="quarter" idx="10"/>
          </p:nvPr>
        </p:nvSpPr>
        <p:spPr bwMode="auto"/>
        <p:txBody>
          <a:bodyPr/>
          <a:lstStyle/>
          <a:p>
            <a:pPr>
              <a:defRPr/>
            </a:pPr>
            <a:fld id="{FCA77710-5247-6DD3-45F9-416DBEFC7DB4}" type="slidenum">
              <a:rPr/>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09:05 --- Folie 1.1 (1)]</a:t>
            </a:r>
          </a:p>
          <a:p>
            <a:pPr>
              <a:defRPr/>
            </a:pPr>
            <a:r>
              <a:rPr lang="de-DE" dirty="0"/>
              <a:t>ID: 01.01.01.01_v | Einheit 1: Begrüßen und Kennenlernen | Baustein 1: Vorstellung</a:t>
            </a:r>
          </a:p>
          <a:p>
            <a:pPr>
              <a:defRPr/>
            </a:pPr>
            <a:r>
              <a:rPr lang="de-DE" dirty="0"/>
              <a:t>Inhalt 1: Name TN (Chatsturm) | Schritt 1: TN agieren</a:t>
            </a:r>
          </a:p>
          <a:p>
            <a:pPr>
              <a:defRPr/>
            </a:pPr>
            <a:endParaRPr lang="de-DE" dirty="0"/>
          </a:p>
          <a:p>
            <a:pPr>
              <a:defRPr/>
            </a:pPr>
            <a:r>
              <a:rPr lang="de-DE" dirty="0"/>
              <a:t>Aktive Rolle:</a:t>
            </a:r>
          </a:p>
          <a:p>
            <a:pPr>
              <a:defRPr/>
            </a:pPr>
            <a:r>
              <a:rPr lang="de-DE" dirty="0"/>
              <a:t>Aufgabenstellung:</a:t>
            </a:r>
          </a:p>
          <a:p>
            <a:pPr>
              <a:defRPr/>
            </a:pPr>
            <a:r>
              <a:rPr lang="de-DE" dirty="0"/>
              <a:t>- TN nennen ihre Namen im Chat</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1</a:t>
            </a:fld>
            <a:endParaRPr/>
          </a:p>
        </p:txBody>
      </p:sp>
    </p:spTree>
    <p:extLst>
      <p:ext uri="{BB962C8B-B14F-4D97-AF65-F5344CB8AC3E}">
        <p14:creationId xmlns:p14="http://schemas.microsoft.com/office/powerpoint/2010/main" val="38646494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[11m; bis 10:12 --- Folie 4.1-4.2 (2)]</a:t>
            </a:r>
          </a:p>
          <a:p>
            <a:pPr>
              <a:defRPr/>
            </a:pPr>
            <a:r>
              <a:rPr lang="de-DE" dirty="0"/>
              <a:t>ID: 04.01.01.01_v | Einheit 4: Digitale FD | Baustein 1: FD</a:t>
            </a:r>
          </a:p>
          <a:p>
            <a:pPr>
              <a:defRPr/>
            </a:pPr>
            <a:r>
              <a:rPr lang="de-DE" dirty="0"/>
              <a:t>Inhalt 1: Welche FD (Frage-Ball) | Schritt 1: TN agieren</a:t>
            </a:r>
          </a:p>
          <a:p>
            <a:pPr>
              <a:defRPr/>
            </a:pPr>
            <a:endParaRPr lang="de-DE" dirty="0"/>
          </a:p>
          <a:p>
            <a:pPr>
              <a:defRPr/>
            </a:pPr>
            <a:r>
              <a:rPr lang="de-DE" dirty="0"/>
              <a:t>Aktive Rolle:</a:t>
            </a:r>
          </a:p>
          <a:p>
            <a:pPr>
              <a:defRPr/>
            </a:pPr>
            <a:r>
              <a:rPr lang="de-DE" dirty="0"/>
              <a:t>Aufgabenstellung:</a:t>
            </a:r>
          </a:p>
          <a:p>
            <a:pPr>
              <a:defRPr/>
            </a:pPr>
            <a:r>
              <a:rPr lang="de-DE" dirty="0"/>
              <a:t>- "Mit welchen FD arbeitest Du?"</a:t>
            </a:r>
          </a:p>
          <a:p>
            <a:pPr>
              <a:defRPr/>
            </a:pPr>
            <a:r>
              <a:rPr lang="de-DE" dirty="0"/>
              <a:t>- Bitte mit Stichworten antworten.</a:t>
            </a:r>
          </a:p>
          <a:p>
            <a:pPr>
              <a:defRPr/>
            </a:pPr>
            <a:r>
              <a:rPr lang="de-DE" dirty="0"/>
              <a:t>- Jede Person, die antwortet, ruft selbständig die nächste Person auf, die den virtuellen Ball zugespielt bekommt und ihrerseits antwortet.</a:t>
            </a:r>
            <a:endParaRPr dirty="0"/>
          </a:p>
        </p:txBody>
      </p:sp>
      <p:sp>
        <p:nvSpPr>
          <p:cNvPr id="4" name="Slide Number Placeholder 3"/>
          <p:cNvSpPr>
            <a:spLocks noGrp="1"/>
          </p:cNvSpPr>
          <p:nvPr>
            <p:ph type="sldNum" sz="quarter" idx="10"/>
          </p:nvPr>
        </p:nvSpPr>
        <p:spPr bwMode="auto"/>
        <p:txBody>
          <a:bodyPr/>
          <a:lstStyle/>
          <a:p>
            <a:pPr>
              <a:defRPr/>
            </a:pPr>
            <a:fld id="{69C322F1-9FC6-D131-4356-516075C5A346}" type="slidenum">
              <a:rPr/>
              <a:t>19</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[11m; bis 10:12 --- Folie 4.1-4.2 (2)]</a:t>
            </a:r>
          </a:p>
          <a:p>
            <a:pPr>
              <a:defRPr/>
            </a:pPr>
            <a:r>
              <a:rPr lang="de-DE" dirty="0"/>
              <a:t>ID: 04.01.01.01_v | Einheit 4: Digitale FD | Baustein 1: FD</a:t>
            </a:r>
          </a:p>
          <a:p>
            <a:pPr>
              <a:defRPr/>
            </a:pPr>
            <a:r>
              <a:rPr lang="de-DE" dirty="0"/>
              <a:t>Inhalt 1: Welche FD (Frage-Ball) | Schritt 1: TN agieren</a:t>
            </a:r>
          </a:p>
          <a:p>
            <a:pPr>
              <a:defRPr/>
            </a:pPr>
            <a:endParaRPr lang="de-DE" dirty="0"/>
          </a:p>
          <a:p>
            <a:pPr>
              <a:defRPr/>
            </a:pPr>
            <a:r>
              <a:rPr lang="de-DE" dirty="0"/>
              <a:t>Aktive Rolle:</a:t>
            </a:r>
          </a:p>
          <a:p>
            <a:pPr>
              <a:defRPr/>
            </a:pPr>
            <a:r>
              <a:rPr lang="de-DE" dirty="0"/>
              <a:t>Aufgabenstellung:</a:t>
            </a:r>
          </a:p>
          <a:p>
            <a:pPr>
              <a:defRPr/>
            </a:pPr>
            <a:r>
              <a:rPr lang="de-DE" dirty="0"/>
              <a:t>- "Mit welchen FD arbeitest Du?"</a:t>
            </a:r>
          </a:p>
          <a:p>
            <a:pPr>
              <a:defRPr/>
            </a:pPr>
            <a:r>
              <a:rPr lang="de-DE" dirty="0"/>
              <a:t>- Bitte mit Stichworten antworten.</a:t>
            </a:r>
          </a:p>
          <a:p>
            <a:pPr>
              <a:defRPr/>
            </a:pPr>
            <a:r>
              <a:rPr lang="de-DE" dirty="0"/>
              <a:t>- Jede Person, die antwortet, ruft selbständig die nächste Person auf, die den virtuellen Ball zugespielt bekommt und ihrerseits antwortet.</a:t>
            </a:r>
            <a:endParaRPr dirty="0"/>
          </a:p>
        </p:txBody>
      </p:sp>
      <p:sp>
        <p:nvSpPr>
          <p:cNvPr id="4" name="Slide Number Placeholder 3"/>
          <p:cNvSpPr>
            <a:spLocks noGrp="1"/>
          </p:cNvSpPr>
          <p:nvPr>
            <p:ph type="sldNum" sz="quarter" idx="10"/>
          </p:nvPr>
        </p:nvSpPr>
        <p:spPr bwMode="auto"/>
        <p:txBody>
          <a:bodyPr/>
          <a:lstStyle/>
          <a:p>
            <a:pPr>
              <a:defRPr/>
            </a:pPr>
            <a:fld id="{6FD940EA-4500-3C32-8A26-B0892EC71355}" type="slidenum">
              <a:rPr/>
              <a:t>20</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800" b="0" i="0" u="none" strike="noStrike" dirty="0">
                <a:latin typeface="Calibri"/>
              </a:rPr>
              <a:t>[02m; bis 10:14 --- Folie 4.3 (1)]</a:t>
            </a:r>
          </a:p>
          <a:p>
            <a:pPr marL="0" marR="0" lvl="0" indent="0" algn="l" defTabSz="914400">
              <a:lnSpc>
                <a:spcPct val="100000"/>
              </a:lnSpc>
              <a:spcBef>
                <a:spcPts val="0"/>
              </a:spcBef>
              <a:spcAft>
                <a:spcPts val="0"/>
              </a:spcAft>
              <a:buClrTx/>
              <a:buSzTx/>
              <a:buFontTx/>
              <a:buNone/>
              <a:defRPr/>
            </a:pPr>
            <a:r>
              <a:rPr lang="de-DE" sz="1800" b="0" i="0" u="none" strike="noStrike" dirty="0">
                <a:latin typeface="Calibri"/>
              </a:rPr>
              <a:t>ID: 04.01.02.01_v | Einheit 4: Digitale FD | Baustein 1: FD</a:t>
            </a:r>
          </a:p>
          <a:p>
            <a:pPr marL="0" marR="0" lvl="0" indent="0" algn="l" defTabSz="914400">
              <a:lnSpc>
                <a:spcPct val="100000"/>
              </a:lnSpc>
              <a:spcBef>
                <a:spcPts val="0"/>
              </a:spcBef>
              <a:spcAft>
                <a:spcPts val="0"/>
              </a:spcAft>
              <a:buClrTx/>
              <a:buSzTx/>
              <a:buFontTx/>
              <a:buNone/>
              <a:defRPr/>
            </a:pPr>
            <a:r>
              <a:rPr lang="de-DE" sz="1800" b="0" i="0" u="none" strike="noStrike" dirty="0">
                <a:latin typeface="Calibri"/>
              </a:rPr>
              <a:t>Inhalt 2: Definition digitale FD (Vortrag) | Schritt 1: WL referiert</a:t>
            </a:r>
          </a:p>
          <a:p>
            <a:pPr marL="0" marR="0" lvl="0" indent="0" algn="l" defTabSz="914400">
              <a:lnSpc>
                <a:spcPct val="100000"/>
              </a:lnSpc>
              <a:spcBef>
                <a:spcPts val="0"/>
              </a:spcBef>
              <a:spcAft>
                <a:spcPts val="0"/>
              </a:spcAft>
              <a:buClrTx/>
              <a:buSzTx/>
              <a:buFontTx/>
              <a:buNone/>
              <a:defRPr/>
            </a:pPr>
            <a:endParaRPr lang="de-DE" sz="1800" b="0" i="0" u="none" strike="noStrike" dirty="0">
              <a:latin typeface="Calibri"/>
            </a:endParaRPr>
          </a:p>
          <a:p>
            <a:pPr marL="0" marR="0" lvl="0" indent="0" algn="l" defTabSz="914400">
              <a:lnSpc>
                <a:spcPct val="100000"/>
              </a:lnSpc>
              <a:spcBef>
                <a:spcPts val="0"/>
              </a:spcBef>
              <a:spcAft>
                <a:spcPts val="0"/>
              </a:spcAft>
              <a:buClrTx/>
              <a:buSzTx/>
              <a:buFontTx/>
              <a:buNone/>
              <a:defRPr/>
            </a:pPr>
            <a:r>
              <a:rPr lang="de-DE" sz="1800" b="0" i="0" u="none" strike="noStrike" dirty="0">
                <a:latin typeface="Calibri"/>
              </a:rPr>
              <a:t>Aktive Rolle:</a:t>
            </a:r>
          </a:p>
          <a:p>
            <a:pPr marL="0" marR="0" lvl="0" indent="0" algn="l" defTabSz="914400">
              <a:lnSpc>
                <a:spcPct val="100000"/>
              </a:lnSpc>
              <a:spcBef>
                <a:spcPts val="0"/>
              </a:spcBef>
              <a:spcAft>
                <a:spcPts val="0"/>
              </a:spcAft>
              <a:buClrTx/>
              <a:buSzTx/>
              <a:buFontTx/>
              <a:buNone/>
              <a:defRPr/>
            </a:pPr>
            <a:r>
              <a:rPr lang="de-DE" sz="1800" b="0" i="0" u="none" strike="noStrike" dirty="0">
                <a:latin typeface="Calibri"/>
              </a:rPr>
              <a:t>Vortrag: Erklärung des Begriffs digitale FD</a:t>
            </a:r>
          </a:p>
        </p:txBody>
      </p:sp>
      <p:sp>
        <p:nvSpPr>
          <p:cNvPr id="4" name="Slide Number Placeholder 3"/>
          <p:cNvSpPr>
            <a:spLocks noGrp="1"/>
          </p:cNvSpPr>
          <p:nvPr>
            <p:ph type="sldNum" sz="quarter" idx="10"/>
          </p:nvPr>
        </p:nvSpPr>
        <p:spPr bwMode="auto"/>
        <p:txBody>
          <a:bodyPr/>
          <a:lstStyle/>
          <a:p>
            <a:pPr>
              <a:defRPr/>
            </a:pPr>
            <a:fld id="{40DF677E-08A1-BFBF-94D7-DD8B4301A657}" type="slidenum">
              <a:rPr/>
              <a:t>21</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10:19 --- Folie 4.4 (1)]</a:t>
            </a:r>
          </a:p>
          <a:p>
            <a:pPr>
              <a:defRPr/>
            </a:pPr>
            <a:r>
              <a:rPr lang="de-DE" dirty="0"/>
              <a:t>ID: 04.02.01.01_v | Einheit 4: Digitale FD | Baustein 2: FD-Lebenszyklus</a:t>
            </a:r>
          </a:p>
          <a:p>
            <a:pPr>
              <a:defRPr/>
            </a:pPr>
            <a:r>
              <a:rPr lang="de-DE" dirty="0"/>
              <a:t>Inhalt 1: FD-Lebenszyklus (Drehen und Wenden) | Schritt 1: 1/3 WL Vorbereitung</a:t>
            </a:r>
          </a:p>
          <a:p>
            <a:pPr>
              <a:defRPr/>
            </a:pPr>
            <a:endParaRPr lang="de-DE" dirty="0"/>
          </a:p>
          <a:p>
            <a:pPr>
              <a:defRPr/>
            </a:pPr>
            <a:r>
              <a:rPr lang="de-DE" dirty="0"/>
              <a:t>Aktive Rolle:</a:t>
            </a:r>
          </a:p>
          <a:p>
            <a:pPr>
              <a:defRPr/>
            </a:pPr>
            <a:r>
              <a:rPr lang="de-DE" dirty="0"/>
              <a:t>Aufgabenstellung:</a:t>
            </a:r>
          </a:p>
          <a:p>
            <a:pPr>
              <a:defRPr/>
            </a:pPr>
            <a:r>
              <a:rPr lang="de-DE" dirty="0"/>
              <a:t>- Aufteilung TN in 2 BR, ein Whiteboard je Gruppe</a:t>
            </a:r>
          </a:p>
          <a:p>
            <a:pPr>
              <a:defRPr/>
            </a:pPr>
            <a:r>
              <a:rPr lang="de-DE" dirty="0"/>
              <a:t>- Whiteboard mit Elemente FD-Lebenszyklus teilen</a:t>
            </a:r>
          </a:p>
          <a:p>
            <a:pPr>
              <a:defRPr/>
            </a:pPr>
            <a:r>
              <a:rPr lang="de-DE" dirty="0"/>
              <a:t>- "Bitte bringt die Elemente des FD-Zyklus auf dem Whiteboard in eine sinnvollen Reihenfolge. Ergänzt ggf.  fehlende Elemente."</a:t>
            </a:r>
          </a:p>
          <a:p>
            <a:pPr>
              <a:defRPr/>
            </a:pPr>
            <a:r>
              <a:rPr lang="de-DE" dirty="0"/>
              <a:t>- BR Zeit: 5 min</a:t>
            </a:r>
          </a:p>
          <a:p>
            <a:pPr>
              <a:defRPr/>
            </a:pPr>
            <a:r>
              <a:rPr lang="de-DE" dirty="0"/>
              <a:t>- Vorstellung Ergebnisse nach BR durch je 1 TN pro Gruppe im Plenum, max. 1-2 min</a:t>
            </a:r>
          </a:p>
          <a:p>
            <a:pPr>
              <a:defRPr/>
            </a:pPr>
            <a:r>
              <a:rPr lang="de-DE" dirty="0"/>
              <a:t>- "Namen der TN in den beiden Gruppen werden gleich vorgelesen. Bitte Link der richtigen Gruppe VOR Wechsel in BR klicken."</a:t>
            </a:r>
          </a:p>
          <a:p>
            <a:pPr>
              <a:defRPr/>
            </a:pPr>
            <a:endParaRPr lang="de-DE" dirty="0"/>
          </a:p>
          <a:p>
            <a:pPr>
              <a:defRPr/>
            </a:pPr>
            <a:r>
              <a:rPr lang="de-DE" dirty="0"/>
              <a:t>Passive Rolle:</a:t>
            </a:r>
          </a:p>
          <a:p>
            <a:pPr>
              <a:defRPr/>
            </a:pPr>
            <a:r>
              <a:rPr lang="de-DE" dirty="0"/>
              <a:t>* BR-Räume Vorbereiten (2 Gruppen)</a:t>
            </a:r>
          </a:p>
          <a:p>
            <a:pPr>
              <a:defRPr/>
            </a:pPr>
            <a:r>
              <a:rPr lang="de-DE" dirty="0"/>
              <a:t>* in Chat: Links zum Whiteboard</a:t>
            </a:r>
          </a:p>
          <a:p>
            <a:pPr>
              <a:defRPr/>
            </a:pPr>
            <a:r>
              <a:rPr lang="de-DE" dirty="0"/>
              <a:t>* in Chat: Aufgabenstellung</a:t>
            </a:r>
          </a:p>
          <a:p>
            <a:pPr>
              <a:defRPr/>
            </a:pPr>
            <a:r>
              <a:rPr lang="de-DE" dirty="0"/>
              <a:t>* Vorlesen, welche Person in welcher Gruppe ist (1 oder 2)</a:t>
            </a:r>
          </a:p>
          <a:p>
            <a:pPr>
              <a:defRPr/>
            </a:pPr>
            <a:endParaRPr lang="de-DE" dirty="0"/>
          </a:p>
          <a:p>
            <a:pPr>
              <a:defRPr/>
            </a:pPr>
            <a:r>
              <a:rPr lang="de-DE" dirty="0"/>
              <a:t>--- Text für Chat---</a:t>
            </a:r>
          </a:p>
          <a:p>
            <a:pPr>
              <a:defRPr/>
            </a:pPr>
            <a:r>
              <a:rPr lang="de-DE" dirty="0"/>
              <a:t>Aufgabenstellung für Breakout-Room:</a:t>
            </a:r>
          </a:p>
          <a:p>
            <a:pPr>
              <a:defRPr/>
            </a:pPr>
            <a:r>
              <a:rPr lang="de-DE" dirty="0"/>
              <a:t>- Bitte bringt die Elemente des FD-Zyklus auf dem Whiteboard in eine sinnvollen Reihenfolge. Ergänzt ggf.  fehlende Elemente.</a:t>
            </a:r>
          </a:p>
          <a:p>
            <a:pPr>
              <a:defRPr/>
            </a:pPr>
            <a:r>
              <a:rPr lang="de-DE" dirty="0"/>
              <a:t>- Zeit: 5 min</a:t>
            </a:r>
          </a:p>
          <a:p>
            <a:pPr>
              <a:defRPr/>
            </a:pPr>
            <a:r>
              <a:rPr lang="de-DE" dirty="0"/>
              <a:t>- Bitte bereitet Euch darauf vor kurz die Ergebnisse Eurer Gruppe im Plenum vorzustellen (max. 1-2 min/Gruppe)</a:t>
            </a:r>
          </a:p>
          <a:p>
            <a:pPr>
              <a:defRPr/>
            </a:pPr>
            <a:r>
              <a:rPr lang="de-DE" dirty="0"/>
              <a:t>- Bitte den Link der Gruppe verwenden, der Ihr zugeordnet seid.</a:t>
            </a:r>
          </a:p>
          <a:p>
            <a:pPr>
              <a:defRPr/>
            </a:pPr>
            <a:endParaRPr lang="de-DE" dirty="0"/>
          </a:p>
          <a:p>
            <a:pPr>
              <a:defRPr/>
            </a:pPr>
            <a:r>
              <a:rPr lang="de-DE" dirty="0"/>
              <a:t>--- Ressource für Chat---</a:t>
            </a:r>
          </a:p>
          <a:p>
            <a:pPr>
              <a:defRPr/>
            </a:pPr>
            <a:r>
              <a:rPr lang="de-DE" dirty="0"/>
              <a:t>Vorlage Drehen und Wenden Datenlebenszyklus: https://miro.com/app/board/uXjVNIL6k1c=/</a:t>
            </a:r>
            <a:endParaRPr dirty="0"/>
          </a:p>
        </p:txBody>
      </p:sp>
      <p:sp>
        <p:nvSpPr>
          <p:cNvPr id="4" name="Slide Number Placeholder 3"/>
          <p:cNvSpPr>
            <a:spLocks noGrp="1"/>
          </p:cNvSpPr>
          <p:nvPr>
            <p:ph type="sldNum" sz="quarter" idx="10"/>
          </p:nvPr>
        </p:nvSpPr>
        <p:spPr bwMode="auto"/>
        <p:txBody>
          <a:bodyPr/>
          <a:lstStyle/>
          <a:p>
            <a:pPr>
              <a:defRPr/>
            </a:pPr>
            <a:fld id="{58D2B73A-9513-086F-6E85-437C605D3446}" type="slidenum">
              <a:rPr/>
              <a:t>22</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10:24 --- Folie 4.5 (1)]</a:t>
            </a:r>
          </a:p>
          <a:p>
            <a:pPr>
              <a:defRPr/>
            </a:pPr>
            <a:r>
              <a:rPr lang="de-DE" dirty="0"/>
              <a:t>ID: 04.02.01.02_v | Einheit 4: Digitale FD | Baustein 2: FD-Lebenszyklus</a:t>
            </a:r>
          </a:p>
          <a:p>
            <a:pPr>
              <a:defRPr/>
            </a:pPr>
            <a:r>
              <a:rPr lang="de-DE" dirty="0"/>
              <a:t>Inhalt 1: FD-Lebenszyklus (Drehen und Wenden) | Schritt 2: 2/3 TN Gruppenarbeit BR</a:t>
            </a:r>
          </a:p>
          <a:p>
            <a:pPr>
              <a:defRPr/>
            </a:pPr>
            <a:endParaRPr lang="de-DE" dirty="0"/>
          </a:p>
          <a:p>
            <a:pPr>
              <a:defRPr/>
            </a:pPr>
            <a:r>
              <a:rPr lang="de-DE" dirty="0"/>
              <a:t>Aktive Rolle:</a:t>
            </a:r>
          </a:p>
          <a:p>
            <a:pPr>
              <a:defRPr/>
            </a:pPr>
            <a:r>
              <a:rPr lang="de-DE" dirty="0"/>
              <a:t>TN: Gruppen arbeiten in BR</a:t>
            </a:r>
          </a:p>
          <a:p>
            <a:pPr>
              <a:defRPr/>
            </a:pPr>
            <a:endParaRPr lang="de-DE" dirty="0"/>
          </a:p>
          <a:p>
            <a:pPr>
              <a:defRPr/>
            </a:pPr>
            <a:r>
              <a:rPr lang="de-DE" dirty="0"/>
              <a:t>Passive Rolle:</a:t>
            </a:r>
          </a:p>
          <a:p>
            <a:pPr>
              <a:defRPr/>
            </a:pPr>
            <a:r>
              <a:rPr lang="de-DE" dirty="0"/>
              <a:t>* </a:t>
            </a:r>
            <a:r>
              <a:rPr lang="de-DE" dirty="0" err="1"/>
              <a:t>Rückholtimer</a:t>
            </a:r>
            <a:r>
              <a:rPr lang="de-DE" dirty="0"/>
              <a:t> nach 4 min starten</a:t>
            </a:r>
          </a:p>
        </p:txBody>
      </p:sp>
      <p:sp>
        <p:nvSpPr>
          <p:cNvPr id="4" name="Slide Number Placeholder 3"/>
          <p:cNvSpPr>
            <a:spLocks noGrp="1"/>
          </p:cNvSpPr>
          <p:nvPr>
            <p:ph type="sldNum" sz="quarter" idx="10"/>
          </p:nvPr>
        </p:nvSpPr>
        <p:spPr bwMode="auto"/>
        <p:txBody>
          <a:bodyPr/>
          <a:lstStyle/>
          <a:p>
            <a:pPr>
              <a:defRPr/>
            </a:pPr>
            <a:fld id="{58D2B73A-9513-086F-6E85-437C605D3446}" type="slidenum">
              <a:rPr/>
              <a:t>23</a:t>
            </a:fld>
            <a:endParaRPr/>
          </a:p>
        </p:txBody>
      </p:sp>
    </p:spTree>
    <p:extLst>
      <p:ext uri="{BB962C8B-B14F-4D97-AF65-F5344CB8AC3E}">
        <p14:creationId xmlns:p14="http://schemas.microsoft.com/office/powerpoint/2010/main" val="1933230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10:29 --- Folie 4.6 (1)]</a:t>
            </a:r>
          </a:p>
          <a:p>
            <a:pPr>
              <a:defRPr/>
            </a:pPr>
            <a:r>
              <a:rPr lang="de-DE" dirty="0"/>
              <a:t>ID: 04.02.01.03_v | Einheit 4: Digitale FD | Baustein 2: FD-Lebenszyklus</a:t>
            </a:r>
          </a:p>
          <a:p>
            <a:pPr>
              <a:defRPr/>
            </a:pPr>
            <a:r>
              <a:rPr lang="de-DE" dirty="0"/>
              <a:t>Inhalt 1: FD-Lebenszyklus (Drehen und Wenden) | Schritt 3: 3/3 TN Zusammenfassung BR</a:t>
            </a:r>
          </a:p>
          <a:p>
            <a:pPr>
              <a:defRPr/>
            </a:pPr>
            <a:endParaRPr lang="de-DE" dirty="0"/>
          </a:p>
          <a:p>
            <a:pPr>
              <a:defRPr/>
            </a:pPr>
            <a:r>
              <a:rPr lang="de-DE" dirty="0"/>
              <a:t>Aktive Rolle:</a:t>
            </a:r>
          </a:p>
          <a:p>
            <a:pPr>
              <a:defRPr/>
            </a:pPr>
            <a:r>
              <a:rPr lang="de-DE" dirty="0"/>
              <a:t>Moderation:</a:t>
            </a:r>
          </a:p>
          <a:p>
            <a:pPr>
              <a:defRPr/>
            </a:pPr>
            <a:r>
              <a:rPr lang="de-DE" dirty="0"/>
              <a:t>- 1 TN je Gruppe stellt Ergebnisse vor</a:t>
            </a:r>
          </a:p>
          <a:p>
            <a:pPr>
              <a:defRPr/>
            </a:pPr>
            <a:r>
              <a:rPr lang="de-DE" dirty="0"/>
              <a:t>- ca. max. 2 min/Gruppe</a:t>
            </a:r>
          </a:p>
          <a:p>
            <a:pPr>
              <a:defRPr/>
            </a:pPr>
            <a:r>
              <a:rPr lang="de-DE" dirty="0"/>
              <a:t>- TN teilen ihr Board selbst via Bildschirmfreigabe</a:t>
            </a:r>
          </a:p>
          <a:p>
            <a:pPr>
              <a:defRPr/>
            </a:pPr>
            <a:r>
              <a:rPr lang="de-DE" dirty="0"/>
              <a:t>- Zeitpuffer: 1 min</a:t>
            </a:r>
          </a:p>
          <a:p>
            <a:pPr>
              <a:defRPr/>
            </a:pPr>
            <a:endParaRPr lang="de-DE" dirty="0"/>
          </a:p>
          <a:p>
            <a:pPr>
              <a:defRPr/>
            </a:pPr>
            <a:r>
              <a:rPr lang="de-DE" dirty="0"/>
              <a:t>Passive Rolle:</a:t>
            </a:r>
          </a:p>
          <a:p>
            <a:pPr>
              <a:defRPr/>
            </a:pPr>
            <a:r>
              <a:rPr lang="de-DE" dirty="0"/>
              <a:t>* bereithalten bei technischen Problemen das Board der jeweiligen Gruppe zu teilen</a:t>
            </a:r>
          </a:p>
          <a:p>
            <a:pPr>
              <a:defRPr/>
            </a:pPr>
            <a:endParaRPr dirty="0"/>
          </a:p>
        </p:txBody>
      </p:sp>
      <p:sp>
        <p:nvSpPr>
          <p:cNvPr id="4" name="Slide Number Placeholder 3"/>
          <p:cNvSpPr>
            <a:spLocks noGrp="1"/>
          </p:cNvSpPr>
          <p:nvPr>
            <p:ph type="sldNum" sz="quarter" idx="10"/>
          </p:nvPr>
        </p:nvSpPr>
        <p:spPr bwMode="auto"/>
        <p:txBody>
          <a:bodyPr/>
          <a:lstStyle/>
          <a:p>
            <a:pPr>
              <a:defRPr/>
            </a:pPr>
            <a:fld id="{58D2B73A-9513-086F-6E85-437C605D3446}" type="slidenum">
              <a:rPr/>
              <a:t>24</a:t>
            </a:fld>
            <a:endParaRPr/>
          </a:p>
        </p:txBody>
      </p:sp>
    </p:spTree>
    <p:extLst>
      <p:ext uri="{BB962C8B-B14F-4D97-AF65-F5344CB8AC3E}">
        <p14:creationId xmlns:p14="http://schemas.microsoft.com/office/powerpoint/2010/main" val="13016017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10:30 --- Folie 4.7-4.8 (2)]</a:t>
            </a:r>
          </a:p>
          <a:p>
            <a:pPr>
              <a:defRPr/>
            </a:pPr>
            <a:r>
              <a:rPr lang="de-DE" dirty="0"/>
              <a:t>ID: 04.02.02.01_v | Einheit 4: Digitale FD | Baustein 2: FD-Lebenszyklus</a:t>
            </a:r>
          </a:p>
          <a:p>
            <a:pPr>
              <a:defRPr/>
            </a:pPr>
            <a:r>
              <a:rPr lang="de-DE" dirty="0"/>
              <a:t>Inhalt 2: FD-Lebenszyklus (Vortrag) | Schritt 1: WL referiert</a:t>
            </a:r>
          </a:p>
          <a:p>
            <a:pPr>
              <a:defRPr/>
            </a:pPr>
            <a:endParaRPr lang="de-DE" dirty="0"/>
          </a:p>
          <a:p>
            <a:pPr>
              <a:defRPr/>
            </a:pPr>
            <a:r>
              <a:rPr lang="de-DE" dirty="0"/>
              <a:t>Aktive Rolle:</a:t>
            </a:r>
          </a:p>
          <a:p>
            <a:pPr>
              <a:defRPr/>
            </a:pPr>
            <a:r>
              <a:rPr lang="de-DE" dirty="0"/>
              <a:t>Vortrag: Beispiele für FD-Lebenszyklen</a:t>
            </a:r>
            <a:endParaRPr dirty="0"/>
          </a:p>
        </p:txBody>
      </p:sp>
      <p:sp>
        <p:nvSpPr>
          <p:cNvPr id="4" name="Slide Number Placeholder 3"/>
          <p:cNvSpPr>
            <a:spLocks noGrp="1"/>
          </p:cNvSpPr>
          <p:nvPr>
            <p:ph type="sldNum" sz="quarter" idx="10"/>
          </p:nvPr>
        </p:nvSpPr>
        <p:spPr bwMode="auto"/>
        <p:txBody>
          <a:bodyPr/>
          <a:lstStyle/>
          <a:p>
            <a:pPr>
              <a:defRPr/>
            </a:pPr>
            <a:fld id="{F6CC2483-06C7-23F6-EA33-2CBA0BDD42C9}" type="slidenum">
              <a:rPr/>
              <a:t>25</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10:30 --- Folie 4.7-4.8 (2)]</a:t>
            </a:r>
          </a:p>
          <a:p>
            <a:pPr>
              <a:defRPr/>
            </a:pPr>
            <a:r>
              <a:rPr lang="de-DE" dirty="0"/>
              <a:t>ID: 04.02.02.01_v | Einheit 4: Digitale FD | Baustein 2: FD-Lebenszyklus</a:t>
            </a:r>
          </a:p>
          <a:p>
            <a:pPr>
              <a:defRPr/>
            </a:pPr>
            <a:r>
              <a:rPr lang="de-DE" dirty="0"/>
              <a:t>Inhalt 2: FD-Lebenszyklus (Vortrag) | Schritt 1: WL referiert</a:t>
            </a:r>
          </a:p>
          <a:p>
            <a:pPr>
              <a:defRPr/>
            </a:pPr>
            <a:endParaRPr lang="de-DE" dirty="0"/>
          </a:p>
          <a:p>
            <a:pPr>
              <a:defRPr/>
            </a:pPr>
            <a:r>
              <a:rPr lang="de-DE" dirty="0"/>
              <a:t>Aktive Rolle:</a:t>
            </a:r>
          </a:p>
          <a:p>
            <a:pPr>
              <a:defRPr/>
            </a:pPr>
            <a:r>
              <a:rPr lang="de-DE" dirty="0"/>
              <a:t>Vortrag: Beispiele für FD-Lebenszyklen</a:t>
            </a:r>
            <a:endParaRPr dirty="0"/>
          </a:p>
        </p:txBody>
      </p:sp>
      <p:sp>
        <p:nvSpPr>
          <p:cNvPr id="4" name="Slide Number Placeholder 3"/>
          <p:cNvSpPr>
            <a:spLocks noGrp="1"/>
          </p:cNvSpPr>
          <p:nvPr>
            <p:ph type="sldNum" sz="quarter" idx="10"/>
          </p:nvPr>
        </p:nvSpPr>
        <p:spPr bwMode="auto"/>
        <p:txBody>
          <a:bodyPr/>
          <a:lstStyle/>
          <a:p>
            <a:pPr>
              <a:defRPr/>
            </a:pPr>
            <a:fld id="{EAA31EF0-119B-F5CC-994C-A31C638E78AC}" type="slidenum">
              <a:rPr/>
              <a:t>26</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[15m; bis 10:45 --- Folie na (na)]</a:t>
            </a:r>
          </a:p>
          <a:p>
            <a:pPr>
              <a:defRPr/>
            </a:pPr>
            <a:r>
              <a:rPr lang="de-DE" dirty="0"/>
              <a:t>ID: 04.02.03.01_v | Einheit 4: Kaffeepause | Baustein 2: na</a:t>
            </a:r>
          </a:p>
          <a:p>
            <a:pPr>
              <a:defRPr/>
            </a:pPr>
            <a:r>
              <a:rPr lang="de-DE" dirty="0"/>
              <a:t>Inhalt 3: Pause (na) | Schritt 1: na</a:t>
            </a:r>
          </a:p>
          <a:p>
            <a:pPr>
              <a:defRPr/>
            </a:pPr>
            <a:endParaRPr lang="de-DE" dirty="0"/>
          </a:p>
          <a:p>
            <a:pPr>
              <a:defRPr/>
            </a:pPr>
            <a:r>
              <a:rPr lang="de-DE" dirty="0"/>
              <a:t>Aktive Rolle:</a:t>
            </a:r>
          </a:p>
          <a:p>
            <a:pPr>
              <a:defRPr/>
            </a:pPr>
            <a:r>
              <a:rPr lang="de-DE" dirty="0"/>
              <a:t>Pause</a:t>
            </a:r>
          </a:p>
          <a:p>
            <a:pPr>
              <a:defRPr/>
            </a:pPr>
            <a:endParaRPr lang="de-DE" dirty="0"/>
          </a:p>
          <a:p>
            <a:pPr>
              <a:defRPr/>
            </a:pPr>
            <a:r>
              <a:rPr lang="de-DE" dirty="0"/>
              <a:t>Passive Rolle:</a:t>
            </a:r>
          </a:p>
          <a:p>
            <a:pPr>
              <a:defRPr/>
            </a:pPr>
            <a:r>
              <a:rPr lang="de-DE" dirty="0"/>
              <a:t>* Ende Pausen-Zeit in Chat</a:t>
            </a:r>
            <a:endParaRPr dirty="0"/>
          </a:p>
        </p:txBody>
      </p:sp>
      <p:sp>
        <p:nvSpPr>
          <p:cNvPr id="4" name="Slide Number Placeholder 3"/>
          <p:cNvSpPr>
            <a:spLocks noGrp="1"/>
          </p:cNvSpPr>
          <p:nvPr>
            <p:ph type="sldNum" sz="quarter" idx="10"/>
          </p:nvPr>
        </p:nvSpPr>
        <p:spPr bwMode="auto"/>
        <p:txBody>
          <a:bodyPr/>
          <a:lstStyle/>
          <a:p>
            <a:pPr>
              <a:defRPr/>
            </a:pPr>
            <a:fld id="{4EEB7BA4-0F7D-33B7-40C4-492002FD5E4E}" type="slidenum">
              <a:rPr/>
              <a:t>27</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10:47 --- Folie 4.9 (1)]</a:t>
            </a:r>
          </a:p>
          <a:p>
            <a:pPr>
              <a:defRPr/>
            </a:pPr>
            <a:r>
              <a:rPr lang="de-DE" dirty="0"/>
              <a:t>ID: 04.03.01.01_v | Einheit 4: Digitale FD | Baustein 3: FDM</a:t>
            </a:r>
          </a:p>
          <a:p>
            <a:pPr>
              <a:defRPr/>
            </a:pPr>
            <a:r>
              <a:rPr lang="de-DE" dirty="0"/>
              <a:t>Inhalt 1: Definition FDM (Vortrag) | Schritt 1: WL referiert</a:t>
            </a:r>
          </a:p>
          <a:p>
            <a:pPr>
              <a:defRPr/>
            </a:pPr>
            <a:endParaRPr lang="de-DE" dirty="0"/>
          </a:p>
          <a:p>
            <a:pPr>
              <a:defRPr/>
            </a:pPr>
            <a:r>
              <a:rPr lang="de-DE" dirty="0"/>
              <a:t>Aktive Rolle:</a:t>
            </a:r>
          </a:p>
          <a:p>
            <a:pPr>
              <a:defRPr/>
            </a:pPr>
            <a:r>
              <a:rPr lang="de-DE" dirty="0"/>
              <a:t>Vortrag: Der Begriff FDM wird erläutert</a:t>
            </a:r>
            <a:endParaRPr dirty="0"/>
          </a:p>
        </p:txBody>
      </p:sp>
      <p:sp>
        <p:nvSpPr>
          <p:cNvPr id="4" name="Slide Number Placeholder 3"/>
          <p:cNvSpPr>
            <a:spLocks noGrp="1"/>
          </p:cNvSpPr>
          <p:nvPr>
            <p:ph type="sldNum" sz="quarter" idx="10"/>
          </p:nvPr>
        </p:nvSpPr>
        <p:spPr bwMode="auto"/>
        <p:txBody>
          <a:bodyPr/>
          <a:lstStyle/>
          <a:p>
            <a:pPr>
              <a:defRPr/>
            </a:pPr>
            <a:fld id="{906AD976-3A99-B0BE-11BD-07CBDB3DD147}" type="slidenum">
              <a:rPr/>
              <a:t>28</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09:06 --- Folie 1.2 (1)]</a:t>
            </a:r>
          </a:p>
          <a:p>
            <a:pPr>
              <a:defRPr/>
            </a:pPr>
            <a:r>
              <a:rPr lang="de-DE" dirty="0"/>
              <a:t>ID: 01.02.01.01_v | Einheit 1: Begrüßen und Kennenlernen | Baustein 2: Begrüßung</a:t>
            </a:r>
          </a:p>
          <a:p>
            <a:pPr>
              <a:defRPr/>
            </a:pPr>
            <a:r>
              <a:rPr lang="de-DE" dirty="0"/>
              <a:t>Inhalt 1: Name WL (Vortrag) | Schritt 1: WL referiert</a:t>
            </a:r>
          </a:p>
          <a:p>
            <a:pPr>
              <a:defRPr/>
            </a:pPr>
            <a:endParaRPr lang="de-DE" dirty="0"/>
          </a:p>
          <a:p>
            <a:pPr>
              <a:defRPr/>
            </a:pPr>
            <a:r>
              <a:rPr lang="de-DE" dirty="0"/>
              <a:t>Aktive Rolle:</a:t>
            </a:r>
          </a:p>
          <a:p>
            <a:pPr>
              <a:defRPr/>
            </a:pPr>
            <a:r>
              <a:rPr lang="de-DE" dirty="0"/>
              <a:t>Vortrag:</a:t>
            </a:r>
          </a:p>
          <a:p>
            <a:pPr>
              <a:defRPr/>
            </a:pPr>
            <a:r>
              <a:rPr lang="de-DE" dirty="0"/>
              <a:t>- WL nennt NUR ihre Namen</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2</a:t>
            </a:fld>
            <a:endParaRPr/>
          </a:p>
        </p:txBody>
      </p:sp>
    </p:spTree>
    <p:extLst>
      <p:ext uri="{BB962C8B-B14F-4D97-AF65-F5344CB8AC3E}">
        <p14:creationId xmlns:p14="http://schemas.microsoft.com/office/powerpoint/2010/main" val="30084923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10:52 --- Folie 4.10 (1)]</a:t>
            </a:r>
          </a:p>
          <a:p>
            <a:pPr>
              <a:defRPr/>
            </a:pPr>
            <a:r>
              <a:rPr lang="de-DE" dirty="0"/>
              <a:t>ID: 04.03.02.01_v | Einheit 4: Digitale FD | Baustein 3: FDM</a:t>
            </a:r>
          </a:p>
          <a:p>
            <a:pPr>
              <a:defRPr/>
            </a:pPr>
            <a:r>
              <a:rPr lang="de-DE" dirty="0"/>
              <a:t>Inhalt 2: Nutzen von FDM Apollo (Kurzfilmkino) | Schritt 1: 1/2 TN schauen Video</a:t>
            </a:r>
          </a:p>
          <a:p>
            <a:pPr>
              <a:defRPr/>
            </a:pPr>
            <a:endParaRPr lang="de-DE" dirty="0"/>
          </a:p>
          <a:p>
            <a:pPr>
              <a:defRPr/>
            </a:pPr>
            <a:r>
              <a:rPr lang="de-DE" dirty="0"/>
              <a:t>Aktive Rolle:</a:t>
            </a:r>
          </a:p>
          <a:p>
            <a:pPr>
              <a:defRPr/>
            </a:pPr>
            <a:r>
              <a:rPr lang="de-DE" dirty="0"/>
              <a:t>Aufgabenstellung:</a:t>
            </a:r>
          </a:p>
          <a:p>
            <a:pPr>
              <a:defRPr/>
            </a:pPr>
            <a:r>
              <a:rPr lang="de-DE" dirty="0"/>
              <a:t>- "Bitte schaut Euch mit uns das Video '</a:t>
            </a:r>
            <a:r>
              <a:rPr lang="de-DE" dirty="0" err="1"/>
              <a:t>Where</a:t>
            </a:r>
            <a:r>
              <a:rPr lang="de-DE" dirty="0"/>
              <a:t> Are </a:t>
            </a:r>
            <a:r>
              <a:rPr lang="de-DE" dirty="0" err="1"/>
              <a:t>the</a:t>
            </a:r>
            <a:r>
              <a:rPr lang="de-DE" dirty="0"/>
              <a:t> Lost Apollo 11 Moon Landing Tapes?' an." </a:t>
            </a:r>
          </a:p>
          <a:p>
            <a:pPr>
              <a:defRPr/>
            </a:pPr>
            <a:r>
              <a:rPr lang="de-DE" dirty="0"/>
              <a:t>- "Überlegt bitte währenddessen, welchen Nutzen FDM gehabt hätte."</a:t>
            </a:r>
          </a:p>
          <a:p>
            <a:pPr>
              <a:defRPr/>
            </a:pPr>
            <a:endParaRPr lang="de-DE" dirty="0"/>
          </a:p>
          <a:p>
            <a:pPr>
              <a:defRPr/>
            </a:pPr>
            <a:r>
              <a:rPr lang="de-DE" dirty="0"/>
              <a:t>Passive Rolle:</a:t>
            </a:r>
          </a:p>
          <a:p>
            <a:pPr>
              <a:defRPr/>
            </a:pPr>
            <a:r>
              <a:rPr lang="de-DE" dirty="0"/>
              <a:t>* Video vorladen (wg. Werbung)</a:t>
            </a:r>
          </a:p>
          <a:p>
            <a:pPr>
              <a:defRPr/>
            </a:pPr>
            <a:r>
              <a:rPr lang="de-DE" dirty="0"/>
              <a:t>* Teilen Video vorbereiten (Ton freigeben)</a:t>
            </a:r>
          </a:p>
          <a:p>
            <a:pPr>
              <a:defRPr/>
            </a:pPr>
            <a:r>
              <a:rPr lang="de-DE" dirty="0"/>
              <a:t>* in Chat: Aufgabenstellung</a:t>
            </a:r>
          </a:p>
          <a:p>
            <a:pPr>
              <a:defRPr/>
            </a:pPr>
            <a:r>
              <a:rPr lang="de-DE" dirty="0"/>
              <a:t>* Video abspielen wenn Aufgabe erläutert</a:t>
            </a:r>
          </a:p>
          <a:p>
            <a:pPr>
              <a:defRPr/>
            </a:pPr>
            <a:endParaRPr lang="de-DE" dirty="0"/>
          </a:p>
          <a:p>
            <a:pPr>
              <a:defRPr/>
            </a:pPr>
            <a:r>
              <a:rPr lang="de-DE" dirty="0"/>
              <a:t>--- Text für Chat---</a:t>
            </a:r>
          </a:p>
          <a:p>
            <a:pPr>
              <a:defRPr/>
            </a:pPr>
            <a:r>
              <a:rPr lang="de-DE" dirty="0"/>
              <a:t>Aufgabenstellung:</a:t>
            </a:r>
          </a:p>
          <a:p>
            <a:pPr>
              <a:defRPr/>
            </a:pPr>
            <a:r>
              <a:rPr lang="de-DE" dirty="0"/>
              <a:t>- Welchen Nutzen hätte FDM im Kontext der "Apollo 11 Moon Landing Tapes" gehabt?</a:t>
            </a:r>
          </a:p>
          <a:p>
            <a:pPr>
              <a:defRPr/>
            </a:pPr>
            <a:endParaRPr lang="de-DE" dirty="0"/>
          </a:p>
          <a:p>
            <a:pPr>
              <a:defRPr/>
            </a:pPr>
            <a:r>
              <a:rPr lang="de-DE" dirty="0"/>
              <a:t>--- Ressource für Chat---</a:t>
            </a:r>
          </a:p>
          <a:p>
            <a:pPr>
              <a:defRPr/>
            </a:pPr>
            <a:r>
              <a:rPr lang="de-DE" dirty="0" err="1"/>
              <a:t>Where</a:t>
            </a:r>
            <a:r>
              <a:rPr lang="de-DE" dirty="0"/>
              <a:t> Are </a:t>
            </a:r>
            <a:r>
              <a:rPr lang="de-DE" dirty="0" err="1"/>
              <a:t>the</a:t>
            </a:r>
            <a:r>
              <a:rPr lang="de-DE" dirty="0"/>
              <a:t> Lost Apollo 11 Moon Landing Tapes?: https://www.youtube.com/watch?v=D2xCisd8ZWg</a:t>
            </a:r>
            <a:endParaRPr dirty="0"/>
          </a:p>
        </p:txBody>
      </p:sp>
      <p:sp>
        <p:nvSpPr>
          <p:cNvPr id="4" name="Slide Number Placeholder 3"/>
          <p:cNvSpPr>
            <a:spLocks noGrp="1"/>
          </p:cNvSpPr>
          <p:nvPr>
            <p:ph type="sldNum" sz="quarter" idx="10"/>
          </p:nvPr>
        </p:nvSpPr>
        <p:spPr bwMode="auto"/>
        <p:txBody>
          <a:bodyPr/>
          <a:lstStyle/>
          <a:p>
            <a:pPr>
              <a:defRPr/>
            </a:pPr>
            <a:fld id="{4315DCD0-E8FE-AE54-8F53-BFE4A1FFF625}" type="slidenum">
              <a:rPr/>
              <a:t>29</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10:55 --- Folie 4.11 (1)]</a:t>
            </a:r>
          </a:p>
          <a:p>
            <a:pPr>
              <a:defRPr/>
            </a:pPr>
            <a:r>
              <a:rPr lang="de-DE" dirty="0"/>
              <a:t>ID: 04.03.02.02_v | Einheit 4: Digitale FD | Baustein 3: FDM</a:t>
            </a:r>
          </a:p>
          <a:p>
            <a:pPr>
              <a:defRPr/>
            </a:pPr>
            <a:r>
              <a:rPr lang="de-DE" dirty="0"/>
              <a:t>Inhalt 2: Nutzen von FDM Apollo (Kurzfilmkino) | Schritt 2: 2/2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"Was ist Euch aufgefallen, welchen Nutzen hätte FDM in diesem Beispiel gehabt?"</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4315DCD0-E8FE-AE54-8F53-BFE4A1FFF625}" type="slidenum">
              <a:rPr/>
              <a:t>30</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10:58 --- Folie 4.12 (1)]</a:t>
            </a:r>
          </a:p>
          <a:p>
            <a:pPr>
              <a:defRPr/>
            </a:pPr>
            <a:r>
              <a:rPr lang="de-DE" dirty="0"/>
              <a:t>ID: 04.03.03.01_v | Einheit 4: Digitale FD | Baustein 3: FDM</a:t>
            </a:r>
          </a:p>
          <a:p>
            <a:pPr>
              <a:defRPr/>
            </a:pPr>
            <a:r>
              <a:rPr lang="de-DE" dirty="0"/>
              <a:t>Inhalt 3: FAIR (Vortrag) | Schritt 1: WL referiert</a:t>
            </a:r>
          </a:p>
          <a:p>
            <a:pPr>
              <a:defRPr/>
            </a:pPr>
            <a:endParaRPr lang="de-DE" dirty="0"/>
          </a:p>
          <a:p>
            <a:pPr>
              <a:defRPr/>
            </a:pPr>
            <a:r>
              <a:rPr lang="de-DE" dirty="0"/>
              <a:t>Aktive Rolle:</a:t>
            </a:r>
          </a:p>
          <a:p>
            <a:pPr>
              <a:defRPr/>
            </a:pPr>
            <a:r>
              <a:rPr lang="de-DE" dirty="0"/>
              <a:t>Vortrag:</a:t>
            </a:r>
          </a:p>
          <a:p>
            <a:pPr>
              <a:defRPr/>
            </a:pPr>
            <a:r>
              <a:rPr lang="de-DE" dirty="0"/>
              <a:t>- FAIR-Prinzipien werden kurz vorgestellt</a:t>
            </a:r>
          </a:p>
          <a:p>
            <a:pPr>
              <a:defRPr/>
            </a:pPr>
            <a:r>
              <a:rPr lang="de-DE" dirty="0"/>
              <a:t>- ggf. Beispiel zu 1-2 Buchstaben</a:t>
            </a:r>
          </a:p>
          <a:p>
            <a:pPr>
              <a:defRPr/>
            </a:pPr>
            <a:r>
              <a:rPr lang="de-DE" dirty="0"/>
              <a:t>- Fragen zu dem Thema?</a:t>
            </a:r>
          </a:p>
          <a:p>
            <a:pPr>
              <a:defRPr/>
            </a:pPr>
            <a:endParaRPr lang="de-DE" dirty="0"/>
          </a:p>
          <a:p>
            <a:pPr>
              <a:defRPr/>
            </a:pPr>
            <a:r>
              <a:rPr lang="de-DE" dirty="0"/>
              <a:t>Passive Rolle:</a:t>
            </a:r>
          </a:p>
          <a:p>
            <a:pPr>
              <a:defRPr/>
            </a:pPr>
            <a:r>
              <a:rPr lang="de-DE" dirty="0"/>
              <a:t>* in Chat: Link FAIR Data Poster</a:t>
            </a:r>
            <a:endParaRPr dirty="0"/>
          </a:p>
        </p:txBody>
      </p:sp>
      <p:sp>
        <p:nvSpPr>
          <p:cNvPr id="4" name="Slide Number Placeholder 3"/>
          <p:cNvSpPr>
            <a:spLocks noGrp="1"/>
          </p:cNvSpPr>
          <p:nvPr>
            <p:ph type="sldNum" sz="quarter" idx="10"/>
          </p:nvPr>
        </p:nvSpPr>
        <p:spPr bwMode="auto"/>
        <p:txBody>
          <a:bodyPr/>
          <a:lstStyle/>
          <a:p>
            <a:pPr>
              <a:defRPr/>
            </a:pPr>
            <a:fld id="{7492C984-A2E8-ACB0-EEE3-3650D832A093}" type="slidenum">
              <a:rPr/>
              <a:t>31</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10:59 --- Folie 4.13 (1)]</a:t>
            </a:r>
          </a:p>
          <a:p>
            <a:pPr>
              <a:defRPr/>
            </a:pPr>
            <a:r>
              <a:rPr lang="de-DE" dirty="0"/>
              <a:t>ID: 04.03.04.01_v | Einheit 4: Digitale FD | Baustein 3: FDM</a:t>
            </a:r>
          </a:p>
          <a:p>
            <a:pPr>
              <a:defRPr/>
            </a:pPr>
            <a:r>
              <a:rPr lang="de-DE" dirty="0"/>
              <a:t>Inhalt 4: Aspekte FDM (Vortrag) | Schritt 1: WL referiert</a:t>
            </a:r>
          </a:p>
          <a:p>
            <a:pPr>
              <a:defRPr/>
            </a:pPr>
            <a:endParaRPr lang="de-DE" dirty="0"/>
          </a:p>
          <a:p>
            <a:pPr>
              <a:defRPr/>
            </a:pPr>
            <a:r>
              <a:rPr lang="de-DE" dirty="0"/>
              <a:t>Aktive Rolle:</a:t>
            </a:r>
          </a:p>
          <a:p>
            <a:pPr>
              <a:defRPr/>
            </a:pPr>
            <a:r>
              <a:rPr lang="de-DE" dirty="0"/>
              <a:t>Vortrag: Aspekte des FDMs werden erläutert</a:t>
            </a:r>
            <a:endParaRPr dirty="0"/>
          </a:p>
        </p:txBody>
      </p:sp>
      <p:sp>
        <p:nvSpPr>
          <p:cNvPr id="4" name="Slide Number Placeholder 3"/>
          <p:cNvSpPr>
            <a:spLocks noGrp="1"/>
          </p:cNvSpPr>
          <p:nvPr>
            <p:ph type="sldNum" sz="quarter" idx="10"/>
          </p:nvPr>
        </p:nvSpPr>
        <p:spPr bwMode="auto"/>
        <p:txBody>
          <a:bodyPr/>
          <a:lstStyle/>
          <a:p>
            <a:pPr>
              <a:defRPr/>
            </a:pPr>
            <a:fld id="{5860EE97-6B62-9E71-26A9-995C3EBB0FCF}" type="slidenum">
              <a:rPr/>
              <a:t>32</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11:03 --- Folie 5.1-5.3 (3)]</a:t>
            </a:r>
          </a:p>
          <a:p>
            <a:pPr>
              <a:defRPr/>
            </a:pPr>
            <a:r>
              <a:rPr lang="de-DE" dirty="0"/>
              <a:t>ID: 05.01.01.01_v | Einheit 5: FD-</a:t>
            </a:r>
            <a:r>
              <a:rPr lang="de-DE" dirty="0" err="1"/>
              <a:t>Policies</a:t>
            </a:r>
            <a:r>
              <a:rPr lang="de-DE" dirty="0"/>
              <a:t> | Baustein 1: FD Policy</a:t>
            </a:r>
          </a:p>
          <a:p>
            <a:pPr>
              <a:defRPr/>
            </a:pPr>
            <a:r>
              <a:rPr lang="de-DE" dirty="0"/>
              <a:t>Inhalt 1: FD-Policy Einführung (Vortrag) | Schritt 1: WL referiert</a:t>
            </a:r>
          </a:p>
          <a:p>
            <a:pPr>
              <a:defRPr/>
            </a:pPr>
            <a:endParaRPr lang="de-DE" dirty="0"/>
          </a:p>
          <a:p>
            <a:pPr>
              <a:defRPr/>
            </a:pPr>
            <a:r>
              <a:rPr lang="de-DE" dirty="0"/>
              <a:t>Aktive Rolle:</a:t>
            </a:r>
          </a:p>
          <a:p>
            <a:pPr>
              <a:defRPr/>
            </a:pPr>
            <a:r>
              <a:rPr lang="de-DE" dirty="0"/>
              <a:t>Vortrag:</a:t>
            </a:r>
          </a:p>
          <a:p>
            <a:pPr>
              <a:defRPr/>
            </a:pPr>
            <a:r>
              <a:rPr lang="de-DE" dirty="0"/>
              <a:t>- Überblick FD-Policy-Typen</a:t>
            </a:r>
          </a:p>
          <a:p>
            <a:pPr>
              <a:defRPr/>
            </a:pPr>
            <a:r>
              <a:rPr lang="de-DE" dirty="0"/>
              <a:t>- Beispiel Verlags-Policy (Springer Nature)</a:t>
            </a:r>
            <a:endParaRPr dirty="0"/>
          </a:p>
        </p:txBody>
      </p:sp>
      <p:sp>
        <p:nvSpPr>
          <p:cNvPr id="4" name="Slide Number Placeholder 3"/>
          <p:cNvSpPr>
            <a:spLocks noGrp="1"/>
          </p:cNvSpPr>
          <p:nvPr>
            <p:ph type="sldNum" sz="quarter" idx="10"/>
          </p:nvPr>
        </p:nvSpPr>
        <p:spPr bwMode="auto"/>
        <p:txBody>
          <a:bodyPr/>
          <a:lstStyle/>
          <a:p>
            <a:pPr>
              <a:defRPr/>
            </a:pPr>
            <a:fld id="{D79859E7-9808-C370-ABC1-D3BE734041CE}" type="slidenum">
              <a:rPr/>
              <a:t>33</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11:03 --- Folie 5.1-5.3 (3)]</a:t>
            </a:r>
          </a:p>
          <a:p>
            <a:pPr>
              <a:defRPr/>
            </a:pPr>
            <a:r>
              <a:rPr lang="de-DE" dirty="0"/>
              <a:t>ID: 05.01.01.01_v | Einheit 5: FD-</a:t>
            </a:r>
            <a:r>
              <a:rPr lang="de-DE" dirty="0" err="1"/>
              <a:t>Policies</a:t>
            </a:r>
            <a:r>
              <a:rPr lang="de-DE" dirty="0"/>
              <a:t> | Baustein 1: FD Policy</a:t>
            </a:r>
          </a:p>
          <a:p>
            <a:pPr>
              <a:defRPr/>
            </a:pPr>
            <a:r>
              <a:rPr lang="de-DE" dirty="0"/>
              <a:t>Inhalt 1: FD-Policy Einführung (Vortrag) | Schritt 1: WL referiert</a:t>
            </a:r>
          </a:p>
          <a:p>
            <a:pPr>
              <a:defRPr/>
            </a:pPr>
            <a:endParaRPr lang="de-DE" dirty="0"/>
          </a:p>
          <a:p>
            <a:pPr>
              <a:defRPr/>
            </a:pPr>
            <a:r>
              <a:rPr lang="de-DE" dirty="0"/>
              <a:t>Aktive Rolle:</a:t>
            </a:r>
          </a:p>
          <a:p>
            <a:pPr>
              <a:defRPr/>
            </a:pPr>
            <a:r>
              <a:rPr lang="de-DE" dirty="0"/>
              <a:t>Vortrag:</a:t>
            </a:r>
          </a:p>
          <a:p>
            <a:pPr>
              <a:defRPr/>
            </a:pPr>
            <a:r>
              <a:rPr lang="de-DE" dirty="0"/>
              <a:t>- Überblick FD-Policy-Typen</a:t>
            </a:r>
          </a:p>
          <a:p>
            <a:pPr>
              <a:defRPr/>
            </a:pPr>
            <a:r>
              <a:rPr lang="de-DE" dirty="0"/>
              <a:t>- Beispiel Verlags-Policy (Springer Nature)</a:t>
            </a:r>
            <a:endParaRPr dirty="0"/>
          </a:p>
        </p:txBody>
      </p:sp>
      <p:sp>
        <p:nvSpPr>
          <p:cNvPr id="4" name="Slide Number Placeholder 3"/>
          <p:cNvSpPr>
            <a:spLocks noGrp="1"/>
          </p:cNvSpPr>
          <p:nvPr>
            <p:ph type="sldNum" sz="quarter" idx="10"/>
          </p:nvPr>
        </p:nvSpPr>
        <p:spPr bwMode="auto"/>
        <p:txBody>
          <a:bodyPr/>
          <a:lstStyle/>
          <a:p>
            <a:pPr>
              <a:defRPr/>
            </a:pPr>
            <a:fld id="{4407CBE1-F5AF-7EBD-C306-1F750E461A3B}" type="slidenum">
              <a:rPr/>
              <a:t>34</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11:03 --- Folie 5.1-5.3 (3)]</a:t>
            </a:r>
          </a:p>
          <a:p>
            <a:pPr>
              <a:defRPr/>
            </a:pPr>
            <a:r>
              <a:rPr lang="de-DE" dirty="0"/>
              <a:t>ID: 05.01.01.01_v | Einheit 5: FD-</a:t>
            </a:r>
            <a:r>
              <a:rPr lang="de-DE" dirty="0" err="1"/>
              <a:t>Policies</a:t>
            </a:r>
            <a:r>
              <a:rPr lang="de-DE" dirty="0"/>
              <a:t> | Baustein 1: FD Policy</a:t>
            </a:r>
          </a:p>
          <a:p>
            <a:pPr>
              <a:defRPr/>
            </a:pPr>
            <a:r>
              <a:rPr lang="de-DE" dirty="0"/>
              <a:t>Inhalt 1: FD-Policy Einführung (Vortrag) | Schritt 1: WL referiert</a:t>
            </a:r>
          </a:p>
          <a:p>
            <a:pPr>
              <a:defRPr/>
            </a:pPr>
            <a:endParaRPr lang="de-DE" dirty="0"/>
          </a:p>
          <a:p>
            <a:pPr>
              <a:defRPr/>
            </a:pPr>
            <a:r>
              <a:rPr lang="de-DE" dirty="0"/>
              <a:t>Aktive Rolle:</a:t>
            </a:r>
          </a:p>
          <a:p>
            <a:pPr>
              <a:defRPr/>
            </a:pPr>
            <a:r>
              <a:rPr lang="de-DE" dirty="0"/>
              <a:t>Vortrag:</a:t>
            </a:r>
          </a:p>
          <a:p>
            <a:pPr>
              <a:defRPr/>
            </a:pPr>
            <a:r>
              <a:rPr lang="de-DE" dirty="0"/>
              <a:t>- Überblick FD-Policy-Typen</a:t>
            </a:r>
          </a:p>
          <a:p>
            <a:pPr>
              <a:defRPr/>
            </a:pPr>
            <a:r>
              <a:rPr lang="de-DE" dirty="0"/>
              <a:t>- Beispiel Verlags-Policy (Springer Nature)</a:t>
            </a:r>
            <a:endParaRPr dirty="0"/>
          </a:p>
        </p:txBody>
      </p:sp>
      <p:sp>
        <p:nvSpPr>
          <p:cNvPr id="4" name="Slide Number Placeholder 3"/>
          <p:cNvSpPr>
            <a:spLocks noGrp="1"/>
          </p:cNvSpPr>
          <p:nvPr>
            <p:ph type="sldNum" sz="quarter" idx="10"/>
          </p:nvPr>
        </p:nvSpPr>
        <p:spPr bwMode="auto"/>
        <p:txBody>
          <a:bodyPr/>
          <a:lstStyle/>
          <a:p>
            <a:pPr>
              <a:defRPr/>
            </a:pPr>
            <a:fld id="{6D1188D1-1DCF-A9EF-9558-9C2FD8492B88}" type="slidenum">
              <a:rPr/>
              <a:t>35</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123825" y="488950"/>
            <a:ext cx="4824413" cy="2714625"/>
          </a:xfrm>
        </p:spPr>
      </p:sp>
      <p:sp>
        <p:nvSpPr>
          <p:cNvPr id="3" name="Notizenplatzhalter 2"/>
          <p:cNvSpPr>
            <a:spLocks noGrp="1"/>
          </p:cNvSpPr>
          <p:nvPr>
            <p:ph type="body" idx="1"/>
          </p:nvPr>
        </p:nvSpPr>
        <p:spPr bwMode="auto"/>
        <p:txBody>
          <a:bodyPr/>
          <a:lstStyle/>
          <a:p>
            <a:pPr>
              <a:defRPr/>
            </a:pPr>
            <a:r>
              <a:rPr lang="de-DE" dirty="0"/>
              <a:t>[04m; bis 11:07 --- Folie 5.4 (1)]</a:t>
            </a:r>
          </a:p>
          <a:p>
            <a:pPr>
              <a:defRPr/>
            </a:pPr>
            <a:r>
              <a:rPr lang="de-DE" dirty="0"/>
              <a:t>ID: 05.02.01.01_v | Einheit 5: FD-</a:t>
            </a:r>
            <a:r>
              <a:rPr lang="de-DE" dirty="0" err="1"/>
              <a:t>Policies</a:t>
            </a:r>
            <a:r>
              <a:rPr lang="de-DE" dirty="0"/>
              <a:t> | Baustein 2: Institutionelle </a:t>
            </a:r>
            <a:r>
              <a:rPr lang="de-DE" dirty="0" err="1"/>
              <a:t>Policies</a:t>
            </a:r>
            <a:endParaRPr lang="de-DE" dirty="0"/>
          </a:p>
          <a:p>
            <a:pPr>
              <a:defRPr/>
            </a:pPr>
            <a:r>
              <a:rPr lang="de-DE" dirty="0"/>
              <a:t>Inhalt 1: Institutionelle Policy (Vortrag) | Schritt 1: WL referiert</a:t>
            </a:r>
          </a:p>
          <a:p>
            <a:pPr>
              <a:defRPr/>
            </a:pPr>
            <a:endParaRPr lang="de-DE" dirty="0"/>
          </a:p>
          <a:p>
            <a:pPr>
              <a:defRPr/>
            </a:pPr>
            <a:r>
              <a:rPr lang="de-DE" dirty="0"/>
              <a:t>Aktive Rolle:</a:t>
            </a:r>
          </a:p>
          <a:p>
            <a:pPr>
              <a:defRPr/>
            </a:pPr>
            <a:r>
              <a:rPr lang="de-DE" dirty="0"/>
              <a:t>Vortrag: Beispiel institutioneller FD-Policy (Humboldt-Universität zu Berlin)</a:t>
            </a:r>
          </a:p>
          <a:p>
            <a:pPr>
              <a:defRPr/>
            </a:pPr>
            <a:endParaRPr lang="de-DE" dirty="0"/>
          </a:p>
          <a:p>
            <a:pPr>
              <a:defRPr/>
            </a:pPr>
            <a:r>
              <a:rPr lang="de-DE" dirty="0"/>
              <a:t>Passive Rolle:</a:t>
            </a:r>
          </a:p>
          <a:p>
            <a:pPr>
              <a:defRPr/>
            </a:pPr>
            <a:r>
              <a:rPr lang="de-DE" dirty="0"/>
              <a:t>* in Chat: Link zur Policy</a:t>
            </a:r>
          </a:p>
        </p:txBody>
      </p:sp>
      <p:sp>
        <p:nvSpPr>
          <p:cNvPr id="4" name="Foliennummernplatzhalter 3"/>
          <p:cNvSpPr>
            <a:spLocks noGrp="1"/>
          </p:cNvSpPr>
          <p:nvPr>
            <p:ph type="sldNum" sz="quarter" idx="5"/>
          </p:nvPr>
        </p:nvSpPr>
        <p:spPr bwMode="auto"/>
        <p:txBody>
          <a:bodyPr/>
          <a:lstStyle/>
          <a:p>
            <a:pPr>
              <a:defRPr/>
            </a:pPr>
            <a:fld id="{8EAAC689-E6F8-4900-9BA8-F5156BA58BEB}" type="slidenum">
              <a:rPr lang="de-DE"/>
              <a:t>36</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11:13 --- Folie 5.5-5.6 (2)]</a:t>
            </a:r>
          </a:p>
          <a:p>
            <a:pPr>
              <a:defRPr/>
            </a:pPr>
            <a:r>
              <a:rPr lang="de-DE" dirty="0"/>
              <a:t>ID: 05.02.02.01_v | Einheit 5: FD-</a:t>
            </a:r>
            <a:r>
              <a:rPr lang="de-DE" dirty="0" err="1"/>
              <a:t>Policies</a:t>
            </a:r>
            <a:r>
              <a:rPr lang="de-DE" dirty="0"/>
              <a:t> | Baustein 2: Institutionelle </a:t>
            </a:r>
            <a:r>
              <a:rPr lang="de-DE" dirty="0" err="1"/>
              <a:t>Policies</a:t>
            </a:r>
            <a:endParaRPr lang="de-DE" dirty="0"/>
          </a:p>
          <a:p>
            <a:pPr>
              <a:defRPr/>
            </a:pPr>
            <a:r>
              <a:rPr lang="de-DE" dirty="0"/>
              <a:t>Inhalt 2: FD-Policy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"Gibt es an Eurer Institution eine FD-Policy? Welchen Umfang hat diese? Wo ist sie angesiedelt? Ist darin alles geregelt, was Ihr erwartet?"</a:t>
            </a:r>
          </a:p>
          <a:p>
            <a:pPr>
              <a:defRPr/>
            </a:pPr>
            <a:r>
              <a:rPr lang="de-DE" dirty="0"/>
              <a:t>- Bitte Antworten einfach in den Raum rufen</a:t>
            </a:r>
          </a:p>
          <a:p>
            <a:pPr>
              <a:defRPr/>
            </a:pPr>
            <a:r>
              <a:rPr lang="de-DE" dirty="0"/>
              <a:t>- Ressourcen für Hilfestellungen in den Folien (sonst nicht weiter darauf eingehen)</a:t>
            </a:r>
          </a:p>
          <a:p>
            <a:pPr>
              <a:defRPr/>
            </a:pPr>
            <a:endParaRPr lang="de-DE" dirty="0"/>
          </a:p>
          <a:p>
            <a:pPr>
              <a:defRPr/>
            </a:pPr>
            <a:r>
              <a:rPr lang="de-DE" dirty="0"/>
              <a:t>Passive Rolle:</a:t>
            </a:r>
          </a:p>
          <a:p>
            <a:pPr>
              <a:defRPr/>
            </a:pPr>
            <a:r>
              <a:rPr lang="de-DE" dirty="0"/>
              <a:t>* in Chat [gegen Ende]: Links Policy Uni Münster und Musterleitlinie</a:t>
            </a:r>
            <a:endParaRPr dirty="0"/>
          </a:p>
        </p:txBody>
      </p:sp>
      <p:sp>
        <p:nvSpPr>
          <p:cNvPr id="4" name="Slide Number Placeholder 3"/>
          <p:cNvSpPr>
            <a:spLocks noGrp="1"/>
          </p:cNvSpPr>
          <p:nvPr>
            <p:ph type="sldNum" sz="quarter" idx="10"/>
          </p:nvPr>
        </p:nvSpPr>
        <p:spPr bwMode="auto"/>
        <p:txBody>
          <a:bodyPr/>
          <a:lstStyle/>
          <a:p>
            <a:pPr>
              <a:defRPr/>
            </a:pPr>
            <a:fld id="{80B8AA3F-8D69-0E00-0107-D577B31EDF32}" type="slidenum">
              <a:rPr/>
              <a:t>37</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11:13 --- Folie 5.5-5.6 (2)]</a:t>
            </a:r>
          </a:p>
          <a:p>
            <a:pPr>
              <a:defRPr/>
            </a:pPr>
            <a:r>
              <a:rPr lang="de-DE" dirty="0"/>
              <a:t>ID: 05.02.02.01_v | Einheit 5: FD-</a:t>
            </a:r>
            <a:r>
              <a:rPr lang="de-DE" dirty="0" err="1"/>
              <a:t>Policies</a:t>
            </a:r>
            <a:r>
              <a:rPr lang="de-DE" dirty="0"/>
              <a:t> | Baustein 2: Institutionelle </a:t>
            </a:r>
            <a:r>
              <a:rPr lang="de-DE" dirty="0" err="1"/>
              <a:t>Policies</a:t>
            </a:r>
            <a:endParaRPr lang="de-DE" dirty="0"/>
          </a:p>
          <a:p>
            <a:pPr>
              <a:defRPr/>
            </a:pPr>
            <a:r>
              <a:rPr lang="de-DE" dirty="0"/>
              <a:t>Inhalt 2: FD-Policy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"Gibt es an Eurer Institution eine FD-Policy? Welchen Umfang hat diese? Wo ist sie angesiedelt? Ist darin alles geregelt, was Ihr erwartet?"</a:t>
            </a:r>
          </a:p>
          <a:p>
            <a:pPr>
              <a:defRPr/>
            </a:pPr>
            <a:r>
              <a:rPr lang="de-DE" dirty="0"/>
              <a:t>- Bitte Antworten einfach in den Raum rufen</a:t>
            </a:r>
          </a:p>
          <a:p>
            <a:pPr>
              <a:defRPr/>
            </a:pPr>
            <a:r>
              <a:rPr lang="de-DE" dirty="0"/>
              <a:t>- Ressourcen für Hilfestellungen in den Folien (sonst nicht weiter darauf eingehen)</a:t>
            </a:r>
          </a:p>
          <a:p>
            <a:pPr>
              <a:defRPr/>
            </a:pPr>
            <a:endParaRPr lang="de-DE" dirty="0"/>
          </a:p>
          <a:p>
            <a:pPr>
              <a:defRPr/>
            </a:pPr>
            <a:r>
              <a:rPr lang="de-DE" dirty="0"/>
              <a:t>Passive Rolle:</a:t>
            </a:r>
          </a:p>
          <a:p>
            <a:pPr>
              <a:defRPr/>
            </a:pPr>
            <a:r>
              <a:rPr lang="de-DE" dirty="0"/>
              <a:t>* in Chat [gegen Ende]: Links Policy Uni Münster und Musterleitlinie</a:t>
            </a:r>
            <a:endParaRPr dirty="0"/>
          </a:p>
        </p:txBody>
      </p:sp>
      <p:sp>
        <p:nvSpPr>
          <p:cNvPr id="4" name="Slide Number Placeholder 3"/>
          <p:cNvSpPr>
            <a:spLocks noGrp="1"/>
          </p:cNvSpPr>
          <p:nvPr>
            <p:ph type="sldNum" sz="quarter" idx="10"/>
          </p:nvPr>
        </p:nvSpPr>
        <p:spPr bwMode="auto"/>
        <p:txBody>
          <a:bodyPr/>
          <a:lstStyle/>
          <a:p>
            <a:pPr>
              <a:defRPr/>
            </a:pPr>
            <a:fld id="{4CCC244B-E92E-8FED-3507-40463AABC6D9}" type="slidenum">
              <a:rPr/>
              <a:t>38</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09:14 --- Folie 1.3 (1)]</a:t>
            </a:r>
          </a:p>
          <a:p>
            <a:pPr>
              <a:defRPr/>
            </a:pPr>
            <a:r>
              <a:rPr lang="de-DE" dirty="0"/>
              <a:t>ID: 01.03.01.01_v | Einheit 1: Begrüßen und Kennenlernen | Baustein 3: Kennenlernen</a:t>
            </a:r>
          </a:p>
          <a:p>
            <a:pPr>
              <a:defRPr/>
            </a:pPr>
            <a:r>
              <a:rPr lang="de-DE" dirty="0"/>
              <a:t>Inhalt 1: TN Selbstbeschreibung (Charakterobjekt) | Schritt 1: TN agieren</a:t>
            </a:r>
          </a:p>
          <a:p>
            <a:pPr>
              <a:defRPr/>
            </a:pPr>
            <a:endParaRPr lang="de-DE" dirty="0"/>
          </a:p>
          <a:p>
            <a:pPr>
              <a:defRPr/>
            </a:pPr>
            <a:r>
              <a:rPr lang="de-DE" dirty="0"/>
              <a:t>Aktive Rolle:</a:t>
            </a:r>
          </a:p>
          <a:p>
            <a:pPr>
              <a:defRPr/>
            </a:pPr>
            <a:r>
              <a:rPr lang="de-DE" dirty="0"/>
              <a:t>Aufgabenstellung:</a:t>
            </a:r>
          </a:p>
          <a:p>
            <a:pPr>
              <a:defRPr/>
            </a:pPr>
            <a:r>
              <a:rPr lang="de-DE" dirty="0"/>
              <a:t>- TN haben 1 min Zeit, um ein Objekt zu holen, das etwas über sie aussagt (privat oder beruflich).</a:t>
            </a:r>
          </a:p>
          <a:p>
            <a:pPr>
              <a:defRPr/>
            </a:pPr>
            <a:r>
              <a:rPr lang="de-DE" dirty="0"/>
              <a:t>- Jede Person stellt kurz Ihr Objekt und sich über ihren Bezug hierzu vor</a:t>
            </a:r>
          </a:p>
          <a:p>
            <a:pPr>
              <a:defRPr/>
            </a:pPr>
            <a:r>
              <a:rPr lang="de-DE" dirty="0"/>
              <a:t>- max. 1 min/TN</a:t>
            </a:r>
          </a:p>
          <a:p>
            <a:pPr>
              <a:defRPr/>
            </a:pPr>
            <a:r>
              <a:rPr lang="de-DE" dirty="0"/>
              <a:t>- TN rufen jeweils die nächste Person selbst auf</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3</a:t>
            </a:fld>
            <a:endParaRPr/>
          </a:p>
        </p:txBody>
      </p:sp>
    </p:spTree>
    <p:extLst>
      <p:ext uri="{BB962C8B-B14F-4D97-AF65-F5344CB8AC3E}">
        <p14:creationId xmlns:p14="http://schemas.microsoft.com/office/powerpoint/2010/main" val="614492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11:15 --- Folie 6.1-6.2 (2)]</a:t>
            </a:r>
          </a:p>
          <a:p>
            <a:pPr>
              <a:defRPr/>
            </a:pPr>
            <a:r>
              <a:rPr lang="de-DE" dirty="0"/>
              <a:t>ID: 06.01.01.01_v | Einheit 6: DMP | Baustein 1: Definition und Motivation</a:t>
            </a:r>
          </a:p>
          <a:p>
            <a:pPr>
              <a:defRPr/>
            </a:pPr>
            <a:r>
              <a:rPr lang="de-DE" dirty="0"/>
              <a:t>Inhalt 1: Intro DMP (Vortrag) | Schritt 1: WL referiert</a:t>
            </a:r>
          </a:p>
          <a:p>
            <a:pPr>
              <a:defRPr/>
            </a:pPr>
            <a:endParaRPr lang="de-DE" dirty="0"/>
          </a:p>
          <a:p>
            <a:pPr>
              <a:defRPr/>
            </a:pPr>
            <a:r>
              <a:rPr lang="de-DE" dirty="0"/>
              <a:t>Aktive Rolle:</a:t>
            </a:r>
          </a:p>
          <a:p>
            <a:pPr>
              <a:defRPr/>
            </a:pPr>
            <a:r>
              <a:rPr lang="de-DE" dirty="0"/>
              <a:t>Vortrag: Erläuterung des Begriffs DMP </a:t>
            </a:r>
            <a:endParaRPr dirty="0"/>
          </a:p>
        </p:txBody>
      </p:sp>
      <p:sp>
        <p:nvSpPr>
          <p:cNvPr id="4" name="Slide Number Placeholder 3"/>
          <p:cNvSpPr>
            <a:spLocks noGrp="1"/>
          </p:cNvSpPr>
          <p:nvPr>
            <p:ph type="sldNum" sz="quarter" idx="10"/>
          </p:nvPr>
        </p:nvSpPr>
        <p:spPr bwMode="auto"/>
        <p:txBody>
          <a:bodyPr/>
          <a:lstStyle/>
          <a:p>
            <a:pPr>
              <a:defRPr/>
            </a:pPr>
            <a:fld id="{C2C5B908-4D14-A943-ECE5-1CE0D719E2C0}" type="slidenum">
              <a:rPr/>
              <a:t>39</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11:15 --- Folie 6.1-6.2 (2)]</a:t>
            </a:r>
          </a:p>
          <a:p>
            <a:pPr>
              <a:defRPr/>
            </a:pPr>
            <a:r>
              <a:rPr lang="de-DE" dirty="0"/>
              <a:t>ID: 06.01.01.01_v | Einheit 6: DMP | Baustein 1: Definition und Motivation</a:t>
            </a:r>
          </a:p>
          <a:p>
            <a:pPr>
              <a:defRPr/>
            </a:pPr>
            <a:r>
              <a:rPr lang="de-DE" dirty="0"/>
              <a:t>Inhalt 1: Intro DMP (Vortrag) | Schritt 1: WL referiert</a:t>
            </a:r>
          </a:p>
          <a:p>
            <a:pPr>
              <a:defRPr/>
            </a:pPr>
            <a:endParaRPr lang="de-DE" dirty="0"/>
          </a:p>
          <a:p>
            <a:pPr>
              <a:defRPr/>
            </a:pPr>
            <a:r>
              <a:rPr lang="de-DE" dirty="0"/>
              <a:t>Aktive Rolle:</a:t>
            </a:r>
          </a:p>
          <a:p>
            <a:pPr>
              <a:defRPr/>
            </a:pPr>
            <a:r>
              <a:rPr lang="de-DE" dirty="0"/>
              <a:t>Vortrag: Erläuterung des Begriffs DMP </a:t>
            </a:r>
            <a:endParaRPr dirty="0"/>
          </a:p>
        </p:txBody>
      </p:sp>
      <p:sp>
        <p:nvSpPr>
          <p:cNvPr id="4" name="Slide Number Placeholder 3"/>
          <p:cNvSpPr>
            <a:spLocks noGrp="1"/>
          </p:cNvSpPr>
          <p:nvPr>
            <p:ph type="sldNum" sz="quarter" idx="10"/>
          </p:nvPr>
        </p:nvSpPr>
        <p:spPr bwMode="auto"/>
        <p:txBody>
          <a:bodyPr/>
          <a:lstStyle/>
          <a:p>
            <a:pPr>
              <a:defRPr/>
            </a:pPr>
            <a:fld id="{D7CFE5F5-4F9F-07CF-1491-1C3749711F8F}" type="slidenum">
              <a:rPr/>
              <a:t>40</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[07m; bis 11:22 --- Folie 6.3 (1)]</a:t>
            </a:r>
          </a:p>
          <a:p>
            <a:pPr>
              <a:defRPr/>
            </a:pPr>
            <a:r>
              <a:rPr lang="de-DE" dirty="0"/>
              <a:t>ID: 06.01.02.01_v | Einheit 6: DMP | Baustein 1: Definition und Motivation</a:t>
            </a:r>
          </a:p>
          <a:p>
            <a:pPr>
              <a:defRPr/>
            </a:pPr>
            <a:r>
              <a:rPr lang="de-DE" dirty="0"/>
              <a:t>Inhalt 2: DMP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"Was meint Ihr: Welche Vorteile kann ein Datenmanagementplan bringen?"</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6D942BC9-34C5-0292-D18E-7E59DCBA6334}" type="slidenum">
              <a:rPr/>
              <a:t>41</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Folienbildplatzhalter 1"/>
          <p:cNvSpPr>
            <a:spLocks noGrp="1" noRot="1" noChangeAspect="1"/>
          </p:cNvSpPr>
          <p:nvPr>
            <p:ph type="sldImg"/>
          </p:nvPr>
        </p:nvSpPr>
        <p:spPr bwMode="auto">
          <a:xfrm>
            <a:off x="123825" y="488950"/>
            <a:ext cx="4824413" cy="2714625"/>
          </a:xfrm>
        </p:spPr>
      </p:sp>
      <p:sp>
        <p:nvSpPr>
          <p:cNvPr id="5" name="Notizenplatzhalter 2"/>
          <p:cNvSpPr>
            <a:spLocks noGrp="1"/>
          </p:cNvSpPr>
          <p:nvPr>
            <p:ph type="body" idx="1"/>
          </p:nvPr>
        </p:nvSpPr>
        <p:spPr bwMode="auto"/>
        <p:txBody>
          <a:bodyPr/>
          <a:lstStyle/>
          <a:p>
            <a:pPr>
              <a:defRPr/>
            </a:pPr>
            <a:r>
              <a:rPr lang="de-DE" dirty="0"/>
              <a:t>[05m; bis 11:27 --- Folie 6.4 (1)]</a:t>
            </a:r>
          </a:p>
          <a:p>
            <a:pPr>
              <a:defRPr/>
            </a:pPr>
            <a:r>
              <a:rPr lang="de-DE" dirty="0"/>
              <a:t>ID: 06.02.01.01_v | Einheit 6: DMP | Baustein 2: Anforderungen der Forschungsförderer</a:t>
            </a:r>
          </a:p>
          <a:p>
            <a:pPr>
              <a:defRPr/>
            </a:pPr>
            <a:r>
              <a:rPr lang="de-DE" dirty="0"/>
              <a:t>Inhalt 1: DMP Förderer (Vortrag) | Schritt 1: WL referiert</a:t>
            </a:r>
          </a:p>
          <a:p>
            <a:pPr>
              <a:defRPr/>
            </a:pPr>
            <a:endParaRPr lang="de-DE" dirty="0"/>
          </a:p>
          <a:p>
            <a:pPr>
              <a:defRPr/>
            </a:pPr>
            <a:r>
              <a:rPr lang="de-DE" dirty="0"/>
              <a:t>Aktive Rolle:</a:t>
            </a:r>
          </a:p>
          <a:p>
            <a:pPr>
              <a:defRPr/>
            </a:pPr>
            <a:r>
              <a:rPr lang="de-DE" dirty="0"/>
              <a:t>Vortrag:</a:t>
            </a:r>
          </a:p>
          <a:p>
            <a:pPr>
              <a:defRPr/>
            </a:pPr>
            <a:r>
              <a:rPr lang="de-DE" dirty="0"/>
              <a:t>- Eigenschaften DMP</a:t>
            </a:r>
          </a:p>
          <a:p>
            <a:pPr>
              <a:defRPr/>
            </a:pPr>
            <a:r>
              <a:rPr lang="de-DE" dirty="0"/>
              <a:t>- Tabellarischer Vergleich Anforderungen Förderer</a:t>
            </a:r>
          </a:p>
          <a:p>
            <a:pPr>
              <a:defRPr/>
            </a:pPr>
            <a:endParaRPr lang="de-DE" dirty="0"/>
          </a:p>
          <a:p>
            <a:pPr>
              <a:defRPr/>
            </a:pPr>
            <a:r>
              <a:rPr lang="de-DE" dirty="0"/>
              <a:t>Passive Rolle:</a:t>
            </a:r>
          </a:p>
          <a:p>
            <a:pPr>
              <a:defRPr/>
            </a:pPr>
            <a:r>
              <a:rPr lang="de-DE" dirty="0"/>
              <a:t>* in Chat (bei Tabelle): Links (Horizon und Science Europe)</a:t>
            </a:r>
          </a:p>
          <a:p>
            <a:pPr>
              <a:defRPr/>
            </a:pPr>
            <a:endParaRPr lang="de-DE" dirty="0"/>
          </a:p>
          <a:p>
            <a:pPr>
              <a:defRPr/>
            </a:pPr>
            <a:r>
              <a:rPr lang="de-DE" dirty="0"/>
              <a:t>Stand Oktober 2020</a:t>
            </a:r>
            <a:endParaRPr dirty="0"/>
          </a:p>
        </p:txBody>
      </p:sp>
      <p:sp>
        <p:nvSpPr>
          <p:cNvPr id="6" name="Foliennummernplatzhalter 3"/>
          <p:cNvSpPr>
            <a:spLocks noGrp="1"/>
          </p:cNvSpPr>
          <p:nvPr>
            <p:ph type="sldNum" sz="quarter" idx="10"/>
          </p:nvPr>
        </p:nvSpPr>
        <p:spPr bwMode="auto"/>
        <p:txBody>
          <a:bodyPr/>
          <a:lstStyle/>
          <a:p>
            <a:pPr>
              <a:defRPr/>
            </a:pPr>
            <a:fld id="{8EAAC689-E6F8-4900-9BA8-F5156BA58BEB}" type="slidenum">
              <a:rPr lang="de-DE"/>
              <a:t>42</a:t>
            </a:fld>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11:29 --- Folie 6.5 (1)]</a:t>
            </a:r>
          </a:p>
          <a:p>
            <a:pPr>
              <a:defRPr/>
            </a:pPr>
            <a:r>
              <a:rPr lang="de-DE" dirty="0"/>
              <a:t>ID: 06.03.01.01_v | Einheit 6: DMP | Baustein 3: Bestandteile eines DMPs</a:t>
            </a:r>
          </a:p>
          <a:p>
            <a:pPr>
              <a:defRPr/>
            </a:pPr>
            <a:r>
              <a:rPr lang="de-DE" dirty="0"/>
              <a:t>Inhalt 1: DMP Bestandteile (Vortrag) | Schritt 1: WL referiert</a:t>
            </a:r>
          </a:p>
          <a:p>
            <a:pPr>
              <a:defRPr/>
            </a:pPr>
            <a:endParaRPr lang="de-DE" dirty="0"/>
          </a:p>
          <a:p>
            <a:pPr>
              <a:defRPr/>
            </a:pPr>
            <a:r>
              <a:rPr lang="de-DE" dirty="0"/>
              <a:t>Aktive Rolle:</a:t>
            </a:r>
          </a:p>
          <a:p>
            <a:pPr>
              <a:defRPr/>
            </a:pPr>
            <a:r>
              <a:rPr lang="de-DE" dirty="0"/>
              <a:t>Vortrag: Bestandteile DMP</a:t>
            </a:r>
            <a:endParaRPr dirty="0"/>
          </a:p>
        </p:txBody>
      </p:sp>
      <p:sp>
        <p:nvSpPr>
          <p:cNvPr id="4" name="Slide Number Placeholder 3"/>
          <p:cNvSpPr>
            <a:spLocks noGrp="1"/>
          </p:cNvSpPr>
          <p:nvPr>
            <p:ph type="sldNum" sz="quarter" idx="10"/>
          </p:nvPr>
        </p:nvSpPr>
        <p:spPr bwMode="auto"/>
        <p:txBody>
          <a:bodyPr/>
          <a:lstStyle/>
          <a:p>
            <a:pPr>
              <a:defRPr/>
            </a:pPr>
            <a:fld id="{98ACF8F8-9836-3D68-1594-1D63B2F31469}" type="slidenum">
              <a:rPr/>
              <a:t>43</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11:33 --- Folie 6.6-6.8 (3)]</a:t>
            </a:r>
          </a:p>
          <a:p>
            <a:pPr>
              <a:defRPr/>
            </a:pPr>
            <a:r>
              <a:rPr lang="de-DE" dirty="0"/>
              <a:t>ID: 06.04.02.01_v | Einheit 6: DMP | Baustein 4: DMP Tools</a:t>
            </a:r>
          </a:p>
          <a:p>
            <a:pPr>
              <a:defRPr/>
            </a:pPr>
            <a:r>
              <a:rPr lang="de-DE" dirty="0"/>
              <a:t>Inhalt 2: DMP Tools (Vortrag) | Schritt 1: WL referiert</a:t>
            </a:r>
          </a:p>
          <a:p>
            <a:pPr>
              <a:defRPr/>
            </a:pPr>
            <a:endParaRPr lang="de-DE" dirty="0"/>
          </a:p>
          <a:p>
            <a:pPr>
              <a:defRPr/>
            </a:pPr>
            <a:r>
              <a:rPr lang="de-DE" dirty="0"/>
              <a:t>Aktive Rolle:</a:t>
            </a:r>
          </a:p>
          <a:p>
            <a:pPr>
              <a:defRPr/>
            </a:pPr>
            <a:r>
              <a:rPr lang="de-DE" dirty="0"/>
              <a:t>Vortrag:</a:t>
            </a:r>
          </a:p>
          <a:p>
            <a:pPr>
              <a:defRPr/>
            </a:pPr>
            <a:r>
              <a:rPr lang="de-DE" dirty="0"/>
              <a:t>- Nennung verschiedener DMP-Tools</a:t>
            </a:r>
          </a:p>
          <a:p>
            <a:pPr>
              <a:defRPr/>
            </a:pPr>
            <a:r>
              <a:rPr lang="de-DE" dirty="0"/>
              <a:t>- DMP-</a:t>
            </a:r>
            <a:r>
              <a:rPr lang="de-DE" dirty="0" err="1"/>
              <a:t>Toolguide</a:t>
            </a:r>
            <a:endParaRPr lang="de-DE" dirty="0"/>
          </a:p>
          <a:p>
            <a:pPr>
              <a:defRPr/>
            </a:pPr>
            <a:endParaRPr lang="de-DE" dirty="0"/>
          </a:p>
          <a:p>
            <a:pPr>
              <a:defRPr/>
            </a:pPr>
            <a:r>
              <a:rPr lang="de-DE" dirty="0"/>
              <a:t>Passive Rolle:</a:t>
            </a:r>
          </a:p>
          <a:p>
            <a:pPr>
              <a:defRPr/>
            </a:pPr>
            <a:r>
              <a:rPr lang="de-DE" dirty="0"/>
              <a:t>* in Chat: Link DMP-</a:t>
            </a:r>
            <a:r>
              <a:rPr lang="de-DE" dirty="0" err="1"/>
              <a:t>Toolguide</a:t>
            </a:r>
            <a:endParaRPr lang="de-DE" dirty="0"/>
          </a:p>
          <a:p>
            <a:pPr>
              <a:defRPr/>
            </a:pPr>
            <a:endParaRPr lang="de-DE" dirty="0"/>
          </a:p>
          <a:p>
            <a:pPr>
              <a:defRPr/>
            </a:pPr>
            <a:r>
              <a:rPr lang="de-DE" dirty="0"/>
              <a:t>--- Ressource für Chat---</a:t>
            </a:r>
          </a:p>
          <a:p>
            <a:pPr>
              <a:defRPr/>
            </a:pPr>
            <a:r>
              <a:rPr lang="de-DE" dirty="0"/>
              <a:t>DMP-</a:t>
            </a:r>
            <a:r>
              <a:rPr lang="de-DE" dirty="0" err="1"/>
              <a:t>Toolguide</a:t>
            </a:r>
            <a:r>
              <a:rPr lang="de-DE" dirty="0"/>
              <a:t>: http://doi.org/10.5281/zenodo.4632308</a:t>
            </a:r>
            <a:endParaRPr dirty="0"/>
          </a:p>
        </p:txBody>
      </p:sp>
      <p:sp>
        <p:nvSpPr>
          <p:cNvPr id="4" name="Slide Number Placeholder 3"/>
          <p:cNvSpPr>
            <a:spLocks noGrp="1"/>
          </p:cNvSpPr>
          <p:nvPr>
            <p:ph type="sldNum" sz="quarter" idx="10"/>
          </p:nvPr>
        </p:nvSpPr>
        <p:spPr bwMode="auto"/>
        <p:txBody>
          <a:bodyPr/>
          <a:lstStyle/>
          <a:p>
            <a:pPr>
              <a:defRPr/>
            </a:pPr>
            <a:fld id="{2B220CDF-AF28-D270-18CE-54FCCEE0467D}" type="slidenum">
              <a:rPr/>
              <a:t>44</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11:33 --- Folie 6.6-6.8 (3)]</a:t>
            </a:r>
          </a:p>
          <a:p>
            <a:pPr>
              <a:defRPr/>
            </a:pPr>
            <a:r>
              <a:rPr lang="de-DE" dirty="0"/>
              <a:t>ID: 06.04.02.01_v | Einheit 6: DMP | Baustein 4: DMP Tools</a:t>
            </a:r>
          </a:p>
          <a:p>
            <a:pPr>
              <a:defRPr/>
            </a:pPr>
            <a:r>
              <a:rPr lang="de-DE" dirty="0"/>
              <a:t>Inhalt 2: DMP Tools (Vortrag) | Schritt 1: WL referiert</a:t>
            </a:r>
          </a:p>
          <a:p>
            <a:pPr>
              <a:defRPr/>
            </a:pPr>
            <a:endParaRPr lang="de-DE" dirty="0"/>
          </a:p>
          <a:p>
            <a:pPr>
              <a:defRPr/>
            </a:pPr>
            <a:r>
              <a:rPr lang="de-DE" dirty="0"/>
              <a:t>Aktive Rolle:</a:t>
            </a:r>
          </a:p>
          <a:p>
            <a:pPr>
              <a:defRPr/>
            </a:pPr>
            <a:r>
              <a:rPr lang="de-DE" dirty="0"/>
              <a:t>Vortrag:</a:t>
            </a:r>
          </a:p>
          <a:p>
            <a:pPr>
              <a:defRPr/>
            </a:pPr>
            <a:r>
              <a:rPr lang="de-DE" dirty="0"/>
              <a:t>- Nennung verschiedener DMP-Tools</a:t>
            </a:r>
          </a:p>
          <a:p>
            <a:pPr>
              <a:defRPr/>
            </a:pPr>
            <a:r>
              <a:rPr lang="de-DE" dirty="0"/>
              <a:t>- DMP-</a:t>
            </a:r>
            <a:r>
              <a:rPr lang="de-DE" dirty="0" err="1"/>
              <a:t>Toolguide</a:t>
            </a:r>
            <a:endParaRPr lang="de-DE" dirty="0"/>
          </a:p>
          <a:p>
            <a:pPr>
              <a:defRPr/>
            </a:pPr>
            <a:endParaRPr lang="de-DE" dirty="0"/>
          </a:p>
          <a:p>
            <a:pPr>
              <a:defRPr/>
            </a:pPr>
            <a:r>
              <a:rPr lang="de-DE" dirty="0"/>
              <a:t>Passive Rolle:</a:t>
            </a:r>
          </a:p>
          <a:p>
            <a:pPr>
              <a:defRPr/>
            </a:pPr>
            <a:r>
              <a:rPr lang="de-DE" dirty="0"/>
              <a:t>* in Chat: Link DMP-</a:t>
            </a:r>
            <a:r>
              <a:rPr lang="de-DE" dirty="0" err="1"/>
              <a:t>Toolguide</a:t>
            </a:r>
            <a:endParaRPr lang="de-DE" dirty="0"/>
          </a:p>
          <a:p>
            <a:pPr>
              <a:defRPr/>
            </a:pPr>
            <a:endParaRPr lang="de-DE" dirty="0"/>
          </a:p>
          <a:p>
            <a:pPr>
              <a:defRPr/>
            </a:pPr>
            <a:r>
              <a:rPr lang="de-DE" dirty="0"/>
              <a:t>--- Ressource für Chat---</a:t>
            </a:r>
          </a:p>
          <a:p>
            <a:pPr>
              <a:defRPr/>
            </a:pPr>
            <a:r>
              <a:rPr lang="de-DE" dirty="0"/>
              <a:t>DMP-</a:t>
            </a:r>
            <a:r>
              <a:rPr lang="de-DE" dirty="0" err="1"/>
              <a:t>Toolguide</a:t>
            </a:r>
            <a:r>
              <a:rPr lang="de-DE" dirty="0"/>
              <a:t>: http://doi.org/10.5281/zenodo.4632308</a:t>
            </a:r>
            <a:endParaRPr dirty="0"/>
          </a:p>
        </p:txBody>
      </p:sp>
      <p:sp>
        <p:nvSpPr>
          <p:cNvPr id="4" name="Slide Number Placeholder 3"/>
          <p:cNvSpPr>
            <a:spLocks noGrp="1"/>
          </p:cNvSpPr>
          <p:nvPr>
            <p:ph type="sldNum" sz="quarter" idx="10"/>
          </p:nvPr>
        </p:nvSpPr>
        <p:spPr bwMode="auto"/>
        <p:txBody>
          <a:bodyPr/>
          <a:lstStyle/>
          <a:p>
            <a:pPr>
              <a:defRPr/>
            </a:pPr>
            <a:fld id="{69B82788-309C-7353-5143-A5720B8DEF79}" type="slidenum">
              <a:rPr/>
              <a:t>45</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11:33 --- Folie 6.6-6.8 (3)]</a:t>
            </a:r>
          </a:p>
          <a:p>
            <a:pPr>
              <a:defRPr/>
            </a:pPr>
            <a:r>
              <a:rPr lang="de-DE" dirty="0"/>
              <a:t>ID: 06.04.02.01_v | Einheit 6: DMP | Baustein 4: DMP Tools</a:t>
            </a:r>
          </a:p>
          <a:p>
            <a:pPr>
              <a:defRPr/>
            </a:pPr>
            <a:r>
              <a:rPr lang="de-DE" dirty="0"/>
              <a:t>Inhalt 2: DMP Tools (Vortrag) | Schritt 1: WL referiert</a:t>
            </a:r>
          </a:p>
          <a:p>
            <a:pPr>
              <a:defRPr/>
            </a:pPr>
            <a:endParaRPr lang="de-DE" dirty="0"/>
          </a:p>
          <a:p>
            <a:pPr>
              <a:defRPr/>
            </a:pPr>
            <a:r>
              <a:rPr lang="de-DE" dirty="0"/>
              <a:t>Aktive Rolle:</a:t>
            </a:r>
          </a:p>
          <a:p>
            <a:pPr>
              <a:defRPr/>
            </a:pPr>
            <a:r>
              <a:rPr lang="de-DE" dirty="0"/>
              <a:t>Vortrag:</a:t>
            </a:r>
          </a:p>
          <a:p>
            <a:pPr>
              <a:defRPr/>
            </a:pPr>
            <a:r>
              <a:rPr lang="de-DE" dirty="0"/>
              <a:t>- Nennung verschiedener DMP-Tools</a:t>
            </a:r>
          </a:p>
          <a:p>
            <a:pPr>
              <a:defRPr/>
            </a:pPr>
            <a:r>
              <a:rPr lang="de-DE" dirty="0"/>
              <a:t>- DMP-</a:t>
            </a:r>
            <a:r>
              <a:rPr lang="de-DE" dirty="0" err="1"/>
              <a:t>Toolguide</a:t>
            </a:r>
            <a:endParaRPr lang="de-DE" dirty="0"/>
          </a:p>
          <a:p>
            <a:pPr>
              <a:defRPr/>
            </a:pPr>
            <a:endParaRPr lang="de-DE" dirty="0"/>
          </a:p>
          <a:p>
            <a:pPr>
              <a:defRPr/>
            </a:pPr>
            <a:r>
              <a:rPr lang="de-DE" dirty="0"/>
              <a:t>Passive Rolle:</a:t>
            </a:r>
          </a:p>
          <a:p>
            <a:pPr>
              <a:defRPr/>
            </a:pPr>
            <a:r>
              <a:rPr lang="de-DE" dirty="0"/>
              <a:t>* in Chat: Link DMP-</a:t>
            </a:r>
            <a:r>
              <a:rPr lang="de-DE" dirty="0" err="1"/>
              <a:t>Toolguide</a:t>
            </a:r>
            <a:endParaRPr lang="de-DE" dirty="0"/>
          </a:p>
          <a:p>
            <a:pPr>
              <a:defRPr/>
            </a:pPr>
            <a:endParaRPr lang="de-DE" dirty="0"/>
          </a:p>
          <a:p>
            <a:pPr>
              <a:defRPr/>
            </a:pPr>
            <a:r>
              <a:rPr lang="de-DE" dirty="0"/>
              <a:t>--- Ressource für Chat---</a:t>
            </a:r>
          </a:p>
          <a:p>
            <a:pPr>
              <a:defRPr/>
            </a:pPr>
            <a:r>
              <a:rPr lang="de-DE" dirty="0"/>
              <a:t>DMP-</a:t>
            </a:r>
            <a:r>
              <a:rPr lang="de-DE" dirty="0" err="1"/>
              <a:t>Toolguide</a:t>
            </a:r>
            <a:r>
              <a:rPr lang="de-DE" dirty="0"/>
              <a:t>: http://doi.org/10.5281/zenodo.4632308</a:t>
            </a:r>
            <a:endParaRPr dirty="0"/>
          </a:p>
        </p:txBody>
      </p:sp>
      <p:sp>
        <p:nvSpPr>
          <p:cNvPr id="4" name="Slide Number Placeholder 3"/>
          <p:cNvSpPr>
            <a:spLocks noGrp="1"/>
          </p:cNvSpPr>
          <p:nvPr>
            <p:ph type="sldNum" sz="quarter" idx="10"/>
          </p:nvPr>
        </p:nvSpPr>
        <p:spPr bwMode="auto"/>
        <p:txBody>
          <a:bodyPr/>
          <a:lstStyle/>
          <a:p>
            <a:pPr>
              <a:defRPr/>
            </a:pPr>
            <a:fld id="{787A0EA8-76E4-7B8A-4357-BDE40F2AE2CD}" type="slidenum">
              <a:rPr/>
              <a:t>46</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11:37 --- Folie 7.1-7.2 (2)]</a:t>
            </a:r>
          </a:p>
          <a:p>
            <a:pPr>
              <a:defRPr/>
            </a:pPr>
            <a:r>
              <a:rPr lang="de-DE" dirty="0"/>
              <a:t>ID: 07.01.01.01_v | Einheit 7: Ordnung und Struktur | Baustein 1: Struktur</a:t>
            </a:r>
          </a:p>
          <a:p>
            <a:pPr>
              <a:defRPr/>
            </a:pPr>
            <a:r>
              <a:rPr lang="de-DE" dirty="0"/>
              <a:t>Inhalt 1: Strukturierung von Daten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"Wann habt ihr schon mal Ordnung und/oder Struktur eurer Daten schmerzlich vermisst?"</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16B0F24C-A148-8BFE-7634-482FB6BC16E3}" type="slidenum">
              <a:rPr/>
              <a:t>47</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11:37 --- Folie 7.1-7.2 (2)]</a:t>
            </a:r>
          </a:p>
          <a:p>
            <a:pPr>
              <a:defRPr/>
            </a:pPr>
            <a:r>
              <a:rPr lang="de-DE" dirty="0"/>
              <a:t>ID: 07.01.01.01_v | Einheit 7: Ordnung und Struktur | Baustein 1: Struktur</a:t>
            </a:r>
          </a:p>
          <a:p>
            <a:pPr>
              <a:defRPr/>
            </a:pPr>
            <a:r>
              <a:rPr lang="de-DE" dirty="0"/>
              <a:t>Inhalt 1: Strukturierung von Daten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"Wann habt ihr schon mal Ordnung und/oder Struktur eurer Daten schmerzlich vermisst?"</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41C0FF3B-191F-A82A-4179-432F8D7B0E32}" type="slidenum">
              <a:rPr/>
              <a:t>48</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09:15 --- Folie 1.4 (1)]</a:t>
            </a:r>
          </a:p>
          <a:p>
            <a:pPr>
              <a:defRPr/>
            </a:pPr>
            <a:r>
              <a:rPr lang="de-DE" dirty="0"/>
              <a:t>ID: 01.03.02.01_v | Einheit 1: Begrüßen und Kennenlernen | Baustein 3: Kennenlernen</a:t>
            </a:r>
          </a:p>
          <a:p>
            <a:pPr>
              <a:defRPr/>
            </a:pPr>
            <a:r>
              <a:rPr lang="de-DE" dirty="0"/>
              <a:t>Inhalt 2: TN stellen sich vor (Wir und ich) | Schritt 1: 1/3 WL Vorbereitung BR</a:t>
            </a:r>
          </a:p>
          <a:p>
            <a:pPr>
              <a:defRPr/>
            </a:pPr>
            <a:endParaRPr lang="de-DE" dirty="0"/>
          </a:p>
          <a:p>
            <a:pPr>
              <a:defRPr/>
            </a:pPr>
            <a:r>
              <a:rPr lang="de-DE" dirty="0"/>
              <a:t>Aktive Rolle:</a:t>
            </a:r>
          </a:p>
          <a:p>
            <a:pPr>
              <a:defRPr/>
            </a:pPr>
            <a:r>
              <a:rPr lang="de-DE" dirty="0"/>
              <a:t>Aufgabenstellung:</a:t>
            </a:r>
          </a:p>
          <a:p>
            <a:pPr>
              <a:defRPr/>
            </a:pPr>
            <a:r>
              <a:rPr lang="de-DE" dirty="0"/>
              <a:t>- "Bitte findet in jeder Gruppe 3 Gemeinsamkeiten und 3 Unterschiede in Gesprächen in BR."</a:t>
            </a:r>
          </a:p>
          <a:p>
            <a:pPr>
              <a:defRPr/>
            </a:pPr>
            <a:r>
              <a:rPr lang="de-DE" dirty="0"/>
              <a:t>- BR Zeit: 8 min</a:t>
            </a:r>
          </a:p>
          <a:p>
            <a:pPr>
              <a:defRPr/>
            </a:pPr>
            <a:r>
              <a:rPr lang="de-DE" dirty="0"/>
              <a:t>- Vorstellung Ergebnisse nach BR durch je 1 TN pro Gruppe im Plenum, max. 1 min</a:t>
            </a:r>
          </a:p>
          <a:p>
            <a:pPr>
              <a:defRPr/>
            </a:pPr>
            <a:endParaRPr lang="de-DE" dirty="0"/>
          </a:p>
          <a:p>
            <a:pPr>
              <a:defRPr/>
            </a:pPr>
            <a:r>
              <a:rPr lang="de-DE" dirty="0"/>
              <a:t>Passive Rolle:</a:t>
            </a:r>
          </a:p>
          <a:p>
            <a:pPr>
              <a:defRPr/>
            </a:pPr>
            <a:r>
              <a:rPr lang="de-DE" dirty="0"/>
              <a:t>* BR-Räume vorbereiten</a:t>
            </a:r>
          </a:p>
          <a:p>
            <a:pPr>
              <a:defRPr/>
            </a:pPr>
            <a:r>
              <a:rPr lang="de-DE" dirty="0"/>
              <a:t>(3er Gruppen, möglichst einander unbekannte)</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Bitte findet in jeder Gruppe 3 Gemeinsamkeiten und 3 Unterschiede</a:t>
            </a:r>
          </a:p>
          <a:p>
            <a:pPr>
              <a:defRPr/>
            </a:pPr>
            <a:r>
              <a:rPr lang="de-DE" dirty="0"/>
              <a:t>- Zeit: 8 min</a:t>
            </a:r>
          </a:p>
          <a:p>
            <a:pPr>
              <a:defRPr/>
            </a:pPr>
            <a:r>
              <a:rPr lang="de-DE" dirty="0"/>
              <a:t>- Bitte bereitet Euch darauf vor kurz die Ergebnisse Eurer Gruppe im Plenum vorzustellen (ca. 1 min/Gruppe)</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4</a:t>
            </a:fld>
            <a:endParaRPr/>
          </a:p>
        </p:txBody>
      </p:sp>
    </p:spTree>
    <p:extLst>
      <p:ext uri="{BB962C8B-B14F-4D97-AF65-F5344CB8AC3E}">
        <p14:creationId xmlns:p14="http://schemas.microsoft.com/office/powerpoint/2010/main" val="17352612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11:38 --- Folie 7.3 (1)]</a:t>
            </a:r>
          </a:p>
          <a:p>
            <a:pPr>
              <a:defRPr/>
            </a:pPr>
            <a:r>
              <a:rPr lang="de-DE" dirty="0"/>
              <a:t>ID: 07.01.01.02_v | Einheit 7: Ordnung und Struktur | Baustein 1: Struktur</a:t>
            </a:r>
          </a:p>
          <a:p>
            <a:pPr>
              <a:defRPr/>
            </a:pPr>
            <a:r>
              <a:rPr lang="de-DE" dirty="0"/>
              <a:t>Inhalt 1: Strukturierung von Daten (Vortrag) | Schritt 2: WL referiert</a:t>
            </a:r>
          </a:p>
          <a:p>
            <a:pPr>
              <a:defRPr/>
            </a:pPr>
            <a:endParaRPr lang="de-DE" dirty="0"/>
          </a:p>
          <a:p>
            <a:pPr>
              <a:defRPr/>
            </a:pPr>
            <a:r>
              <a:rPr lang="de-DE" dirty="0"/>
              <a:t>Aktive Rolle:</a:t>
            </a:r>
          </a:p>
          <a:p>
            <a:pPr>
              <a:defRPr/>
            </a:pPr>
            <a:r>
              <a:rPr lang="de-DE" dirty="0"/>
              <a:t>Vortrag: Wirkung von Struktur</a:t>
            </a:r>
            <a:endParaRPr dirty="0"/>
          </a:p>
        </p:txBody>
      </p:sp>
      <p:sp>
        <p:nvSpPr>
          <p:cNvPr id="4" name="Slide Number Placeholder 3"/>
          <p:cNvSpPr>
            <a:spLocks noGrp="1"/>
          </p:cNvSpPr>
          <p:nvPr>
            <p:ph type="sldNum" sz="quarter" idx="10"/>
          </p:nvPr>
        </p:nvSpPr>
        <p:spPr bwMode="auto"/>
        <p:txBody>
          <a:bodyPr/>
          <a:lstStyle/>
          <a:p>
            <a:pPr>
              <a:defRPr/>
            </a:pPr>
            <a:fld id="{ECD3F11D-2F55-6985-D23B-9BFAC2318E1B}" type="slidenum">
              <a:rPr/>
              <a:t>49</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11:44 --- Folie 7.4-7.6 (3)]</a:t>
            </a:r>
          </a:p>
          <a:p>
            <a:pPr>
              <a:defRPr/>
            </a:pPr>
            <a:r>
              <a:rPr lang="de-DE" dirty="0"/>
              <a:t>ID: 07.02.02.01_v | Einheit 7: Ordnung und Struktur | Baustein 2: Benennung und Umbenennung von Dateien</a:t>
            </a:r>
          </a:p>
          <a:p>
            <a:pPr>
              <a:defRPr/>
            </a:pPr>
            <a:r>
              <a:rPr lang="de-DE" dirty="0"/>
              <a:t>Inhalt 2: Dateibenennung (Vortrag) | Schritt 1: WL referiert</a:t>
            </a:r>
          </a:p>
          <a:p>
            <a:pPr>
              <a:defRPr/>
            </a:pPr>
            <a:endParaRPr lang="de-DE" dirty="0"/>
          </a:p>
          <a:p>
            <a:pPr>
              <a:defRPr/>
            </a:pPr>
            <a:r>
              <a:rPr lang="de-DE" dirty="0"/>
              <a:t>Aktive Rolle:</a:t>
            </a:r>
          </a:p>
          <a:p>
            <a:pPr>
              <a:defRPr/>
            </a:pPr>
            <a:r>
              <a:rPr lang="de-DE" dirty="0"/>
              <a:t>Vortrag: Hinweise für eine gute Benennung von Dateien</a:t>
            </a:r>
            <a:endParaRPr dirty="0"/>
          </a:p>
        </p:txBody>
      </p:sp>
      <p:sp>
        <p:nvSpPr>
          <p:cNvPr id="4" name="Slide Number Placeholder 3"/>
          <p:cNvSpPr>
            <a:spLocks noGrp="1"/>
          </p:cNvSpPr>
          <p:nvPr>
            <p:ph type="sldNum" sz="quarter" idx="10"/>
          </p:nvPr>
        </p:nvSpPr>
        <p:spPr bwMode="auto"/>
        <p:txBody>
          <a:bodyPr/>
          <a:lstStyle/>
          <a:p>
            <a:pPr>
              <a:defRPr/>
            </a:pPr>
            <a:fld id="{C6987930-E82D-5440-007E-565C03BBF98F}" type="slidenum">
              <a:rPr/>
              <a:t>50</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11:44 --- Folie 7.4-7.6 (3)]</a:t>
            </a:r>
          </a:p>
          <a:p>
            <a:pPr>
              <a:defRPr/>
            </a:pPr>
            <a:r>
              <a:rPr lang="de-DE" dirty="0"/>
              <a:t>ID: 07.02.02.01_v | Einheit 7: Ordnung und Struktur | Baustein 2: Benennung und Umbenennung von Dateien</a:t>
            </a:r>
          </a:p>
          <a:p>
            <a:pPr>
              <a:defRPr/>
            </a:pPr>
            <a:r>
              <a:rPr lang="de-DE" dirty="0"/>
              <a:t>Inhalt 2: Dateibenennung (Vortrag) | Schritt 1: WL referiert</a:t>
            </a:r>
          </a:p>
          <a:p>
            <a:pPr>
              <a:defRPr/>
            </a:pPr>
            <a:endParaRPr lang="de-DE" dirty="0"/>
          </a:p>
          <a:p>
            <a:pPr>
              <a:defRPr/>
            </a:pPr>
            <a:r>
              <a:rPr lang="de-DE" dirty="0"/>
              <a:t>Aktive Rolle:</a:t>
            </a:r>
          </a:p>
          <a:p>
            <a:pPr>
              <a:defRPr/>
            </a:pPr>
            <a:r>
              <a:rPr lang="de-DE" dirty="0"/>
              <a:t>Vortrag: Hinweise für eine gute Benennung von Dateien</a:t>
            </a:r>
            <a:endParaRPr dirty="0"/>
          </a:p>
        </p:txBody>
      </p:sp>
      <p:sp>
        <p:nvSpPr>
          <p:cNvPr id="4" name="Slide Number Placeholder 3"/>
          <p:cNvSpPr>
            <a:spLocks noGrp="1"/>
          </p:cNvSpPr>
          <p:nvPr>
            <p:ph type="sldNum" sz="quarter" idx="10"/>
          </p:nvPr>
        </p:nvSpPr>
        <p:spPr bwMode="auto"/>
        <p:txBody>
          <a:bodyPr/>
          <a:lstStyle/>
          <a:p>
            <a:pPr>
              <a:defRPr/>
            </a:pPr>
            <a:fld id="{69717788-D849-44AF-0353-8C8FD8820D79}" type="slidenum">
              <a:rPr/>
              <a:t>51</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11:44 --- Folie 7.4-7.6 (3)]</a:t>
            </a:r>
          </a:p>
          <a:p>
            <a:pPr>
              <a:defRPr/>
            </a:pPr>
            <a:r>
              <a:rPr lang="de-DE" dirty="0"/>
              <a:t>ID: 07.02.02.01_v | Einheit 7: Ordnung und Struktur | Baustein 2: Benennung und Umbenennung von Dateien</a:t>
            </a:r>
          </a:p>
          <a:p>
            <a:pPr>
              <a:defRPr/>
            </a:pPr>
            <a:r>
              <a:rPr lang="de-DE" dirty="0"/>
              <a:t>Inhalt 2: Dateibenennung (Vortrag) | Schritt 1: WL referiert</a:t>
            </a:r>
          </a:p>
          <a:p>
            <a:pPr>
              <a:defRPr/>
            </a:pPr>
            <a:endParaRPr lang="de-DE" dirty="0"/>
          </a:p>
          <a:p>
            <a:pPr>
              <a:defRPr/>
            </a:pPr>
            <a:r>
              <a:rPr lang="de-DE" dirty="0"/>
              <a:t>Aktive Rolle:</a:t>
            </a:r>
          </a:p>
          <a:p>
            <a:pPr>
              <a:defRPr/>
            </a:pPr>
            <a:r>
              <a:rPr lang="de-DE" dirty="0"/>
              <a:t>Vortrag: Hinweise für eine gute Benennung von Dateien</a:t>
            </a:r>
            <a:endParaRPr dirty="0"/>
          </a:p>
        </p:txBody>
      </p:sp>
      <p:sp>
        <p:nvSpPr>
          <p:cNvPr id="4" name="Slide Number Placeholder 3"/>
          <p:cNvSpPr>
            <a:spLocks noGrp="1"/>
          </p:cNvSpPr>
          <p:nvPr>
            <p:ph type="sldNum" sz="quarter" idx="10"/>
          </p:nvPr>
        </p:nvSpPr>
        <p:spPr bwMode="auto"/>
        <p:txBody>
          <a:bodyPr/>
          <a:lstStyle/>
          <a:p>
            <a:pPr>
              <a:defRPr/>
            </a:pPr>
            <a:fld id="{B69A956B-975A-DCCE-E1B3-088B3AE83FA0}" type="slidenum">
              <a:rPr/>
              <a:t>52</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[10m; bis 11:54 --- Folie 7.7 (1)]</a:t>
            </a:r>
          </a:p>
          <a:p>
            <a:pPr>
              <a:defRPr/>
            </a:pPr>
            <a:r>
              <a:rPr lang="de-DE" dirty="0"/>
              <a:t>ID: 07.02.03.01_v | Einheit 7: Ordnung und Struktur | Baustein 2: Benennung und Umbenennung von Dateien</a:t>
            </a:r>
          </a:p>
          <a:p>
            <a:pPr>
              <a:defRPr/>
            </a:pPr>
            <a:r>
              <a:rPr lang="de-DE" dirty="0"/>
              <a:t>Inhalt 3: Bewertung Dateinamen (Stempeln) | Schritt 1: TN agieren</a:t>
            </a:r>
          </a:p>
          <a:p>
            <a:pPr>
              <a:defRPr/>
            </a:pPr>
            <a:endParaRPr lang="de-DE" dirty="0"/>
          </a:p>
          <a:p>
            <a:pPr>
              <a:defRPr/>
            </a:pPr>
            <a:r>
              <a:rPr lang="de-DE" dirty="0"/>
              <a:t>Aktive Rolle:</a:t>
            </a:r>
          </a:p>
          <a:p>
            <a:pPr>
              <a:defRPr/>
            </a:pPr>
            <a:r>
              <a:rPr lang="de-DE" dirty="0"/>
              <a:t>Aufgabenstellung:</a:t>
            </a:r>
          </a:p>
          <a:p>
            <a:pPr>
              <a:defRPr/>
            </a:pPr>
            <a:r>
              <a:rPr lang="de-DE" dirty="0"/>
              <a:t>- Whiteboard in Videokonferenzsoftware aktivieren</a:t>
            </a:r>
          </a:p>
          <a:p>
            <a:pPr>
              <a:defRPr/>
            </a:pPr>
            <a:r>
              <a:rPr lang="de-DE" dirty="0"/>
              <a:t>- "Bewertet die genannten </a:t>
            </a:r>
            <a:r>
              <a:rPr lang="de-DE" dirty="0" err="1"/>
              <a:t>Dateibenenunngen</a:t>
            </a:r>
            <a:r>
              <a:rPr lang="de-DE" dirty="0"/>
              <a:t> über die Stempelfunktion.</a:t>
            </a:r>
          </a:p>
          <a:p>
            <a:pPr>
              <a:defRPr/>
            </a:pPr>
            <a:r>
              <a:rPr lang="de-DE" dirty="0"/>
              <a:t>- Zeit für TN: ca. 5 min</a:t>
            </a:r>
          </a:p>
          <a:p>
            <a:pPr>
              <a:defRPr/>
            </a:pPr>
            <a:r>
              <a:rPr lang="de-DE" dirty="0"/>
              <a:t>- Dann: Besprechung der Einschätzung durch WL</a:t>
            </a:r>
            <a:endParaRPr dirty="0"/>
          </a:p>
        </p:txBody>
      </p:sp>
      <p:sp>
        <p:nvSpPr>
          <p:cNvPr id="4" name="Slide Number Placeholder 3"/>
          <p:cNvSpPr>
            <a:spLocks noGrp="1"/>
          </p:cNvSpPr>
          <p:nvPr>
            <p:ph type="sldNum" sz="quarter" idx="10"/>
          </p:nvPr>
        </p:nvSpPr>
        <p:spPr bwMode="auto"/>
        <p:txBody>
          <a:bodyPr/>
          <a:lstStyle/>
          <a:p>
            <a:pPr>
              <a:defRPr/>
            </a:pPr>
            <a:fld id="{94C09B81-534C-B413-D53C-B8A7B7D5B9B4}" type="slidenum">
              <a:rPr/>
              <a:t>53</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11:54 --- Folie 7.ID (na)]</a:t>
            </a:r>
          </a:p>
          <a:p>
            <a:pPr>
              <a:defRPr/>
            </a:pPr>
            <a:r>
              <a:rPr lang="de-DE" dirty="0"/>
              <a:t>ID: 07.02.03a.01_v | Einheit 7: Ordnung und Struktur | Baustein 2: Benennung und Umbenennung von Dateien</a:t>
            </a:r>
          </a:p>
          <a:p>
            <a:pPr>
              <a:defRPr/>
            </a:pPr>
            <a:r>
              <a:rPr lang="de-DE" dirty="0"/>
              <a:t>Inhalt 03a: Bewertung Dateinamen (Mini-Übung) | Schritt 1: TN arbeiten</a:t>
            </a:r>
          </a:p>
          <a:p>
            <a:pPr>
              <a:defRPr/>
            </a:pPr>
            <a:endParaRPr lang="de-DE" dirty="0"/>
          </a:p>
          <a:p>
            <a:pPr>
              <a:defRPr/>
            </a:pPr>
            <a:r>
              <a:rPr lang="de-DE" dirty="0"/>
              <a:t>Aktive Rolle:</a:t>
            </a:r>
          </a:p>
          <a:p>
            <a:pPr>
              <a:defRPr/>
            </a:pPr>
            <a:r>
              <a:rPr lang="de-DE" dirty="0"/>
              <a:t>Aufgabenstellung:</a:t>
            </a:r>
          </a:p>
          <a:p>
            <a:pPr>
              <a:defRPr/>
            </a:pPr>
            <a:r>
              <a:rPr lang="de-DE" dirty="0"/>
              <a:t>- "Bitte entwirf eine Benennungskonvention für Deine Dateien und gib ein paar Beispiele."</a:t>
            </a:r>
          </a:p>
          <a:p>
            <a:pPr>
              <a:defRPr/>
            </a:pPr>
            <a:r>
              <a:rPr lang="de-DE" dirty="0"/>
              <a:t>- "Bitte entwirf eine Struktur für Deine Ablage als Verzeichnisbaum."</a:t>
            </a:r>
            <a:endParaRPr dirty="0"/>
          </a:p>
        </p:txBody>
      </p:sp>
      <p:sp>
        <p:nvSpPr>
          <p:cNvPr id="4" name="Slide Number Placeholder 3"/>
          <p:cNvSpPr>
            <a:spLocks noGrp="1"/>
          </p:cNvSpPr>
          <p:nvPr>
            <p:ph type="sldNum" sz="quarter" idx="10"/>
          </p:nvPr>
        </p:nvSpPr>
        <p:spPr bwMode="auto"/>
        <p:txBody>
          <a:bodyPr/>
          <a:lstStyle/>
          <a:p>
            <a:pPr>
              <a:defRPr/>
            </a:pPr>
            <a:fld id="{46980A42-B295-AD35-881F-10F8EC3422BD}" type="slidenum">
              <a:rPr/>
              <a:t>54</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11:55 --- Folie 7.8-7.9 (2)]</a:t>
            </a:r>
          </a:p>
          <a:p>
            <a:pPr>
              <a:defRPr/>
            </a:pPr>
            <a:r>
              <a:rPr lang="de-DE" dirty="0"/>
              <a:t>ID: 07.02.04.01_v | Einheit 7: Ordnung und Struktur | Baustein 2: Benennung und Umbenennung von Dateien</a:t>
            </a:r>
          </a:p>
          <a:p>
            <a:pPr>
              <a:defRPr/>
            </a:pPr>
            <a:r>
              <a:rPr lang="de-DE" dirty="0"/>
              <a:t>Inhalt 4: Batch </a:t>
            </a:r>
            <a:r>
              <a:rPr lang="de-DE" dirty="0" err="1"/>
              <a:t>Rename</a:t>
            </a:r>
            <a:r>
              <a:rPr lang="de-DE" dirty="0"/>
              <a:t> (Vortrag) | Schritt 1: WL referiert</a:t>
            </a:r>
          </a:p>
          <a:p>
            <a:pPr>
              <a:defRPr/>
            </a:pPr>
            <a:endParaRPr lang="de-DE" dirty="0"/>
          </a:p>
          <a:p>
            <a:pPr>
              <a:defRPr/>
            </a:pPr>
            <a:r>
              <a:rPr lang="de-DE" dirty="0"/>
              <a:t>Aktive Rolle:</a:t>
            </a:r>
          </a:p>
          <a:p>
            <a:pPr>
              <a:defRPr/>
            </a:pPr>
            <a:r>
              <a:rPr lang="de-DE" dirty="0"/>
              <a:t>Vortrag: Batch-</a:t>
            </a:r>
            <a:r>
              <a:rPr lang="de-DE" dirty="0" err="1"/>
              <a:t>Renaming</a:t>
            </a:r>
            <a:r>
              <a:rPr lang="de-DE" dirty="0"/>
              <a:t>-Tools werden vorgestellt</a:t>
            </a:r>
            <a:endParaRPr dirty="0"/>
          </a:p>
        </p:txBody>
      </p:sp>
      <p:sp>
        <p:nvSpPr>
          <p:cNvPr id="4" name="Slide Number Placeholder 3"/>
          <p:cNvSpPr>
            <a:spLocks noGrp="1"/>
          </p:cNvSpPr>
          <p:nvPr>
            <p:ph type="sldNum" sz="quarter" idx="10"/>
          </p:nvPr>
        </p:nvSpPr>
        <p:spPr bwMode="auto"/>
        <p:txBody>
          <a:bodyPr/>
          <a:lstStyle/>
          <a:p>
            <a:pPr>
              <a:defRPr/>
            </a:pPr>
            <a:fld id="{7EDF9E7F-8EDA-B4C4-AB9B-A65A5A2569F7}" type="slidenum">
              <a:rPr/>
              <a:t>55</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11:55 --- Folie 7.8-7.9 (2)]</a:t>
            </a:r>
          </a:p>
          <a:p>
            <a:pPr>
              <a:defRPr/>
            </a:pPr>
            <a:r>
              <a:rPr lang="de-DE" dirty="0"/>
              <a:t>ID: 07.02.04.01_v | Einheit 7: Ordnung und Struktur | Baustein 2: Benennung und Umbenennung von Dateien</a:t>
            </a:r>
          </a:p>
          <a:p>
            <a:pPr>
              <a:defRPr/>
            </a:pPr>
            <a:r>
              <a:rPr lang="de-DE" dirty="0"/>
              <a:t>Inhalt 4: Batch </a:t>
            </a:r>
            <a:r>
              <a:rPr lang="de-DE" dirty="0" err="1"/>
              <a:t>Rename</a:t>
            </a:r>
            <a:r>
              <a:rPr lang="de-DE" dirty="0"/>
              <a:t> (Vortrag) | Schritt 1: WL referiert</a:t>
            </a:r>
          </a:p>
          <a:p>
            <a:pPr>
              <a:defRPr/>
            </a:pPr>
            <a:endParaRPr lang="de-DE" dirty="0"/>
          </a:p>
          <a:p>
            <a:pPr>
              <a:defRPr/>
            </a:pPr>
            <a:r>
              <a:rPr lang="de-DE" dirty="0"/>
              <a:t>Aktive Rolle:</a:t>
            </a:r>
          </a:p>
          <a:p>
            <a:pPr>
              <a:defRPr/>
            </a:pPr>
            <a:r>
              <a:rPr lang="de-DE" dirty="0"/>
              <a:t>Vortrag: Batch-</a:t>
            </a:r>
            <a:r>
              <a:rPr lang="de-DE" dirty="0" err="1"/>
              <a:t>Renaming</a:t>
            </a:r>
            <a:r>
              <a:rPr lang="de-DE" dirty="0"/>
              <a:t>-Tools werden vorgestellt</a:t>
            </a:r>
            <a:endParaRPr dirty="0"/>
          </a:p>
        </p:txBody>
      </p:sp>
      <p:sp>
        <p:nvSpPr>
          <p:cNvPr id="4" name="Slide Number Placeholder 3"/>
          <p:cNvSpPr>
            <a:spLocks noGrp="1"/>
          </p:cNvSpPr>
          <p:nvPr>
            <p:ph type="sldNum" sz="quarter" idx="10"/>
          </p:nvPr>
        </p:nvSpPr>
        <p:spPr bwMode="auto"/>
        <p:txBody>
          <a:bodyPr/>
          <a:lstStyle/>
          <a:p>
            <a:pPr>
              <a:defRPr/>
            </a:pPr>
            <a:fld id="{EC76C75F-1284-9E59-8A65-A3198BBB6119}" type="slidenum">
              <a:rPr/>
              <a:t>56</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11:58 --- Folie 7.10-7.12 (3)]</a:t>
            </a:r>
          </a:p>
          <a:p>
            <a:pPr>
              <a:defRPr/>
            </a:pPr>
            <a:r>
              <a:rPr lang="de-DE" dirty="0"/>
              <a:t>ID: 07.03.01.01_v | Einheit 7: Ordnung und Struktur | Baustein 3: Versionskontrolle</a:t>
            </a:r>
          </a:p>
          <a:p>
            <a:pPr>
              <a:defRPr/>
            </a:pPr>
            <a:r>
              <a:rPr lang="de-DE" dirty="0"/>
              <a:t>Inhalt 1: Versionierung (Vortrag) | Schritt 1: WL referiert</a:t>
            </a:r>
          </a:p>
          <a:p>
            <a:pPr>
              <a:defRPr/>
            </a:pPr>
            <a:endParaRPr lang="de-DE" dirty="0"/>
          </a:p>
          <a:p>
            <a:pPr>
              <a:defRPr/>
            </a:pPr>
            <a:r>
              <a:rPr lang="de-DE" dirty="0"/>
              <a:t>Aktive Rolle:</a:t>
            </a:r>
          </a:p>
          <a:p>
            <a:pPr>
              <a:defRPr/>
            </a:pPr>
            <a:r>
              <a:rPr lang="de-DE" dirty="0"/>
              <a:t>Vortrag:</a:t>
            </a:r>
          </a:p>
          <a:p>
            <a:pPr>
              <a:defRPr/>
            </a:pPr>
            <a:r>
              <a:rPr lang="de-DE" dirty="0"/>
              <a:t>- Erläuterung Notwendigkeit von Versionierung</a:t>
            </a:r>
          </a:p>
          <a:p>
            <a:pPr>
              <a:defRPr/>
            </a:pPr>
            <a:r>
              <a:rPr lang="de-DE" dirty="0"/>
              <a:t>- Vorstellung Möglichkeiten von Versionierung und Versionskontrolle</a:t>
            </a:r>
          </a:p>
          <a:p>
            <a:pPr>
              <a:defRPr/>
            </a:pPr>
            <a:endParaRPr lang="de-DE" dirty="0"/>
          </a:p>
          <a:p>
            <a:pPr>
              <a:defRPr/>
            </a:pPr>
            <a:r>
              <a:rPr lang="de-DE" dirty="0"/>
              <a:t>Passive Rolle:</a:t>
            </a:r>
          </a:p>
          <a:p>
            <a:pPr>
              <a:defRPr/>
            </a:pPr>
            <a:r>
              <a:rPr lang="de-DE" dirty="0"/>
              <a:t>* in Chat [gegen Ende]: Link Checkliste Versionierung</a:t>
            </a:r>
            <a:endParaRPr dirty="0"/>
          </a:p>
        </p:txBody>
      </p:sp>
      <p:sp>
        <p:nvSpPr>
          <p:cNvPr id="4" name="Slide Number Placeholder 3"/>
          <p:cNvSpPr>
            <a:spLocks noGrp="1"/>
          </p:cNvSpPr>
          <p:nvPr>
            <p:ph type="sldNum" sz="quarter" idx="10"/>
          </p:nvPr>
        </p:nvSpPr>
        <p:spPr bwMode="auto"/>
        <p:txBody>
          <a:bodyPr/>
          <a:lstStyle/>
          <a:p>
            <a:pPr>
              <a:defRPr/>
            </a:pPr>
            <a:fld id="{DBB978BA-5896-D534-6A60-EB6AE941F636}" type="slidenum">
              <a:rPr/>
              <a:t>57</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11:58 --- Folie 7.10-7.12 (3)]</a:t>
            </a:r>
          </a:p>
          <a:p>
            <a:pPr>
              <a:defRPr/>
            </a:pPr>
            <a:r>
              <a:rPr lang="de-DE" dirty="0"/>
              <a:t>ID: 07.03.01.01_v | Einheit 7: Ordnung und Struktur | Baustein 3: Versionskontrolle</a:t>
            </a:r>
          </a:p>
          <a:p>
            <a:pPr>
              <a:defRPr/>
            </a:pPr>
            <a:r>
              <a:rPr lang="de-DE" dirty="0"/>
              <a:t>Inhalt 1: Versionierung (Vortrag) | Schritt 1: WL referiert</a:t>
            </a:r>
          </a:p>
          <a:p>
            <a:pPr>
              <a:defRPr/>
            </a:pPr>
            <a:endParaRPr lang="de-DE" dirty="0"/>
          </a:p>
          <a:p>
            <a:pPr>
              <a:defRPr/>
            </a:pPr>
            <a:r>
              <a:rPr lang="de-DE" dirty="0"/>
              <a:t>Aktive Rolle:</a:t>
            </a:r>
          </a:p>
          <a:p>
            <a:pPr>
              <a:defRPr/>
            </a:pPr>
            <a:r>
              <a:rPr lang="de-DE" dirty="0"/>
              <a:t>Vortrag:</a:t>
            </a:r>
          </a:p>
          <a:p>
            <a:pPr>
              <a:defRPr/>
            </a:pPr>
            <a:r>
              <a:rPr lang="de-DE" dirty="0"/>
              <a:t>- Erläuterung Notwendigkeit von Versionierung</a:t>
            </a:r>
          </a:p>
          <a:p>
            <a:pPr>
              <a:defRPr/>
            </a:pPr>
            <a:r>
              <a:rPr lang="de-DE" dirty="0"/>
              <a:t>- Vorstellung Möglichkeiten von Versionierung und Versionskontrolle</a:t>
            </a:r>
          </a:p>
          <a:p>
            <a:pPr>
              <a:defRPr/>
            </a:pPr>
            <a:endParaRPr lang="de-DE" dirty="0"/>
          </a:p>
          <a:p>
            <a:pPr>
              <a:defRPr/>
            </a:pPr>
            <a:r>
              <a:rPr lang="de-DE" dirty="0"/>
              <a:t>Passive Rolle:</a:t>
            </a:r>
          </a:p>
          <a:p>
            <a:pPr>
              <a:defRPr/>
            </a:pPr>
            <a:r>
              <a:rPr lang="de-DE" dirty="0"/>
              <a:t>* in Chat [gegen Ende]: Link Checkliste Versionierung</a:t>
            </a:r>
            <a:endParaRPr dirty="0"/>
          </a:p>
        </p:txBody>
      </p:sp>
      <p:sp>
        <p:nvSpPr>
          <p:cNvPr id="4" name="Slide Number Placeholder 3"/>
          <p:cNvSpPr>
            <a:spLocks noGrp="1"/>
          </p:cNvSpPr>
          <p:nvPr>
            <p:ph type="sldNum" sz="quarter" idx="10"/>
          </p:nvPr>
        </p:nvSpPr>
        <p:spPr bwMode="auto"/>
        <p:txBody>
          <a:bodyPr/>
          <a:lstStyle/>
          <a:p>
            <a:pPr>
              <a:defRPr/>
            </a:pPr>
            <a:fld id="{88CA8ABA-8A8F-F164-F1BE-EF0C62640885}" type="slidenum">
              <a:rPr/>
              <a:t>58</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[08m; bis 09:23 --- Folie 1.5 (1)]</a:t>
            </a:r>
          </a:p>
          <a:p>
            <a:pPr>
              <a:defRPr/>
            </a:pPr>
            <a:r>
              <a:rPr lang="de-DE" dirty="0"/>
              <a:t>ID: 01.03.02.02_v | Einheit 1: Begrüßen und Kennenlernen | Baustein 3: Kennenlernen</a:t>
            </a:r>
          </a:p>
          <a:p>
            <a:pPr>
              <a:defRPr/>
            </a:pPr>
            <a:r>
              <a:rPr lang="de-DE" dirty="0"/>
              <a:t>Inhalt 2: TN stellen sich vor (Wir und ich) | Schritt 2: 2/3 TN Gruppenarbeit BR</a:t>
            </a:r>
          </a:p>
          <a:p>
            <a:pPr>
              <a:defRPr/>
            </a:pPr>
            <a:endParaRPr lang="de-DE" dirty="0"/>
          </a:p>
          <a:p>
            <a:pPr>
              <a:defRPr/>
            </a:pPr>
            <a:r>
              <a:rPr lang="de-DE" dirty="0"/>
              <a:t>Aktive Rolle:</a:t>
            </a:r>
          </a:p>
          <a:p>
            <a:pPr>
              <a:defRPr/>
            </a:pPr>
            <a:r>
              <a:rPr lang="de-DE" dirty="0"/>
              <a:t>TN: Gruppen arbeiten in BR</a:t>
            </a:r>
          </a:p>
          <a:p>
            <a:pPr>
              <a:defRPr/>
            </a:pPr>
            <a:endParaRPr lang="de-DE" dirty="0"/>
          </a:p>
          <a:p>
            <a:pPr>
              <a:defRPr/>
            </a:pPr>
            <a:r>
              <a:rPr lang="de-DE" dirty="0"/>
              <a:t>Passive Rolle:</a:t>
            </a:r>
          </a:p>
          <a:p>
            <a:pPr>
              <a:defRPr/>
            </a:pPr>
            <a:r>
              <a:rPr lang="de-DE" dirty="0"/>
              <a:t>* </a:t>
            </a:r>
            <a:r>
              <a:rPr lang="de-DE" dirty="0" err="1"/>
              <a:t>Rückholtimer</a:t>
            </a:r>
            <a:r>
              <a:rPr lang="de-DE" dirty="0"/>
              <a:t> nach 7 min starten</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5</a:t>
            </a:fld>
            <a:endParaRPr/>
          </a:p>
        </p:txBody>
      </p:sp>
    </p:spTree>
    <p:extLst>
      <p:ext uri="{BB962C8B-B14F-4D97-AF65-F5344CB8AC3E}">
        <p14:creationId xmlns:p14="http://schemas.microsoft.com/office/powerpoint/2010/main" val="4849450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123825" y="488950"/>
            <a:ext cx="4824413" cy="2714625"/>
          </a:xfrm>
        </p:spPr>
      </p:sp>
      <p:sp>
        <p:nvSpPr>
          <p:cNvPr id="3" name="Notizenplatzhalter 2"/>
          <p:cNvSpPr>
            <a:spLocks noGrp="1"/>
          </p:cNvSpPr>
          <p:nvPr>
            <p:ph type="body" idx="1"/>
          </p:nvPr>
        </p:nvSpPr>
        <p:spPr bwMode="auto"/>
        <p:txBody>
          <a:bodyPr/>
          <a:lstStyle/>
          <a:p>
            <a:pPr>
              <a:defRPr/>
            </a:pPr>
            <a:r>
              <a:rPr lang="de-DE" dirty="0"/>
              <a:t>[03m; bis 11:58 --- Folie 7.10-7.12 (3)]</a:t>
            </a:r>
          </a:p>
          <a:p>
            <a:pPr>
              <a:defRPr/>
            </a:pPr>
            <a:r>
              <a:rPr lang="de-DE" dirty="0"/>
              <a:t>ID: 07.03.01.01_v | Einheit 7: Ordnung und Struktur | Baustein 3: Versionskontrolle</a:t>
            </a:r>
          </a:p>
          <a:p>
            <a:pPr>
              <a:defRPr/>
            </a:pPr>
            <a:r>
              <a:rPr lang="de-DE" dirty="0"/>
              <a:t>Inhalt 1: Versionierung (Vortrag) | Schritt 1: WL referiert</a:t>
            </a:r>
          </a:p>
          <a:p>
            <a:pPr>
              <a:defRPr/>
            </a:pPr>
            <a:endParaRPr lang="de-DE" dirty="0"/>
          </a:p>
          <a:p>
            <a:pPr>
              <a:defRPr/>
            </a:pPr>
            <a:r>
              <a:rPr lang="de-DE" dirty="0"/>
              <a:t>Aktive Rolle:</a:t>
            </a:r>
          </a:p>
          <a:p>
            <a:pPr>
              <a:defRPr/>
            </a:pPr>
            <a:r>
              <a:rPr lang="de-DE" dirty="0"/>
              <a:t>Vortrag:</a:t>
            </a:r>
          </a:p>
          <a:p>
            <a:pPr>
              <a:defRPr/>
            </a:pPr>
            <a:r>
              <a:rPr lang="de-DE" dirty="0"/>
              <a:t>- Erläuterung Notwendigkeit von Versionierung</a:t>
            </a:r>
          </a:p>
          <a:p>
            <a:pPr>
              <a:defRPr/>
            </a:pPr>
            <a:r>
              <a:rPr lang="de-DE" dirty="0"/>
              <a:t>- Vorstellung Möglichkeiten von Versionierung und Versionskontrolle</a:t>
            </a:r>
          </a:p>
          <a:p>
            <a:pPr>
              <a:defRPr/>
            </a:pPr>
            <a:endParaRPr lang="de-DE" dirty="0"/>
          </a:p>
          <a:p>
            <a:pPr>
              <a:defRPr/>
            </a:pPr>
            <a:r>
              <a:rPr lang="de-DE" dirty="0"/>
              <a:t>Passive Rolle:</a:t>
            </a:r>
          </a:p>
          <a:p>
            <a:pPr>
              <a:defRPr/>
            </a:pPr>
            <a:r>
              <a:rPr lang="de-DE" dirty="0"/>
              <a:t>* in Chat [gegen Ende]: Link Checkliste Versionierung</a:t>
            </a:r>
          </a:p>
        </p:txBody>
      </p:sp>
      <p:sp>
        <p:nvSpPr>
          <p:cNvPr id="4" name="Foliennummernplatzhalter 3"/>
          <p:cNvSpPr>
            <a:spLocks noGrp="1"/>
          </p:cNvSpPr>
          <p:nvPr>
            <p:ph type="sldNum" sz="quarter" idx="5"/>
          </p:nvPr>
        </p:nvSpPr>
        <p:spPr bwMode="auto"/>
        <p:txBody>
          <a:bodyPr/>
          <a:lstStyle/>
          <a:p>
            <a:pPr>
              <a:defRPr/>
            </a:pPr>
            <a:fld id="{8EAAC689-E6F8-4900-9BA8-F5156BA58BEB}" type="slidenum">
              <a:rPr lang="de-DE"/>
              <a:t>59</a:t>
            </a:fld>
            <a:endParaRPr lang="de-DE"/>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[60m; bis 12:58 --- Folie na (na)]</a:t>
            </a:r>
          </a:p>
          <a:p>
            <a:pPr>
              <a:defRPr/>
            </a:pPr>
            <a:r>
              <a:rPr lang="de-DE" dirty="0"/>
              <a:t>ID: 07.03.02.01_v | Einheit 7: Mittagspause | Baustein 3: na</a:t>
            </a:r>
          </a:p>
          <a:p>
            <a:pPr>
              <a:defRPr/>
            </a:pPr>
            <a:r>
              <a:rPr lang="de-DE" dirty="0"/>
              <a:t>Inhalt 2: Pause (na) | Schritt 1: na</a:t>
            </a:r>
          </a:p>
          <a:p>
            <a:pPr>
              <a:defRPr/>
            </a:pPr>
            <a:endParaRPr lang="de-DE" dirty="0"/>
          </a:p>
          <a:p>
            <a:pPr>
              <a:defRPr/>
            </a:pPr>
            <a:r>
              <a:rPr lang="de-DE" dirty="0"/>
              <a:t>Aktive Rolle:</a:t>
            </a:r>
          </a:p>
          <a:p>
            <a:pPr>
              <a:defRPr/>
            </a:pPr>
            <a:r>
              <a:rPr lang="de-DE" dirty="0"/>
              <a:t>Mittagspause</a:t>
            </a:r>
          </a:p>
          <a:p>
            <a:pPr>
              <a:defRPr/>
            </a:pPr>
            <a:endParaRPr lang="de-DE" dirty="0"/>
          </a:p>
          <a:p>
            <a:pPr>
              <a:defRPr/>
            </a:pPr>
            <a:r>
              <a:rPr lang="de-DE" dirty="0"/>
              <a:t>Passive Rolle:</a:t>
            </a:r>
          </a:p>
          <a:p>
            <a:pPr>
              <a:defRPr/>
            </a:pPr>
            <a:r>
              <a:rPr lang="de-DE" dirty="0"/>
              <a:t>* Ende Pausen-Zeit in Chat</a:t>
            </a:r>
            <a:endParaRPr dirty="0"/>
          </a:p>
        </p:txBody>
      </p:sp>
      <p:sp>
        <p:nvSpPr>
          <p:cNvPr id="4" name="Slide Number Placeholder 3"/>
          <p:cNvSpPr>
            <a:spLocks noGrp="1"/>
          </p:cNvSpPr>
          <p:nvPr>
            <p:ph type="sldNum" sz="quarter" idx="10"/>
          </p:nvPr>
        </p:nvSpPr>
        <p:spPr bwMode="auto"/>
        <p:txBody>
          <a:bodyPr/>
          <a:lstStyle/>
          <a:p>
            <a:pPr>
              <a:defRPr/>
            </a:pPr>
            <a:fld id="{4EEB7BA4-0F7D-33B7-40C4-492002FD5E4E}" type="slidenum">
              <a:rPr/>
              <a:t>60</a:t>
            </a:fld>
            <a:endParaRPr/>
          </a:p>
        </p:txBody>
      </p:sp>
    </p:spTree>
    <p:extLst>
      <p:ext uri="{BB962C8B-B14F-4D97-AF65-F5344CB8AC3E}">
        <p14:creationId xmlns:p14="http://schemas.microsoft.com/office/powerpoint/2010/main" val="250947828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13:00 --- Folie 8.1-8.2 (2)]</a:t>
            </a:r>
          </a:p>
          <a:p>
            <a:pPr>
              <a:defRPr/>
            </a:pPr>
            <a:r>
              <a:rPr lang="de-DE" dirty="0"/>
              <a:t>ID: 08.01.01.01_v | Einheit 8: Dokumentation und Metadaten | Baustein 1: Dokumentation Daten</a:t>
            </a:r>
          </a:p>
          <a:p>
            <a:pPr>
              <a:defRPr/>
            </a:pPr>
            <a:r>
              <a:rPr lang="de-DE" dirty="0"/>
              <a:t>Inhalt 1: Datenstruktur Tabelle (Tippsuche) | Schritt 1: 1/3 WL Vorbereitung BR</a:t>
            </a:r>
          </a:p>
          <a:p>
            <a:pPr>
              <a:defRPr/>
            </a:pPr>
            <a:endParaRPr lang="de-DE" dirty="0"/>
          </a:p>
          <a:p>
            <a:pPr>
              <a:defRPr/>
            </a:pPr>
            <a:r>
              <a:rPr lang="de-DE" dirty="0"/>
              <a:t>Aktive Rolle:</a:t>
            </a:r>
          </a:p>
          <a:p>
            <a:pPr>
              <a:defRPr/>
            </a:pPr>
            <a:r>
              <a:rPr lang="de-DE" dirty="0"/>
              <a:t>Aufgabenstellung:</a:t>
            </a:r>
          </a:p>
          <a:p>
            <a:pPr>
              <a:defRPr/>
            </a:pPr>
            <a:r>
              <a:rPr lang="de-DE" dirty="0"/>
              <a:t>- Datentabelle kurz zeigen</a:t>
            </a:r>
          </a:p>
          <a:p>
            <a:pPr>
              <a:defRPr/>
            </a:pPr>
            <a:r>
              <a:rPr lang="de-DE" dirty="0"/>
              <a:t>- Aufteilung TN in 2 BR</a:t>
            </a:r>
          </a:p>
          <a:p>
            <a:pPr>
              <a:defRPr/>
            </a:pPr>
            <a:r>
              <a:rPr lang="de-DE" dirty="0"/>
              <a:t>- "Betrachtet die Datentabelle. Stellt Euch vor, diese würde in eine Beratung mitgebracht. Sammelt bitte Ideen was Ihr vorschlagen würdet, wie die Datenstruktur verbessert werden kann."</a:t>
            </a:r>
          </a:p>
          <a:p>
            <a:pPr>
              <a:defRPr/>
            </a:pPr>
            <a:r>
              <a:rPr lang="de-DE" dirty="0"/>
              <a:t>- BR Zeit: 15 min</a:t>
            </a:r>
          </a:p>
          <a:p>
            <a:pPr>
              <a:defRPr/>
            </a:pPr>
            <a:r>
              <a:rPr lang="de-DE" dirty="0"/>
              <a:t>- Vorstellung Ergebnisse nach BR durch je 1 TN pro Gruppe im Plenum, max. 4 min</a:t>
            </a:r>
          </a:p>
          <a:p>
            <a:pPr>
              <a:defRPr/>
            </a:pPr>
            <a:endParaRPr lang="de-DE" dirty="0"/>
          </a:p>
          <a:p>
            <a:pPr>
              <a:defRPr/>
            </a:pPr>
            <a:r>
              <a:rPr lang="de-DE" dirty="0"/>
              <a:t>Passive Rolle:</a:t>
            </a:r>
          </a:p>
          <a:p>
            <a:pPr>
              <a:defRPr/>
            </a:pPr>
            <a:r>
              <a:rPr lang="de-DE" dirty="0"/>
              <a:t>* BR-Räume Vorbereiten</a:t>
            </a:r>
          </a:p>
          <a:p>
            <a:pPr>
              <a:defRPr/>
            </a:pPr>
            <a:r>
              <a:rPr lang="de-DE" dirty="0"/>
              <a:t>(2 Gruppen)</a:t>
            </a:r>
          </a:p>
          <a:p>
            <a:pPr>
              <a:defRPr/>
            </a:pPr>
            <a:r>
              <a:rPr lang="de-DE" dirty="0"/>
              <a:t>* in Chat: Link Datentabelle</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Bitte die Datentabelle ansehen und überlegen, wie die Datenstruktur verbessert werden könnte.</a:t>
            </a:r>
          </a:p>
          <a:p>
            <a:pPr>
              <a:defRPr/>
            </a:pPr>
            <a:r>
              <a:rPr lang="de-DE" dirty="0"/>
              <a:t>- Zeit: 15 min</a:t>
            </a:r>
          </a:p>
          <a:p>
            <a:pPr>
              <a:defRPr/>
            </a:pPr>
            <a:r>
              <a:rPr lang="de-DE" dirty="0"/>
              <a:t>- Bitte bereitet Euch darauf vor kurz die Ergebnisse Eurer Gruppe im Plenum vorzustellen (max. 1-2 min/Gruppe)</a:t>
            </a:r>
          </a:p>
          <a:p>
            <a:pPr>
              <a:defRPr/>
            </a:pPr>
            <a:endParaRPr lang="de-DE" dirty="0"/>
          </a:p>
          <a:p>
            <a:pPr>
              <a:defRPr/>
            </a:pPr>
            <a:r>
              <a:rPr lang="de-DE" dirty="0"/>
              <a:t>--- Ressource für Chat---</a:t>
            </a:r>
          </a:p>
          <a:p>
            <a:pPr>
              <a:defRPr/>
            </a:pPr>
            <a:r>
              <a:rPr lang="de-DE" dirty="0"/>
              <a:t>Beispiel-Datensatz für die Tippsuche, unter der folgenden DOI ist die zu verwendende Excel-Datei als „03-Beispieldaten_Online-Workshop_Datendokumentation.xlsx“ zu finden: https://doi.org/10.5281/zenodo.4037151</a:t>
            </a:r>
            <a:endParaRPr dirty="0"/>
          </a:p>
        </p:txBody>
      </p:sp>
      <p:sp>
        <p:nvSpPr>
          <p:cNvPr id="4" name="Slide Number Placeholder 3"/>
          <p:cNvSpPr>
            <a:spLocks noGrp="1"/>
          </p:cNvSpPr>
          <p:nvPr>
            <p:ph type="sldNum" sz="quarter" idx="10"/>
          </p:nvPr>
        </p:nvSpPr>
        <p:spPr bwMode="auto"/>
        <p:txBody>
          <a:bodyPr/>
          <a:lstStyle/>
          <a:p>
            <a:pPr>
              <a:defRPr/>
            </a:pPr>
            <a:fld id="{E4ECB080-3039-850D-D1A5-838A5234FD60}" type="slidenum">
              <a:rPr/>
              <a:t>61</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13:00 --- Folie 8.1-8.2 (2)]</a:t>
            </a:r>
          </a:p>
          <a:p>
            <a:pPr>
              <a:defRPr/>
            </a:pPr>
            <a:r>
              <a:rPr lang="de-DE" dirty="0"/>
              <a:t>ID: 08.01.01.01_v | Einheit 8: Dokumentation und Metadaten | Baustein 1: Dokumentation Daten</a:t>
            </a:r>
          </a:p>
          <a:p>
            <a:pPr>
              <a:defRPr/>
            </a:pPr>
            <a:r>
              <a:rPr lang="de-DE" dirty="0"/>
              <a:t>Inhalt 1: Datenstruktur Tabelle (Tippsuche) | Schritt 1: 1/3 WL Vorbereitung BR</a:t>
            </a:r>
          </a:p>
          <a:p>
            <a:pPr>
              <a:defRPr/>
            </a:pPr>
            <a:endParaRPr lang="de-DE" dirty="0"/>
          </a:p>
          <a:p>
            <a:pPr>
              <a:defRPr/>
            </a:pPr>
            <a:r>
              <a:rPr lang="de-DE" dirty="0"/>
              <a:t>Aktive Rolle:</a:t>
            </a:r>
          </a:p>
          <a:p>
            <a:pPr>
              <a:defRPr/>
            </a:pPr>
            <a:r>
              <a:rPr lang="de-DE" dirty="0"/>
              <a:t>Aufgabenstellung:</a:t>
            </a:r>
          </a:p>
          <a:p>
            <a:pPr>
              <a:defRPr/>
            </a:pPr>
            <a:r>
              <a:rPr lang="de-DE" dirty="0"/>
              <a:t>- Datentabelle kurz zeigen</a:t>
            </a:r>
          </a:p>
          <a:p>
            <a:pPr>
              <a:defRPr/>
            </a:pPr>
            <a:r>
              <a:rPr lang="de-DE" dirty="0"/>
              <a:t>- Aufteilung TN in 2 BR</a:t>
            </a:r>
          </a:p>
          <a:p>
            <a:pPr>
              <a:defRPr/>
            </a:pPr>
            <a:r>
              <a:rPr lang="de-DE" dirty="0"/>
              <a:t>- "Betrachtet die Datentabelle. Stellt Euch vor, diese würde in eine Beratung mitgebracht. Sammelt bitte Ideen was Ihr vorschlagen würdet, wie die Datenstruktur verbessert werden kann."</a:t>
            </a:r>
          </a:p>
          <a:p>
            <a:pPr>
              <a:defRPr/>
            </a:pPr>
            <a:r>
              <a:rPr lang="de-DE" dirty="0"/>
              <a:t>- BR Zeit: 15 min</a:t>
            </a:r>
          </a:p>
          <a:p>
            <a:pPr>
              <a:defRPr/>
            </a:pPr>
            <a:r>
              <a:rPr lang="de-DE" dirty="0"/>
              <a:t>- Vorstellung Ergebnisse nach BR durch je 1 TN pro Gruppe im Plenum, max. 4 min</a:t>
            </a:r>
          </a:p>
          <a:p>
            <a:pPr>
              <a:defRPr/>
            </a:pPr>
            <a:endParaRPr lang="de-DE" dirty="0"/>
          </a:p>
          <a:p>
            <a:pPr>
              <a:defRPr/>
            </a:pPr>
            <a:r>
              <a:rPr lang="de-DE" dirty="0"/>
              <a:t>Passive Rolle:</a:t>
            </a:r>
          </a:p>
          <a:p>
            <a:pPr>
              <a:defRPr/>
            </a:pPr>
            <a:r>
              <a:rPr lang="de-DE" dirty="0"/>
              <a:t>* BR-Räume Vorbereiten</a:t>
            </a:r>
          </a:p>
          <a:p>
            <a:pPr>
              <a:defRPr/>
            </a:pPr>
            <a:r>
              <a:rPr lang="de-DE" dirty="0"/>
              <a:t>(2 Gruppen)</a:t>
            </a:r>
          </a:p>
          <a:p>
            <a:pPr>
              <a:defRPr/>
            </a:pPr>
            <a:r>
              <a:rPr lang="de-DE" dirty="0"/>
              <a:t>* in Chat: Link Datentabelle</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Bitte die Datentabelle ansehen und überlegen, wie die Datenstruktur verbessert werden könnte.</a:t>
            </a:r>
          </a:p>
          <a:p>
            <a:pPr>
              <a:defRPr/>
            </a:pPr>
            <a:r>
              <a:rPr lang="de-DE" dirty="0"/>
              <a:t>- Zeit: 15 min</a:t>
            </a:r>
          </a:p>
          <a:p>
            <a:pPr>
              <a:defRPr/>
            </a:pPr>
            <a:r>
              <a:rPr lang="de-DE" dirty="0"/>
              <a:t>- Bitte bereitet Euch darauf vor kurz die Ergebnisse Eurer Gruppe im Plenum vorzustellen (max. 1-2 min/Gruppe)</a:t>
            </a:r>
          </a:p>
          <a:p>
            <a:pPr>
              <a:defRPr/>
            </a:pPr>
            <a:endParaRPr lang="de-DE" dirty="0"/>
          </a:p>
          <a:p>
            <a:pPr>
              <a:defRPr/>
            </a:pPr>
            <a:r>
              <a:rPr lang="de-DE" dirty="0"/>
              <a:t>--- Ressource für Chat---</a:t>
            </a:r>
          </a:p>
          <a:p>
            <a:pPr>
              <a:defRPr/>
            </a:pPr>
            <a:r>
              <a:rPr lang="de-DE" dirty="0"/>
              <a:t>Beispiel-Datensatz für die Tippsuche, unter der folgenden DOI ist die zu verwendende Excel-Datei als „03-Beispieldaten_Online-Workshop_Datendokumentation.xlsx“ zu finden: https://doi.org/10.5281/zenodo.4037151</a:t>
            </a:r>
            <a:endParaRPr dirty="0"/>
          </a:p>
        </p:txBody>
      </p:sp>
      <p:sp>
        <p:nvSpPr>
          <p:cNvPr id="4" name="Slide Number Placeholder 3"/>
          <p:cNvSpPr>
            <a:spLocks noGrp="1"/>
          </p:cNvSpPr>
          <p:nvPr>
            <p:ph type="sldNum" sz="quarter" idx="10"/>
          </p:nvPr>
        </p:nvSpPr>
        <p:spPr bwMode="auto"/>
        <p:txBody>
          <a:bodyPr/>
          <a:lstStyle/>
          <a:p>
            <a:pPr>
              <a:defRPr/>
            </a:pPr>
            <a:fld id="{9F576F2E-1D14-E2B6-CB1A-5DF442B6C1CC}" type="slidenum">
              <a:rPr/>
              <a:t>62</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[15m; bis 13:15 --- Folie 8.3 (1)]</a:t>
            </a:r>
          </a:p>
          <a:p>
            <a:pPr>
              <a:defRPr/>
            </a:pPr>
            <a:r>
              <a:rPr lang="de-DE" dirty="0"/>
              <a:t>ID: 08.01.01.02_v | Einheit 8: Dokumentation und Metadaten | Baustein 1: Dokumentation Daten</a:t>
            </a:r>
          </a:p>
          <a:p>
            <a:pPr>
              <a:defRPr/>
            </a:pPr>
            <a:r>
              <a:rPr lang="de-DE" dirty="0"/>
              <a:t>Inhalt 1: Datenstruktur Tabelle (Tippsuche) | Schritt 2: 2/3 TN Gruppenarbeit BR</a:t>
            </a:r>
          </a:p>
          <a:p>
            <a:pPr>
              <a:defRPr/>
            </a:pPr>
            <a:endParaRPr lang="de-DE" dirty="0"/>
          </a:p>
          <a:p>
            <a:pPr>
              <a:defRPr/>
            </a:pPr>
            <a:r>
              <a:rPr lang="de-DE" dirty="0"/>
              <a:t>Aktive Rolle:</a:t>
            </a:r>
          </a:p>
          <a:p>
            <a:pPr>
              <a:defRPr/>
            </a:pPr>
            <a:r>
              <a:rPr lang="de-DE" dirty="0"/>
              <a:t>TN: Gruppen arbeiten in BR</a:t>
            </a:r>
          </a:p>
          <a:p>
            <a:pPr>
              <a:defRPr/>
            </a:pPr>
            <a:endParaRPr lang="de-DE" dirty="0"/>
          </a:p>
          <a:p>
            <a:pPr>
              <a:defRPr/>
            </a:pPr>
            <a:r>
              <a:rPr lang="de-DE" dirty="0"/>
              <a:t>Passive Rolle:</a:t>
            </a:r>
          </a:p>
          <a:p>
            <a:pPr>
              <a:defRPr/>
            </a:pPr>
            <a:r>
              <a:rPr lang="de-DE" dirty="0"/>
              <a:t>* </a:t>
            </a:r>
            <a:r>
              <a:rPr lang="de-DE" dirty="0" err="1"/>
              <a:t>Rückholtimer</a:t>
            </a:r>
            <a:r>
              <a:rPr lang="de-DE" dirty="0"/>
              <a:t> nach 14 min starten</a:t>
            </a:r>
            <a:endParaRPr dirty="0"/>
          </a:p>
        </p:txBody>
      </p:sp>
      <p:sp>
        <p:nvSpPr>
          <p:cNvPr id="4" name="Slide Number Placeholder 3"/>
          <p:cNvSpPr>
            <a:spLocks noGrp="1"/>
          </p:cNvSpPr>
          <p:nvPr>
            <p:ph type="sldNum" sz="quarter" idx="10"/>
          </p:nvPr>
        </p:nvSpPr>
        <p:spPr bwMode="auto"/>
        <p:txBody>
          <a:bodyPr/>
          <a:lstStyle/>
          <a:p>
            <a:pPr>
              <a:defRPr/>
            </a:pPr>
            <a:fld id="{9F576F2E-1D14-E2B6-CB1A-5DF442B6C1CC}" type="slidenum">
              <a:rPr/>
              <a:t>63</a:t>
            </a:fld>
            <a:endParaRPr/>
          </a:p>
        </p:txBody>
      </p:sp>
    </p:spTree>
    <p:extLst>
      <p:ext uri="{BB962C8B-B14F-4D97-AF65-F5344CB8AC3E}">
        <p14:creationId xmlns:p14="http://schemas.microsoft.com/office/powerpoint/2010/main" val="364679898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[12m; bis 13:27 --- Folie 8.4 (1)]</a:t>
            </a:r>
          </a:p>
          <a:p>
            <a:pPr>
              <a:defRPr/>
            </a:pPr>
            <a:r>
              <a:rPr lang="de-DE" dirty="0"/>
              <a:t>ID: 08.01.01.03_v | Einheit 8: Dokumentation und Metadaten | Baustein 1: Dokumentation Daten</a:t>
            </a:r>
          </a:p>
          <a:p>
            <a:pPr>
              <a:defRPr/>
            </a:pPr>
            <a:r>
              <a:rPr lang="de-DE" dirty="0"/>
              <a:t>Inhalt 1: Datenstruktur Tabelle (Tippsuche) | Schritt 3: 3/3 TN stellen vor</a:t>
            </a:r>
          </a:p>
          <a:p>
            <a:pPr>
              <a:defRPr/>
            </a:pPr>
            <a:endParaRPr lang="de-DE" dirty="0"/>
          </a:p>
          <a:p>
            <a:pPr>
              <a:defRPr/>
            </a:pPr>
            <a:r>
              <a:rPr lang="de-DE" dirty="0"/>
              <a:t>Aktive Rolle:</a:t>
            </a:r>
          </a:p>
          <a:p>
            <a:pPr>
              <a:defRPr/>
            </a:pPr>
            <a:r>
              <a:rPr lang="de-DE" dirty="0"/>
              <a:t>Moderation:</a:t>
            </a:r>
          </a:p>
          <a:p>
            <a:pPr>
              <a:defRPr/>
            </a:pPr>
            <a:r>
              <a:rPr lang="de-DE" dirty="0"/>
              <a:t>- 1 TN je Gruppe stellt Ergebnisse vor</a:t>
            </a:r>
          </a:p>
          <a:p>
            <a:pPr>
              <a:defRPr/>
            </a:pPr>
            <a:r>
              <a:rPr lang="de-DE" dirty="0"/>
              <a:t>- Zeit: ca. 4 min/Gruppe</a:t>
            </a:r>
            <a:endParaRPr dirty="0"/>
          </a:p>
        </p:txBody>
      </p:sp>
      <p:sp>
        <p:nvSpPr>
          <p:cNvPr id="4" name="Slide Number Placeholder 3"/>
          <p:cNvSpPr>
            <a:spLocks noGrp="1"/>
          </p:cNvSpPr>
          <p:nvPr>
            <p:ph type="sldNum" sz="quarter" idx="10"/>
          </p:nvPr>
        </p:nvSpPr>
        <p:spPr bwMode="auto"/>
        <p:txBody>
          <a:bodyPr/>
          <a:lstStyle/>
          <a:p>
            <a:pPr>
              <a:defRPr/>
            </a:pPr>
            <a:fld id="{9F576F2E-1D14-E2B6-CB1A-5DF442B6C1CC}" type="slidenum">
              <a:rPr/>
              <a:t>64</a:t>
            </a:fld>
            <a:endParaRPr/>
          </a:p>
        </p:txBody>
      </p:sp>
    </p:spTree>
    <p:extLst>
      <p:ext uri="{BB962C8B-B14F-4D97-AF65-F5344CB8AC3E}">
        <p14:creationId xmlns:p14="http://schemas.microsoft.com/office/powerpoint/2010/main" val="219832487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13:15 --- Folie 8.ID (na)]</a:t>
            </a:r>
          </a:p>
          <a:p>
            <a:pPr>
              <a:defRPr/>
            </a:pPr>
            <a:r>
              <a:rPr lang="de-DE" dirty="0"/>
              <a:t>ID: 08.01.01.01_p | Einheit 8: Dokumentation und Metadaten | Baustein 1: Dokumentation Daten</a:t>
            </a:r>
          </a:p>
          <a:p>
            <a:pPr>
              <a:defRPr/>
            </a:pPr>
            <a:r>
              <a:rPr lang="de-DE" dirty="0"/>
              <a:t>Inhalt 1: Bedienungsanleitung (Bedienungsanleitung) | Schritt 1: 1/4 WL Vorbereitung</a:t>
            </a:r>
          </a:p>
          <a:p>
            <a:pPr>
              <a:defRPr/>
            </a:pPr>
            <a:endParaRPr lang="de-DE" dirty="0"/>
          </a:p>
          <a:p>
            <a:pPr>
              <a:defRPr/>
            </a:pPr>
            <a:r>
              <a:rPr lang="de-DE" dirty="0"/>
              <a:t>Aktive Rolle:</a:t>
            </a:r>
          </a:p>
          <a:p>
            <a:pPr>
              <a:defRPr/>
            </a:pPr>
            <a:r>
              <a:rPr lang="de-DE" dirty="0"/>
              <a:t>Aufgabe: </a:t>
            </a:r>
          </a:p>
          <a:p>
            <a:pPr>
              <a:defRPr/>
            </a:pPr>
            <a:r>
              <a:rPr lang="de-DE" dirty="0"/>
              <a:t>- TN in 2 Gruppen aufteilen</a:t>
            </a:r>
          </a:p>
          <a:p>
            <a:pPr>
              <a:defRPr/>
            </a:pPr>
            <a:r>
              <a:rPr lang="de-DE" dirty="0"/>
              <a:t>- "Schreibt eine Bedienungsanleitung für das Objekt, das Euch zugeordnet wurde".</a:t>
            </a:r>
            <a:endParaRPr dirty="0"/>
          </a:p>
        </p:txBody>
      </p:sp>
      <p:sp>
        <p:nvSpPr>
          <p:cNvPr id="4" name="Slide Number Placeholder 3"/>
          <p:cNvSpPr>
            <a:spLocks noGrp="1"/>
          </p:cNvSpPr>
          <p:nvPr>
            <p:ph type="sldNum" sz="quarter" idx="10"/>
          </p:nvPr>
        </p:nvSpPr>
        <p:spPr bwMode="auto"/>
        <p:txBody>
          <a:bodyPr/>
          <a:lstStyle/>
          <a:p>
            <a:pPr>
              <a:defRPr/>
            </a:pPr>
            <a:fld id="{9F576F2E-1D14-E2B6-CB1A-5DF442B6C1CC}" type="slidenum">
              <a:rPr/>
              <a:t>65</a:t>
            </a:fld>
            <a:endParaRPr/>
          </a:p>
        </p:txBody>
      </p:sp>
    </p:spTree>
    <p:extLst>
      <p:ext uri="{BB962C8B-B14F-4D97-AF65-F5344CB8AC3E}">
        <p14:creationId xmlns:p14="http://schemas.microsoft.com/office/powerpoint/2010/main" val="365627767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13:31 --- Folie 8.5 (1)]</a:t>
            </a:r>
          </a:p>
          <a:p>
            <a:pPr>
              <a:defRPr/>
            </a:pPr>
            <a:r>
              <a:rPr lang="de-DE" dirty="0"/>
              <a:t>ID: 08.01.02.01_v | Einheit 8: Dokumentation und Metadaten | Baustein 1: Dokumentation Daten</a:t>
            </a:r>
          </a:p>
          <a:p>
            <a:pPr>
              <a:defRPr/>
            </a:pPr>
            <a:r>
              <a:rPr lang="de-DE" dirty="0"/>
              <a:t>Inhalt 2: Datendokumentation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"Warum ist eine Datendokumentation wichtig?"</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56FB9373-2BF0-A368-6730-28F8C5638586}" type="slidenum">
              <a:rPr/>
              <a:t>66</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13:33 --- Folie 8.6 (1)]</a:t>
            </a:r>
          </a:p>
          <a:p>
            <a:pPr>
              <a:defRPr/>
            </a:pPr>
            <a:r>
              <a:rPr lang="de-DE" dirty="0"/>
              <a:t>ID: 08.01.03.01_v | Einheit 8: Dokumentation und Metadaten | Baustein 1: Dokumentation Daten</a:t>
            </a:r>
          </a:p>
          <a:p>
            <a:pPr>
              <a:defRPr/>
            </a:pPr>
            <a:r>
              <a:rPr lang="de-DE" dirty="0"/>
              <a:t>Inhalt 3: Inhalt Doku (Vortrag) | Schritt 1: WL referiert</a:t>
            </a:r>
          </a:p>
          <a:p>
            <a:pPr>
              <a:defRPr/>
            </a:pPr>
            <a:endParaRPr lang="de-DE" dirty="0"/>
          </a:p>
          <a:p>
            <a:pPr>
              <a:defRPr/>
            </a:pPr>
            <a:r>
              <a:rPr lang="de-DE" dirty="0"/>
              <a:t>Aktive Rolle:</a:t>
            </a:r>
          </a:p>
          <a:p>
            <a:pPr>
              <a:defRPr/>
            </a:pPr>
            <a:r>
              <a:rPr lang="de-DE" dirty="0"/>
              <a:t>Vortrag: Grundlegende Inhalte einer Dokumentation werden vorgestellt</a:t>
            </a:r>
            <a:endParaRPr dirty="0"/>
          </a:p>
        </p:txBody>
      </p:sp>
      <p:sp>
        <p:nvSpPr>
          <p:cNvPr id="4" name="Slide Number Placeholder 3"/>
          <p:cNvSpPr>
            <a:spLocks noGrp="1"/>
          </p:cNvSpPr>
          <p:nvPr>
            <p:ph type="sldNum" sz="quarter" idx="10"/>
          </p:nvPr>
        </p:nvSpPr>
        <p:spPr bwMode="auto"/>
        <p:txBody>
          <a:bodyPr/>
          <a:lstStyle/>
          <a:p>
            <a:pPr>
              <a:defRPr/>
            </a:pPr>
            <a:fld id="{0E2468B2-82B2-06D8-0454-EC93D577FD2B}" type="slidenum">
              <a:rPr/>
              <a:t>67</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13:37 --- Folie 8.7-8.9 (3)]</a:t>
            </a:r>
          </a:p>
          <a:p>
            <a:pPr>
              <a:defRPr/>
            </a:pPr>
            <a:r>
              <a:rPr lang="de-DE" dirty="0"/>
              <a:t>ID: 08.01.04.01_v | Einheit 8: Dokumentation und Metadaten | Baustein 1: Dokumentation Daten</a:t>
            </a:r>
          </a:p>
          <a:p>
            <a:pPr>
              <a:defRPr/>
            </a:pPr>
            <a:r>
              <a:rPr lang="de-DE" dirty="0"/>
              <a:t>Inhalt 4: Typen Doku (Vortrag) | Schritt 1: WL referiert</a:t>
            </a:r>
          </a:p>
          <a:p>
            <a:pPr>
              <a:defRPr/>
            </a:pPr>
            <a:endParaRPr lang="de-DE" dirty="0"/>
          </a:p>
          <a:p>
            <a:pPr>
              <a:defRPr/>
            </a:pPr>
            <a:r>
              <a:rPr lang="de-DE" dirty="0"/>
              <a:t>Aktive Rolle:</a:t>
            </a:r>
          </a:p>
          <a:p>
            <a:pPr>
              <a:defRPr/>
            </a:pPr>
            <a:r>
              <a:rPr lang="de-DE" dirty="0"/>
              <a:t>Vortrag: Vorstellung verschiedene Dokumentationsformen</a:t>
            </a:r>
          </a:p>
          <a:p>
            <a:pPr>
              <a:defRPr/>
            </a:pPr>
            <a:endParaRPr lang="de-DE" dirty="0"/>
          </a:p>
          <a:p>
            <a:pPr>
              <a:defRPr/>
            </a:pPr>
            <a:r>
              <a:rPr lang="de-DE" dirty="0"/>
              <a:t>Passive Rolle:</a:t>
            </a:r>
          </a:p>
          <a:p>
            <a:pPr>
              <a:defRPr/>
            </a:pPr>
            <a:r>
              <a:rPr lang="de-DE" dirty="0"/>
              <a:t>* in Chat [an passender Stelle zum Vortrag]: Links</a:t>
            </a:r>
            <a:endParaRPr dirty="0"/>
          </a:p>
        </p:txBody>
      </p:sp>
      <p:sp>
        <p:nvSpPr>
          <p:cNvPr id="4" name="Slide Number Placeholder 3"/>
          <p:cNvSpPr>
            <a:spLocks noGrp="1"/>
          </p:cNvSpPr>
          <p:nvPr>
            <p:ph type="sldNum" sz="quarter" idx="10"/>
          </p:nvPr>
        </p:nvSpPr>
        <p:spPr bwMode="auto"/>
        <p:txBody>
          <a:bodyPr/>
          <a:lstStyle/>
          <a:p>
            <a:pPr>
              <a:defRPr/>
            </a:pPr>
            <a:fld id="{2E90EE40-4398-F23C-6F27-35C7C6C3F246}" type="slidenum">
              <a:rPr/>
              <a:t>68</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09:26 --- Folie 1.6 (1)]</a:t>
            </a:r>
          </a:p>
          <a:p>
            <a:pPr>
              <a:defRPr/>
            </a:pPr>
            <a:r>
              <a:rPr lang="de-DE" dirty="0"/>
              <a:t>ID: 01.03.02.03_v | Einheit 1: Begrüßen und Kennenlernen | Baustein 3: Kennenlernen</a:t>
            </a:r>
          </a:p>
          <a:p>
            <a:pPr>
              <a:defRPr/>
            </a:pPr>
            <a:r>
              <a:rPr lang="de-DE" dirty="0"/>
              <a:t>Inhalt 2: TN stellen sich vor (Wir und ich) | Schritt 3: 3/3 TN stellen vor</a:t>
            </a:r>
          </a:p>
          <a:p>
            <a:pPr>
              <a:defRPr/>
            </a:pPr>
            <a:endParaRPr lang="de-DE" dirty="0"/>
          </a:p>
          <a:p>
            <a:pPr>
              <a:defRPr/>
            </a:pPr>
            <a:r>
              <a:rPr lang="de-DE" dirty="0"/>
              <a:t>Aktive Rolle:</a:t>
            </a:r>
          </a:p>
          <a:p>
            <a:pPr>
              <a:defRPr/>
            </a:pPr>
            <a:r>
              <a:rPr lang="de-DE" dirty="0"/>
              <a:t>Moderation:</a:t>
            </a:r>
          </a:p>
          <a:p>
            <a:pPr>
              <a:defRPr/>
            </a:pPr>
            <a:r>
              <a:rPr lang="de-DE" dirty="0"/>
              <a:t>- 1 TN je Gruppe stellt Ergebnisse vor</a:t>
            </a:r>
          </a:p>
          <a:p>
            <a:pPr>
              <a:defRPr/>
            </a:pPr>
            <a:r>
              <a:rPr lang="de-DE" dirty="0"/>
              <a:t>- max. 1 min/Gruppe</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6</a:t>
            </a:fld>
            <a:endParaRPr/>
          </a:p>
        </p:txBody>
      </p:sp>
    </p:spTree>
    <p:extLst>
      <p:ext uri="{BB962C8B-B14F-4D97-AF65-F5344CB8AC3E}">
        <p14:creationId xmlns:p14="http://schemas.microsoft.com/office/powerpoint/2010/main" val="250212460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13:37 --- Folie 8.7-8.9 (3)]</a:t>
            </a:r>
          </a:p>
          <a:p>
            <a:pPr>
              <a:defRPr/>
            </a:pPr>
            <a:r>
              <a:rPr lang="de-DE" dirty="0"/>
              <a:t>ID: 08.01.04.01_v | Einheit 8: Dokumentation und Metadaten | Baustein 1: Dokumentation Daten</a:t>
            </a:r>
          </a:p>
          <a:p>
            <a:pPr>
              <a:defRPr/>
            </a:pPr>
            <a:r>
              <a:rPr lang="de-DE" dirty="0"/>
              <a:t>Inhalt 4: Typen Doku (Vortrag) | Schritt 1: WL referiert</a:t>
            </a:r>
          </a:p>
          <a:p>
            <a:pPr>
              <a:defRPr/>
            </a:pPr>
            <a:endParaRPr lang="de-DE" dirty="0"/>
          </a:p>
          <a:p>
            <a:pPr>
              <a:defRPr/>
            </a:pPr>
            <a:r>
              <a:rPr lang="de-DE" dirty="0"/>
              <a:t>Aktive Rolle:</a:t>
            </a:r>
          </a:p>
          <a:p>
            <a:pPr>
              <a:defRPr/>
            </a:pPr>
            <a:r>
              <a:rPr lang="de-DE" dirty="0"/>
              <a:t>Vortrag: Vorstellung verschiedene Dokumentationsformen</a:t>
            </a:r>
          </a:p>
          <a:p>
            <a:pPr>
              <a:defRPr/>
            </a:pPr>
            <a:endParaRPr lang="de-DE" dirty="0"/>
          </a:p>
          <a:p>
            <a:pPr>
              <a:defRPr/>
            </a:pPr>
            <a:r>
              <a:rPr lang="de-DE" dirty="0"/>
              <a:t>Passive Rolle:</a:t>
            </a:r>
          </a:p>
          <a:p>
            <a:pPr>
              <a:defRPr/>
            </a:pPr>
            <a:r>
              <a:rPr lang="de-DE" dirty="0"/>
              <a:t>* in Chat [an passender Stelle zum Vortrag]: Links</a:t>
            </a:r>
            <a:endParaRPr dirty="0"/>
          </a:p>
        </p:txBody>
      </p:sp>
      <p:sp>
        <p:nvSpPr>
          <p:cNvPr id="4" name="Slide Number Placeholder 3"/>
          <p:cNvSpPr>
            <a:spLocks noGrp="1"/>
          </p:cNvSpPr>
          <p:nvPr>
            <p:ph type="sldNum" sz="quarter" idx="10"/>
          </p:nvPr>
        </p:nvSpPr>
        <p:spPr bwMode="auto"/>
        <p:txBody>
          <a:bodyPr/>
          <a:lstStyle/>
          <a:p>
            <a:pPr>
              <a:defRPr/>
            </a:pPr>
            <a:fld id="{B3373648-CC21-19E0-6CD1-DE75B3231D71}" type="slidenum">
              <a:rPr/>
              <a:t>69</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123825" y="488950"/>
            <a:ext cx="4824413" cy="2714625"/>
          </a:xfrm>
        </p:spPr>
      </p:sp>
      <p:sp>
        <p:nvSpPr>
          <p:cNvPr id="3" name="Notizenplatzhalter 2"/>
          <p:cNvSpPr>
            <a:spLocks noGrp="1"/>
          </p:cNvSpPr>
          <p:nvPr>
            <p:ph type="body" idx="1"/>
          </p:nvPr>
        </p:nvSpPr>
        <p:spPr bwMode="auto"/>
        <p:txBody>
          <a:bodyPr/>
          <a:lstStyle/>
          <a:p>
            <a:pPr>
              <a:defRPr/>
            </a:pPr>
            <a:r>
              <a:rPr lang="de-DE" dirty="0"/>
              <a:t>[04m; bis 13:37 --- Folie 8.7-8.9 (3)]</a:t>
            </a:r>
          </a:p>
          <a:p>
            <a:pPr>
              <a:defRPr/>
            </a:pPr>
            <a:r>
              <a:rPr lang="de-DE" dirty="0"/>
              <a:t>ID: 08.01.04.01_v | Einheit 8: Dokumentation und Metadaten | Baustein 1: Dokumentation Daten</a:t>
            </a:r>
          </a:p>
          <a:p>
            <a:pPr>
              <a:defRPr/>
            </a:pPr>
            <a:r>
              <a:rPr lang="de-DE" dirty="0"/>
              <a:t>Inhalt 4: Typen Doku (Vortrag) | Schritt 1: WL referiert</a:t>
            </a:r>
          </a:p>
          <a:p>
            <a:pPr>
              <a:defRPr/>
            </a:pPr>
            <a:endParaRPr lang="de-DE" dirty="0"/>
          </a:p>
          <a:p>
            <a:pPr>
              <a:defRPr/>
            </a:pPr>
            <a:r>
              <a:rPr lang="de-DE" dirty="0"/>
              <a:t>Aktive Rolle:</a:t>
            </a:r>
          </a:p>
          <a:p>
            <a:pPr>
              <a:defRPr/>
            </a:pPr>
            <a:r>
              <a:rPr lang="de-DE" dirty="0"/>
              <a:t>Vortrag: Vorstellung verschiedene Dokumentationsformen</a:t>
            </a:r>
          </a:p>
          <a:p>
            <a:pPr>
              <a:defRPr/>
            </a:pPr>
            <a:endParaRPr lang="de-DE" dirty="0"/>
          </a:p>
          <a:p>
            <a:pPr>
              <a:defRPr/>
            </a:pPr>
            <a:r>
              <a:rPr lang="de-DE" dirty="0"/>
              <a:t>Passive Rolle:</a:t>
            </a:r>
          </a:p>
          <a:p>
            <a:pPr>
              <a:defRPr/>
            </a:pPr>
            <a:r>
              <a:rPr lang="de-DE" dirty="0"/>
              <a:t>* in Chat [an passender Stelle zum Vortrag]: Links</a:t>
            </a:r>
          </a:p>
          <a:p>
            <a:pPr>
              <a:defRPr/>
            </a:pPr>
            <a:endParaRPr lang="de-DE" dirty="0"/>
          </a:p>
          <a:p>
            <a:pPr>
              <a:defRPr/>
            </a:pPr>
            <a:r>
              <a:rPr lang="en-GB" dirty="0" err="1"/>
              <a:t>Zugriffe</a:t>
            </a:r>
            <a:r>
              <a:rPr lang="en-GB" dirty="0"/>
              <a:t> am 15.11.2023</a:t>
            </a:r>
            <a:endParaRPr dirty="0"/>
          </a:p>
        </p:txBody>
      </p:sp>
      <p:sp>
        <p:nvSpPr>
          <p:cNvPr id="4" name="Foliennummernplatzhalter 3"/>
          <p:cNvSpPr>
            <a:spLocks noGrp="1"/>
          </p:cNvSpPr>
          <p:nvPr>
            <p:ph type="sldNum" sz="quarter" idx="5"/>
          </p:nvPr>
        </p:nvSpPr>
        <p:spPr bwMode="auto"/>
        <p:txBody>
          <a:bodyPr/>
          <a:lstStyle/>
          <a:p>
            <a:pPr>
              <a:defRPr/>
            </a:pPr>
            <a:fld id="{8EAAC689-E6F8-4900-9BA8-F5156BA58BEB}" type="slidenum">
              <a:rPr lang="de-DE"/>
              <a:t>70</a:t>
            </a:fld>
            <a:endParaRPr lang="de-DE"/>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13:39 --- Folie 8.10 (1)]</a:t>
            </a:r>
          </a:p>
          <a:p>
            <a:pPr>
              <a:defRPr/>
            </a:pPr>
            <a:r>
              <a:rPr lang="de-DE" dirty="0"/>
              <a:t>ID: 08.02.01.01_v | Einheit 8: Dokumentation und Metadaten | Baustein 2: Metadaten und Metadatenschemata</a:t>
            </a:r>
          </a:p>
          <a:p>
            <a:pPr>
              <a:defRPr/>
            </a:pPr>
            <a:r>
              <a:rPr lang="de-DE" dirty="0"/>
              <a:t>Inhalt 1: Inhaltliche </a:t>
            </a:r>
            <a:r>
              <a:rPr lang="de-DE" dirty="0" err="1"/>
              <a:t>vs</a:t>
            </a:r>
            <a:r>
              <a:rPr lang="de-DE" dirty="0"/>
              <a:t> technische Metadaten (Vortrag) | Schritt 1: WL referiert</a:t>
            </a:r>
          </a:p>
          <a:p>
            <a:pPr>
              <a:defRPr/>
            </a:pPr>
            <a:endParaRPr lang="de-DE" dirty="0"/>
          </a:p>
          <a:p>
            <a:pPr>
              <a:defRPr/>
            </a:pPr>
            <a:r>
              <a:rPr lang="de-DE" dirty="0"/>
              <a:t>Aktive Rolle:</a:t>
            </a:r>
          </a:p>
          <a:p>
            <a:pPr>
              <a:defRPr/>
            </a:pPr>
            <a:r>
              <a:rPr lang="de-DE" dirty="0"/>
              <a:t>Vortrag: Metadaten, Unterschiede inhaltliche und technische Metadaten</a:t>
            </a:r>
            <a:endParaRPr dirty="0"/>
          </a:p>
        </p:txBody>
      </p:sp>
      <p:sp>
        <p:nvSpPr>
          <p:cNvPr id="4" name="Slide Number Placeholder 3"/>
          <p:cNvSpPr>
            <a:spLocks noGrp="1"/>
          </p:cNvSpPr>
          <p:nvPr>
            <p:ph type="sldNum" sz="quarter" idx="10"/>
          </p:nvPr>
        </p:nvSpPr>
        <p:spPr bwMode="auto"/>
        <p:txBody>
          <a:bodyPr/>
          <a:lstStyle/>
          <a:p>
            <a:pPr>
              <a:defRPr/>
            </a:pPr>
            <a:fld id="{BC2D8A21-59C4-8FF4-94B0-5A647DD417C0}" type="slidenum">
              <a:rPr/>
              <a:t>71</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13:44 --- Folie 8.11-8.12 (2)]</a:t>
            </a:r>
          </a:p>
          <a:p>
            <a:pPr>
              <a:defRPr/>
            </a:pPr>
            <a:r>
              <a:rPr lang="de-DE" dirty="0"/>
              <a:t>ID: 08.03.02.01_v | Einheit 8: Dokumentation und Metadaten | Baustein 3: Metadatenstandards</a:t>
            </a:r>
          </a:p>
          <a:p>
            <a:pPr>
              <a:defRPr/>
            </a:pPr>
            <a:r>
              <a:rPr lang="de-DE" dirty="0"/>
              <a:t>Inhalt 2: Normdaten, kontrolliertes </a:t>
            </a:r>
            <a:r>
              <a:rPr lang="de-DE" dirty="0" err="1"/>
              <a:t>Vokkabular</a:t>
            </a:r>
            <a:r>
              <a:rPr lang="de-DE" dirty="0"/>
              <a:t> (Vortrag) | Schritt 1: WL referiert</a:t>
            </a:r>
          </a:p>
          <a:p>
            <a:pPr>
              <a:defRPr/>
            </a:pPr>
            <a:endParaRPr lang="de-DE" dirty="0"/>
          </a:p>
          <a:p>
            <a:pPr>
              <a:defRPr/>
            </a:pPr>
            <a:r>
              <a:rPr lang="de-DE" dirty="0"/>
              <a:t>Aktive Rolle:</a:t>
            </a:r>
          </a:p>
          <a:p>
            <a:pPr>
              <a:defRPr/>
            </a:pPr>
            <a:r>
              <a:rPr lang="de-DE" dirty="0"/>
              <a:t>Vortrag: Normdaten, kontrolliertes Vokabular, Klassifikation, Thesaurus</a:t>
            </a:r>
            <a:endParaRPr dirty="0"/>
          </a:p>
        </p:txBody>
      </p:sp>
      <p:sp>
        <p:nvSpPr>
          <p:cNvPr id="4" name="Slide Number Placeholder 3"/>
          <p:cNvSpPr>
            <a:spLocks noGrp="1"/>
          </p:cNvSpPr>
          <p:nvPr>
            <p:ph type="sldNum" sz="quarter" idx="10"/>
          </p:nvPr>
        </p:nvSpPr>
        <p:spPr bwMode="auto"/>
        <p:txBody>
          <a:bodyPr/>
          <a:lstStyle/>
          <a:p>
            <a:pPr>
              <a:defRPr/>
            </a:pPr>
            <a:fld id="{0DC85834-A479-010E-E211-A5F6118E13EC}" type="slidenum">
              <a:rPr/>
              <a:t>72</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13:44 --- Folie 8.11-8.12 (2)]</a:t>
            </a:r>
          </a:p>
          <a:p>
            <a:pPr>
              <a:defRPr/>
            </a:pPr>
            <a:r>
              <a:rPr lang="de-DE" dirty="0"/>
              <a:t>ID: 08.03.02.01_v | Einheit 8: Dokumentation und Metadaten | Baustein 3: Metadatenstandards</a:t>
            </a:r>
          </a:p>
          <a:p>
            <a:pPr>
              <a:defRPr/>
            </a:pPr>
            <a:r>
              <a:rPr lang="de-DE" dirty="0"/>
              <a:t>Inhalt 2: Normdaten, kontrolliertes </a:t>
            </a:r>
            <a:r>
              <a:rPr lang="de-DE" dirty="0" err="1"/>
              <a:t>Vokkabular</a:t>
            </a:r>
            <a:r>
              <a:rPr lang="de-DE" dirty="0"/>
              <a:t> (Vortrag) | Schritt 1: WL referiert</a:t>
            </a:r>
          </a:p>
          <a:p>
            <a:pPr>
              <a:defRPr/>
            </a:pPr>
            <a:endParaRPr lang="de-DE" dirty="0"/>
          </a:p>
          <a:p>
            <a:pPr>
              <a:defRPr/>
            </a:pPr>
            <a:r>
              <a:rPr lang="de-DE" dirty="0"/>
              <a:t>Aktive Rolle:</a:t>
            </a:r>
          </a:p>
          <a:p>
            <a:pPr>
              <a:defRPr/>
            </a:pPr>
            <a:r>
              <a:rPr lang="de-DE" dirty="0"/>
              <a:t>Vortrag: Normdaten, kontrolliertes Vokabular, Klassifikation, Thesaurus</a:t>
            </a:r>
            <a:endParaRPr dirty="0"/>
          </a:p>
        </p:txBody>
      </p:sp>
      <p:sp>
        <p:nvSpPr>
          <p:cNvPr id="4" name="Slide Number Placeholder 3"/>
          <p:cNvSpPr>
            <a:spLocks noGrp="1"/>
          </p:cNvSpPr>
          <p:nvPr>
            <p:ph type="sldNum" sz="quarter" idx="10"/>
          </p:nvPr>
        </p:nvSpPr>
        <p:spPr bwMode="auto"/>
        <p:txBody>
          <a:bodyPr/>
          <a:lstStyle/>
          <a:p>
            <a:pPr>
              <a:defRPr/>
            </a:pPr>
            <a:fld id="{91485EE8-53D5-C187-F448-2809D217BD53}" type="slidenum">
              <a:rPr/>
              <a:t>73</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13:48 --- Folie 8.13 (1)]</a:t>
            </a:r>
          </a:p>
          <a:p>
            <a:pPr>
              <a:defRPr/>
            </a:pPr>
            <a:r>
              <a:rPr lang="de-DE" dirty="0"/>
              <a:t>ID: 08.04.01.01_v | Einheit 8: Dokumentation und Metadaten | Baustein 4: Fachspezifische Metadatenstandards</a:t>
            </a:r>
          </a:p>
          <a:p>
            <a:pPr>
              <a:defRPr/>
            </a:pPr>
            <a:r>
              <a:rPr lang="de-DE" dirty="0"/>
              <a:t>Inhalt 1: Metadatenstandards (Vortrag) | Schritt 1: WL referiert</a:t>
            </a:r>
          </a:p>
          <a:p>
            <a:pPr>
              <a:defRPr/>
            </a:pPr>
            <a:endParaRPr lang="de-DE" dirty="0"/>
          </a:p>
          <a:p>
            <a:pPr>
              <a:defRPr/>
            </a:pPr>
            <a:r>
              <a:rPr lang="de-DE" dirty="0"/>
              <a:t>Aktive Rolle:</a:t>
            </a:r>
          </a:p>
          <a:p>
            <a:pPr>
              <a:defRPr/>
            </a:pPr>
            <a:r>
              <a:rPr lang="de-DE" dirty="0"/>
              <a:t>Vortrag: Beispiele Metadatenstandards (disziplinübergreifend, fachspezifisch)</a:t>
            </a:r>
          </a:p>
          <a:p>
            <a:pPr>
              <a:defRPr/>
            </a:pPr>
            <a:endParaRPr lang="de-DE" dirty="0"/>
          </a:p>
          <a:p>
            <a:pPr>
              <a:defRPr/>
            </a:pPr>
            <a:r>
              <a:rPr lang="de-DE" dirty="0"/>
              <a:t>Passive Rolle:</a:t>
            </a:r>
          </a:p>
          <a:p>
            <a:pPr>
              <a:defRPr/>
            </a:pPr>
            <a:r>
              <a:rPr lang="de-DE" dirty="0"/>
              <a:t>* in Chat: Link Metadaten-Datenbank</a:t>
            </a:r>
          </a:p>
          <a:p>
            <a:pPr>
              <a:defRPr/>
            </a:pPr>
            <a:endParaRPr lang="de-DE" dirty="0"/>
          </a:p>
          <a:p>
            <a:pPr>
              <a:defRPr/>
            </a:pPr>
            <a:r>
              <a:rPr lang="de-DE" dirty="0"/>
              <a:t>--- Ressource für Chat---</a:t>
            </a:r>
          </a:p>
          <a:p>
            <a:pPr>
              <a:defRPr/>
            </a:pPr>
            <a:r>
              <a:rPr lang="de-DE" dirty="0"/>
              <a:t>Datenbank für Metadaten-Vokabular etc.: https://bartoc.org</a:t>
            </a:r>
            <a:endParaRPr dirty="0"/>
          </a:p>
        </p:txBody>
      </p:sp>
      <p:sp>
        <p:nvSpPr>
          <p:cNvPr id="4" name="Slide Number Placeholder 3"/>
          <p:cNvSpPr>
            <a:spLocks noGrp="1"/>
          </p:cNvSpPr>
          <p:nvPr>
            <p:ph type="sldNum" sz="quarter" idx="10"/>
          </p:nvPr>
        </p:nvSpPr>
        <p:spPr bwMode="auto"/>
        <p:txBody>
          <a:bodyPr/>
          <a:lstStyle/>
          <a:p>
            <a:pPr>
              <a:defRPr/>
            </a:pPr>
            <a:fld id="{F88B5ADB-FBBB-55F0-4E03-4FC071F98622}" type="slidenum">
              <a:rPr/>
              <a:t>74</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13:48 --- Folie 8.ID (na)]</a:t>
            </a:r>
          </a:p>
          <a:p>
            <a:pPr>
              <a:defRPr/>
            </a:pPr>
            <a:r>
              <a:rPr lang="de-DE" dirty="0"/>
              <a:t>ID: 08.04.01a.01_v | Einheit 8: Dokumentation und Metadaten | Baustein 4: Fachspezifische Metadatenstandards</a:t>
            </a:r>
          </a:p>
          <a:p>
            <a:pPr>
              <a:defRPr/>
            </a:pPr>
            <a:r>
              <a:rPr lang="de-DE" dirty="0"/>
              <a:t>Inhalt 01a: Metadaten (Mini-Übung) | Schritt 1: 1/3 WL Vorbereitung</a:t>
            </a:r>
          </a:p>
          <a:p>
            <a:pPr>
              <a:defRPr/>
            </a:pPr>
            <a:endParaRPr lang="de-DE" dirty="0"/>
          </a:p>
          <a:p>
            <a:pPr>
              <a:defRPr/>
            </a:pPr>
            <a:r>
              <a:rPr lang="de-DE" dirty="0"/>
              <a:t>Aktive Rolle:</a:t>
            </a:r>
          </a:p>
          <a:p>
            <a:pPr>
              <a:defRPr/>
            </a:pPr>
            <a:r>
              <a:rPr lang="de-DE" dirty="0"/>
              <a:t>Aufgabenstellung:</a:t>
            </a:r>
          </a:p>
          <a:p>
            <a:pPr>
              <a:defRPr/>
            </a:pPr>
            <a:r>
              <a:rPr lang="de-DE" dirty="0"/>
              <a:t>- Ein Pad (</a:t>
            </a:r>
            <a:r>
              <a:rPr lang="de-DE" dirty="0" err="1"/>
              <a:t>Conceptboard</a:t>
            </a:r>
            <a:r>
              <a:rPr lang="de-DE" dirty="0"/>
              <a:t>, </a:t>
            </a:r>
            <a:r>
              <a:rPr lang="de-DE" dirty="0" err="1"/>
              <a:t>Padlet</a:t>
            </a:r>
            <a:r>
              <a:rPr lang="de-DE" dirty="0"/>
              <a:t>, o. Ä.) vorbereiten</a:t>
            </a:r>
          </a:p>
          <a:p>
            <a:pPr>
              <a:defRPr/>
            </a:pPr>
            <a:r>
              <a:rPr lang="de-DE" dirty="0"/>
              <a:t>- "Bitte erstellt gemeinsam eine Liste, welche Metadaten in Eurem Fachgebiet vorkommen (könnten). Ihr könnt für Eure Fächer eigenen Kategorien/Listen erstellen."</a:t>
            </a:r>
          </a:p>
          <a:p>
            <a:pPr>
              <a:defRPr/>
            </a:pPr>
            <a:r>
              <a:rPr lang="de-DE" dirty="0"/>
              <a:t>- "TN aus Zentraleinrichtungen können an allgemeinen Metadaten arbeiten."</a:t>
            </a:r>
            <a:endParaRPr dirty="0"/>
          </a:p>
        </p:txBody>
      </p:sp>
      <p:sp>
        <p:nvSpPr>
          <p:cNvPr id="4" name="Slide Number Placeholder 3"/>
          <p:cNvSpPr>
            <a:spLocks noGrp="1"/>
          </p:cNvSpPr>
          <p:nvPr>
            <p:ph type="sldNum" sz="quarter" idx="10"/>
          </p:nvPr>
        </p:nvSpPr>
        <p:spPr bwMode="auto"/>
        <p:txBody>
          <a:bodyPr/>
          <a:lstStyle/>
          <a:p>
            <a:pPr>
              <a:defRPr/>
            </a:pPr>
            <a:fld id="{1F53B127-BD52-E016-9CE8-20F37688A11A}" type="slidenum">
              <a:rPr/>
              <a:t>75</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13:49 --- Folie 9.1-9.2 (2)]</a:t>
            </a:r>
          </a:p>
          <a:p>
            <a:pPr>
              <a:defRPr/>
            </a:pPr>
            <a:r>
              <a:rPr lang="de-DE" dirty="0"/>
              <a:t>ID: 09.01.01.01_v | Einheit 9: Speicherung und Backup | Baustein 1: Datenspeicherung</a:t>
            </a:r>
          </a:p>
          <a:p>
            <a:pPr>
              <a:defRPr/>
            </a:pPr>
            <a:r>
              <a:rPr lang="de-DE" dirty="0"/>
              <a:t>Inhalt 1: Vergleich von Speichermedien (Gruppenarbeit) | Schritt 1: 1/3 WL Vorbereitung</a:t>
            </a:r>
          </a:p>
          <a:p>
            <a:pPr>
              <a:defRPr/>
            </a:pPr>
            <a:endParaRPr lang="de-DE" dirty="0"/>
          </a:p>
          <a:p>
            <a:pPr>
              <a:defRPr/>
            </a:pPr>
            <a:r>
              <a:rPr lang="de-DE" dirty="0"/>
              <a:t>Aktive Rolle:</a:t>
            </a:r>
          </a:p>
          <a:p>
            <a:pPr>
              <a:defRPr/>
            </a:pPr>
            <a:r>
              <a:rPr lang="de-DE" dirty="0"/>
              <a:t>Aufgabenstellung:</a:t>
            </a:r>
          </a:p>
          <a:p>
            <a:pPr>
              <a:defRPr/>
            </a:pPr>
            <a:r>
              <a:rPr lang="de-DE" dirty="0"/>
              <a:t>- Alle TN arbeiten (still) am gleichen </a:t>
            </a:r>
            <a:r>
              <a:rPr lang="de-DE" dirty="0" err="1"/>
              <a:t>Conceptbpard</a:t>
            </a:r>
            <a:r>
              <a:rPr lang="de-DE" dirty="0"/>
              <a:t> und tragen individuell Vor- und Nachteile ein.</a:t>
            </a:r>
          </a:p>
          <a:p>
            <a:pPr>
              <a:defRPr/>
            </a:pPr>
            <a:r>
              <a:rPr lang="de-DE" dirty="0"/>
              <a:t>- "Bitte vergleichen Sie auf dem gemeinsamen Board unterschiedliche Speichermedien hinsichtlich ihrer Vor- und Nachteile. Tragen Sie einfach alles, was Ihnen hierzu einfällt, im Board ein."</a:t>
            </a:r>
          </a:p>
          <a:p>
            <a:pPr>
              <a:defRPr/>
            </a:pPr>
            <a:endParaRPr lang="de-DE" dirty="0"/>
          </a:p>
          <a:p>
            <a:pPr>
              <a:defRPr/>
            </a:pPr>
            <a:r>
              <a:rPr lang="de-DE" dirty="0"/>
              <a:t>Passive Rolle:</a:t>
            </a:r>
          </a:p>
          <a:p>
            <a:pPr>
              <a:defRPr/>
            </a:pPr>
            <a:r>
              <a:rPr lang="de-DE" dirty="0"/>
              <a:t>* in Chat: Link Speichermedien-</a:t>
            </a:r>
            <a:r>
              <a:rPr lang="de-DE" dirty="0" err="1"/>
              <a:t>Padlet</a:t>
            </a:r>
            <a:endParaRPr lang="de-DE" dirty="0"/>
          </a:p>
          <a:p>
            <a:pPr>
              <a:defRPr/>
            </a:pPr>
            <a:endParaRPr lang="de-DE" dirty="0"/>
          </a:p>
          <a:p>
            <a:pPr>
              <a:defRPr/>
            </a:pPr>
            <a:r>
              <a:rPr lang="de-DE" dirty="0"/>
              <a:t>--- Ressource für Chat---</a:t>
            </a:r>
          </a:p>
          <a:p>
            <a:pPr>
              <a:defRPr/>
            </a:pPr>
            <a:r>
              <a:rPr lang="de-DE" dirty="0"/>
              <a:t>Vorlage Speichermedien: https://miro.com/app/board/uXjVNIK2pSQ=/</a:t>
            </a:r>
            <a:endParaRPr dirty="0"/>
          </a:p>
        </p:txBody>
      </p:sp>
      <p:sp>
        <p:nvSpPr>
          <p:cNvPr id="4" name="Slide Number Placeholder 3"/>
          <p:cNvSpPr>
            <a:spLocks noGrp="1"/>
          </p:cNvSpPr>
          <p:nvPr>
            <p:ph type="sldNum" sz="quarter" idx="10"/>
          </p:nvPr>
        </p:nvSpPr>
        <p:spPr bwMode="auto"/>
        <p:txBody>
          <a:bodyPr/>
          <a:lstStyle/>
          <a:p>
            <a:pPr>
              <a:defRPr/>
            </a:pPr>
            <a:fld id="{FF65A909-A4AF-C137-DE3A-866AE9AB40FD}" type="slidenum">
              <a:rPr/>
              <a:t>76</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13:49 --- Folie 9.1-9.2 (2)]</a:t>
            </a:r>
          </a:p>
          <a:p>
            <a:pPr>
              <a:defRPr/>
            </a:pPr>
            <a:r>
              <a:rPr lang="de-DE" dirty="0"/>
              <a:t>ID: 09.01.01.01_v | Einheit 9: Speicherung und Backup | Baustein 1: Datenspeicherung</a:t>
            </a:r>
          </a:p>
          <a:p>
            <a:pPr>
              <a:defRPr/>
            </a:pPr>
            <a:r>
              <a:rPr lang="de-DE" dirty="0"/>
              <a:t>Inhalt 1: Vergleich von Speichermedien (Gruppenarbeit) | Schritt 1: 1/3 WL Vorbereitung</a:t>
            </a:r>
          </a:p>
          <a:p>
            <a:pPr>
              <a:defRPr/>
            </a:pPr>
            <a:endParaRPr lang="de-DE" dirty="0"/>
          </a:p>
          <a:p>
            <a:pPr>
              <a:defRPr/>
            </a:pPr>
            <a:r>
              <a:rPr lang="de-DE" dirty="0"/>
              <a:t>Aktive Rolle:</a:t>
            </a:r>
          </a:p>
          <a:p>
            <a:pPr>
              <a:defRPr/>
            </a:pPr>
            <a:r>
              <a:rPr lang="de-DE" dirty="0"/>
              <a:t>Aufgabenstellung:</a:t>
            </a:r>
          </a:p>
          <a:p>
            <a:pPr>
              <a:defRPr/>
            </a:pPr>
            <a:r>
              <a:rPr lang="de-DE" dirty="0"/>
              <a:t>- Alle TN arbeiten (still) am gleichen </a:t>
            </a:r>
            <a:r>
              <a:rPr lang="de-DE" dirty="0" err="1"/>
              <a:t>Conceptbpard</a:t>
            </a:r>
            <a:r>
              <a:rPr lang="de-DE" dirty="0"/>
              <a:t> und tragen individuell Vor- und Nachteile ein.</a:t>
            </a:r>
          </a:p>
          <a:p>
            <a:pPr>
              <a:defRPr/>
            </a:pPr>
            <a:r>
              <a:rPr lang="de-DE" dirty="0"/>
              <a:t>- "Bitte vergleichen Sie auf dem gemeinsamen Board unterschiedliche Speichermedien hinsichtlich ihrer Vor- und Nachteile. Tragen Sie einfach alles, was Ihnen hierzu einfällt, im Board ein."</a:t>
            </a:r>
          </a:p>
          <a:p>
            <a:pPr>
              <a:defRPr/>
            </a:pPr>
            <a:endParaRPr lang="de-DE" dirty="0"/>
          </a:p>
          <a:p>
            <a:pPr>
              <a:defRPr/>
            </a:pPr>
            <a:r>
              <a:rPr lang="de-DE" dirty="0"/>
              <a:t>Passive Rolle:</a:t>
            </a:r>
          </a:p>
          <a:p>
            <a:pPr>
              <a:defRPr/>
            </a:pPr>
            <a:r>
              <a:rPr lang="de-DE" dirty="0"/>
              <a:t>* in Chat: Link Speichermedien-</a:t>
            </a:r>
            <a:r>
              <a:rPr lang="de-DE" dirty="0" err="1"/>
              <a:t>Padlet</a:t>
            </a:r>
            <a:endParaRPr lang="de-DE" dirty="0"/>
          </a:p>
          <a:p>
            <a:pPr>
              <a:defRPr/>
            </a:pPr>
            <a:endParaRPr lang="de-DE" dirty="0"/>
          </a:p>
          <a:p>
            <a:pPr>
              <a:defRPr/>
            </a:pPr>
            <a:r>
              <a:rPr lang="de-DE" dirty="0"/>
              <a:t>--- Ressource für Chat---</a:t>
            </a:r>
          </a:p>
          <a:p>
            <a:pPr>
              <a:defRPr/>
            </a:pPr>
            <a:r>
              <a:rPr lang="de-DE" dirty="0"/>
              <a:t>Vorlage Speichermedien: https://miro.com/app/board/uXjVNIK2pSQ=/</a:t>
            </a:r>
            <a:endParaRPr dirty="0"/>
          </a:p>
        </p:txBody>
      </p:sp>
      <p:sp>
        <p:nvSpPr>
          <p:cNvPr id="4" name="Slide Number Placeholder 3"/>
          <p:cNvSpPr>
            <a:spLocks noGrp="1"/>
          </p:cNvSpPr>
          <p:nvPr>
            <p:ph type="sldNum" sz="quarter" idx="10"/>
          </p:nvPr>
        </p:nvSpPr>
        <p:spPr bwMode="auto"/>
        <p:txBody>
          <a:bodyPr/>
          <a:lstStyle/>
          <a:p>
            <a:pPr>
              <a:defRPr/>
            </a:pPr>
            <a:fld id="{9FDAC60A-EC2A-A383-6D7B-82B34BF51CCC}" type="slidenum">
              <a:rPr/>
              <a:t>77</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13:53 --- Folie 9.3 (1)]</a:t>
            </a:r>
          </a:p>
          <a:p>
            <a:pPr>
              <a:defRPr/>
            </a:pPr>
            <a:r>
              <a:rPr lang="de-DE" dirty="0"/>
              <a:t>ID: 09.01.01.02_v | Einheit 9: Speicherung und Backup | Baustein 1: Datenspeicherung</a:t>
            </a:r>
          </a:p>
          <a:p>
            <a:pPr>
              <a:defRPr/>
            </a:pPr>
            <a:r>
              <a:rPr lang="de-DE" dirty="0"/>
              <a:t>Inhalt 1: Vergleich von Speichermedien (Gruppenarbeit) | Schritt 2: 2/3 TN arbeiten</a:t>
            </a:r>
          </a:p>
          <a:p>
            <a:pPr>
              <a:defRPr/>
            </a:pPr>
            <a:endParaRPr lang="de-DE" dirty="0"/>
          </a:p>
          <a:p>
            <a:pPr>
              <a:defRPr/>
            </a:pPr>
            <a:r>
              <a:rPr lang="de-DE" dirty="0"/>
              <a:t>Aktive Rolle:</a:t>
            </a:r>
          </a:p>
          <a:p>
            <a:pPr>
              <a:defRPr/>
            </a:pPr>
            <a:r>
              <a:rPr lang="de-DE" dirty="0"/>
              <a:t>TN: Einzelarbeit am gemeinsamen Board</a:t>
            </a:r>
          </a:p>
          <a:p>
            <a:pPr>
              <a:defRPr/>
            </a:pPr>
            <a:endParaRPr lang="de-DE" dirty="0"/>
          </a:p>
          <a:p>
            <a:pPr>
              <a:defRPr/>
            </a:pPr>
            <a:r>
              <a:rPr lang="de-DE" dirty="0"/>
              <a:t>Passive Rolle:</a:t>
            </a:r>
          </a:p>
          <a:p>
            <a:pPr>
              <a:defRPr/>
            </a:pPr>
            <a:r>
              <a:rPr lang="de-DE" dirty="0"/>
              <a:t>* ggf. weitere Karten(-Stapel) im Board erstellen</a:t>
            </a:r>
            <a:endParaRPr dirty="0"/>
          </a:p>
        </p:txBody>
      </p:sp>
      <p:sp>
        <p:nvSpPr>
          <p:cNvPr id="4" name="Slide Number Placeholder 3"/>
          <p:cNvSpPr>
            <a:spLocks noGrp="1"/>
          </p:cNvSpPr>
          <p:nvPr>
            <p:ph type="sldNum" sz="quarter" idx="10"/>
          </p:nvPr>
        </p:nvSpPr>
        <p:spPr bwMode="auto"/>
        <p:txBody>
          <a:bodyPr/>
          <a:lstStyle/>
          <a:p>
            <a:pPr>
              <a:defRPr/>
            </a:pPr>
            <a:fld id="{9FDAC60A-EC2A-A383-6D7B-82B34BF51CCC}" type="slidenum">
              <a:rPr/>
              <a:t>78</a:t>
            </a:fld>
            <a:endParaRPr/>
          </a:p>
        </p:txBody>
      </p:sp>
    </p:spTree>
    <p:extLst>
      <p:ext uri="{BB962C8B-B14F-4D97-AF65-F5344CB8AC3E}">
        <p14:creationId xmlns:p14="http://schemas.microsoft.com/office/powerpoint/2010/main" val="2606835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09:28 --- Folie 1.7 (1)]</a:t>
            </a:r>
          </a:p>
          <a:p>
            <a:pPr>
              <a:defRPr/>
            </a:pPr>
            <a:r>
              <a:rPr lang="de-DE" dirty="0"/>
              <a:t>ID: 01.03.03.01_v | Einheit 1: Begrüßen und Kennenlernen | Baustein 3: Kennenlernen</a:t>
            </a:r>
          </a:p>
          <a:p>
            <a:pPr>
              <a:defRPr/>
            </a:pPr>
            <a:r>
              <a:rPr lang="de-DE" dirty="0"/>
              <a:t>Inhalt 3: WL stellt sich vor (Vortrag) | Schritt 1: WL referiert</a:t>
            </a:r>
          </a:p>
          <a:p>
            <a:pPr>
              <a:defRPr/>
            </a:pPr>
            <a:endParaRPr lang="de-DE" dirty="0"/>
          </a:p>
          <a:p>
            <a:pPr>
              <a:defRPr/>
            </a:pPr>
            <a:r>
              <a:rPr lang="de-DE" dirty="0"/>
              <a:t>Aktive Rolle:</a:t>
            </a:r>
          </a:p>
          <a:p>
            <a:pPr>
              <a:defRPr/>
            </a:pPr>
            <a:r>
              <a:rPr lang="de-DE" dirty="0"/>
              <a:t>Vortrag:</a:t>
            </a:r>
          </a:p>
          <a:p>
            <a:pPr>
              <a:defRPr/>
            </a:pPr>
            <a:r>
              <a:rPr lang="de-DE" dirty="0"/>
              <a:t>- WL nennen Institution, Aufgaben, Hintergrund</a:t>
            </a:r>
          </a:p>
          <a:p>
            <a:pPr>
              <a:defRPr/>
            </a:pPr>
            <a:r>
              <a:rPr lang="de-DE" dirty="0"/>
              <a:t>- </a:t>
            </a:r>
            <a:r>
              <a:rPr lang="de-DE" dirty="0" err="1"/>
              <a:t>Hospitant:innen</a:t>
            </a:r>
            <a:r>
              <a:rPr lang="de-DE" dirty="0"/>
              <a:t> stellen sich vor</a:t>
            </a:r>
            <a:endParaRPr dirty="0"/>
          </a:p>
        </p:txBody>
      </p:sp>
      <p:sp>
        <p:nvSpPr>
          <p:cNvPr id="4" name="Slide Number Placeholder 3"/>
          <p:cNvSpPr>
            <a:spLocks noGrp="1"/>
          </p:cNvSpPr>
          <p:nvPr>
            <p:ph type="sldNum" sz="quarter" idx="10"/>
          </p:nvPr>
        </p:nvSpPr>
        <p:spPr bwMode="auto"/>
        <p:txBody>
          <a:bodyPr/>
          <a:lstStyle/>
          <a:p>
            <a:pPr>
              <a:defRPr/>
            </a:pPr>
            <a:fld id="{F8E92C5E-90AA-292F-E260-D73C145BEB32}" type="slidenum">
              <a:rPr/>
              <a:t>7</a:t>
            </a:fld>
            <a:endParaRPr/>
          </a:p>
        </p:txBody>
      </p:sp>
    </p:spTree>
    <p:extLst>
      <p:ext uri="{BB962C8B-B14F-4D97-AF65-F5344CB8AC3E}">
        <p14:creationId xmlns:p14="http://schemas.microsoft.com/office/powerpoint/2010/main" val="128401579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13:55 --- Folie 9.4 (1)]</a:t>
            </a:r>
          </a:p>
          <a:p>
            <a:pPr>
              <a:defRPr/>
            </a:pPr>
            <a:r>
              <a:rPr lang="de-DE" dirty="0"/>
              <a:t>ID: 09.01.01.03_v | Einheit 9: Speicherung und Backup | Baustein 1: Datenspeicherung</a:t>
            </a:r>
          </a:p>
          <a:p>
            <a:pPr>
              <a:defRPr/>
            </a:pPr>
            <a:r>
              <a:rPr lang="de-DE" dirty="0"/>
              <a:t>Inhalt 1: Vergleich von Speichermedien (Gruppenarbeit) | Schritt 3: 3/3 WL moderiert</a:t>
            </a:r>
          </a:p>
          <a:p>
            <a:pPr>
              <a:defRPr/>
            </a:pPr>
            <a:endParaRPr lang="de-DE" dirty="0"/>
          </a:p>
          <a:p>
            <a:pPr>
              <a:defRPr/>
            </a:pPr>
            <a:r>
              <a:rPr lang="de-DE" dirty="0"/>
              <a:t>Aktive Rolle:</a:t>
            </a:r>
          </a:p>
          <a:p>
            <a:pPr>
              <a:defRPr/>
            </a:pPr>
            <a:r>
              <a:rPr lang="de-DE" dirty="0"/>
              <a:t>Moderation:</a:t>
            </a:r>
          </a:p>
          <a:p>
            <a:pPr>
              <a:defRPr/>
            </a:pPr>
            <a:r>
              <a:rPr lang="de-DE" dirty="0"/>
              <a:t>- WL Sichtung und Kommentierung der Einträge</a:t>
            </a:r>
          </a:p>
          <a:p>
            <a:pPr>
              <a:defRPr/>
            </a:pPr>
            <a:r>
              <a:rPr lang="de-DE" dirty="0"/>
              <a:t>- ggf. Rückfragen an TN stellen</a:t>
            </a:r>
            <a:endParaRPr dirty="0"/>
          </a:p>
        </p:txBody>
      </p:sp>
      <p:sp>
        <p:nvSpPr>
          <p:cNvPr id="4" name="Slide Number Placeholder 3"/>
          <p:cNvSpPr>
            <a:spLocks noGrp="1"/>
          </p:cNvSpPr>
          <p:nvPr>
            <p:ph type="sldNum" sz="quarter" idx="10"/>
          </p:nvPr>
        </p:nvSpPr>
        <p:spPr bwMode="auto"/>
        <p:txBody>
          <a:bodyPr/>
          <a:lstStyle/>
          <a:p>
            <a:pPr>
              <a:defRPr/>
            </a:pPr>
            <a:fld id="{9FDAC60A-EC2A-A383-6D7B-82B34BF51CCC}" type="slidenum">
              <a:rPr/>
              <a:t>79</a:t>
            </a:fld>
            <a:endParaRPr/>
          </a:p>
        </p:txBody>
      </p:sp>
    </p:spTree>
    <p:extLst>
      <p:ext uri="{BB962C8B-B14F-4D97-AF65-F5344CB8AC3E}">
        <p14:creationId xmlns:p14="http://schemas.microsoft.com/office/powerpoint/2010/main" val="234570727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13:58 --- Folie 9.5-9.6 (2)]</a:t>
            </a:r>
          </a:p>
          <a:p>
            <a:pPr>
              <a:defRPr/>
            </a:pPr>
            <a:r>
              <a:rPr lang="de-DE" dirty="0"/>
              <a:t>ID: 09.02.02.01_v | Einheit 9: Speicherung und Backup | Baustein 2: Backup</a:t>
            </a:r>
          </a:p>
          <a:p>
            <a:pPr>
              <a:defRPr/>
            </a:pPr>
            <a:r>
              <a:rPr lang="de-DE" dirty="0"/>
              <a:t>Inhalt 2: Backup (Vortrag) | Schritt 1: WL referiert</a:t>
            </a:r>
          </a:p>
          <a:p>
            <a:pPr>
              <a:defRPr/>
            </a:pPr>
            <a:endParaRPr lang="de-DE" dirty="0"/>
          </a:p>
          <a:p>
            <a:pPr>
              <a:defRPr/>
            </a:pPr>
            <a:r>
              <a:rPr lang="de-DE" dirty="0"/>
              <a:t>Aktive Rolle:</a:t>
            </a:r>
          </a:p>
          <a:p>
            <a:pPr>
              <a:defRPr/>
            </a:pPr>
            <a:r>
              <a:rPr lang="de-DE" dirty="0"/>
              <a:t>Vortrag:</a:t>
            </a:r>
          </a:p>
          <a:p>
            <a:pPr>
              <a:defRPr/>
            </a:pPr>
            <a:r>
              <a:rPr lang="de-DE" dirty="0"/>
              <a:t>- Kriterien sicherer Backups</a:t>
            </a:r>
          </a:p>
          <a:p>
            <a:pPr>
              <a:defRPr/>
            </a:pPr>
            <a:r>
              <a:rPr lang="de-DE" dirty="0"/>
              <a:t>- Hinweis auf institutionelle Services</a:t>
            </a:r>
          </a:p>
          <a:p>
            <a:pPr>
              <a:defRPr/>
            </a:pPr>
            <a:endParaRPr lang="de-DE" dirty="0"/>
          </a:p>
          <a:p>
            <a:pPr>
              <a:defRPr/>
            </a:pPr>
            <a:r>
              <a:rPr lang="de-DE" dirty="0"/>
              <a:t>Passive Rolle:</a:t>
            </a:r>
          </a:p>
          <a:p>
            <a:pPr>
              <a:defRPr/>
            </a:pPr>
            <a:r>
              <a:rPr lang="de-DE" dirty="0"/>
              <a:t>* in Chat [gegen Ende]: Links Speicherwahl und Backup</a:t>
            </a:r>
            <a:endParaRPr dirty="0"/>
          </a:p>
        </p:txBody>
      </p:sp>
      <p:sp>
        <p:nvSpPr>
          <p:cNvPr id="4" name="Slide Number Placeholder 3"/>
          <p:cNvSpPr>
            <a:spLocks noGrp="1"/>
          </p:cNvSpPr>
          <p:nvPr>
            <p:ph type="sldNum" sz="quarter" idx="10"/>
          </p:nvPr>
        </p:nvSpPr>
        <p:spPr bwMode="auto"/>
        <p:txBody>
          <a:bodyPr/>
          <a:lstStyle/>
          <a:p>
            <a:pPr>
              <a:defRPr/>
            </a:pPr>
            <a:fld id="{1DE1669C-4734-5E9B-6247-4B7BBEE4F581}" type="slidenum">
              <a:rPr/>
              <a:t>80</a:t>
            </a:fld>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13:58 --- Folie 9.5-9.6 (2)]</a:t>
            </a:r>
          </a:p>
          <a:p>
            <a:pPr>
              <a:defRPr/>
            </a:pPr>
            <a:r>
              <a:rPr lang="de-DE" dirty="0"/>
              <a:t>ID: 09.02.02.01_v | Einheit 9: Speicherung und Backup | Baustein 2: Backup</a:t>
            </a:r>
          </a:p>
          <a:p>
            <a:pPr>
              <a:defRPr/>
            </a:pPr>
            <a:r>
              <a:rPr lang="de-DE" dirty="0"/>
              <a:t>Inhalt 2: Backup (Vortrag) | Schritt 1: WL referiert</a:t>
            </a:r>
          </a:p>
          <a:p>
            <a:pPr>
              <a:defRPr/>
            </a:pPr>
            <a:endParaRPr lang="de-DE" dirty="0"/>
          </a:p>
          <a:p>
            <a:pPr>
              <a:defRPr/>
            </a:pPr>
            <a:r>
              <a:rPr lang="de-DE" dirty="0"/>
              <a:t>Aktive Rolle:</a:t>
            </a:r>
          </a:p>
          <a:p>
            <a:pPr>
              <a:defRPr/>
            </a:pPr>
            <a:r>
              <a:rPr lang="de-DE" dirty="0"/>
              <a:t>Vortrag:</a:t>
            </a:r>
          </a:p>
          <a:p>
            <a:pPr>
              <a:defRPr/>
            </a:pPr>
            <a:r>
              <a:rPr lang="de-DE" dirty="0"/>
              <a:t>- Kriterien sicherer Backups</a:t>
            </a:r>
          </a:p>
          <a:p>
            <a:pPr>
              <a:defRPr/>
            </a:pPr>
            <a:r>
              <a:rPr lang="de-DE" dirty="0"/>
              <a:t>- Hinweis auf institutionelle Services</a:t>
            </a:r>
          </a:p>
          <a:p>
            <a:pPr>
              <a:defRPr/>
            </a:pPr>
            <a:endParaRPr lang="de-DE" dirty="0"/>
          </a:p>
          <a:p>
            <a:pPr>
              <a:defRPr/>
            </a:pPr>
            <a:r>
              <a:rPr lang="de-DE" dirty="0"/>
              <a:t>Passive Rolle:</a:t>
            </a:r>
          </a:p>
          <a:p>
            <a:pPr>
              <a:defRPr/>
            </a:pPr>
            <a:r>
              <a:rPr lang="de-DE" dirty="0"/>
              <a:t>* in Chat [gegen Ende]: Links Speicherwahl und Backup</a:t>
            </a:r>
            <a:endParaRPr dirty="0"/>
          </a:p>
        </p:txBody>
      </p:sp>
      <p:sp>
        <p:nvSpPr>
          <p:cNvPr id="4" name="Slide Number Placeholder 3"/>
          <p:cNvSpPr>
            <a:spLocks noGrp="1"/>
          </p:cNvSpPr>
          <p:nvPr>
            <p:ph type="sldNum" sz="quarter" idx="10"/>
          </p:nvPr>
        </p:nvSpPr>
        <p:spPr bwMode="auto"/>
        <p:txBody>
          <a:bodyPr/>
          <a:lstStyle/>
          <a:p>
            <a:pPr>
              <a:defRPr/>
            </a:pPr>
            <a:fld id="{DEA7EA00-1EDA-CD51-026F-E0DC6F5ECB24}" type="slidenum">
              <a:rPr/>
              <a:t>81</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14:01 --- Folie 10.1-10.2 (2)]</a:t>
            </a:r>
          </a:p>
          <a:p>
            <a:pPr>
              <a:defRPr/>
            </a:pPr>
            <a:r>
              <a:rPr lang="de-DE" dirty="0"/>
              <a:t>ID: 10.01.01.01_v | Einheit 10: Langzeitarchivierung | Baustein 1: Grundlagen</a:t>
            </a:r>
          </a:p>
          <a:p>
            <a:pPr>
              <a:defRPr/>
            </a:pPr>
            <a:r>
              <a:rPr lang="de-DE" dirty="0"/>
              <a:t>Inhalt 1: Archivierung </a:t>
            </a:r>
            <a:r>
              <a:rPr lang="de-DE" dirty="0" err="1"/>
              <a:t>vs</a:t>
            </a:r>
            <a:r>
              <a:rPr lang="de-DE" dirty="0"/>
              <a:t> Backup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"Wie unterscheidet sich die Archivierung vom Backup?"</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B06FD36C-79DA-9E96-E3DB-E1EE81A91FE4}" type="slidenum">
              <a:rPr/>
              <a:t>82</a:t>
            </a:fld>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14:01 --- Folie 10.1-10.2 (2)]</a:t>
            </a:r>
          </a:p>
          <a:p>
            <a:pPr>
              <a:defRPr/>
            </a:pPr>
            <a:r>
              <a:rPr lang="de-DE" dirty="0"/>
              <a:t>ID: 10.01.01.01_v | Einheit 10: Langzeitarchivierung | Baustein 1: Grundlagen</a:t>
            </a:r>
          </a:p>
          <a:p>
            <a:pPr>
              <a:defRPr/>
            </a:pPr>
            <a:r>
              <a:rPr lang="de-DE" dirty="0"/>
              <a:t>Inhalt 1: Archivierung </a:t>
            </a:r>
            <a:r>
              <a:rPr lang="de-DE" dirty="0" err="1"/>
              <a:t>vs</a:t>
            </a:r>
            <a:r>
              <a:rPr lang="de-DE" dirty="0"/>
              <a:t> Backup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ohne Notizen</a:t>
            </a:r>
          </a:p>
          <a:p>
            <a:pPr>
              <a:defRPr/>
            </a:pPr>
            <a:r>
              <a:rPr lang="de-DE" dirty="0"/>
              <a:t>- "Wie unterscheidet sich die Archivierung vom Backup?"</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9FDAC60A-EC2A-A383-6D7B-82B34BF51CCC}" type="slidenum">
              <a:rPr/>
              <a:t>83</a:t>
            </a:fld>
            <a:endParaRPr/>
          </a:p>
        </p:txBody>
      </p:sp>
    </p:spTree>
    <p:extLst>
      <p:ext uri="{BB962C8B-B14F-4D97-AF65-F5344CB8AC3E}">
        <p14:creationId xmlns:p14="http://schemas.microsoft.com/office/powerpoint/2010/main" val="204699991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123825" y="488950"/>
            <a:ext cx="4824413" cy="2714625"/>
          </a:xfrm>
        </p:spPr>
      </p:sp>
      <p:sp>
        <p:nvSpPr>
          <p:cNvPr id="3" name="Notizenplatzhalter 2"/>
          <p:cNvSpPr>
            <a:spLocks noGrp="1"/>
          </p:cNvSpPr>
          <p:nvPr>
            <p:ph type="body" idx="1"/>
          </p:nvPr>
        </p:nvSpPr>
        <p:spPr bwMode="auto"/>
        <p:txBody>
          <a:bodyPr/>
          <a:lstStyle/>
          <a:p>
            <a:pPr>
              <a:defRPr/>
            </a:pPr>
            <a:r>
              <a:rPr lang="de-DE" dirty="0"/>
              <a:t>[02m; bis 14:03 --- Folie 10.3-10.5 (3)]</a:t>
            </a:r>
          </a:p>
          <a:p>
            <a:pPr>
              <a:defRPr/>
            </a:pPr>
            <a:r>
              <a:rPr lang="de-DE" dirty="0"/>
              <a:t>ID: 10.01.02.01_v | Einheit 10: Langzeitarchivierung | Baustein 1: Grundlagen</a:t>
            </a:r>
          </a:p>
          <a:p>
            <a:pPr>
              <a:defRPr/>
            </a:pPr>
            <a:r>
              <a:rPr lang="de-DE" dirty="0"/>
              <a:t>Inhalt 2: Archivierung </a:t>
            </a:r>
            <a:r>
              <a:rPr lang="de-DE" dirty="0" err="1"/>
              <a:t>vs</a:t>
            </a:r>
            <a:r>
              <a:rPr lang="de-DE" dirty="0"/>
              <a:t> Backup (Vortrag) | Schritt 1: WL referiert</a:t>
            </a:r>
          </a:p>
          <a:p>
            <a:pPr>
              <a:defRPr/>
            </a:pPr>
            <a:endParaRPr lang="de-DE" dirty="0"/>
          </a:p>
          <a:p>
            <a:pPr>
              <a:defRPr/>
            </a:pPr>
            <a:r>
              <a:rPr lang="de-DE" dirty="0"/>
              <a:t>Aktive Rolle:</a:t>
            </a:r>
          </a:p>
          <a:p>
            <a:pPr>
              <a:defRPr/>
            </a:pPr>
            <a:r>
              <a:rPr lang="de-DE" dirty="0"/>
              <a:t>Vortrag:</a:t>
            </a:r>
          </a:p>
          <a:p>
            <a:pPr>
              <a:defRPr/>
            </a:pPr>
            <a:r>
              <a:rPr lang="de-DE" dirty="0"/>
              <a:t>- Auflösung Abgrenzung Archivierung zu Backup</a:t>
            </a:r>
          </a:p>
          <a:p>
            <a:pPr>
              <a:defRPr/>
            </a:pPr>
            <a:r>
              <a:rPr lang="de-DE" dirty="0"/>
              <a:t>- Was heißt Langzeit?</a:t>
            </a:r>
          </a:p>
          <a:p>
            <a:pPr>
              <a:defRPr/>
            </a:pPr>
            <a:r>
              <a:rPr lang="de-DE" dirty="0"/>
              <a:t>- Herausforderungen Langzeitspeicherung werden erklärt</a:t>
            </a:r>
            <a:endParaRPr lang="en-GB" dirty="0"/>
          </a:p>
        </p:txBody>
      </p:sp>
      <p:sp>
        <p:nvSpPr>
          <p:cNvPr id="4" name="Foliennummernplatzhalter 3"/>
          <p:cNvSpPr>
            <a:spLocks noGrp="1"/>
          </p:cNvSpPr>
          <p:nvPr>
            <p:ph type="sldNum" sz="quarter" idx="5"/>
          </p:nvPr>
        </p:nvSpPr>
        <p:spPr bwMode="auto"/>
        <p:txBody>
          <a:bodyPr/>
          <a:lstStyle/>
          <a:p>
            <a:pPr>
              <a:defRPr/>
            </a:pPr>
            <a:fld id="{8EAAC689-E6F8-4900-9BA8-F5156BA58BEB}" type="slidenum">
              <a:rPr lang="de-DE"/>
              <a:t>84</a:t>
            </a:fld>
            <a:endParaRPr lang="de-DE"/>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14:03 --- Folie 10.3-10.5 (3)]</a:t>
            </a:r>
          </a:p>
          <a:p>
            <a:pPr>
              <a:defRPr/>
            </a:pPr>
            <a:r>
              <a:rPr lang="de-DE" dirty="0"/>
              <a:t>ID: 10.01.02.01_v | Einheit 10: Langzeitarchivierung | Baustein 1: Grundlagen</a:t>
            </a:r>
          </a:p>
          <a:p>
            <a:pPr>
              <a:defRPr/>
            </a:pPr>
            <a:r>
              <a:rPr lang="de-DE" dirty="0"/>
              <a:t>Inhalt 2: Archivierung </a:t>
            </a:r>
            <a:r>
              <a:rPr lang="de-DE" dirty="0" err="1"/>
              <a:t>vs</a:t>
            </a:r>
            <a:r>
              <a:rPr lang="de-DE" dirty="0"/>
              <a:t> Backup (Vortrag) | Schritt 1: WL referiert</a:t>
            </a:r>
          </a:p>
          <a:p>
            <a:pPr>
              <a:defRPr/>
            </a:pPr>
            <a:endParaRPr lang="de-DE" dirty="0"/>
          </a:p>
          <a:p>
            <a:pPr>
              <a:defRPr/>
            </a:pPr>
            <a:r>
              <a:rPr lang="de-DE" dirty="0"/>
              <a:t>Aktive Rolle:</a:t>
            </a:r>
          </a:p>
          <a:p>
            <a:pPr>
              <a:defRPr/>
            </a:pPr>
            <a:r>
              <a:rPr lang="de-DE" dirty="0"/>
              <a:t>Vortrag:</a:t>
            </a:r>
          </a:p>
          <a:p>
            <a:pPr>
              <a:defRPr/>
            </a:pPr>
            <a:r>
              <a:rPr lang="de-DE" dirty="0"/>
              <a:t>- Auflösung Abgrenzung Archivierung zu Backup</a:t>
            </a:r>
          </a:p>
          <a:p>
            <a:pPr>
              <a:defRPr/>
            </a:pPr>
            <a:r>
              <a:rPr lang="de-DE" dirty="0"/>
              <a:t>- Was heißt Langzeit?</a:t>
            </a:r>
          </a:p>
          <a:p>
            <a:pPr>
              <a:defRPr/>
            </a:pPr>
            <a:r>
              <a:rPr lang="de-DE" dirty="0"/>
              <a:t>- Herausforderungen Langzeitspeicherung werden erklärt</a:t>
            </a:r>
            <a:endParaRPr dirty="0"/>
          </a:p>
        </p:txBody>
      </p:sp>
      <p:sp>
        <p:nvSpPr>
          <p:cNvPr id="4" name="Slide Number Placeholder 3"/>
          <p:cNvSpPr>
            <a:spLocks noGrp="1"/>
          </p:cNvSpPr>
          <p:nvPr>
            <p:ph type="sldNum" sz="quarter" idx="10"/>
          </p:nvPr>
        </p:nvSpPr>
        <p:spPr bwMode="auto"/>
        <p:txBody>
          <a:bodyPr/>
          <a:lstStyle/>
          <a:p>
            <a:pPr>
              <a:defRPr/>
            </a:pPr>
            <a:fld id="{4A1B9334-3CA4-2D99-E78A-146994F7FAD2}" type="slidenum">
              <a:rPr/>
              <a:t>85</a:t>
            </a:fld>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14:03 --- Folie 10.3-10.5 (3)]</a:t>
            </a:r>
          </a:p>
          <a:p>
            <a:pPr>
              <a:defRPr/>
            </a:pPr>
            <a:r>
              <a:rPr lang="de-DE" dirty="0"/>
              <a:t>ID: 10.01.02.01_v | Einheit 10: Langzeitarchivierung | Baustein 1: Grundlagen</a:t>
            </a:r>
          </a:p>
          <a:p>
            <a:pPr>
              <a:defRPr/>
            </a:pPr>
            <a:r>
              <a:rPr lang="de-DE" dirty="0"/>
              <a:t>Inhalt 2: Archivierung </a:t>
            </a:r>
            <a:r>
              <a:rPr lang="de-DE" dirty="0" err="1"/>
              <a:t>vs</a:t>
            </a:r>
            <a:r>
              <a:rPr lang="de-DE" dirty="0"/>
              <a:t> Backup (Vortrag) | Schritt 1: WL referiert</a:t>
            </a:r>
          </a:p>
          <a:p>
            <a:pPr>
              <a:defRPr/>
            </a:pPr>
            <a:endParaRPr lang="de-DE" dirty="0"/>
          </a:p>
          <a:p>
            <a:pPr>
              <a:defRPr/>
            </a:pPr>
            <a:r>
              <a:rPr lang="de-DE" dirty="0"/>
              <a:t>Aktive Rolle:</a:t>
            </a:r>
          </a:p>
          <a:p>
            <a:pPr>
              <a:defRPr/>
            </a:pPr>
            <a:r>
              <a:rPr lang="de-DE" dirty="0"/>
              <a:t>Vortrag:</a:t>
            </a:r>
          </a:p>
          <a:p>
            <a:pPr>
              <a:defRPr/>
            </a:pPr>
            <a:r>
              <a:rPr lang="de-DE" dirty="0"/>
              <a:t>- Auflösung Abgrenzung Archivierung zu Backup</a:t>
            </a:r>
          </a:p>
          <a:p>
            <a:pPr>
              <a:defRPr/>
            </a:pPr>
            <a:r>
              <a:rPr lang="de-DE" dirty="0"/>
              <a:t>- Was heißt Langzeit?</a:t>
            </a:r>
          </a:p>
          <a:p>
            <a:pPr>
              <a:defRPr/>
            </a:pPr>
            <a:r>
              <a:rPr lang="de-DE" dirty="0"/>
              <a:t>- Herausforderungen Langzeitspeicherung werden erklärt</a:t>
            </a:r>
            <a:endParaRPr dirty="0"/>
          </a:p>
        </p:txBody>
      </p:sp>
      <p:sp>
        <p:nvSpPr>
          <p:cNvPr id="4" name="Slide Number Placeholder 3"/>
          <p:cNvSpPr>
            <a:spLocks noGrp="1"/>
          </p:cNvSpPr>
          <p:nvPr>
            <p:ph type="sldNum" sz="quarter" idx="10"/>
          </p:nvPr>
        </p:nvSpPr>
        <p:spPr bwMode="auto"/>
        <p:txBody>
          <a:bodyPr/>
          <a:lstStyle/>
          <a:p>
            <a:pPr>
              <a:defRPr/>
            </a:pPr>
            <a:fld id="{F640B11B-8B17-CE3F-530F-776960F89F55}" type="slidenum">
              <a:rPr/>
              <a:t>86</a:t>
            </a:fld>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123825" y="488950"/>
            <a:ext cx="4824413" cy="2714625"/>
          </a:xfrm>
        </p:spPr>
      </p:sp>
      <p:sp>
        <p:nvSpPr>
          <p:cNvPr id="3" name="Notizenplatzhalter 2"/>
          <p:cNvSpPr>
            <a:spLocks noGrp="1"/>
          </p:cNvSpPr>
          <p:nvPr>
            <p:ph type="body" idx="1"/>
          </p:nvPr>
        </p:nvSpPr>
        <p:spPr bwMode="auto"/>
        <p:txBody>
          <a:bodyPr/>
          <a:lstStyle/>
          <a:p>
            <a:pPr>
              <a:defRPr/>
            </a:pPr>
            <a:r>
              <a:rPr lang="de-DE" dirty="0"/>
              <a:t>[03m; bis 14:06 --- Folie 10.6-10.7 (2)]</a:t>
            </a:r>
          </a:p>
          <a:p>
            <a:pPr>
              <a:defRPr/>
            </a:pPr>
            <a:r>
              <a:rPr lang="de-DE" dirty="0"/>
              <a:t>ID: 10.02.01.01_v | Einheit 10: Langzeitarchivierung | Baustein 2: Nachhaltige Dateiformate</a:t>
            </a:r>
          </a:p>
          <a:p>
            <a:pPr>
              <a:defRPr/>
            </a:pPr>
            <a:r>
              <a:rPr lang="de-DE" dirty="0"/>
              <a:t>Inhalt 1: Dateiformate (Vortrag) | Schritt 1: WL referiert</a:t>
            </a:r>
          </a:p>
          <a:p>
            <a:pPr>
              <a:defRPr/>
            </a:pPr>
            <a:endParaRPr lang="de-DE" dirty="0"/>
          </a:p>
          <a:p>
            <a:pPr>
              <a:defRPr/>
            </a:pPr>
            <a:r>
              <a:rPr lang="de-DE" dirty="0"/>
              <a:t>Aktive Rolle:</a:t>
            </a:r>
          </a:p>
          <a:p>
            <a:pPr>
              <a:defRPr/>
            </a:pPr>
            <a:r>
              <a:rPr lang="de-DE" dirty="0"/>
              <a:t>Vortrag:</a:t>
            </a:r>
          </a:p>
          <a:p>
            <a:pPr>
              <a:defRPr/>
            </a:pPr>
            <a:r>
              <a:rPr lang="de-DE" dirty="0"/>
              <a:t>- Unterschieds offene und proprietäre Formaten</a:t>
            </a:r>
          </a:p>
          <a:p>
            <a:pPr>
              <a:defRPr/>
            </a:pPr>
            <a:r>
              <a:rPr lang="de-DE" dirty="0"/>
              <a:t>- Gründe für Nutzung standardisierter Formaten für Langzeitspeicherung</a:t>
            </a:r>
            <a:endParaRPr lang="en-GB" dirty="0"/>
          </a:p>
        </p:txBody>
      </p:sp>
      <p:sp>
        <p:nvSpPr>
          <p:cNvPr id="4" name="Foliennummernplatzhalter 3"/>
          <p:cNvSpPr>
            <a:spLocks noGrp="1"/>
          </p:cNvSpPr>
          <p:nvPr>
            <p:ph type="sldNum" sz="quarter" idx="5"/>
          </p:nvPr>
        </p:nvSpPr>
        <p:spPr bwMode="auto"/>
        <p:txBody>
          <a:bodyPr/>
          <a:lstStyle/>
          <a:p>
            <a:pPr>
              <a:defRPr/>
            </a:pPr>
            <a:fld id="{8EAAC689-E6F8-4900-9BA8-F5156BA58BEB}" type="slidenum">
              <a:rPr lang="de-DE"/>
              <a:t>87</a:t>
            </a:fld>
            <a:endParaRPr lang="de-DE"/>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14:06 --- Folie 10.6-10.7 (2)]</a:t>
            </a:r>
          </a:p>
          <a:p>
            <a:pPr>
              <a:defRPr/>
            </a:pPr>
            <a:r>
              <a:rPr lang="de-DE" dirty="0"/>
              <a:t>ID: 10.02.01.01_v | Einheit 10: Langzeitarchivierung | Baustein 2: Nachhaltige Dateiformate</a:t>
            </a:r>
          </a:p>
          <a:p>
            <a:pPr>
              <a:defRPr/>
            </a:pPr>
            <a:r>
              <a:rPr lang="de-DE" dirty="0"/>
              <a:t>Inhalt 1: Dateiformate (Vortrag) | Schritt 1: WL referiert</a:t>
            </a:r>
          </a:p>
          <a:p>
            <a:pPr>
              <a:defRPr/>
            </a:pPr>
            <a:endParaRPr lang="de-DE" dirty="0"/>
          </a:p>
          <a:p>
            <a:pPr>
              <a:defRPr/>
            </a:pPr>
            <a:r>
              <a:rPr lang="de-DE" dirty="0"/>
              <a:t>Aktive Rolle:</a:t>
            </a:r>
          </a:p>
          <a:p>
            <a:pPr>
              <a:defRPr/>
            </a:pPr>
            <a:r>
              <a:rPr lang="de-DE" dirty="0"/>
              <a:t>Vortrag:</a:t>
            </a:r>
          </a:p>
          <a:p>
            <a:pPr>
              <a:defRPr/>
            </a:pPr>
            <a:r>
              <a:rPr lang="de-DE" dirty="0"/>
              <a:t>- Unterschieds offene und proprietäre Formaten</a:t>
            </a:r>
          </a:p>
          <a:p>
            <a:pPr>
              <a:defRPr/>
            </a:pPr>
            <a:r>
              <a:rPr lang="de-DE" dirty="0"/>
              <a:t>- Gründe für Nutzung standardisierter Formaten für Langzeitspeicherung</a:t>
            </a:r>
            <a:endParaRPr dirty="0"/>
          </a:p>
        </p:txBody>
      </p:sp>
      <p:sp>
        <p:nvSpPr>
          <p:cNvPr id="4" name="Slide Number Placeholder 3"/>
          <p:cNvSpPr>
            <a:spLocks noGrp="1"/>
          </p:cNvSpPr>
          <p:nvPr>
            <p:ph type="sldNum" sz="quarter" idx="10"/>
          </p:nvPr>
        </p:nvSpPr>
        <p:spPr bwMode="auto"/>
        <p:txBody>
          <a:bodyPr/>
          <a:lstStyle/>
          <a:p>
            <a:pPr>
              <a:defRPr/>
            </a:pPr>
            <a:fld id="{AD7C2FAD-95B8-95C6-C228-2E4CC0D38511}" type="slidenum">
              <a:rPr/>
              <a:t>88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09:31 --- Folie 2.1-2.2 (2)]</a:t>
            </a:r>
          </a:p>
          <a:p>
            <a:pPr>
              <a:defRPr/>
            </a:pPr>
            <a:r>
              <a:rPr lang="de-DE" dirty="0"/>
              <a:t>ID: 02.01.01.01_v | Einheit 2: Orientierung | Baustein 1: Workshoplandkarte</a:t>
            </a:r>
          </a:p>
          <a:p>
            <a:pPr>
              <a:defRPr/>
            </a:pPr>
            <a:r>
              <a:rPr lang="de-DE" dirty="0"/>
              <a:t>Inhalt 1: Workshoplandkarte (Vortrag) | Schritt 1: WL referiert</a:t>
            </a:r>
          </a:p>
          <a:p>
            <a:pPr>
              <a:defRPr/>
            </a:pPr>
            <a:endParaRPr lang="de-DE" dirty="0"/>
          </a:p>
          <a:p>
            <a:pPr>
              <a:defRPr/>
            </a:pPr>
            <a:r>
              <a:rPr lang="de-DE" dirty="0"/>
              <a:t>Aktive Rolle:</a:t>
            </a:r>
          </a:p>
          <a:p>
            <a:pPr>
              <a:defRPr/>
            </a:pPr>
            <a:r>
              <a:rPr lang="de-DE" dirty="0"/>
              <a:t>Vortrag: Erklären der Workshoplandkarte</a:t>
            </a:r>
            <a:endParaRPr dirty="0"/>
          </a:p>
        </p:txBody>
      </p:sp>
      <p:sp>
        <p:nvSpPr>
          <p:cNvPr id="4" name="Slide Number Placeholder 3"/>
          <p:cNvSpPr>
            <a:spLocks noGrp="1"/>
          </p:cNvSpPr>
          <p:nvPr>
            <p:ph type="sldNum" sz="quarter" idx="10"/>
          </p:nvPr>
        </p:nvSpPr>
        <p:spPr bwMode="auto"/>
        <p:txBody>
          <a:bodyPr/>
          <a:lstStyle/>
          <a:p>
            <a:pPr>
              <a:defRPr/>
            </a:pPr>
            <a:fld id="{DE7A850D-FFB8-A434-D3A5-ADD540AD3124}" type="slidenum">
              <a:rPr/>
              <a:t>8</a:t>
            </a:fld>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[12m; bis 14:18 --- Folie 10.8-10.9 (2)]</a:t>
            </a:r>
          </a:p>
          <a:p>
            <a:pPr>
              <a:defRPr/>
            </a:pPr>
            <a:r>
              <a:rPr lang="de-DE" dirty="0"/>
              <a:t>ID: 10.03.01.01_v | Einheit 10: Langzeitarchivierung | Baustein 3: Anforderungen an ein Langzeitarchiv</a:t>
            </a:r>
          </a:p>
          <a:p>
            <a:pPr>
              <a:defRPr/>
            </a:pPr>
            <a:r>
              <a:rPr lang="de-DE" dirty="0"/>
              <a:t>Inhalt 1: Auswahl von LZAs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mit Notizen</a:t>
            </a:r>
          </a:p>
          <a:p>
            <a:pPr>
              <a:defRPr/>
            </a:pPr>
            <a:r>
              <a:rPr lang="de-DE" dirty="0"/>
              <a:t>- "Worauf sollte man bei der Wahl von LZAs achten?"</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60AF779F-97DD-3C69-AE81-E4CB64BABD35}" type="slidenum">
              <a:rPr/>
              <a:t>89</a:t>
            </a:fld>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[12m; bis 14:18 --- Folie 10.8-10.9 (2)]</a:t>
            </a:r>
          </a:p>
          <a:p>
            <a:pPr>
              <a:defRPr/>
            </a:pPr>
            <a:r>
              <a:rPr lang="de-DE" dirty="0"/>
              <a:t>ID: 10.03.01.01_v | Einheit 10: Langzeitarchivierung | Baustein 3: Anforderungen an ein Langzeitarchiv</a:t>
            </a:r>
          </a:p>
          <a:p>
            <a:pPr>
              <a:defRPr/>
            </a:pPr>
            <a:r>
              <a:rPr lang="de-DE" dirty="0"/>
              <a:t>Inhalt 1: Auswahl von LZAs (Zuruf) | Schritt 1: TN geben Input</a:t>
            </a:r>
          </a:p>
          <a:p>
            <a:pPr>
              <a:defRPr/>
            </a:pPr>
            <a:endParaRPr lang="de-DE" dirty="0"/>
          </a:p>
          <a:p>
            <a:pPr>
              <a:defRPr/>
            </a:pPr>
            <a:r>
              <a:rPr lang="de-DE" dirty="0"/>
              <a:t>Aktive Rolle:</a:t>
            </a:r>
          </a:p>
          <a:p>
            <a:pPr>
              <a:defRPr/>
            </a:pPr>
            <a:r>
              <a:rPr lang="de-DE" dirty="0"/>
              <a:t>Aufgabenstellung:</a:t>
            </a:r>
          </a:p>
          <a:p>
            <a:pPr>
              <a:defRPr/>
            </a:pPr>
            <a:r>
              <a:rPr lang="de-DE" dirty="0"/>
              <a:t>- Zuruf mit Notizen</a:t>
            </a:r>
          </a:p>
          <a:p>
            <a:pPr>
              <a:defRPr/>
            </a:pPr>
            <a:r>
              <a:rPr lang="de-DE" dirty="0"/>
              <a:t>- "Worauf sollte man bei der Wahl von LZAs achten?"</a:t>
            </a:r>
          </a:p>
          <a:p>
            <a:pPr>
              <a:defRPr/>
            </a:pPr>
            <a:r>
              <a:rPr lang="de-DE" dirty="0"/>
              <a:t>- Bitte Antworten einfach in den Raum rufen</a:t>
            </a:r>
            <a:endParaRPr dirty="0"/>
          </a:p>
        </p:txBody>
      </p:sp>
      <p:sp>
        <p:nvSpPr>
          <p:cNvPr id="4" name="Slide Number Placeholder 3"/>
          <p:cNvSpPr>
            <a:spLocks noGrp="1"/>
          </p:cNvSpPr>
          <p:nvPr>
            <p:ph type="sldNum" sz="quarter" idx="10"/>
          </p:nvPr>
        </p:nvSpPr>
        <p:spPr bwMode="auto"/>
        <p:txBody>
          <a:bodyPr/>
          <a:lstStyle/>
          <a:p>
            <a:pPr>
              <a:defRPr/>
            </a:pPr>
            <a:fld id="{C8214E4F-14C7-3ABB-988A-E3235AE05D94}" type="slidenum">
              <a:rPr/>
              <a:t>90</a:t>
            </a:fld>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123825" y="488950"/>
            <a:ext cx="4824413" cy="2714625"/>
          </a:xfrm>
        </p:spPr>
      </p:sp>
      <p:sp>
        <p:nvSpPr>
          <p:cNvPr id="3" name="Notizenplatzhalter 2"/>
          <p:cNvSpPr>
            <a:spLocks noGrp="1"/>
          </p:cNvSpPr>
          <p:nvPr>
            <p:ph type="body" idx="1"/>
          </p:nvPr>
        </p:nvSpPr>
        <p:spPr bwMode="auto"/>
        <p:txBody>
          <a:bodyPr/>
          <a:lstStyle/>
          <a:p>
            <a:pPr>
              <a:defRPr/>
            </a:pPr>
            <a:r>
              <a:rPr lang="de-DE" dirty="0"/>
              <a:t>[04m; bis 14:22 --- Folie 11.1-11.2 (2)]</a:t>
            </a:r>
          </a:p>
          <a:p>
            <a:pPr>
              <a:defRPr/>
            </a:pPr>
            <a:r>
              <a:rPr lang="de-DE" dirty="0"/>
              <a:t>ID: 11.01.01.01_v | Einheit 11: Zugriffssicherheit | Baustein 1: Einführung</a:t>
            </a:r>
          </a:p>
          <a:p>
            <a:pPr>
              <a:defRPr/>
            </a:pPr>
            <a:r>
              <a:rPr lang="de-DE" dirty="0"/>
              <a:t>Inhalt 1: Warum Zugriffssicherheit (Vortrag) | Schritt 1: WL referiert</a:t>
            </a:r>
          </a:p>
          <a:p>
            <a:pPr>
              <a:defRPr/>
            </a:pPr>
            <a:endParaRPr lang="de-DE" dirty="0"/>
          </a:p>
          <a:p>
            <a:pPr>
              <a:defRPr/>
            </a:pPr>
            <a:r>
              <a:rPr lang="de-DE" dirty="0"/>
              <a:t>Aktive Rolle:</a:t>
            </a:r>
          </a:p>
          <a:p>
            <a:pPr>
              <a:defRPr/>
            </a:pPr>
            <a:r>
              <a:rPr lang="de-DE" dirty="0"/>
              <a:t>Vortrag: Vorstellung Gründe Zugriffssicherheit</a:t>
            </a:r>
            <a:endParaRPr lang="en-GB" dirty="0"/>
          </a:p>
        </p:txBody>
      </p:sp>
      <p:sp>
        <p:nvSpPr>
          <p:cNvPr id="4" name="Foliennummernplatzhalter 3"/>
          <p:cNvSpPr>
            <a:spLocks noGrp="1"/>
          </p:cNvSpPr>
          <p:nvPr>
            <p:ph type="sldNum" sz="quarter" idx="5"/>
          </p:nvPr>
        </p:nvSpPr>
        <p:spPr bwMode="auto"/>
        <p:txBody>
          <a:bodyPr/>
          <a:lstStyle/>
          <a:p>
            <a:pPr>
              <a:defRPr/>
            </a:pPr>
            <a:fld id="{8EAAC689-E6F8-4900-9BA8-F5156BA58BEB}" type="slidenum">
              <a:rPr lang="de-DE"/>
              <a:t>91</a:t>
            </a:fld>
            <a:endParaRPr lang="de-DE"/>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[04m; bis 14:22 --- Folie 11.1-11.2 (2)]</a:t>
            </a:r>
          </a:p>
          <a:p>
            <a:pPr>
              <a:defRPr/>
            </a:pPr>
            <a:r>
              <a:rPr lang="de-DE" dirty="0"/>
              <a:t>ID: 11.01.01.01_v | Einheit 11: Zugriffssicherheit | Baustein 1: Einführung</a:t>
            </a:r>
          </a:p>
          <a:p>
            <a:pPr>
              <a:defRPr/>
            </a:pPr>
            <a:r>
              <a:rPr lang="de-DE" dirty="0"/>
              <a:t>Inhalt 1: Warum Zugriffssicherheit (Vortrag) | Schritt 1: WL referiert</a:t>
            </a:r>
          </a:p>
          <a:p>
            <a:pPr>
              <a:defRPr/>
            </a:pPr>
            <a:endParaRPr lang="de-DE" dirty="0"/>
          </a:p>
          <a:p>
            <a:pPr>
              <a:defRPr/>
            </a:pPr>
            <a:r>
              <a:rPr lang="de-DE" dirty="0"/>
              <a:t>Aktive Rolle:</a:t>
            </a:r>
          </a:p>
          <a:p>
            <a:pPr>
              <a:defRPr/>
            </a:pPr>
            <a:r>
              <a:rPr lang="de-DE" dirty="0"/>
              <a:t>Vortrag: Vorstellung Gründe Zugriffssicherheit</a:t>
            </a:r>
            <a:endParaRPr dirty="0"/>
          </a:p>
        </p:txBody>
      </p:sp>
      <p:sp>
        <p:nvSpPr>
          <p:cNvPr id="4" name="Slide Number Placeholder 3"/>
          <p:cNvSpPr>
            <a:spLocks noGrp="1"/>
          </p:cNvSpPr>
          <p:nvPr>
            <p:ph type="sldNum" sz="quarter" idx="10"/>
          </p:nvPr>
        </p:nvSpPr>
        <p:spPr bwMode="auto"/>
        <p:txBody>
          <a:bodyPr/>
          <a:lstStyle/>
          <a:p>
            <a:pPr>
              <a:defRPr/>
            </a:pPr>
            <a:fld id="{D318E37E-5F81-A506-CE90-F2DC5C8C8BDB}" type="slidenum">
              <a:rPr/>
              <a:t>92</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14:28 --- Folie 11.3-11.4 (2)]</a:t>
            </a:r>
          </a:p>
          <a:p>
            <a:pPr>
              <a:defRPr/>
            </a:pPr>
            <a:r>
              <a:rPr lang="de-DE" dirty="0"/>
              <a:t>ID: 11.03.01.01_v | Einheit 11: Zugriffssicherheit | Baustein 3: Verschlüsselung und physischer Schutz</a:t>
            </a:r>
          </a:p>
          <a:p>
            <a:pPr>
              <a:defRPr/>
            </a:pPr>
            <a:r>
              <a:rPr lang="de-DE" dirty="0"/>
              <a:t>Inhalt 1: Datensicherheit und Crypto (Vortrag) | Schritt 1: WL referiert</a:t>
            </a:r>
          </a:p>
          <a:p>
            <a:pPr>
              <a:defRPr/>
            </a:pPr>
            <a:endParaRPr lang="de-DE" dirty="0"/>
          </a:p>
          <a:p>
            <a:pPr>
              <a:defRPr/>
            </a:pPr>
            <a:r>
              <a:rPr lang="de-DE" dirty="0"/>
              <a:t>Aktive Rolle:</a:t>
            </a:r>
          </a:p>
          <a:p>
            <a:pPr>
              <a:defRPr/>
            </a:pPr>
            <a:r>
              <a:rPr lang="de-DE" dirty="0"/>
              <a:t>Vortrag:</a:t>
            </a:r>
          </a:p>
          <a:p>
            <a:pPr>
              <a:defRPr/>
            </a:pPr>
            <a:r>
              <a:rPr lang="de-DE" dirty="0"/>
              <a:t>- Aspekte Datensicherheit</a:t>
            </a:r>
          </a:p>
          <a:p>
            <a:pPr>
              <a:defRPr/>
            </a:pPr>
            <a:r>
              <a:rPr lang="de-DE" dirty="0"/>
              <a:t>- Physischer Schutz</a:t>
            </a:r>
          </a:p>
          <a:p>
            <a:pPr>
              <a:defRPr/>
            </a:pPr>
            <a:r>
              <a:rPr lang="de-DE" dirty="0"/>
              <a:t>- </a:t>
            </a:r>
            <a:r>
              <a:rPr lang="de-DE" dirty="0" err="1"/>
              <a:t>inegrierte</a:t>
            </a:r>
            <a:r>
              <a:rPr lang="de-DE" dirty="0"/>
              <a:t> Verschlüsselung (Beispiele für Lösungen)</a:t>
            </a:r>
            <a:endParaRPr dirty="0"/>
          </a:p>
        </p:txBody>
      </p:sp>
      <p:sp>
        <p:nvSpPr>
          <p:cNvPr id="4" name="Slide Number Placeholder 3"/>
          <p:cNvSpPr>
            <a:spLocks noGrp="1"/>
          </p:cNvSpPr>
          <p:nvPr>
            <p:ph type="sldNum" sz="quarter" idx="10"/>
          </p:nvPr>
        </p:nvSpPr>
        <p:spPr bwMode="auto"/>
        <p:txBody>
          <a:bodyPr/>
          <a:lstStyle/>
          <a:p>
            <a:pPr>
              <a:defRPr/>
            </a:pPr>
            <a:fld id="{87B782BB-BF0F-78B4-D901-8F7677A17F64}" type="slidenum">
              <a:rPr/>
              <a:t>93</a:t>
            </a:fld>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[06m; bis 14:28 --- Folie 11.3-11.4 (2)]</a:t>
            </a:r>
          </a:p>
          <a:p>
            <a:pPr>
              <a:defRPr/>
            </a:pPr>
            <a:r>
              <a:rPr lang="de-DE" dirty="0"/>
              <a:t>ID: 11.03.01.01_v | Einheit 11: Zugriffssicherheit | Baustein 3: Verschlüsselung und physischer Schutz</a:t>
            </a:r>
          </a:p>
          <a:p>
            <a:pPr>
              <a:defRPr/>
            </a:pPr>
            <a:r>
              <a:rPr lang="de-DE" dirty="0"/>
              <a:t>Inhalt 1: Datensicherheit und Crypto (Vortrag) | Schritt 1: WL referiert</a:t>
            </a:r>
          </a:p>
          <a:p>
            <a:pPr>
              <a:defRPr/>
            </a:pPr>
            <a:endParaRPr lang="de-DE" dirty="0"/>
          </a:p>
          <a:p>
            <a:pPr>
              <a:defRPr/>
            </a:pPr>
            <a:r>
              <a:rPr lang="de-DE" dirty="0"/>
              <a:t>Aktive Rolle:</a:t>
            </a:r>
          </a:p>
          <a:p>
            <a:pPr>
              <a:defRPr/>
            </a:pPr>
            <a:r>
              <a:rPr lang="de-DE" dirty="0"/>
              <a:t>Vortrag:</a:t>
            </a:r>
          </a:p>
          <a:p>
            <a:pPr>
              <a:defRPr/>
            </a:pPr>
            <a:r>
              <a:rPr lang="de-DE" dirty="0"/>
              <a:t>- Aspekte Datensicherheit</a:t>
            </a:r>
          </a:p>
          <a:p>
            <a:pPr>
              <a:defRPr/>
            </a:pPr>
            <a:r>
              <a:rPr lang="de-DE" dirty="0"/>
              <a:t>- Physischer Schutz</a:t>
            </a:r>
          </a:p>
          <a:p>
            <a:pPr>
              <a:defRPr/>
            </a:pPr>
            <a:r>
              <a:rPr lang="de-DE" dirty="0"/>
              <a:t>- </a:t>
            </a:r>
            <a:r>
              <a:rPr lang="de-DE" dirty="0" err="1"/>
              <a:t>inegrierte</a:t>
            </a:r>
            <a:r>
              <a:rPr lang="de-DE" dirty="0"/>
              <a:t> Verschlüsselung (Beispiele für Lösungen)</a:t>
            </a:r>
            <a:endParaRPr dirty="0"/>
          </a:p>
        </p:txBody>
      </p:sp>
      <p:sp>
        <p:nvSpPr>
          <p:cNvPr id="4" name="Slide Number Placeholder 3"/>
          <p:cNvSpPr>
            <a:spLocks noGrp="1"/>
          </p:cNvSpPr>
          <p:nvPr>
            <p:ph type="sldNum" sz="quarter" idx="10"/>
          </p:nvPr>
        </p:nvSpPr>
        <p:spPr bwMode="auto"/>
        <p:txBody>
          <a:bodyPr/>
          <a:lstStyle/>
          <a:p>
            <a:pPr>
              <a:defRPr/>
            </a:pPr>
            <a:fld id="{4505DBB0-AFE3-5B15-464A-D7E8075B59EE}" type="slidenum">
              <a:rPr/>
              <a:t>94</a:t>
            </a:fld>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[03m; bis 14:31 --- Folie 11.5 (1)]</a:t>
            </a:r>
          </a:p>
          <a:p>
            <a:pPr>
              <a:defRPr/>
            </a:pPr>
            <a:r>
              <a:rPr lang="de-DE" dirty="0"/>
              <a:t>ID: 11.04.01.01_v | Einheit 11: Zugriffssicherheit | Baustein 4: Passwortschutz</a:t>
            </a:r>
          </a:p>
          <a:p>
            <a:pPr>
              <a:defRPr/>
            </a:pPr>
            <a:r>
              <a:rPr lang="de-DE" dirty="0"/>
              <a:t>Inhalt 1: Kriterien Passwörter (Vortrag) | Schritt 1: WL referiert</a:t>
            </a:r>
          </a:p>
          <a:p>
            <a:pPr>
              <a:defRPr/>
            </a:pPr>
            <a:endParaRPr lang="de-DE" dirty="0"/>
          </a:p>
          <a:p>
            <a:pPr>
              <a:defRPr/>
            </a:pPr>
            <a:r>
              <a:rPr lang="de-DE" dirty="0"/>
              <a:t>Aktive Rolle:</a:t>
            </a:r>
          </a:p>
          <a:p>
            <a:pPr>
              <a:defRPr/>
            </a:pPr>
            <a:r>
              <a:rPr lang="de-DE" dirty="0"/>
              <a:t>Vortrag: Kriterien sicherer Passwörtern</a:t>
            </a:r>
          </a:p>
          <a:p>
            <a:pPr>
              <a:defRPr/>
            </a:pPr>
            <a:endParaRPr lang="de-DE" dirty="0"/>
          </a:p>
          <a:p>
            <a:pPr>
              <a:defRPr/>
            </a:pPr>
            <a:r>
              <a:rPr lang="de-DE" dirty="0"/>
              <a:t>Passive Rolle:</a:t>
            </a:r>
          </a:p>
          <a:p>
            <a:pPr>
              <a:defRPr/>
            </a:pPr>
            <a:r>
              <a:rPr lang="de-DE" dirty="0"/>
              <a:t>* in Chat [gegen Ende]: Link Passwortmanager</a:t>
            </a:r>
            <a:endParaRPr dirty="0"/>
          </a:p>
        </p:txBody>
      </p:sp>
      <p:sp>
        <p:nvSpPr>
          <p:cNvPr id="4" name="Slide Number Placeholder 3"/>
          <p:cNvSpPr>
            <a:spLocks noGrp="1"/>
          </p:cNvSpPr>
          <p:nvPr>
            <p:ph type="sldNum" sz="quarter" idx="10"/>
          </p:nvPr>
        </p:nvSpPr>
        <p:spPr bwMode="auto"/>
        <p:txBody>
          <a:bodyPr/>
          <a:lstStyle/>
          <a:p>
            <a:pPr>
              <a:defRPr/>
            </a:pPr>
            <a:fld id="{860BA87F-B75C-3087-AAB2-537678397350}" type="slidenum">
              <a:rPr/>
              <a:t>95</a:t>
            </a:fld>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[02m; bis 14:33 --- Folie 11.6 (1)]</a:t>
            </a:r>
          </a:p>
          <a:p>
            <a:pPr>
              <a:defRPr/>
            </a:pPr>
            <a:r>
              <a:rPr lang="de-DE" dirty="0"/>
              <a:t>ID: 11.05.01.01_v | Einheit 11: Zugriffssicherheit | Baustein 5: Zugriffsrechte</a:t>
            </a:r>
          </a:p>
          <a:p>
            <a:pPr>
              <a:defRPr/>
            </a:pPr>
            <a:r>
              <a:rPr lang="de-DE" dirty="0"/>
              <a:t>Inhalt 1: Zugriffsrechte (Vortrag) | Schritt 1: WL referiert</a:t>
            </a:r>
          </a:p>
          <a:p>
            <a:pPr>
              <a:defRPr/>
            </a:pPr>
            <a:endParaRPr lang="de-DE" dirty="0"/>
          </a:p>
          <a:p>
            <a:pPr>
              <a:defRPr/>
            </a:pPr>
            <a:r>
              <a:rPr lang="de-DE" dirty="0"/>
              <a:t>Aktive Rolle:</a:t>
            </a:r>
          </a:p>
          <a:p>
            <a:pPr>
              <a:defRPr/>
            </a:pPr>
            <a:r>
              <a:rPr lang="de-DE" dirty="0"/>
              <a:t>Vortrag: Kriterien zur Vergabe von Zugriffsrechten</a:t>
            </a:r>
            <a:endParaRPr dirty="0"/>
          </a:p>
        </p:txBody>
      </p:sp>
      <p:sp>
        <p:nvSpPr>
          <p:cNvPr id="4" name="Slide Number Placeholder 3"/>
          <p:cNvSpPr>
            <a:spLocks noGrp="1"/>
          </p:cNvSpPr>
          <p:nvPr>
            <p:ph type="sldNum" sz="quarter" idx="10"/>
          </p:nvPr>
        </p:nvSpPr>
        <p:spPr bwMode="auto"/>
        <p:txBody>
          <a:bodyPr/>
          <a:lstStyle/>
          <a:p>
            <a:pPr>
              <a:defRPr/>
            </a:pPr>
            <a:fld id="{47BB4414-CD6F-6D29-8B5D-16FE50A838D1}" type="slidenum">
              <a:rPr/>
              <a:t>96</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[15m; bis 14:48 --- Folie na (na)]</a:t>
            </a:r>
          </a:p>
          <a:p>
            <a:pPr>
              <a:defRPr/>
            </a:pPr>
            <a:r>
              <a:rPr lang="de-DE" dirty="0"/>
              <a:t>ID: 11.06.01.01_v | Einheit 11: Kaffeepause | Baustein 6: na</a:t>
            </a:r>
          </a:p>
          <a:p>
            <a:pPr>
              <a:defRPr/>
            </a:pPr>
            <a:r>
              <a:rPr lang="de-DE" dirty="0"/>
              <a:t>Inhalt 1: Pause (na) | Schritt 1: na</a:t>
            </a:r>
          </a:p>
          <a:p>
            <a:pPr>
              <a:defRPr/>
            </a:pPr>
            <a:endParaRPr lang="de-DE" dirty="0"/>
          </a:p>
          <a:p>
            <a:pPr>
              <a:defRPr/>
            </a:pPr>
            <a:r>
              <a:rPr lang="de-DE" dirty="0"/>
              <a:t>Aktive Rolle:</a:t>
            </a:r>
          </a:p>
          <a:p>
            <a:pPr>
              <a:defRPr/>
            </a:pPr>
            <a:r>
              <a:rPr lang="de-DE" dirty="0"/>
              <a:t>Pause</a:t>
            </a:r>
          </a:p>
          <a:p>
            <a:pPr>
              <a:defRPr/>
            </a:pPr>
            <a:endParaRPr lang="de-DE" dirty="0"/>
          </a:p>
          <a:p>
            <a:pPr>
              <a:defRPr/>
            </a:pPr>
            <a:r>
              <a:rPr lang="de-DE" dirty="0"/>
              <a:t>Passive Rolle:</a:t>
            </a:r>
          </a:p>
          <a:p>
            <a:pPr>
              <a:defRPr/>
            </a:pPr>
            <a:r>
              <a:rPr lang="de-DE" dirty="0"/>
              <a:t>* Ende Pausen-Zeit in Chat</a:t>
            </a:r>
            <a:endParaRPr dirty="0"/>
          </a:p>
        </p:txBody>
      </p:sp>
      <p:sp>
        <p:nvSpPr>
          <p:cNvPr id="4" name="Slide Number Placeholder 3"/>
          <p:cNvSpPr>
            <a:spLocks noGrp="1"/>
          </p:cNvSpPr>
          <p:nvPr>
            <p:ph type="sldNum" sz="quarter" idx="10"/>
          </p:nvPr>
        </p:nvSpPr>
        <p:spPr bwMode="auto"/>
        <p:txBody>
          <a:bodyPr/>
          <a:lstStyle/>
          <a:p>
            <a:pPr>
              <a:defRPr/>
            </a:pPr>
            <a:fld id="{4EEB7BA4-0F7D-33B7-40C4-492002FD5E4E}" type="slidenum">
              <a:rPr/>
              <a:t>97</a:t>
            </a:fld>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14:49 --- Folie 12.1-12.2 (2)]</a:t>
            </a:r>
          </a:p>
          <a:p>
            <a:pPr>
              <a:defRPr/>
            </a:pPr>
            <a:r>
              <a:rPr lang="de-DE" dirty="0"/>
              <a:t>ID: 12.01.01.01_v | Einheit 12: Formaler Rahmen | Baustein 1: Gesprächsleitfaden Schulungskonzeption</a:t>
            </a:r>
          </a:p>
          <a:p>
            <a:pPr>
              <a:defRPr/>
            </a:pPr>
            <a:r>
              <a:rPr lang="de-DE" dirty="0"/>
              <a:t>Inhalt 1: Beratung Schulung (Übung) | Schritt 1: 1/5 WL Vorbereitung BR</a:t>
            </a:r>
          </a:p>
          <a:p>
            <a:pPr>
              <a:defRPr/>
            </a:pPr>
            <a:endParaRPr lang="de-DE" dirty="0"/>
          </a:p>
          <a:p>
            <a:pPr>
              <a:defRPr/>
            </a:pPr>
            <a:r>
              <a:rPr lang="de-DE" dirty="0"/>
              <a:t>Aktive Rolle:</a:t>
            </a:r>
          </a:p>
          <a:p>
            <a:pPr>
              <a:defRPr/>
            </a:pPr>
            <a:r>
              <a:rPr lang="de-DE" dirty="0"/>
              <a:t>Aufgabenstellung:</a:t>
            </a:r>
          </a:p>
          <a:p>
            <a:pPr>
              <a:defRPr/>
            </a:pPr>
            <a:r>
              <a:rPr lang="de-DE" dirty="0"/>
              <a:t>- Aufteilung TN in 3 BR</a:t>
            </a:r>
          </a:p>
          <a:p>
            <a:pPr>
              <a:defRPr/>
            </a:pPr>
            <a:r>
              <a:rPr lang="de-DE" dirty="0"/>
              <a:t>- Szenario: Anfrage nach einer FDM-Schulung aus einer Forschungsgruppe, aus der keine Details </a:t>
            </a:r>
            <a:r>
              <a:rPr lang="de-DE" dirty="0" err="1"/>
              <a:t>hervorgehgen</a:t>
            </a:r>
            <a:r>
              <a:rPr lang="de-DE" dirty="0"/>
              <a:t>.</a:t>
            </a:r>
          </a:p>
          <a:p>
            <a:pPr>
              <a:defRPr/>
            </a:pPr>
            <a:r>
              <a:rPr lang="de-DE" dirty="0"/>
              <a:t>- "Bitte erarbeitet einen Gesprächsleitfaden für eine Beratung zu der Anfrage, in der relevante Aspekte für die Schulungskonzeption geklärt werden. Beachtet dabei auch, welche Ressourcen Eurer (imaginierten) Institution für so eine Veranstaltung zur Verfügung stehen."</a:t>
            </a:r>
          </a:p>
          <a:p>
            <a:pPr>
              <a:defRPr/>
            </a:pPr>
            <a:r>
              <a:rPr lang="de-DE" dirty="0"/>
              <a:t>- BR Zeit: 10 min</a:t>
            </a:r>
          </a:p>
          <a:p>
            <a:pPr>
              <a:defRPr/>
            </a:pPr>
            <a:r>
              <a:rPr lang="de-DE" dirty="0"/>
              <a:t>- Vorstellung des Beratungs-Skripts nach BR durch Gruppe im Plenum, max. 3 min</a:t>
            </a:r>
          </a:p>
          <a:p>
            <a:pPr>
              <a:defRPr/>
            </a:pPr>
            <a:endParaRPr lang="de-DE" dirty="0"/>
          </a:p>
          <a:p>
            <a:pPr>
              <a:defRPr/>
            </a:pPr>
            <a:r>
              <a:rPr lang="de-DE" dirty="0"/>
              <a:t>Passive Rolle:</a:t>
            </a:r>
          </a:p>
          <a:p>
            <a:pPr>
              <a:defRPr/>
            </a:pPr>
            <a:r>
              <a:rPr lang="de-DE" dirty="0"/>
              <a:t>* BR-Räume Vorbereiten</a:t>
            </a:r>
          </a:p>
          <a:p>
            <a:pPr>
              <a:defRPr/>
            </a:pPr>
            <a:r>
              <a:rPr lang="de-DE" dirty="0"/>
              <a:t>(3 Gruppen)</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Szenario: Ihr erhaltet eine Anfrage nach einer FDM-Schulung aus einer Forschungsgruppe, aus der keine Details </a:t>
            </a:r>
            <a:r>
              <a:rPr lang="de-DE" dirty="0" err="1"/>
              <a:t>hervorgehgen</a:t>
            </a:r>
            <a:r>
              <a:rPr lang="de-DE" dirty="0"/>
              <a:t>.</a:t>
            </a:r>
          </a:p>
          <a:p>
            <a:pPr>
              <a:defRPr/>
            </a:pPr>
            <a:r>
              <a:rPr lang="de-DE" dirty="0"/>
              <a:t>- Bitte erarbeitet in Gruppen einen Gesprächsleitfaden für eine Beratung zu der Anfrage, in der relevante Aspekte für die Schulungskonzeption geklärt werden.</a:t>
            </a:r>
          </a:p>
          <a:p>
            <a:pPr>
              <a:defRPr/>
            </a:pPr>
            <a:r>
              <a:rPr lang="de-DE" dirty="0"/>
              <a:t>- Beachtet dabei auch, welche Ressourcen Eurer (imaginierten) Institution für so eine Veranstaltung zur Verfügung stehen.</a:t>
            </a:r>
          </a:p>
          <a:p>
            <a:pPr>
              <a:defRPr/>
            </a:pPr>
            <a:r>
              <a:rPr lang="de-DE" dirty="0"/>
              <a:t>- Verfasst hierzu ein Skript, das Ihr in die Beratung mitnehmen würdet um den Bedarf der Anfragenden zu klären.</a:t>
            </a:r>
          </a:p>
          <a:p>
            <a:pPr>
              <a:defRPr/>
            </a:pPr>
            <a:r>
              <a:rPr lang="de-DE" dirty="0"/>
              <a:t>- Zeit: 10 min</a:t>
            </a:r>
          </a:p>
          <a:p>
            <a:pPr>
              <a:defRPr/>
            </a:pPr>
            <a:r>
              <a:rPr lang="de-DE" dirty="0"/>
              <a:t>- Bitte bereitet Euch darauf vor, die Ergebnisse Eurer Gruppe (z.B. anhand des Beratungs-Skripts) im Plenum vorzustellen (max. 3 min/Gruppe)</a:t>
            </a:r>
            <a:endParaRPr dirty="0"/>
          </a:p>
        </p:txBody>
      </p:sp>
      <p:sp>
        <p:nvSpPr>
          <p:cNvPr id="4" name="Slide Number Placeholder 3"/>
          <p:cNvSpPr>
            <a:spLocks noGrp="1"/>
          </p:cNvSpPr>
          <p:nvPr>
            <p:ph type="sldNum" sz="quarter" idx="10"/>
          </p:nvPr>
        </p:nvSpPr>
        <p:spPr bwMode="auto"/>
        <p:txBody>
          <a:bodyPr/>
          <a:lstStyle/>
          <a:p>
            <a:pPr>
              <a:defRPr/>
            </a:pPr>
            <a:fld id="{F4D06F46-C717-0A58-FF1D-73DB2A3CB872}" type="slidenum">
              <a:rPr/>
              <a:t>98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x" userDrawn="1">
  <p:cSld name="Head">
    <p:spTree>
      <p:nvGrpSpPr>
        <p:cNvPr id="1" name=""/>
        <p:cNvGrpSpPr/>
        <p:nvPr/>
      </p:nvGrpSpPr>
      <p:grpSpPr bwMode="auto">
        <a:xfrm>
          <a:off x="0" y="0"/>
          <a:ext cx="0" cy="0"/>
          <a:chOff x="0" y="0"/>
          <a:chExt cx="0" cy="0"/>
        </a:xfrm>
      </p:grpSpPr>
      <p:sp>
        <p:nvSpPr>
          <p:cNvPr id="16" name="Folientitel"/>
          <p:cNvSpPr txBox="1">
            <a:spLocks noGrp="1"/>
          </p:cNvSpPr>
          <p:nvPr>
            <p:ph type="title" hasCustomPrompt="1"/>
          </p:nvPr>
        </p:nvSpPr>
        <p:spPr bwMode="auto">
          <a:prstGeom prst="rect">
            <a:avLst/>
          </a:prstGeom>
        </p:spPr>
        <p:txBody>
          <a:bodyPr/>
          <a:lstStyle/>
          <a:p>
            <a:pPr>
              <a:defRPr/>
            </a:pPr>
            <a:r>
              <a:t>Folientitel</a:t>
            </a:r>
          </a:p>
        </p:txBody>
      </p:sp>
      <p:sp>
        <p:nvSpPr>
          <p:cNvPr id="2"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x" userDrawn="1">
  <p:cSld name="Abschnitt">
    <p:spTree>
      <p:nvGrpSpPr>
        <p:cNvPr id="1" name=""/>
        <p:cNvGrpSpPr/>
        <p:nvPr/>
      </p:nvGrpSpPr>
      <p:grpSpPr bwMode="auto">
        <a:xfrm>
          <a:off x="0" y="0"/>
          <a:ext cx="0" cy="0"/>
          <a:chOff x="0" y="0"/>
          <a:chExt cx="0" cy="0"/>
        </a:xfrm>
      </p:grpSpPr>
      <p:pic>
        <p:nvPicPr>
          <p:cNvPr id="80"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7" name="Grafik 6" descr="Ein Bild, das Screenshot, Farbigkeit, lila, Verschwommen enthält.&#10;&#10;Automatisch generierte Beschreibung">
            <a:extLst>
              <a:ext uri="{FF2B5EF4-FFF2-40B4-BE49-F238E27FC236}">
                <a16:creationId xmlns:a16="http://schemas.microsoft.com/office/drawing/2014/main" id="{FB05A0CF-168F-978B-94BD-04B476DBD0B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0528" y="2246400"/>
            <a:ext cx="9523001" cy="2755321"/>
          </a:xfrm>
          <a:prstGeom prst="rect">
            <a:avLst/>
          </a:prstGeom>
        </p:spPr>
      </p:pic>
      <p:pic>
        <p:nvPicPr>
          <p:cNvPr id="83" name="LogosDINInestor.png" descr="LogosDINInestor.png"/>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85"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
        <p:nvSpPr>
          <p:cNvPr id="4" name="Benjamin Slowig &amp; Jeanne Wilbrandt ( &amp; Katarzyna Biernacka) für die UAG Schulungen/Fortbildungen, AG Forschungsdaten (DINI/nestor)"/>
          <p:cNvSpPr txBox="1"/>
          <p:nvPr/>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3"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x" userDrawn="1">
  <p:cSld name="Aufgabe2">
    <p:spTree>
      <p:nvGrpSpPr>
        <p:cNvPr id="1" name=""/>
        <p:cNvGrpSpPr/>
        <p:nvPr/>
      </p:nvGrpSpPr>
      <p:grpSpPr bwMode="auto">
        <a:xfrm>
          <a:off x="0" y="0"/>
          <a:ext cx="0" cy="0"/>
          <a:chOff x="0" y="0"/>
          <a:chExt cx="0" cy="0"/>
        </a:xfrm>
      </p:grpSpPr>
      <p:pic>
        <p:nvPicPr>
          <p:cNvPr id="6" name="Grafik 5">
            <a:extLst>
              <a:ext uri="{FF2B5EF4-FFF2-40B4-BE49-F238E27FC236}">
                <a16:creationId xmlns:a16="http://schemas.microsoft.com/office/drawing/2014/main" id="{701E9702-5E40-E13A-27F1-BF4E6F4507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248" y="843558"/>
            <a:ext cx="5274000" cy="395552"/>
          </a:xfrm>
          <a:prstGeom prst="rect">
            <a:avLst/>
          </a:prstGeom>
        </p:spPr>
      </p:pic>
      <p:sp>
        <p:nvSpPr>
          <p:cNvPr id="125" name="Textebene 1…"/>
          <p:cNvSpPr txBox="1">
            <a:spLocks noGrp="1"/>
          </p:cNvSpPr>
          <p:nvPr>
            <p:ph type="body" sz="half" idx="1" hasCustomPrompt="1"/>
          </p:nvPr>
        </p:nvSpPr>
        <p:spPr bwMode="auto">
          <a:xfrm>
            <a:off x="958147" y="1928018"/>
            <a:ext cx="3640237" cy="2782094"/>
          </a:xfrm>
          <a:prstGeom prst="rect">
            <a:avLst/>
          </a:prstGeom>
        </p:spPr>
        <p:txBody>
          <a:bodyPr/>
          <a:lstStyle>
            <a:lvl1pPr>
              <a:lnSpc>
                <a:spcPct val="150000"/>
              </a:lnSpc>
              <a:spcBef>
                <a:spcPts val="0"/>
              </a:spcBef>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a:defRPr/>
            </a:pPr>
            <a:r>
              <a:t>Text für Folienpunkt</a:t>
            </a:r>
          </a:p>
          <a:p>
            <a:pPr lvl="1">
              <a:defRPr/>
            </a:pPr>
            <a:endParaRPr/>
          </a:p>
          <a:p>
            <a:pPr lvl="2">
              <a:defRPr/>
            </a:pPr>
            <a:endParaRPr/>
          </a:p>
          <a:p>
            <a:pPr lvl="3">
              <a:defRPr/>
            </a:pPr>
            <a:endParaRPr/>
          </a:p>
          <a:p>
            <a:pPr lvl="4">
              <a:defRPr/>
            </a:pPr>
            <a:endParaRPr/>
          </a:p>
        </p:txBody>
      </p:sp>
      <p:pic>
        <p:nvPicPr>
          <p:cNvPr id="126" name="LogosDINInestor.png" descr="LogosDINInestor.png"/>
          <p:cNvPicPr>
            <a:picLocks noChangeAspect="1"/>
          </p:cNvPicPr>
          <p:nvPr/>
        </p:nvPicPr>
        <p:blipFill>
          <a:blip r:embed="rId3"/>
          <a:stretch/>
        </p:blipFill>
        <p:spPr bwMode="auto">
          <a:xfrm>
            <a:off x="15435" y="4460489"/>
            <a:ext cx="2376488" cy="704850"/>
          </a:xfrm>
          <a:prstGeom prst="rect">
            <a:avLst/>
          </a:prstGeom>
          <a:ln w="12700">
            <a:miter lim="400000"/>
          </a:ln>
        </p:spPr>
      </p:pic>
      <p:pic>
        <p:nvPicPr>
          <p:cNvPr id="8" name="Grafik 7">
            <a:extLst>
              <a:ext uri="{FF2B5EF4-FFF2-40B4-BE49-F238E27FC236}">
                <a16:creationId xmlns:a16="http://schemas.microsoft.com/office/drawing/2014/main" id="{136B47CB-D8F5-3265-BADA-8C04005199FA}"/>
              </a:ext>
            </a:extLst>
          </p:cNvPr>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173248" y="4600800"/>
            <a:ext cx="9525000" cy="423545"/>
          </a:xfrm>
          <a:prstGeom prst="rect">
            <a:avLst/>
          </a:prstGeom>
        </p:spPr>
      </p:pic>
      <p:sp>
        <p:nvSpPr>
          <p:cNvPr id="1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132"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defRPr>
            </a:lvl1pPr>
          </a:lstStyle>
          <a:p>
            <a:pPr lvl="0">
              <a:defRPr/>
            </a:pPr>
            <a:r>
              <a:rPr lang="de-DE"/>
              <a:t>Mastertextformat bearbeiten</a:t>
            </a:r>
            <a:endParaRPr/>
          </a:p>
        </p:txBody>
      </p:sp>
      <p:sp>
        <p:nvSpPr>
          <p:cNvPr id="4" name="Benjamin Slowig &amp; Jeanne Wilbrandt ( &amp; Katarzyna Biernacka) für die UAG Schulungen/Fortbildungen, AG Forschungsdaten (DINI/nestor)"/>
          <p:cNvSpPr txBox="1"/>
          <p:nvPr userDrawn="1"/>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5"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pic>
        <p:nvPicPr>
          <p:cNvPr id="2" name="LogosDINInestor.png" descr="LogosDINInestor.png">
            <a:extLst>
              <a:ext uri="{FF2B5EF4-FFF2-40B4-BE49-F238E27FC236}">
                <a16:creationId xmlns:a16="http://schemas.microsoft.com/office/drawing/2014/main" id="{A900AE2E-09F2-73F4-ACA4-3157009F5CA9}"/>
              </a:ext>
            </a:extLst>
          </p:cNvPr>
          <p:cNvPicPr>
            <a:picLocks noChangeAspect="1"/>
          </p:cNvPicPr>
          <p:nvPr userDrawn="1"/>
        </p:nvPicPr>
        <p:blipFill>
          <a:blip r:embed="rId3"/>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type="tx" preserve="1" userDrawn="1">
  <p:cSld name="1_Aufgabe2">
    <p:spTree>
      <p:nvGrpSpPr>
        <p:cNvPr id="1" name=""/>
        <p:cNvGrpSpPr/>
        <p:nvPr/>
      </p:nvGrpSpPr>
      <p:grpSpPr bwMode="auto">
        <a:xfrm>
          <a:off x="0" y="0"/>
          <a:ext cx="0" cy="0"/>
          <a:chOff x="0" y="0"/>
          <a:chExt cx="0" cy="0"/>
        </a:xfrm>
      </p:grpSpPr>
      <p:sp>
        <p:nvSpPr>
          <p:cNvPr id="125" name="Textebene 1…"/>
          <p:cNvSpPr txBox="1">
            <a:spLocks noGrp="1"/>
          </p:cNvSpPr>
          <p:nvPr>
            <p:ph type="body" sz="half" idx="1" hasCustomPrompt="1"/>
          </p:nvPr>
        </p:nvSpPr>
        <p:spPr bwMode="auto">
          <a:xfrm>
            <a:off x="958147" y="1928018"/>
            <a:ext cx="3640237" cy="2782094"/>
          </a:xfrm>
          <a:prstGeom prst="rect">
            <a:avLst/>
          </a:prstGeom>
        </p:spPr>
        <p:txBody>
          <a:bodyPr/>
          <a:lstStyle>
            <a:lvl1pPr>
              <a:lnSpc>
                <a:spcPct val="150000"/>
              </a:lnSpc>
              <a:spcBef>
                <a:spcPts val="0"/>
              </a:spcBef>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a:defRPr/>
            </a:pPr>
            <a:r>
              <a:t>Text für Folienpunkt</a:t>
            </a:r>
          </a:p>
          <a:p>
            <a:pPr lvl="1">
              <a:defRPr/>
            </a:pPr>
            <a:endParaRPr/>
          </a:p>
          <a:p>
            <a:pPr lvl="2">
              <a:defRPr/>
            </a:pPr>
            <a:endParaRPr/>
          </a:p>
          <a:p>
            <a:pPr lvl="3">
              <a:defRPr/>
            </a:pPr>
            <a:endParaRPr/>
          </a:p>
          <a:p>
            <a:pPr lvl="4">
              <a:defRPr/>
            </a:pPr>
            <a:endParaRPr/>
          </a:p>
        </p:txBody>
      </p:sp>
      <p:pic>
        <p:nvPicPr>
          <p:cNvPr id="126"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5" name="Grafik 4">
            <a:extLst>
              <a:ext uri="{FF2B5EF4-FFF2-40B4-BE49-F238E27FC236}">
                <a16:creationId xmlns:a16="http://schemas.microsoft.com/office/drawing/2014/main" id="{3E22066E-B91A-D040-49FA-E2D173B65FFD}"/>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1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131"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
        <p:nvSpPr>
          <p:cNvPr id="132"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defRPr>
            </a:lvl1pPr>
          </a:lstStyle>
          <a:p>
            <a:pPr lvl="0">
              <a:defRPr/>
            </a:pPr>
            <a:r>
              <a:rPr lang="de-DE"/>
              <a:t>Mastertextformat bearbeiten</a:t>
            </a:r>
            <a:endParaRPr/>
          </a:p>
        </p:txBody>
      </p:sp>
      <p:pic>
        <p:nvPicPr>
          <p:cNvPr id="6" name="Grafik 5" descr="Ein Bild, das Text enthält.&#10;&#10;Automatisch generierte Beschreibung"/>
          <p:cNvPicPr>
            <a:picLocks noChangeAspect="1"/>
          </p:cNvPicPr>
          <p:nvPr/>
        </p:nvPicPr>
        <p:blipFill>
          <a:blip r:embed="rId4"/>
          <a:stretch/>
        </p:blipFill>
        <p:spPr bwMode="auto">
          <a:xfrm>
            <a:off x="6314429" y="303492"/>
            <a:ext cx="2376488" cy="1419225"/>
          </a:xfrm>
          <a:prstGeom prst="rect">
            <a:avLst/>
          </a:prstGeom>
        </p:spPr>
      </p:pic>
      <p:sp>
        <p:nvSpPr>
          <p:cNvPr id="4" name="Benjamin Slowig &amp; Jeanne Wilbrandt ( &amp; Katarzyna Biernacka) für die UAG Schulungen/Fortbildungen, AG Forschungsdaten (DINI/nestor)"/>
          <p:cNvSpPr txBox="1"/>
          <p:nvPr userDrawn="1"/>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3" name="Grafik 2">
            <a:extLst>
              <a:ext uri="{FF2B5EF4-FFF2-40B4-BE49-F238E27FC236}">
                <a16:creationId xmlns:a16="http://schemas.microsoft.com/office/drawing/2014/main" id="{F6496B8B-27B5-ED7B-BBCF-5ECEA29FC8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2" name="LogosDINInestor.png" descr="LogosDINInestor.png">
            <a:extLst>
              <a:ext uri="{FF2B5EF4-FFF2-40B4-BE49-F238E27FC236}">
                <a16:creationId xmlns:a16="http://schemas.microsoft.com/office/drawing/2014/main" id="{95E53551-9E77-E99B-66C5-EA5A45792468}"/>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6"/>
          <a:stretch/>
        </p:blipFill>
        <p:spPr bwMode="auto">
          <a:xfrm>
            <a:off x="15435" y="4460489"/>
            <a:ext cx="2376488" cy="704850"/>
          </a:xfrm>
          <a:prstGeom prst="rect">
            <a:avLst/>
          </a:prstGeom>
          <a:ln w="12700">
            <a:miter lim="400000"/>
          </a:ln>
        </p:spPr>
      </p:pic>
      <p:pic>
        <p:nvPicPr>
          <p:cNvPr id="10" name="Grafik 9" descr="Ein Bild, das Farbigkeit, Screenshot, lila, violett enthält.&#10;&#10;Automatisch generierte Beschreibung">
            <a:extLst>
              <a:ext uri="{FF2B5EF4-FFF2-40B4-BE49-F238E27FC236}">
                <a16:creationId xmlns:a16="http://schemas.microsoft.com/office/drawing/2014/main" id="{97583194-E1AC-BCAA-9C5E-D216FABB9BF0}"/>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453566" y="-414000"/>
            <a:ext cx="9850102" cy="5424122"/>
          </a:xfrm>
          <a:prstGeom prst="rect">
            <a:avLst/>
          </a:prstGeom>
        </p:spPr>
      </p:pic>
      <p:pic>
        <p:nvPicPr>
          <p:cNvPr id="5" name="LogosDINInestor.png" descr="LogosDINInestor.png"/>
          <p:cNvPicPr>
            <a:picLocks noChangeAspect="1"/>
          </p:cNvPicPr>
          <p:nvPr/>
        </p:nvPicPr>
        <p:blipFill>
          <a:blip r:embed="rId6"/>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915644" y="2571750"/>
            <a:ext cx="8191500" cy="1792841"/>
          </a:xfrm>
          <a:prstGeom prst="rect">
            <a:avLst/>
          </a:prstGeom>
          <a:ln w="12700">
            <a:miter lim="400000"/>
          </a:ln>
        </p:spPr>
        <p:txBody>
          <a:bodyPr lIns="50800" tIns="50800" rIns="50800" bIns="50800">
            <a:normAutofit/>
          </a:bodyPr>
          <a:lstStyle/>
          <a:p>
            <a:pPr>
              <a:defRPr/>
            </a:pPr>
            <a:r>
              <a:t>Folientitel</a:t>
            </a:r>
          </a:p>
        </p:txBody>
      </p:sp>
      <p:sp>
        <p:nvSpPr>
          <p:cNvPr id="9"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13" name="Benjamin Slowig &amp; Jeanne Wilbrandt ( &amp; Katarzyna Biernacka) für die UAG Schulungen/Fortbildungen, AG Forschungsdaten (DINI/nestor)"/>
          <p:cNvSpPr txBox="1"/>
          <p:nvPr/>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p:titleStyle>
    <p:body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p:bodyStyle>
    <p:otherStyle>
      <a:lvl1pPr marL="0" marR="0" indent="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1pPr>
      <a:lvl2pPr marL="0" marR="0" indent="1714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2pPr>
      <a:lvl3pPr marL="0" marR="0" indent="3429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3pPr>
      <a:lvl4pPr marL="0" marR="0" indent="5143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4pPr>
      <a:lvl5pPr marL="0" marR="0" indent="6858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5pPr>
      <a:lvl6pPr marL="0" marR="0" indent="8572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6pPr>
      <a:lvl7pPr marL="0" marR="0" indent="10287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7pPr>
      <a:lvl8pPr marL="0" marR="0" indent="12001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8pPr>
      <a:lvl9pPr marL="0" marR="0" indent="13716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03.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104.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10.xml"/><Relationship Id="rId1" Type="http://schemas.openxmlformats.org/officeDocument/2006/relationships/slideLayout" Target="../slideLayouts/slideLayout4.xml"/><Relationship Id="rId4" Type="http://schemas.openxmlformats.org/officeDocument/2006/relationships/hyperlink" Target="https://creativecommons.org/publicdomain/zero/1.0/deed.de" TargetMode="Externa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1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 Id="rId9" Type="http://schemas.openxmlformats.org/officeDocument/2006/relationships/hyperlink" Target="https://creativecommons.org/publicdomain/zero/1.0/deed.de"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doi.org/10.1515/iwp-2013-0017"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https://de.dariah.eu/"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https://www.forschungsdaten.info/themen/informieren-und-planen/datenlebenszyklu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hyperlink" Target="http://libreas.eu/ausgabe23/07kindling/"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commons.wikimedia.org/wiki/File:FAIR_data_principles.jpg"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20.jpg"/><Relationship Id="rId5" Type="http://schemas.openxmlformats.org/officeDocument/2006/relationships/hyperlink" Target="https://doi.org/10.1038/sdata.2016.18" TargetMode="External"/><Relationship Id="rId4" Type="http://schemas.openxmlformats.org/officeDocument/2006/relationships/hyperlink" Target="https://creativecommons.org/licenses/by-sa/4.0/deed.en"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hyperlink" Target="https://doi.org/10.14279/depositonce-7521"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doi.org/10.14279/depositonce-7521" TargetMode="External"/><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hyperlink" Target="https://doi.org/10.5281/zenodo.1149133"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s://www.dfg.de/download/pdf/foerderung/grundlagen_dfg_foerderung/forschungsdaten/forschungsdaten_checkliste_de.pdf"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s://www.volkswagenstiftung.de/sites/default/files/documents/2022-04%20Basis-Datenmanagementplan.rtf" TargetMode="External"/><Relationship Id="rId5" Type="http://schemas.openxmlformats.org/officeDocument/2006/relationships/hyperlink" Target="https://enspire.science/wp-content/uploads/2021/09/Horizon-Europe-Data-Management-Plan-Template.pdf" TargetMode="External"/><Relationship Id="rId4" Type="http://schemas.openxmlformats.org/officeDocument/2006/relationships/hyperlink" Target="https://www.forschungsdaten-bildung.de/stamp-nutzen"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https://rdmorganiser.github.io/" TargetMode="External"/><Relationship Id="rId2" Type="http://schemas.openxmlformats.org/officeDocument/2006/relationships/notesSlide" Target="../notesSlides/notesSlide45.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jpg"/></Relationships>
</file>

<file path=ppt/slides/_rels/slide46.xml.rels><?xml version="1.0" encoding="UTF-8" standalone="yes"?>
<Relationships xmlns="http://schemas.openxmlformats.org/package/2006/relationships"><Relationship Id="rId3" Type="http://schemas.openxmlformats.org/officeDocument/2006/relationships/hyperlink" Target="https://dmponline.dcc.ac.uk/"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3" Type="http://schemas.openxmlformats.org/officeDocument/2006/relationships/hyperlink" Target="http://doi.org/10.5281/zenodo.4632308" TargetMode="External"/><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hyperlink" Target="http://mrrsoftware.com/namechanger/" TargetMode="External"/><Relationship Id="rId3" Type="http://schemas.openxmlformats.org/officeDocument/2006/relationships/hyperlink" Target="http://www.antp.be/software/renamer" TargetMode="External"/><Relationship Id="rId7" Type="http://schemas.openxmlformats.org/officeDocument/2006/relationships/hyperlink" Target="http://renamer.com/" TargetMode="External"/><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hyperlink" Target="https://www.ghisler.com/deutsch.htm" TargetMode="External"/><Relationship Id="rId11" Type="http://schemas.openxmlformats.org/officeDocument/2006/relationships/hyperlink" Target="http://gprename.sourceforge.net/" TargetMode="External"/><Relationship Id="rId5" Type="http://schemas.openxmlformats.org/officeDocument/2006/relationships/hyperlink" Target="http://www.bulkrenameutility.co.uk/" TargetMode="External"/><Relationship Id="rId10" Type="http://schemas.openxmlformats.org/officeDocument/2006/relationships/hyperlink" Target="https://gcmd.github.io/" TargetMode="External"/><Relationship Id="rId4" Type="http://schemas.openxmlformats.org/officeDocument/2006/relationships/hyperlink" Target="http://sourceforge.net/projects/renameit/" TargetMode="External"/><Relationship Id="rId9" Type="http://schemas.openxmlformats.org/officeDocument/2006/relationships/hyperlink" Target="https://www.qdev.de/?location=mac/exifrenamer"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rd-alliance.org/organizing-data-folders-5sdata-method" TargetMode="External"/><Relationship Id="rId2" Type="http://schemas.openxmlformats.org/officeDocument/2006/relationships/notesSlide" Target="../notesSlides/notesSlide60.xml"/><Relationship Id="rId1" Type="http://schemas.openxmlformats.org/officeDocument/2006/relationships/slideLayout" Target="../slideLayouts/slideLayout3.xml"/><Relationship Id="rId4" Type="http://schemas.openxmlformats.org/officeDocument/2006/relationships/hyperlink" Target="https://zenodo.org/record/4454596#.YWRbWLgzY2w"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0.xml"/><Relationship Id="rId1" Type="http://schemas.openxmlformats.org/officeDocument/2006/relationships/slideLayout" Target="../slideLayouts/slideLayout3.xml"/><Relationship Id="rId5" Type="http://schemas.openxmlformats.org/officeDocument/2006/relationships/hyperlink" Target="https://help.osf.io/hc/en-us/articles/360019739054-How-to-Make-a-Data-Dictionary" TargetMode="External"/><Relationship Id="rId4" Type="http://schemas.openxmlformats.org/officeDocument/2006/relationships/image" Target="../media/image30.png"/></Relationships>
</file>

<file path=ppt/slides/_rels/slide71.xml.rels><?xml version="1.0" encoding="UTF-8" standalone="yes"?>
<Relationships xmlns="http://schemas.openxmlformats.org/package/2006/relationships"><Relationship Id="rId8" Type="http://schemas.openxmlformats.org/officeDocument/2006/relationships/hyperlink" Target="https://dx.doi.org/10.4126/FRL01-006422868" TargetMode="External"/><Relationship Id="rId3" Type="http://schemas.openxmlformats.org/officeDocument/2006/relationships/hyperlink" Target="https://chemotion.net/" TargetMode="External"/><Relationship Id="rId7" Type="http://schemas.openxmlformats.org/officeDocument/2006/relationships/hyperlink" Target="https://www.researchspace.com/" TargetMode="External"/><Relationship Id="rId2" Type="http://schemas.openxmlformats.org/officeDocument/2006/relationships/notesSlide" Target="../notesSlides/notesSlide71.xml"/><Relationship Id="rId1" Type="http://schemas.openxmlformats.org/officeDocument/2006/relationships/slideLayout" Target="../slideLayouts/slideLayout3.xml"/><Relationship Id="rId6" Type="http://schemas.openxmlformats.org/officeDocument/2006/relationships/hyperlink" Target="https://openbis.ch/" TargetMode="External"/><Relationship Id="rId5" Type="http://schemas.openxmlformats.org/officeDocument/2006/relationships/hyperlink" Target="https://www.labfolder.com/" TargetMode="External"/><Relationship Id="rId4" Type="http://schemas.openxmlformats.org/officeDocument/2006/relationships/hyperlink" Target="https://www.elabftw.net/" TargetMode="External"/><Relationship Id="rId9" Type="http://schemas.openxmlformats.org/officeDocument/2006/relationships/hyperlink" Target="https://dx.doi.org/10.4126/FRL01-006425772" TargetMode="Externa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hyperlink" Target="https://rdamsc.bath.ac.uk/" TargetMode="External"/><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1.xml"/><Relationship Id="rId1" Type="http://schemas.openxmlformats.org/officeDocument/2006/relationships/slideLayout" Target="../slideLayouts/slideLayout3.xml"/><Relationship Id="rId5" Type="http://schemas.openxmlformats.org/officeDocument/2006/relationships/hyperlink" Target="https://creativecommons.org/publicdomain/zero/1.0/deed.de" TargetMode="External"/><Relationship Id="rId4" Type="http://schemas.openxmlformats.org/officeDocument/2006/relationships/image" Target="../media/image32.pn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85.xml"/><Relationship Id="rId1" Type="http://schemas.openxmlformats.org/officeDocument/2006/relationships/slideLayout" Target="../slideLayouts/slideLayout3.xml"/><Relationship Id="rId6" Type="http://schemas.openxmlformats.org/officeDocument/2006/relationships/hyperlink" Target="https://creativecommons.org/publicdomain/zero/1.0/deed.de" TargetMode="External"/><Relationship Id="rId5" Type="http://schemas.openxmlformats.org/officeDocument/2006/relationships/image" Target="../media/image35.png"/><Relationship Id="rId4" Type="http://schemas.openxmlformats.org/officeDocument/2006/relationships/image" Target="../media/image34.jp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2427734"/>
            <a:ext cx="8191500" cy="1792841"/>
          </a:xfrm>
        </p:spPr>
        <p:txBody>
          <a:bodyPr>
            <a:normAutofit fontScale="90000"/>
          </a:bodyPr>
          <a:lstStyle/>
          <a:p>
            <a:pPr>
              <a:defRPr/>
            </a:pPr>
            <a:r>
              <a:rPr lang="de-DE" dirty="0"/>
              <a:t>Train-</a:t>
            </a:r>
            <a:r>
              <a:rPr lang="de-DE" dirty="0" err="1"/>
              <a:t>the</a:t>
            </a:r>
            <a:r>
              <a:rPr lang="de-DE" dirty="0"/>
              <a:t>-Trainer-Workshop zum Thema Forschungsdatenmanagement</a:t>
            </a:r>
            <a:endParaRPr dirty="0"/>
          </a:p>
        </p:txBody>
      </p:sp>
      <p:sp>
        <p:nvSpPr>
          <p:cNvPr id="5" name="Untertitel 2"/>
          <p:cNvSpPr>
            <a:spLocks noGrp="1"/>
          </p:cNvSpPr>
          <p:nvPr>
            <p:ph type="subTitle" idx="4294967295"/>
          </p:nvPr>
        </p:nvSpPr>
        <p:spPr bwMode="auto">
          <a:xfrm>
            <a:off x="2614613" y="3076575"/>
            <a:ext cx="6529387" cy="1538288"/>
          </a:xfrm>
        </p:spPr>
        <p:txBody>
          <a:bodyPr vertOverflow="overflow" horzOverflow="clip" vert="horz" wrap="square" lIns="91440" tIns="45720" rIns="91440" bIns="45720" numCol="1" spcCol="0" rtlCol="0" fromWordArt="0" anchor="b" anchorCtr="0" forceAA="0" compatLnSpc="0">
            <a:noAutofit/>
          </a:bodyPr>
          <a:lstStyle/>
          <a:p>
            <a:pPr marL="0" indent="0">
              <a:buNone/>
              <a:defRPr/>
            </a:pPr>
            <a:r>
              <a:rPr lang="de-DE" sz="1600" b="1" dirty="0">
                <a:solidFill>
                  <a:schemeClr val="tx1">
                    <a:lumMod val="50000"/>
                  </a:schemeClr>
                </a:solidFill>
              </a:rPr>
              <a:t>Tag 1</a:t>
            </a:r>
            <a:endParaRPr lang="de-DE" sz="1600" dirty="0">
              <a:solidFill>
                <a:schemeClr val="tx1">
                  <a:lumMod val="50000"/>
                </a:schemeClr>
              </a:solidFill>
            </a:endParaRPr>
          </a:p>
          <a:p>
            <a:pPr marL="0" indent="0">
              <a:lnSpc>
                <a:spcPct val="100000"/>
              </a:lnSpc>
              <a:spcBef>
                <a:spcPts val="600"/>
              </a:spcBef>
              <a:buNone/>
              <a:defRPr/>
            </a:pPr>
            <a:r>
              <a:rPr lang="de-DE" sz="1200" dirty="0">
                <a:solidFill>
                  <a:schemeClr val="tx1">
                    <a:lumMod val="50000"/>
                  </a:schemeClr>
                </a:solidFill>
              </a:rPr>
              <a:t>Katarzyna </a:t>
            </a:r>
            <a:r>
              <a:rPr lang="de-DE" sz="1200" dirty="0" err="1">
                <a:solidFill>
                  <a:schemeClr val="tx1">
                    <a:lumMod val="50000"/>
                  </a:schemeClr>
                </a:solidFill>
              </a:rPr>
              <a:t>Biernacka</a:t>
            </a:r>
            <a:r>
              <a:rPr lang="de-DE" sz="1200" dirty="0">
                <a:solidFill>
                  <a:schemeClr val="tx1">
                    <a:lumMod val="50000"/>
                  </a:schemeClr>
                </a:solidFill>
              </a:rPr>
              <a:t>, Dr. Ron Dockhorn, Claudia Engelhardt, Kerstin Helbig, Dr. Juliane Jacob, </a:t>
            </a:r>
            <a:br>
              <a:rPr lang="de-DE" sz="1200" dirty="0">
                <a:solidFill>
                  <a:schemeClr val="tx1">
                    <a:lumMod val="50000"/>
                  </a:schemeClr>
                </a:solidFill>
              </a:rPr>
            </a:br>
            <a:r>
              <a:rPr lang="de-DE" sz="1200" dirty="0">
                <a:solidFill>
                  <a:schemeClr val="tx1">
                    <a:lumMod val="50000"/>
                  </a:schemeClr>
                </a:solidFill>
              </a:rPr>
              <a:t>Tereza </a:t>
            </a:r>
            <a:r>
              <a:rPr lang="de-DE" sz="1200" dirty="0" err="1">
                <a:solidFill>
                  <a:schemeClr val="tx1">
                    <a:lumMod val="50000"/>
                  </a:schemeClr>
                </a:solidFill>
              </a:rPr>
              <a:t>Kalová</a:t>
            </a:r>
            <a:r>
              <a:rPr lang="de-DE" sz="1200" dirty="0">
                <a:solidFill>
                  <a:schemeClr val="tx1">
                    <a:lumMod val="50000"/>
                  </a:schemeClr>
                </a:solidFill>
              </a:rPr>
              <a:t>, </a:t>
            </a:r>
            <a:r>
              <a:rPr lang="de-DE" sz="1200" dirty="0" err="1">
                <a:solidFill>
                  <a:schemeClr val="tx1">
                    <a:lumMod val="50000"/>
                  </a:schemeClr>
                </a:solidFill>
              </a:rPr>
              <a:t>Adienne</a:t>
            </a:r>
            <a:r>
              <a:rPr lang="de-DE" sz="1200" dirty="0">
                <a:solidFill>
                  <a:schemeClr val="tx1">
                    <a:lumMod val="50000"/>
                  </a:schemeClr>
                </a:solidFill>
              </a:rPr>
              <a:t> Karsten, Kristin Meier, Dr. Andreas Mühlichen Dr. Janna Neumann,</a:t>
            </a:r>
            <a:br>
              <a:rPr lang="de-DE" sz="1200" dirty="0">
                <a:solidFill>
                  <a:schemeClr val="tx1">
                    <a:lumMod val="50000"/>
                  </a:schemeClr>
                </a:solidFill>
              </a:rPr>
            </a:br>
            <a:r>
              <a:rPr lang="de-DE" sz="1200" dirty="0">
                <a:solidFill>
                  <a:schemeClr val="tx1">
                    <a:lumMod val="50000"/>
                  </a:schemeClr>
                </a:solidFill>
              </a:rPr>
              <a:t>Britta Petersen, Benjamin </a:t>
            </a:r>
            <a:r>
              <a:rPr lang="de-DE" sz="1200" dirty="0" err="1">
                <a:solidFill>
                  <a:schemeClr val="tx1">
                    <a:lumMod val="50000"/>
                  </a:schemeClr>
                </a:solidFill>
              </a:rPr>
              <a:t>Slowig</a:t>
            </a:r>
            <a:r>
              <a:rPr lang="de-DE" sz="1200" dirty="0">
                <a:solidFill>
                  <a:schemeClr val="tx1">
                    <a:lumMod val="50000"/>
                  </a:schemeClr>
                </a:solidFill>
              </a:rPr>
              <a:t>, Dr. Ute Trautwein-Bruns, Dr. Jeanne </a:t>
            </a:r>
            <a:r>
              <a:rPr lang="de-DE" sz="1200" dirty="0" err="1">
                <a:solidFill>
                  <a:schemeClr val="tx1">
                    <a:lumMod val="50000"/>
                  </a:schemeClr>
                </a:solidFill>
              </a:rPr>
              <a:t>Wilbrandt</a:t>
            </a:r>
            <a:r>
              <a:rPr lang="de-DE" sz="1200" dirty="0">
                <a:solidFill>
                  <a:schemeClr val="tx1">
                    <a:lumMod val="50000"/>
                  </a:schemeClr>
                </a:solidFill>
              </a:rPr>
              <a:t>, Cord </a:t>
            </a:r>
            <a:r>
              <a:rPr lang="de-DE" sz="1200" dirty="0" err="1">
                <a:solidFill>
                  <a:schemeClr val="tx1">
                    <a:lumMod val="50000"/>
                  </a:schemeClr>
                </a:solidFill>
              </a:rPr>
              <a:t>Wiljes</a:t>
            </a:r>
            <a:endParaRPr lang="de-DE" sz="1200" dirty="0">
              <a:solidFill>
                <a:schemeClr val="tx1">
                  <a:lumMod val="50000"/>
                </a:schemeClr>
              </a:solidFill>
            </a:endParaRPr>
          </a:p>
        </p:txBody>
      </p:sp>
      <p:pic>
        <p:nvPicPr>
          <p:cNvPr id="6" name="Grafik 4"/>
          <p:cNvPicPr>
            <a:picLocks noChangeAspect="1"/>
          </p:cNvPicPr>
          <p:nvPr/>
        </p:nvPicPr>
        <p:blipFill>
          <a:blip r:embed="rId3"/>
          <a:stretch/>
        </p:blipFill>
        <p:spPr bwMode="auto">
          <a:xfrm>
            <a:off x="1003445" y="4297788"/>
            <a:ext cx="370114" cy="370114"/>
          </a:xfrm>
          <a:prstGeom prst="rect">
            <a:avLst/>
          </a:prstGeom>
          <a:ln>
            <a:noFill/>
          </a:ln>
        </p:spPr>
      </p:pic>
      <p:pic>
        <p:nvPicPr>
          <p:cNvPr id="7" name="Grafik 6"/>
          <p:cNvPicPr>
            <a:picLocks noChangeAspect="1"/>
          </p:cNvPicPr>
          <p:nvPr/>
        </p:nvPicPr>
        <p:blipFill>
          <a:blip r:embed="rId4"/>
          <a:stretch/>
        </p:blipFill>
        <p:spPr bwMode="auto">
          <a:xfrm>
            <a:off x="611560" y="4297789"/>
            <a:ext cx="370112" cy="370112"/>
          </a:xfrm>
          <a:prstGeom prst="rect">
            <a:avLst/>
          </a:prstGeom>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dirty="0" err="1"/>
              <a:t>Workshoplandkarte</a:t>
            </a:r>
            <a:endParaRPr dirty="0"/>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9</a:t>
            </a:fld>
            <a:endParaRPr lang="de-DE"/>
          </a:p>
        </p:txBody>
      </p:sp>
      <p:sp>
        <p:nvSpPr>
          <p:cNvPr id="2" name="Textfeld 1">
            <a:extLst>
              <a:ext uri="{FF2B5EF4-FFF2-40B4-BE49-F238E27FC236}">
                <a16:creationId xmlns:a16="http://schemas.microsoft.com/office/drawing/2014/main" id="{1C04EC54-17E9-2749-1990-AF68E3E9D6E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2.2</a:t>
            </a:r>
          </a:p>
        </p:txBody>
      </p:sp>
      <p:pic>
        <p:nvPicPr>
          <p:cNvPr id="3" name="Grafik 2" descr="Ein Bild, das Text, Zeichnung, Diagramm, Entwurf enthält.&#10;&#10;Automatisch generierte Beschreibung">
            <a:extLst>
              <a:ext uri="{FF2B5EF4-FFF2-40B4-BE49-F238E27FC236}">
                <a16:creationId xmlns:a16="http://schemas.microsoft.com/office/drawing/2014/main" id="{73C40CE9-56B5-5120-2ED4-085B602B937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07" r="-1107"/>
          <a:stretch/>
        </p:blipFill>
        <p:spPr bwMode="auto">
          <a:xfrm>
            <a:off x="5688000" y="123478"/>
            <a:ext cx="3240360" cy="4602784"/>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997525" cy="2782888"/>
          </a:xfrm>
        </p:spPr>
        <p:txBody>
          <a:bodyPr anchor="t" anchorCtr="0"/>
          <a:lstStyle/>
          <a:p>
            <a:pPr>
              <a:defRPr/>
            </a:pPr>
            <a:r>
              <a:rPr lang="de-DE"/>
              <a:t>Gestaltet eine Mindmap zum Thema: </a:t>
            </a:r>
            <a:br>
              <a:rPr lang="de-DE"/>
            </a:br>
            <a:r>
              <a:rPr lang="de-DE"/>
              <a:t>Was muss ich bei der Planung eines Workshops bedenken?</a:t>
            </a:r>
            <a:endParaRPr/>
          </a:p>
          <a:p>
            <a:pPr>
              <a:defRPr/>
            </a:pPr>
            <a:endParaRPr lang="de-DE" sz="1000"/>
          </a:p>
          <a:p>
            <a:pPr lvl="1">
              <a:defRPr/>
            </a:pPr>
            <a:r>
              <a:rPr lang="de-DE"/>
              <a:t>Gruppe 1: Rahmenbedingungen</a:t>
            </a:r>
            <a:endParaRPr/>
          </a:p>
          <a:p>
            <a:pPr lvl="1">
              <a:defRPr/>
            </a:pPr>
            <a:r>
              <a:rPr lang="de-DE"/>
              <a:t>Gruppe 2: Inhalte</a:t>
            </a:r>
            <a:endParaRPr/>
          </a:p>
          <a:p>
            <a:pPr lvl="1">
              <a:defRPr/>
            </a:pPr>
            <a:r>
              <a:rPr lang="de-DE"/>
              <a:t>Gruppe 3: Organisation</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Workshop-Planung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99</a:t>
            </a:fld>
            <a:endParaRPr lang="de-DE"/>
          </a:p>
        </p:txBody>
      </p:sp>
      <p:sp>
        <p:nvSpPr>
          <p:cNvPr id="8" name="Textplatzhalter 7"/>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CB9BA16C-614A-68AE-3E75-A72F51AB3A0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12.2</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997525" cy="2782888"/>
          </a:xfrm>
        </p:spPr>
        <p:txBody>
          <a:bodyPr anchor="t" anchorCtr="0"/>
          <a:lstStyle/>
          <a:p>
            <a:pPr>
              <a:defRPr/>
            </a:pPr>
            <a:r>
              <a:rPr lang="de-DE"/>
              <a:t>Gestaltet eine Mindmap zum Thema: </a:t>
            </a:r>
            <a:br>
              <a:rPr lang="de-DE"/>
            </a:br>
            <a:r>
              <a:rPr lang="de-DE"/>
              <a:t>Was muss ich bei der Planung eines Workshops bedenken?</a:t>
            </a:r>
            <a:endParaRPr/>
          </a:p>
          <a:p>
            <a:pPr>
              <a:defRPr/>
            </a:pPr>
            <a:endParaRPr lang="de-DE" sz="1000"/>
          </a:p>
          <a:p>
            <a:pPr lvl="1">
              <a:defRPr/>
            </a:pPr>
            <a:r>
              <a:rPr lang="de-DE"/>
              <a:t>Gruppe 1: Rahmenbedingungen</a:t>
            </a:r>
            <a:endParaRPr/>
          </a:p>
          <a:p>
            <a:pPr lvl="1">
              <a:defRPr/>
            </a:pPr>
            <a:r>
              <a:rPr lang="de-DE"/>
              <a:t>Gruppe 2: Inhalte</a:t>
            </a:r>
            <a:endParaRPr/>
          </a:p>
          <a:p>
            <a:pPr lvl="1">
              <a:defRPr/>
            </a:pPr>
            <a:r>
              <a:rPr lang="de-DE"/>
              <a:t>Gruppe 3: Organisation</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Workshop-Planung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100</a:t>
            </a:fld>
            <a:endParaRPr lang="de-DE"/>
          </a:p>
        </p:txBody>
      </p:sp>
      <p:sp>
        <p:nvSpPr>
          <p:cNvPr id="8" name="Textplatzhalter 7"/>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CB9BA16C-614A-68AE-3E75-A72F51AB3A0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12.3</a:t>
            </a:r>
          </a:p>
        </p:txBody>
      </p:sp>
      <p:sp>
        <p:nvSpPr>
          <p:cNvPr id="3" name="Rechteck: abgerundete Ecken 2">
            <a:extLst>
              <a:ext uri="{FF2B5EF4-FFF2-40B4-BE49-F238E27FC236}">
                <a16:creationId xmlns:a16="http://schemas.microsoft.com/office/drawing/2014/main" id="{2C53AFD0-0F7A-4A05-9E12-8F086B9FC37B}"/>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648F4FA5-AC67-C7C9-55EE-EAF910ED28F0}"/>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Beratung Schulung (Übung)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2/5 TN Gruppenarbeit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0269453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997525" cy="2782888"/>
          </a:xfrm>
        </p:spPr>
        <p:txBody>
          <a:bodyPr anchor="t" anchorCtr="0"/>
          <a:lstStyle/>
          <a:p>
            <a:pPr>
              <a:defRPr/>
            </a:pPr>
            <a:r>
              <a:rPr lang="de-DE"/>
              <a:t>Gestaltet eine Mindmap zum Thema: </a:t>
            </a:r>
            <a:br>
              <a:rPr lang="de-DE"/>
            </a:br>
            <a:r>
              <a:rPr lang="de-DE"/>
              <a:t>Was muss ich bei der Planung eines Workshops bedenken?</a:t>
            </a:r>
            <a:endParaRPr/>
          </a:p>
          <a:p>
            <a:pPr>
              <a:defRPr/>
            </a:pPr>
            <a:endParaRPr lang="de-DE" sz="1000"/>
          </a:p>
          <a:p>
            <a:pPr lvl="1">
              <a:defRPr/>
            </a:pPr>
            <a:r>
              <a:rPr lang="de-DE"/>
              <a:t>Gruppe 1: Rahmenbedingungen</a:t>
            </a:r>
            <a:endParaRPr/>
          </a:p>
          <a:p>
            <a:pPr lvl="1">
              <a:defRPr/>
            </a:pPr>
            <a:r>
              <a:rPr lang="de-DE"/>
              <a:t>Gruppe 2: Inhalte</a:t>
            </a:r>
            <a:endParaRPr/>
          </a:p>
          <a:p>
            <a:pPr lvl="1">
              <a:defRPr/>
            </a:pPr>
            <a:r>
              <a:rPr lang="de-DE"/>
              <a:t>Gruppe 3: Organisation</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Workshop-Planung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101</a:t>
            </a:fld>
            <a:endParaRPr lang="de-DE"/>
          </a:p>
        </p:txBody>
      </p:sp>
      <p:sp>
        <p:nvSpPr>
          <p:cNvPr id="8" name="Textplatzhalter 7"/>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CB9BA16C-614A-68AE-3E75-A72F51AB3A0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12.4</a:t>
            </a:r>
          </a:p>
        </p:txBody>
      </p:sp>
      <p:sp>
        <p:nvSpPr>
          <p:cNvPr id="3" name="Rechteck: abgerundete Ecken 2">
            <a:extLst>
              <a:ext uri="{FF2B5EF4-FFF2-40B4-BE49-F238E27FC236}">
                <a16:creationId xmlns:a16="http://schemas.microsoft.com/office/drawing/2014/main" id="{2C53AFD0-0F7A-4A05-9E12-8F086B9FC37B}"/>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648F4FA5-AC67-C7C9-55EE-EAF910ED28F0}"/>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Beratung Schulung (Übung)</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3/5 TN stellen vor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63045452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1. Rahmenbedingungen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102</a:t>
            </a:fld>
            <a:endParaRPr lang="de-DE"/>
          </a:p>
        </p:txBody>
      </p:sp>
      <p:pic>
        <p:nvPicPr>
          <p:cNvPr id="6" name="Inhaltsplatzhalter 5"/>
          <p:cNvPicPr>
            <a:picLocks noGrp="1" noChangeAspect="1"/>
          </p:cNvPicPr>
          <p:nvPr>
            <p:ph idx="4294967295"/>
          </p:nvPr>
        </p:nvPicPr>
        <p:blipFill>
          <a:blip r:embed="rId3"/>
          <a:srcRect l="31083" r="26813" b="51243"/>
          <a:stretch/>
        </p:blipFill>
        <p:spPr bwMode="auto">
          <a:xfrm>
            <a:off x="1403648" y="1200150"/>
            <a:ext cx="5502275" cy="3387725"/>
          </a:xfrm>
          <a:prstGeom prst="rect">
            <a:avLst/>
          </a:prstGeom>
        </p:spPr>
      </p:pic>
      <p:sp>
        <p:nvSpPr>
          <p:cNvPr id="7" name="Rechteck 6"/>
          <p:cNvSpPr/>
          <p:nvPr/>
        </p:nvSpPr>
        <p:spPr bwMode="auto">
          <a:xfrm>
            <a:off x="5943500" y="3795712"/>
            <a:ext cx="1148780" cy="9144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4" name="Textplatzhalter 13"/>
          <p:cNvSpPr>
            <a:spLocks noGrp="1"/>
          </p:cNvSpPr>
          <p:nvPr>
            <p:ph type="body" sz="quarter" idx="21"/>
          </p:nvPr>
        </p:nvSpPr>
        <p:spPr bwMode="auto">
          <a:xfrm>
            <a:off x="538162" y="1452816"/>
            <a:ext cx="3241750" cy="381000"/>
          </a:xfrm>
        </p:spPr>
        <p:txBody>
          <a:bodyPr/>
          <a:lstStyle/>
          <a:p>
            <a:pPr>
              <a:defRPr/>
            </a:pPr>
            <a:r>
              <a:rPr lang="de-DE"/>
              <a:t>Erste Schritte: die 3Z-Formel</a:t>
            </a:r>
            <a:endParaRPr/>
          </a:p>
        </p:txBody>
      </p:sp>
      <p:sp>
        <p:nvSpPr>
          <p:cNvPr id="2" name="Textfeld 1">
            <a:extLst>
              <a:ext uri="{FF2B5EF4-FFF2-40B4-BE49-F238E27FC236}">
                <a16:creationId xmlns:a16="http://schemas.microsoft.com/office/drawing/2014/main" id="{202A1623-D4A2-0986-0159-4DB7E60073F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12.5</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2. Inhalte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103</a:t>
            </a:fld>
            <a:endParaRPr lang="de-DE"/>
          </a:p>
        </p:txBody>
      </p:sp>
      <p:pic>
        <p:nvPicPr>
          <p:cNvPr id="5" name="Inhaltsplatzhalter 8"/>
          <p:cNvPicPr>
            <a:picLocks noGrp="1" noChangeAspect="1"/>
          </p:cNvPicPr>
          <p:nvPr>
            <p:ph idx="4294967295"/>
          </p:nvPr>
        </p:nvPicPr>
        <p:blipFill>
          <a:blip r:embed="rId3"/>
          <a:srcRect l="74133" t="24413" r="167" b="35542"/>
          <a:stretch/>
        </p:blipFill>
        <p:spPr bwMode="auto">
          <a:xfrm>
            <a:off x="4355977" y="1164041"/>
            <a:ext cx="4249862" cy="3520671"/>
          </a:xfrm>
          <a:prstGeom prst="rect">
            <a:avLst/>
          </a:prstGeom>
        </p:spPr>
      </p:pic>
      <p:sp>
        <p:nvSpPr>
          <p:cNvPr id="2" name="Textfeld 1">
            <a:extLst>
              <a:ext uri="{FF2B5EF4-FFF2-40B4-BE49-F238E27FC236}">
                <a16:creationId xmlns:a16="http://schemas.microsoft.com/office/drawing/2014/main" id="{140193D4-8750-FA8D-0A5B-B0A7E1E29208}"/>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12.6</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3. Organisation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104</a:t>
            </a:fld>
            <a:endParaRPr lang="de-DE"/>
          </a:p>
        </p:txBody>
      </p:sp>
      <p:pic>
        <p:nvPicPr>
          <p:cNvPr id="5" name="Inhaltsplatzhalter 6"/>
          <p:cNvPicPr>
            <a:picLocks noGrp="1" noChangeAspect="1"/>
          </p:cNvPicPr>
          <p:nvPr>
            <p:ph idx="4294967295"/>
          </p:nvPr>
        </p:nvPicPr>
        <p:blipFill>
          <a:blip r:embed="rId3"/>
          <a:srcRect t="44100" r="45873" b="13131"/>
          <a:stretch/>
        </p:blipFill>
        <p:spPr bwMode="auto">
          <a:xfrm>
            <a:off x="0" y="1347614"/>
            <a:ext cx="7032625" cy="3024336"/>
          </a:xfrm>
          <a:prstGeom prst="rect">
            <a:avLst/>
          </a:prstGeom>
        </p:spPr>
      </p:pic>
      <p:sp>
        <p:nvSpPr>
          <p:cNvPr id="2" name="Rechteck 1"/>
          <p:cNvSpPr/>
          <p:nvPr/>
        </p:nvSpPr>
        <p:spPr bwMode="auto">
          <a:xfrm>
            <a:off x="6458234" y="3651870"/>
            <a:ext cx="1210109" cy="109479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Textfeld 2">
            <a:extLst>
              <a:ext uri="{FF2B5EF4-FFF2-40B4-BE49-F238E27FC236}">
                <a16:creationId xmlns:a16="http://schemas.microsoft.com/office/drawing/2014/main" id="{972D7BAC-9EC8-3298-240D-94144EED0A8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12.7</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Textplatzhalter 8"/>
          <p:cNvSpPr>
            <a:spLocks noGrp="1"/>
          </p:cNvSpPr>
          <p:nvPr>
            <p:ph type="body" sz="half" idx="1"/>
          </p:nvPr>
        </p:nvSpPr>
        <p:spPr bwMode="auto"/>
        <p:txBody>
          <a:bodyPr/>
          <a:lstStyle/>
          <a:p>
            <a:pPr>
              <a:defRPr/>
            </a:pPr>
            <a:endParaRPr lang="de-DE"/>
          </a:p>
        </p:txBody>
      </p:sp>
      <p:sp>
        <p:nvSpPr>
          <p:cNvPr id="8" name="Titel 7"/>
          <p:cNvSpPr>
            <a:spLocks noGrp="1"/>
          </p:cNvSpPr>
          <p:nvPr>
            <p:ph type="title"/>
          </p:nvPr>
        </p:nvSpPr>
        <p:spPr bwMode="auto"/>
        <p:txBody>
          <a:bodyPr/>
          <a:lstStyle/>
          <a:p>
            <a:pPr>
              <a:defRPr/>
            </a:pPr>
            <a:endParaRPr lang="de-DE"/>
          </a:p>
        </p:txBody>
      </p:sp>
      <p:sp>
        <p:nvSpPr>
          <p:cNvPr id="10" name="Textplatzhalter 9"/>
          <p:cNvSpPr>
            <a:spLocks noGrp="1"/>
          </p:cNvSpPr>
          <p:nvPr>
            <p:ph type="body" sz="quarter" idx="21"/>
          </p:nvPr>
        </p:nvSpPr>
        <p:spPr bwMode="auto"/>
        <p:txBody>
          <a:bodyPr/>
          <a:lstStyle/>
          <a:p>
            <a:pPr>
              <a:defRPr/>
            </a:pPr>
            <a:endParaRPr lang="de-DE"/>
          </a:p>
        </p:txBody>
      </p:sp>
      <p:sp>
        <p:nvSpPr>
          <p:cNvPr id="4" name="Foliennummernplatzhalter 2"/>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105</a:t>
            </a:fld>
            <a:endParaRPr lang="de-DE"/>
          </a:p>
        </p:txBody>
      </p:sp>
      <p:pic>
        <p:nvPicPr>
          <p:cNvPr id="5" name="Grafik 4"/>
          <p:cNvPicPr>
            <a:picLocks noChangeAspect="1"/>
          </p:cNvPicPr>
          <p:nvPr/>
        </p:nvPicPr>
        <p:blipFill>
          <a:blip r:embed="rId3"/>
          <a:srcRect t="2157" r="920" b="2153"/>
          <a:stretch/>
        </p:blipFill>
        <p:spPr bwMode="auto">
          <a:xfrm>
            <a:off x="323528" y="25138"/>
            <a:ext cx="8581200" cy="4490828"/>
          </a:xfrm>
          <a:prstGeom prst="rect">
            <a:avLst/>
          </a:prstGeom>
        </p:spPr>
      </p:pic>
      <p:sp>
        <p:nvSpPr>
          <p:cNvPr id="11" name="Rechteck 10"/>
          <p:cNvSpPr/>
          <p:nvPr/>
        </p:nvSpPr>
        <p:spPr bwMode="auto">
          <a:xfrm>
            <a:off x="0" y="432093"/>
            <a:ext cx="1148780" cy="9144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2" name="Textplatzhalter 13"/>
          <p:cNvSpPr txBox="1"/>
          <p:nvPr/>
        </p:nvSpPr>
        <p:spPr bwMode="auto">
          <a:xfrm>
            <a:off x="538162" y="337891"/>
            <a:ext cx="3241750"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Überblick Beispiel-Mindmap</a:t>
            </a:r>
            <a:endParaRPr/>
          </a:p>
          <a:p>
            <a:pPr>
              <a:defRPr/>
            </a:pPr>
            <a:r>
              <a:rPr lang="de-DE"/>
              <a:t>zum Formalen Rahmen</a:t>
            </a:r>
            <a:endParaRPr/>
          </a:p>
        </p:txBody>
      </p:sp>
      <p:sp>
        <p:nvSpPr>
          <p:cNvPr id="2" name="Textfeld 1">
            <a:extLst>
              <a:ext uri="{FF2B5EF4-FFF2-40B4-BE49-F238E27FC236}">
                <a16:creationId xmlns:a16="http://schemas.microsoft.com/office/drawing/2014/main" id="{46AFBBFE-C560-EFF5-7BA0-ABF76D40EAD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12.8</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el 5"/>
          <p:cNvSpPr>
            <a:spLocks noGrp="1"/>
          </p:cNvSpPr>
          <p:nvPr>
            <p:ph type="title"/>
          </p:nvPr>
        </p:nvSpPr>
        <p:spPr bwMode="auto"/>
        <p:txBody>
          <a:bodyPr/>
          <a:lstStyle/>
          <a:p>
            <a:pPr>
              <a:defRPr/>
            </a:pPr>
            <a:r>
              <a:rPr lang="de-DE"/>
              <a:t>Abschluss</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106</a:t>
            </a:fld>
            <a:endParaRPr lang="de-DE"/>
          </a:p>
        </p:txBody>
      </p:sp>
      <p:sp>
        <p:nvSpPr>
          <p:cNvPr id="2" name="Textfeld 1">
            <a:extLst>
              <a:ext uri="{FF2B5EF4-FFF2-40B4-BE49-F238E27FC236}">
                <a16:creationId xmlns:a16="http://schemas.microsoft.com/office/drawing/2014/main" id="{48FDBB6B-B05B-192F-59CA-FA0AD0476F1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13.1</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4"/>
          <p:cNvSpPr>
            <a:spLocks noGrp="1"/>
          </p:cNvSpPr>
          <p:nvPr>
            <p:ph type="body" sz="half" idx="1"/>
          </p:nvPr>
        </p:nvSpPr>
        <p:spPr bwMode="auto">
          <a:xfrm>
            <a:off x="958147" y="1928018"/>
            <a:ext cx="3640237" cy="2782094"/>
          </a:xfrm>
        </p:spPr>
        <p:txBody>
          <a:bodyPr/>
          <a:lstStyle/>
          <a:p>
            <a:pPr>
              <a:defRPr/>
            </a:pPr>
            <a:r>
              <a:rPr lang="de-DE"/>
              <a:t>Was hast du heute gelernt?</a:t>
            </a:r>
            <a:endParaRPr/>
          </a:p>
        </p:txBody>
      </p:sp>
      <p:sp>
        <p:nvSpPr>
          <p:cNvPr id="4" name="Titel 3"/>
          <p:cNvSpPr>
            <a:spLocks noGrp="1"/>
          </p:cNvSpPr>
          <p:nvPr>
            <p:ph type="title"/>
          </p:nvPr>
        </p:nvSpPr>
        <p:spPr bwMode="auto">
          <a:xfrm>
            <a:off x="476250" y="376238"/>
            <a:ext cx="8191500" cy="584039"/>
          </a:xfrm>
        </p:spPr>
        <p:txBody>
          <a:bodyPr/>
          <a:lstStyle/>
          <a:p>
            <a:pPr>
              <a:defRPr/>
            </a:pPr>
            <a:r>
              <a:rPr lang="de-DE"/>
              <a:t>Rückblick</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107</a:t>
            </a:fld>
            <a:endParaRPr lang="de-DE"/>
          </a:p>
        </p:txBody>
      </p:sp>
      <p:sp>
        <p:nvSpPr>
          <p:cNvPr id="8" name="Textplatzhalter 7"/>
          <p:cNvSpPr>
            <a:spLocks noGrp="1"/>
          </p:cNvSpPr>
          <p:nvPr>
            <p:ph type="body" sz="quarter" idx="21"/>
          </p:nvPr>
        </p:nvSpPr>
        <p:spPr bwMode="auto"/>
        <p:txBody>
          <a:bodyPr/>
          <a:lstStyle/>
          <a:p>
            <a:pPr>
              <a:defRPr/>
            </a:pPr>
            <a:r>
              <a:rPr lang="de-DE"/>
              <a:t>Inventur</a:t>
            </a:r>
            <a:endParaRPr/>
          </a:p>
        </p:txBody>
      </p:sp>
      <p:sp>
        <p:nvSpPr>
          <p:cNvPr id="3" name="Textfeld 2">
            <a:extLst>
              <a:ext uri="{FF2B5EF4-FFF2-40B4-BE49-F238E27FC236}">
                <a16:creationId xmlns:a16="http://schemas.microsoft.com/office/drawing/2014/main" id="{DC82B967-A2A2-0697-D45F-6E4D9563889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13.2</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0865F4B-BA54-0334-FB16-CD2289F6EC09}"/>
              </a:ext>
            </a:extLst>
          </p:cNvPr>
          <p:cNvSpPr>
            <a:spLocks noGrp="1"/>
          </p:cNvSpPr>
          <p:nvPr>
            <p:ph type="body" sz="half" idx="1"/>
          </p:nvPr>
        </p:nvSpPr>
        <p:spPr>
          <a:xfrm>
            <a:off x="958147" y="1928018"/>
            <a:ext cx="7574293" cy="2782094"/>
          </a:xfrm>
        </p:spPr>
        <p:txBody>
          <a:bodyPr/>
          <a:lstStyle/>
          <a:p>
            <a:r>
              <a:rPr lang="de-DE" dirty="0"/>
              <a:t>Wenn ihr den heutigen Tag Revue passieren lasst:</a:t>
            </a:r>
            <a:br>
              <a:rPr lang="de-DE" dirty="0"/>
            </a:br>
            <a:r>
              <a:rPr lang="de-DE" dirty="0"/>
              <a:t>Was meint ihr, könnt ihr von den Inhalten in eurem Arbeitsalltag nutzen oder anwenden?</a:t>
            </a:r>
          </a:p>
        </p:txBody>
      </p:sp>
      <p:sp>
        <p:nvSpPr>
          <p:cNvPr id="3" name="Titel 2">
            <a:extLst>
              <a:ext uri="{FF2B5EF4-FFF2-40B4-BE49-F238E27FC236}">
                <a16:creationId xmlns:a16="http://schemas.microsoft.com/office/drawing/2014/main" id="{B33B9A21-6C80-3B3C-DA2A-FAF509900AF8}"/>
              </a:ext>
            </a:extLst>
          </p:cNvPr>
          <p:cNvSpPr>
            <a:spLocks noGrp="1"/>
          </p:cNvSpPr>
          <p:nvPr>
            <p:ph type="title"/>
          </p:nvPr>
        </p:nvSpPr>
        <p:spPr/>
        <p:txBody>
          <a:bodyPr/>
          <a:lstStyle/>
          <a:p>
            <a:r>
              <a:rPr lang="de-DE" dirty="0"/>
              <a:t>Nutzen Tag 1</a:t>
            </a:r>
          </a:p>
        </p:txBody>
      </p:sp>
      <p:sp>
        <p:nvSpPr>
          <p:cNvPr id="4" name="Foliennummernplatzhalter 3">
            <a:extLst>
              <a:ext uri="{FF2B5EF4-FFF2-40B4-BE49-F238E27FC236}">
                <a16:creationId xmlns:a16="http://schemas.microsoft.com/office/drawing/2014/main" id="{CBD9E8BA-761C-E534-BF20-BB25B3F73707}"/>
              </a:ext>
            </a:extLst>
          </p:cNvPr>
          <p:cNvSpPr>
            <a:spLocks noGrp="1"/>
          </p:cNvSpPr>
          <p:nvPr>
            <p:ph type="sldNum" sz="quarter" idx="2"/>
          </p:nvPr>
        </p:nvSpPr>
        <p:spPr/>
        <p:txBody>
          <a:bodyPr/>
          <a:lstStyle/>
          <a:p>
            <a:pPr>
              <a:defRPr/>
            </a:pPr>
            <a:fld id="{A3A583AC-90C3-47D4-8E3F-971AFFF238DC}" type="slidenum">
              <a:rPr lang="de-DE" smtClean="0"/>
              <a:t>108</a:t>
            </a:fld>
            <a:endParaRPr lang="de-DE"/>
          </a:p>
        </p:txBody>
      </p:sp>
      <p:sp>
        <p:nvSpPr>
          <p:cNvPr id="5" name="Textplatzhalter 4">
            <a:extLst>
              <a:ext uri="{FF2B5EF4-FFF2-40B4-BE49-F238E27FC236}">
                <a16:creationId xmlns:a16="http://schemas.microsoft.com/office/drawing/2014/main" id="{1851FD4D-26C9-FB08-83F3-5F60DB78083F}"/>
              </a:ext>
            </a:extLst>
          </p:cNvPr>
          <p:cNvSpPr>
            <a:spLocks noGrp="1"/>
          </p:cNvSpPr>
          <p:nvPr>
            <p:ph type="body" sz="quarter" idx="21"/>
          </p:nvPr>
        </p:nvSpPr>
        <p:spPr/>
        <p:txBody>
          <a:bodyPr/>
          <a:lstStyle/>
          <a:p>
            <a:r>
              <a:rPr lang="de-DE" dirty="0"/>
              <a:t>Zuruf</a:t>
            </a:r>
          </a:p>
        </p:txBody>
      </p:sp>
      <p:sp>
        <p:nvSpPr>
          <p:cNvPr id="6" name="Textfeld 5">
            <a:extLst>
              <a:ext uri="{FF2B5EF4-FFF2-40B4-BE49-F238E27FC236}">
                <a16:creationId xmlns:a16="http://schemas.microsoft.com/office/drawing/2014/main" id="{4CF0E851-C11A-1B1B-EEFC-34A86B33558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13.3</a:t>
            </a:r>
          </a:p>
        </p:txBody>
      </p:sp>
    </p:spTree>
    <p:extLst>
      <p:ext uri="{BB962C8B-B14F-4D97-AF65-F5344CB8AC3E}">
        <p14:creationId xmlns:p14="http://schemas.microsoft.com/office/powerpoint/2010/main" val="206946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dirty="0" err="1"/>
              <a:t>Workshoplandkarte</a:t>
            </a:r>
            <a:endParaRPr dirty="0"/>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10</a:t>
            </a:fld>
            <a:endParaRPr lang="de-DE"/>
          </a:p>
        </p:txBody>
      </p:sp>
      <p:sp>
        <p:nvSpPr>
          <p:cNvPr id="2" name="Textfeld 1">
            <a:extLst>
              <a:ext uri="{FF2B5EF4-FFF2-40B4-BE49-F238E27FC236}">
                <a16:creationId xmlns:a16="http://schemas.microsoft.com/office/drawing/2014/main" id="{1C04EC54-17E9-2749-1990-AF68E3E9D6E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2.3</a:t>
            </a:r>
          </a:p>
        </p:txBody>
      </p:sp>
      <p:pic>
        <p:nvPicPr>
          <p:cNvPr id="8" name="Grafik 7" descr="Ein Bild, das Text, Zeichnung, Diagramm, Entwurf enthält.&#10;&#10;Automatisch generierte Beschreibung">
            <a:extLst>
              <a:ext uri="{FF2B5EF4-FFF2-40B4-BE49-F238E27FC236}">
                <a16:creationId xmlns:a16="http://schemas.microsoft.com/office/drawing/2014/main" id="{592B1A44-9E27-86E0-694E-4D6B9843A6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07" r="-1107"/>
          <a:stretch/>
        </p:blipFill>
        <p:spPr bwMode="auto">
          <a:xfrm>
            <a:off x="5688000" y="123478"/>
            <a:ext cx="3240360" cy="4602784"/>
          </a:xfrm>
          <a:prstGeom prst="rect">
            <a:avLst/>
          </a:prstGeom>
        </p:spPr>
      </p:pic>
    </p:spTree>
    <p:extLst>
      <p:ext uri="{BB962C8B-B14F-4D97-AF65-F5344CB8AC3E}">
        <p14:creationId xmlns:p14="http://schemas.microsoft.com/office/powerpoint/2010/main" val="228888616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4909997" cy="2782094"/>
          </a:xfrm>
        </p:spPr>
        <p:txBody>
          <a:bodyPr>
            <a:normAutofit/>
          </a:bodyPr>
          <a:lstStyle/>
          <a:p>
            <a:pPr>
              <a:defRPr/>
            </a:pPr>
            <a:r>
              <a:rPr lang="de-DE"/>
              <a:t>Stell dir vor, du schreibst einer/einem Freund*in oder Kolleg*in nach dem Workshop eine kurze Nachricht. </a:t>
            </a:r>
            <a:endParaRPr/>
          </a:p>
          <a:p>
            <a:pPr>
              <a:defRPr/>
            </a:pPr>
            <a:r>
              <a:rPr lang="de-DE"/>
              <a:t>Wie würdest du den heutigen Workshop in ein oder zwei Sätzen beschreiben?</a:t>
            </a:r>
            <a:endParaRPr/>
          </a:p>
        </p:txBody>
      </p:sp>
      <p:sp>
        <p:nvSpPr>
          <p:cNvPr id="4" name="Titel 2"/>
          <p:cNvSpPr>
            <a:spLocks noGrp="1"/>
          </p:cNvSpPr>
          <p:nvPr>
            <p:ph type="title"/>
          </p:nvPr>
        </p:nvSpPr>
        <p:spPr bwMode="auto"/>
        <p:txBody>
          <a:bodyPr/>
          <a:lstStyle/>
          <a:p>
            <a:pPr>
              <a:defRPr/>
            </a:pPr>
            <a:r>
              <a:rPr lang="de-DE"/>
              <a:t>Feedback</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109</a:t>
            </a:fld>
            <a:endParaRPr lang="de-DE"/>
          </a:p>
        </p:txBody>
      </p:sp>
      <p:sp>
        <p:nvSpPr>
          <p:cNvPr id="11" name="Textplatzhalter 10"/>
          <p:cNvSpPr>
            <a:spLocks noGrp="1"/>
          </p:cNvSpPr>
          <p:nvPr>
            <p:ph type="body" sz="quarter" idx="21"/>
          </p:nvPr>
        </p:nvSpPr>
        <p:spPr bwMode="auto"/>
        <p:txBody>
          <a:bodyPr/>
          <a:lstStyle/>
          <a:p>
            <a:pPr>
              <a:defRPr/>
            </a:pPr>
            <a:r>
              <a:rPr lang="de-DE"/>
              <a:t>SMS</a:t>
            </a:r>
            <a:endParaRPr/>
          </a:p>
        </p:txBody>
      </p:sp>
      <p:pic>
        <p:nvPicPr>
          <p:cNvPr id="7" name="Grafik 5"/>
          <p:cNvPicPr>
            <a:picLocks noChangeAspect="1"/>
          </p:cNvPicPr>
          <p:nvPr/>
        </p:nvPicPr>
        <p:blipFill>
          <a:blip r:embed="rId3"/>
          <a:stretch/>
        </p:blipFill>
        <p:spPr bwMode="auto">
          <a:xfrm>
            <a:off x="6414722" y="2139702"/>
            <a:ext cx="2253028" cy="1502186"/>
          </a:xfrm>
          <a:prstGeom prst="rect">
            <a:avLst/>
          </a:prstGeom>
        </p:spPr>
      </p:pic>
      <p:sp>
        <p:nvSpPr>
          <p:cNvPr id="8" name="Fußzeilenplatzhalter 1"/>
          <p:cNvSpPr/>
          <p:nvPr/>
        </p:nvSpPr>
        <p:spPr bwMode="auto">
          <a:xfrm>
            <a:off x="6614533" y="3947774"/>
            <a:ext cx="1853405" cy="737210"/>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pc="-1">
                <a:solidFill>
                  <a:srgbClr val="5E5E5E"/>
                </a:solidFill>
                <a:latin typeface="+mn-lt"/>
                <a:cs typeface="+mn-cs"/>
              </a:rPr>
              <a:t>Quelle: pixabay.com. </a:t>
            </a:r>
            <a:br>
              <a:rPr lang="de-DE" spc="-1">
                <a:solidFill>
                  <a:srgbClr val="5E5E5E"/>
                </a:solidFill>
                <a:latin typeface="+mn-lt"/>
                <a:cs typeface="+mn-cs"/>
              </a:rPr>
            </a:br>
            <a:r>
              <a:rPr lang="de-DE" spc="-1">
                <a:solidFill>
                  <a:srgbClr val="5E5E5E"/>
                </a:solidFill>
                <a:latin typeface="+mn-lt"/>
                <a:cs typeface="+mn-cs"/>
              </a:rPr>
              <a:t>Dieses Werk ist lizenziert unter einer </a:t>
            </a:r>
            <a:r>
              <a:rPr lang="de-DE" u="sng" spc="-1">
                <a:latin typeface="+mn-lt"/>
                <a:cs typeface="+mn-cs"/>
                <a:hlinkClick r:id="rId4" tooltip="https://creativecommons.org/publicdomain/zero/1.0/deed.de"/>
              </a:rPr>
              <a:t>CC0 1.0 Universal (CC0 1.0) Public Domain Dedication</a:t>
            </a:r>
            <a:r>
              <a:rPr lang="de-DE" spc="-1">
                <a:latin typeface="+mn-lt"/>
                <a:cs typeface="+mn-cs"/>
              </a:rPr>
              <a:t>.</a:t>
            </a:r>
            <a:endParaRPr spc="-1">
              <a:latin typeface="+mn-lt"/>
              <a:cs typeface="+mn-cs"/>
            </a:endParaRPr>
          </a:p>
          <a:p>
            <a:pPr>
              <a:defRPr/>
            </a:pPr>
            <a:r>
              <a:rPr lang="de-DE" u="sng" spc="-1">
                <a:latin typeface="+mn-lt"/>
                <a:cs typeface="+mn-cs"/>
                <a:hlinkClick r:id="rId4" tooltip="https://creativecommons.org/publicdomain/zero/1.0/deed.de"/>
              </a:rPr>
              <a:t>https://creativecommons.org/publicdomain/zero/1.0/deed.de</a:t>
            </a:r>
            <a:r>
              <a:rPr lang="de-DE" spc="-1">
                <a:latin typeface="+mn-lt"/>
                <a:cs typeface="+mn-cs"/>
              </a:rPr>
              <a:t> </a:t>
            </a:r>
            <a:endParaRPr spc="-1">
              <a:latin typeface="+mn-lt"/>
              <a:cs typeface="+mn-cs"/>
            </a:endParaRPr>
          </a:p>
          <a:p>
            <a:pPr>
              <a:defRPr/>
            </a:pPr>
            <a:endParaRPr lang="de-DE" spc="-1">
              <a:latin typeface="+mn-lt"/>
              <a:cs typeface="+mn-cs"/>
            </a:endParaRPr>
          </a:p>
        </p:txBody>
      </p:sp>
      <p:sp>
        <p:nvSpPr>
          <p:cNvPr id="2" name="Textfeld 1">
            <a:extLst>
              <a:ext uri="{FF2B5EF4-FFF2-40B4-BE49-F238E27FC236}">
                <a16:creationId xmlns:a16="http://schemas.microsoft.com/office/drawing/2014/main" id="{0C63CA56-6A81-58ED-B794-A45D5C4768E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13.4</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5846101" cy="2782094"/>
          </a:xfrm>
        </p:spPr>
        <p:txBody>
          <a:bodyPr/>
          <a:lstStyle/>
          <a:p>
            <a:pPr marL="0" indent="0">
              <a:buNone/>
              <a:defRPr/>
            </a:pPr>
            <a:r>
              <a:rPr lang="de-DE"/>
              <a:t>Was möchtet ihr uns noch sagen bzw. fragen?</a:t>
            </a:r>
            <a:endParaRPr/>
          </a:p>
        </p:txBody>
      </p:sp>
      <p:sp>
        <p:nvSpPr>
          <p:cNvPr id="4" name="Titel 2"/>
          <p:cNvSpPr>
            <a:spLocks noGrp="1"/>
          </p:cNvSpPr>
          <p:nvPr>
            <p:ph type="title"/>
          </p:nvPr>
        </p:nvSpPr>
        <p:spPr bwMode="auto"/>
        <p:txBody>
          <a:bodyPr/>
          <a:lstStyle/>
          <a:p>
            <a:pPr>
              <a:defRPr/>
            </a:pPr>
            <a:r>
              <a:rPr lang="de-DE"/>
              <a:t>Fragen</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110</a:t>
            </a:fld>
            <a:endParaRPr lang="de-DE"/>
          </a:p>
        </p:txBody>
      </p:sp>
      <p:sp>
        <p:nvSpPr>
          <p:cNvPr id="3" name="Textplatzhalter 2"/>
          <p:cNvSpPr>
            <a:spLocks noGrp="1"/>
          </p:cNvSpPr>
          <p:nvPr>
            <p:ph type="body" sz="quarter" idx="21"/>
          </p:nvPr>
        </p:nvSpPr>
        <p:spPr bwMode="auto"/>
        <p:txBody>
          <a:bodyPr/>
          <a:lstStyle/>
          <a:p>
            <a:pPr>
              <a:defRPr/>
            </a:pPr>
            <a:r>
              <a:rPr lang="de-DE"/>
              <a:t>Plenum</a:t>
            </a:r>
            <a:endParaRPr/>
          </a:p>
        </p:txBody>
      </p:sp>
      <p:sp>
        <p:nvSpPr>
          <p:cNvPr id="2" name="Textfeld 1">
            <a:extLst>
              <a:ext uri="{FF2B5EF4-FFF2-40B4-BE49-F238E27FC236}">
                <a16:creationId xmlns:a16="http://schemas.microsoft.com/office/drawing/2014/main" id="{3789D94D-F73F-449D-477E-4B17EFD7A11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13.5</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755575" y="2510740"/>
            <a:ext cx="8351913" cy="925106"/>
          </a:xfrm>
        </p:spPr>
        <p:txBody>
          <a:bodyPr>
            <a:normAutofit/>
          </a:bodyPr>
          <a:lstStyle/>
          <a:p>
            <a:pPr>
              <a:defRPr/>
            </a:pPr>
            <a:r>
              <a:rPr lang="de-DE" dirty="0"/>
              <a:t>Herzlichen Dank für Eure Teilnahme!</a:t>
            </a:r>
            <a:endParaRPr dirty="0"/>
          </a:p>
        </p:txBody>
      </p:sp>
      <p:sp>
        <p:nvSpPr>
          <p:cNvPr id="5" name="Untertitel 2"/>
          <p:cNvSpPr>
            <a:spLocks noGrp="1"/>
          </p:cNvSpPr>
          <p:nvPr>
            <p:ph type="subTitle" idx="4294967295"/>
          </p:nvPr>
        </p:nvSpPr>
        <p:spPr bwMode="auto">
          <a:xfrm>
            <a:off x="755575" y="3147814"/>
            <a:ext cx="8064897" cy="1223591"/>
          </a:xfrm>
        </p:spPr>
        <p:txBody>
          <a:bodyPr numCol="3">
            <a:noAutofit/>
          </a:bodyPr>
          <a:lstStyle/>
          <a:p>
            <a:pPr>
              <a:lnSpc>
                <a:spcPct val="100000"/>
              </a:lnSpc>
              <a:spcBef>
                <a:spcPts val="0"/>
              </a:spcBef>
              <a:defRPr/>
            </a:pPr>
            <a:r>
              <a:rPr lang="de-DE" sz="1400" dirty="0">
                <a:solidFill>
                  <a:schemeClr val="tx1">
                    <a:lumMod val="50000"/>
                  </a:schemeClr>
                </a:solidFill>
              </a:rPr>
              <a:t>Katarzyna Biernacka </a:t>
            </a:r>
            <a:endParaRPr dirty="0"/>
          </a:p>
          <a:p>
            <a:pPr>
              <a:lnSpc>
                <a:spcPct val="100000"/>
              </a:lnSpc>
              <a:spcBef>
                <a:spcPts val="0"/>
              </a:spcBef>
              <a:defRPr/>
            </a:pPr>
            <a:r>
              <a:rPr lang="de-DE" sz="1400" dirty="0">
                <a:solidFill>
                  <a:schemeClr val="tx1">
                    <a:lumMod val="50000"/>
                  </a:schemeClr>
                </a:solidFill>
              </a:rPr>
              <a:t>Dr. Ron </a:t>
            </a:r>
            <a:r>
              <a:rPr lang="de-DE" sz="1400" dirty="0" err="1">
                <a:solidFill>
                  <a:schemeClr val="tx1">
                    <a:lumMod val="50000"/>
                  </a:schemeClr>
                </a:solidFill>
              </a:rPr>
              <a:t>Dockhorn</a:t>
            </a:r>
            <a:endParaRPr dirty="0"/>
          </a:p>
          <a:p>
            <a:pPr>
              <a:lnSpc>
                <a:spcPct val="100000"/>
              </a:lnSpc>
              <a:spcBef>
                <a:spcPts val="0"/>
              </a:spcBef>
              <a:defRPr/>
            </a:pPr>
            <a:r>
              <a:rPr lang="de-DE" sz="1400" dirty="0">
                <a:solidFill>
                  <a:schemeClr val="tx1">
                    <a:lumMod val="50000"/>
                  </a:schemeClr>
                </a:solidFill>
              </a:rPr>
              <a:t>Claudia Engelhardt</a:t>
            </a:r>
            <a:endParaRPr dirty="0"/>
          </a:p>
          <a:p>
            <a:pPr>
              <a:lnSpc>
                <a:spcPct val="100000"/>
              </a:lnSpc>
              <a:spcBef>
                <a:spcPts val="0"/>
              </a:spcBef>
              <a:defRPr/>
            </a:pPr>
            <a:r>
              <a:rPr lang="de-DE" sz="1400" dirty="0">
                <a:solidFill>
                  <a:schemeClr val="tx1">
                    <a:lumMod val="50000"/>
                  </a:schemeClr>
                </a:solidFill>
              </a:rPr>
              <a:t>Kerstin Helbig</a:t>
            </a:r>
            <a:endParaRPr dirty="0"/>
          </a:p>
          <a:p>
            <a:pPr>
              <a:lnSpc>
                <a:spcPct val="100000"/>
              </a:lnSpc>
              <a:spcBef>
                <a:spcPts val="0"/>
              </a:spcBef>
              <a:defRPr/>
            </a:pPr>
            <a:r>
              <a:rPr lang="de-DE" sz="1400" dirty="0">
                <a:solidFill>
                  <a:schemeClr val="tx1">
                    <a:lumMod val="50000"/>
                  </a:schemeClr>
                </a:solidFill>
              </a:rPr>
              <a:t>Dr. Juliane Jacob</a:t>
            </a:r>
            <a:endParaRPr dirty="0"/>
          </a:p>
          <a:p>
            <a:pPr>
              <a:lnSpc>
                <a:spcPct val="100000"/>
              </a:lnSpc>
              <a:spcBef>
                <a:spcPts val="0"/>
              </a:spcBef>
              <a:defRPr/>
            </a:pPr>
            <a:r>
              <a:rPr lang="de-DE" sz="1400" dirty="0">
                <a:solidFill>
                  <a:schemeClr val="tx1">
                    <a:lumMod val="50000"/>
                  </a:schemeClr>
                </a:solidFill>
              </a:rPr>
              <a:t>Tereza </a:t>
            </a:r>
            <a:r>
              <a:rPr lang="de-DE" sz="1400" dirty="0" err="1">
                <a:solidFill>
                  <a:schemeClr val="tx1">
                    <a:lumMod val="50000"/>
                  </a:schemeClr>
                </a:solidFill>
              </a:rPr>
              <a:t>Kalová</a:t>
            </a:r>
            <a:endParaRPr lang="de-DE" sz="1400" dirty="0">
              <a:solidFill>
                <a:schemeClr val="tx1">
                  <a:lumMod val="50000"/>
                </a:schemeClr>
              </a:solidFill>
            </a:endParaRPr>
          </a:p>
          <a:p>
            <a:pPr>
              <a:lnSpc>
                <a:spcPct val="100000"/>
              </a:lnSpc>
              <a:spcBef>
                <a:spcPts val="0"/>
              </a:spcBef>
              <a:defRPr/>
            </a:pPr>
            <a:r>
              <a:rPr lang="de-DE" sz="1400" dirty="0" err="1">
                <a:solidFill>
                  <a:schemeClr val="tx1">
                    <a:lumMod val="50000"/>
                  </a:schemeClr>
                </a:solidFill>
              </a:rPr>
              <a:t>Adienne</a:t>
            </a:r>
            <a:r>
              <a:rPr lang="de-DE" sz="1400" dirty="0">
                <a:solidFill>
                  <a:schemeClr val="tx1">
                    <a:lumMod val="50000"/>
                  </a:schemeClr>
                </a:solidFill>
              </a:rPr>
              <a:t> Karsten</a:t>
            </a:r>
            <a:endParaRPr dirty="0"/>
          </a:p>
          <a:p>
            <a:pPr>
              <a:lnSpc>
                <a:spcPct val="100000"/>
              </a:lnSpc>
              <a:spcBef>
                <a:spcPts val="0"/>
              </a:spcBef>
              <a:defRPr/>
            </a:pPr>
            <a:r>
              <a:rPr lang="de-DE" sz="1400" dirty="0">
                <a:solidFill>
                  <a:schemeClr val="tx1">
                    <a:lumMod val="50000"/>
                  </a:schemeClr>
                </a:solidFill>
              </a:rPr>
              <a:t>Kristin Meier</a:t>
            </a:r>
          </a:p>
          <a:p>
            <a:pPr>
              <a:lnSpc>
                <a:spcPct val="100000"/>
              </a:lnSpc>
              <a:spcBef>
                <a:spcPts val="0"/>
              </a:spcBef>
              <a:defRPr/>
            </a:pPr>
            <a:r>
              <a:rPr lang="de-DE" sz="1400" dirty="0">
                <a:solidFill>
                  <a:schemeClr val="tx1">
                    <a:lumMod val="50000"/>
                  </a:schemeClr>
                </a:solidFill>
              </a:rPr>
              <a:t>Dr. Andreas </a:t>
            </a:r>
            <a:r>
              <a:rPr lang="de-DE" sz="1400" dirty="0" err="1">
                <a:solidFill>
                  <a:schemeClr val="tx1">
                    <a:lumMod val="50000"/>
                  </a:schemeClr>
                </a:solidFill>
              </a:rPr>
              <a:t>Mühlichen</a:t>
            </a:r>
            <a:endParaRPr dirty="0"/>
          </a:p>
          <a:p>
            <a:pPr>
              <a:lnSpc>
                <a:spcPct val="100000"/>
              </a:lnSpc>
              <a:spcBef>
                <a:spcPts val="0"/>
              </a:spcBef>
              <a:defRPr/>
            </a:pPr>
            <a:r>
              <a:rPr lang="de-DE" sz="1400" dirty="0">
                <a:solidFill>
                  <a:schemeClr val="tx1">
                    <a:lumMod val="50000"/>
                  </a:schemeClr>
                </a:solidFill>
              </a:rPr>
              <a:t>Dr. Janna Neumann</a:t>
            </a:r>
            <a:endParaRPr dirty="0"/>
          </a:p>
          <a:p>
            <a:pPr>
              <a:lnSpc>
                <a:spcPct val="100000"/>
              </a:lnSpc>
              <a:spcBef>
                <a:spcPts val="0"/>
              </a:spcBef>
              <a:defRPr/>
            </a:pPr>
            <a:r>
              <a:rPr lang="de-DE" sz="1400" dirty="0">
                <a:solidFill>
                  <a:schemeClr val="tx1">
                    <a:lumMod val="50000"/>
                  </a:schemeClr>
                </a:solidFill>
              </a:rPr>
              <a:t>Britta Petersen</a:t>
            </a:r>
            <a:endParaRPr dirty="0"/>
          </a:p>
          <a:p>
            <a:pPr>
              <a:lnSpc>
                <a:spcPct val="100000"/>
              </a:lnSpc>
              <a:spcBef>
                <a:spcPts val="0"/>
              </a:spcBef>
              <a:defRPr/>
            </a:pPr>
            <a:r>
              <a:rPr lang="de-DE" sz="1400" dirty="0">
                <a:solidFill>
                  <a:schemeClr val="tx1">
                    <a:lumMod val="50000"/>
                  </a:schemeClr>
                </a:solidFill>
              </a:rPr>
              <a:t>Benjamin </a:t>
            </a:r>
            <a:r>
              <a:rPr lang="de-DE" sz="1400" dirty="0" err="1">
                <a:solidFill>
                  <a:schemeClr val="tx1">
                    <a:lumMod val="50000"/>
                  </a:schemeClr>
                </a:solidFill>
              </a:rPr>
              <a:t>Slowig</a:t>
            </a:r>
            <a:endParaRPr lang="de-DE" sz="1400" dirty="0">
              <a:solidFill>
                <a:schemeClr val="tx1">
                  <a:lumMod val="50000"/>
                </a:schemeClr>
              </a:solidFill>
            </a:endParaRPr>
          </a:p>
          <a:p>
            <a:pPr>
              <a:lnSpc>
                <a:spcPct val="100000"/>
              </a:lnSpc>
              <a:spcBef>
                <a:spcPts val="0"/>
              </a:spcBef>
              <a:defRPr/>
            </a:pPr>
            <a:r>
              <a:rPr lang="de-DE" sz="1400" dirty="0">
                <a:solidFill>
                  <a:schemeClr val="tx1">
                    <a:lumMod val="50000"/>
                  </a:schemeClr>
                </a:solidFill>
              </a:rPr>
              <a:t>Dr. Ute Trautwein-Bruns</a:t>
            </a:r>
            <a:endParaRPr dirty="0"/>
          </a:p>
          <a:p>
            <a:pPr>
              <a:lnSpc>
                <a:spcPct val="100000"/>
              </a:lnSpc>
              <a:spcBef>
                <a:spcPts val="0"/>
              </a:spcBef>
              <a:defRPr/>
            </a:pPr>
            <a:r>
              <a:rPr lang="de-DE" sz="1400" dirty="0">
                <a:solidFill>
                  <a:schemeClr val="tx1">
                    <a:lumMod val="50000"/>
                  </a:schemeClr>
                </a:solidFill>
              </a:rPr>
              <a:t>Dr. Jeanne </a:t>
            </a:r>
            <a:r>
              <a:rPr lang="de-DE" sz="1400" dirty="0" err="1">
                <a:solidFill>
                  <a:schemeClr val="tx1">
                    <a:lumMod val="50000"/>
                  </a:schemeClr>
                </a:solidFill>
              </a:rPr>
              <a:t>Wilbrandt</a:t>
            </a:r>
            <a:endParaRPr lang="de-DE" sz="1400" dirty="0">
              <a:solidFill>
                <a:schemeClr val="tx1">
                  <a:lumMod val="50000"/>
                </a:schemeClr>
              </a:solidFill>
            </a:endParaRPr>
          </a:p>
          <a:p>
            <a:pPr>
              <a:lnSpc>
                <a:spcPct val="100000"/>
              </a:lnSpc>
              <a:spcBef>
                <a:spcPts val="0"/>
              </a:spcBef>
              <a:defRPr/>
            </a:pPr>
            <a:r>
              <a:rPr lang="de-DE" sz="1400" dirty="0">
                <a:solidFill>
                  <a:schemeClr val="tx1">
                    <a:lumMod val="50000"/>
                  </a:schemeClr>
                </a:solidFill>
              </a:rPr>
              <a:t>Cord </a:t>
            </a:r>
            <a:r>
              <a:rPr lang="de-DE" sz="1400" dirty="0" err="1">
                <a:solidFill>
                  <a:schemeClr val="tx1">
                    <a:lumMod val="50000"/>
                  </a:schemeClr>
                </a:solidFill>
              </a:rPr>
              <a:t>Wiljes</a:t>
            </a:r>
            <a:endParaRPr sz="1400" dirty="0">
              <a:solidFill>
                <a:schemeClr val="tx1">
                  <a:lumMod val="50000"/>
                </a:schemeClr>
              </a:solidFill>
            </a:endParaRPr>
          </a:p>
        </p:txBody>
      </p:sp>
      <p:sp>
        <p:nvSpPr>
          <p:cNvPr id="6" name="Untertitel 2"/>
          <p:cNvSpPr/>
          <p:nvPr/>
        </p:nvSpPr>
        <p:spPr bwMode="auto">
          <a:xfrm>
            <a:off x="3963649" y="2131263"/>
            <a:ext cx="6858000" cy="1741372"/>
          </a:xfrm>
          <a:prstGeom prst="rect">
            <a:avLst/>
          </a:prstGeom>
        </p:spPr>
        <p:txBody>
          <a:bodyPr vert="horz" lIns="91440" tIns="45720" rIns="91440" bIns="45720" rtlCol="0">
            <a:noAutofit/>
          </a:bodyPr>
          <a:lstStyle>
            <a:lvl1pPr marL="0" indent="0" algn="l" defTabSz="914400">
              <a:lnSpc>
                <a:spcPct val="90000"/>
              </a:lnSpc>
              <a:spcBef>
                <a:spcPts val="1000"/>
              </a:spcBef>
              <a:buFont typeface="Arial"/>
              <a:buNone/>
              <a:defRPr sz="2400">
                <a:solidFill>
                  <a:srgbClr val="D2C90E"/>
                </a:solidFill>
                <a:latin typeface="Arial"/>
                <a:ea typeface="+mn-ea"/>
                <a:cs typeface="Arial"/>
              </a:defRPr>
            </a:lvl1pPr>
            <a:lvl2pPr marL="457200" indent="0" algn="ctr" defTabSz="914400">
              <a:lnSpc>
                <a:spcPct val="90000"/>
              </a:lnSpc>
              <a:spcBef>
                <a:spcPts val="500"/>
              </a:spcBef>
              <a:buFont typeface="Arial"/>
              <a:buNone/>
              <a:defRPr sz="2000">
                <a:solidFill>
                  <a:srgbClr val="004476"/>
                </a:solidFill>
                <a:latin typeface="Arial"/>
                <a:ea typeface="+mn-ea"/>
                <a:cs typeface="Arial"/>
              </a:defRPr>
            </a:lvl2pPr>
            <a:lvl3pPr marL="914400" indent="0" algn="ctr" defTabSz="914400">
              <a:lnSpc>
                <a:spcPct val="90000"/>
              </a:lnSpc>
              <a:spcBef>
                <a:spcPts val="500"/>
              </a:spcBef>
              <a:buFont typeface="Arial"/>
              <a:buNone/>
              <a:defRPr sz="1800">
                <a:solidFill>
                  <a:srgbClr val="004476"/>
                </a:solidFill>
                <a:latin typeface="Arial"/>
                <a:ea typeface="+mn-ea"/>
                <a:cs typeface="Arial"/>
              </a:defRPr>
            </a:lvl3pPr>
            <a:lvl4pPr marL="1371600" indent="0" algn="ctr" defTabSz="914400">
              <a:lnSpc>
                <a:spcPct val="90000"/>
              </a:lnSpc>
              <a:spcBef>
                <a:spcPts val="500"/>
              </a:spcBef>
              <a:buFont typeface="Arial"/>
              <a:buNone/>
              <a:defRPr sz="1600">
                <a:solidFill>
                  <a:srgbClr val="004476"/>
                </a:solidFill>
                <a:latin typeface="Arial"/>
                <a:ea typeface="+mn-ea"/>
                <a:cs typeface="Arial"/>
              </a:defRPr>
            </a:lvl4pPr>
            <a:lvl5pPr marL="1828800" indent="0" algn="ctr" defTabSz="914400">
              <a:lnSpc>
                <a:spcPct val="90000"/>
              </a:lnSpc>
              <a:spcBef>
                <a:spcPts val="500"/>
              </a:spcBef>
              <a:buFont typeface="Arial"/>
              <a:buNone/>
              <a:defRPr sz="1600">
                <a:solidFill>
                  <a:srgbClr val="004476"/>
                </a:solidFill>
                <a:latin typeface="Arial"/>
                <a:ea typeface="+mn-ea"/>
                <a:cs typeface="Arial"/>
              </a:defRPr>
            </a:lvl5pPr>
            <a:lvl6pPr marL="2286000" indent="0" algn="ctr" defTabSz="914400">
              <a:lnSpc>
                <a:spcPct val="90000"/>
              </a:lnSpc>
              <a:spcBef>
                <a:spcPts val="500"/>
              </a:spcBef>
              <a:buFont typeface="Arial"/>
              <a:buNone/>
              <a:defRPr sz="1600">
                <a:solidFill>
                  <a:schemeClr val="tx1"/>
                </a:solidFill>
                <a:latin typeface="+mn-lt"/>
                <a:ea typeface="+mn-ea"/>
                <a:cs typeface="+mn-cs"/>
              </a:defRPr>
            </a:lvl6pPr>
            <a:lvl7pPr marL="2743200" indent="0" algn="ctr" defTabSz="914400">
              <a:lnSpc>
                <a:spcPct val="90000"/>
              </a:lnSpc>
              <a:spcBef>
                <a:spcPts val="500"/>
              </a:spcBef>
              <a:buFont typeface="Arial"/>
              <a:buNone/>
              <a:defRPr sz="1600">
                <a:solidFill>
                  <a:schemeClr val="tx1"/>
                </a:solidFill>
                <a:latin typeface="+mn-lt"/>
                <a:ea typeface="+mn-ea"/>
                <a:cs typeface="+mn-cs"/>
              </a:defRPr>
            </a:lvl7pPr>
            <a:lvl8pPr marL="3200400" indent="0" algn="ctr" defTabSz="914400">
              <a:lnSpc>
                <a:spcPct val="90000"/>
              </a:lnSpc>
              <a:spcBef>
                <a:spcPts val="500"/>
              </a:spcBef>
              <a:buFont typeface="Arial"/>
              <a:buNone/>
              <a:defRPr sz="1600">
                <a:solidFill>
                  <a:schemeClr val="tx1"/>
                </a:solidFill>
                <a:latin typeface="+mn-lt"/>
                <a:ea typeface="+mn-ea"/>
                <a:cs typeface="+mn-cs"/>
              </a:defRPr>
            </a:lvl8pPr>
            <a:lvl9pPr marL="3657600" indent="0" algn="ctr" defTabSz="914400">
              <a:lnSpc>
                <a:spcPct val="90000"/>
              </a:lnSpc>
              <a:spcBef>
                <a:spcPts val="500"/>
              </a:spcBef>
              <a:buFont typeface="Arial"/>
              <a:buNone/>
              <a:defRPr sz="1600">
                <a:solidFill>
                  <a:schemeClr val="tx1"/>
                </a:solidFill>
                <a:latin typeface="+mn-lt"/>
                <a:ea typeface="+mn-ea"/>
                <a:cs typeface="+mn-cs"/>
              </a:defRPr>
            </a:lvl9pPr>
          </a:lstStyle>
          <a:p>
            <a:pPr>
              <a:defRPr/>
            </a:pPr>
            <a:endParaRPr/>
          </a:p>
        </p:txBody>
      </p:sp>
      <p:sp>
        <p:nvSpPr>
          <p:cNvPr id="16" name="Textfeld 15"/>
          <p:cNvSpPr txBox="1"/>
          <p:nvPr/>
        </p:nvSpPr>
        <p:spPr bwMode="auto">
          <a:xfrm>
            <a:off x="1477888" y="4362658"/>
            <a:ext cx="4462264" cy="307777"/>
          </a:xfrm>
          <a:prstGeom prst="rect">
            <a:avLst/>
          </a:prstGeom>
          <a:solidFill>
            <a:srgbClr val="FFFFFF">
              <a:alpha val="18431"/>
            </a:srgbClr>
          </a:solidFill>
        </p:spPr>
        <p:txBody>
          <a:bodyPr wrap="square" rtlCol="0">
            <a:spAutoFit/>
          </a:bodyPr>
          <a:lstStyle/>
          <a:p>
            <a:pPr algn="l">
              <a:defRPr/>
            </a:pPr>
            <a:r>
              <a:rPr lang="de-DE" sz="700">
                <a:solidFill>
                  <a:schemeClr val="tx1">
                    <a:lumMod val="50000"/>
                  </a:schemeClr>
                </a:solidFill>
              </a:rPr>
              <a:t>Falls nicht anders vermerkt, ist die Präsentation unter der Creative Commons Attribution 4.0 International (CC BY 4.0) </a:t>
            </a:r>
            <a:r>
              <a:rPr lang="de-DE" sz="700" u="sng">
                <a:solidFill>
                  <a:schemeClr val="tx1">
                    <a:lumMod val="50000"/>
                  </a:schemeClr>
                </a:solidFill>
                <a:hlinkClick r:id="rId3" tooltip="https://creativecommons.org/licenses/by/4.0/"/>
              </a:rPr>
              <a:t>https://creativecommons.org/licenses/by/4.0/</a:t>
            </a:r>
            <a:r>
              <a:rPr lang="de-DE" sz="700">
                <a:solidFill>
                  <a:schemeClr val="tx1">
                    <a:lumMod val="50000"/>
                  </a:schemeClr>
                </a:solidFill>
              </a:rPr>
              <a:t> lizenziert. </a:t>
            </a:r>
            <a:endParaRPr sz="4000">
              <a:solidFill>
                <a:schemeClr val="tx1">
                  <a:lumMod val="50000"/>
                </a:schemeClr>
              </a:solidFill>
            </a:endParaRPr>
          </a:p>
        </p:txBody>
      </p:sp>
      <p:pic>
        <p:nvPicPr>
          <p:cNvPr id="2" name="Grafik 4"/>
          <p:cNvPicPr>
            <a:picLocks noChangeAspect="1"/>
          </p:cNvPicPr>
          <p:nvPr/>
        </p:nvPicPr>
        <p:blipFill>
          <a:blip r:embed="rId4"/>
          <a:stretch/>
        </p:blipFill>
        <p:spPr bwMode="auto">
          <a:xfrm>
            <a:off x="1040493" y="4327349"/>
            <a:ext cx="370114" cy="370114"/>
          </a:xfrm>
          <a:prstGeom prst="rect">
            <a:avLst/>
          </a:prstGeom>
          <a:ln>
            <a:noFill/>
          </a:ln>
        </p:spPr>
      </p:pic>
      <p:pic>
        <p:nvPicPr>
          <p:cNvPr id="3" name="Grafik 2"/>
          <p:cNvPicPr>
            <a:picLocks noChangeAspect="1"/>
          </p:cNvPicPr>
          <p:nvPr/>
        </p:nvPicPr>
        <p:blipFill>
          <a:blip r:embed="rId5"/>
          <a:stretch/>
        </p:blipFill>
        <p:spPr bwMode="auto">
          <a:xfrm>
            <a:off x="648608" y="4327350"/>
            <a:ext cx="370112" cy="370112"/>
          </a:xfrm>
          <a:prstGeom prst="rect">
            <a:avLst/>
          </a:prstGeom>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dirty="0" err="1"/>
              <a:t>Workshoplandkarte</a:t>
            </a:r>
            <a:endParaRPr dirty="0"/>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11</a:t>
            </a:fld>
            <a:endParaRPr lang="de-DE"/>
          </a:p>
        </p:txBody>
      </p:sp>
      <p:sp>
        <p:nvSpPr>
          <p:cNvPr id="2" name="Textfeld 1">
            <a:extLst>
              <a:ext uri="{FF2B5EF4-FFF2-40B4-BE49-F238E27FC236}">
                <a16:creationId xmlns:a16="http://schemas.microsoft.com/office/drawing/2014/main" id="{1C04EC54-17E9-2749-1990-AF68E3E9D6E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2.4</a:t>
            </a:r>
          </a:p>
        </p:txBody>
      </p:sp>
      <p:pic>
        <p:nvPicPr>
          <p:cNvPr id="6" name="Grafik 5" descr="Ein Bild, das Text, Zeichnung, Diagramm, Entwurf enthält.&#10;&#10;Automatisch generierte Beschreibung">
            <a:extLst>
              <a:ext uri="{FF2B5EF4-FFF2-40B4-BE49-F238E27FC236}">
                <a16:creationId xmlns:a16="http://schemas.microsoft.com/office/drawing/2014/main" id="{FFF84C9A-EA75-7525-1ECD-D82CBD06C9E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07" r="-1107"/>
          <a:stretch/>
        </p:blipFill>
        <p:spPr bwMode="auto">
          <a:xfrm>
            <a:off x="5688000" y="123478"/>
            <a:ext cx="3240360" cy="4602784"/>
          </a:xfrm>
          <a:prstGeom prst="rect">
            <a:avLst/>
          </a:prstGeom>
        </p:spPr>
      </p:pic>
    </p:spTree>
    <p:extLst>
      <p:ext uri="{BB962C8B-B14F-4D97-AF65-F5344CB8AC3E}">
        <p14:creationId xmlns:p14="http://schemas.microsoft.com/office/powerpoint/2010/main" val="895357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Tagesplan</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12</a:t>
            </a:fld>
            <a:endParaRPr lang="de-DE"/>
          </a:p>
        </p:txBody>
      </p:sp>
      <p:pic>
        <p:nvPicPr>
          <p:cNvPr id="6" name="Inhaltsplatzhalter 8"/>
          <p:cNvPicPr>
            <a:picLocks noGrp="1" noChangeAspect="1"/>
          </p:cNvPicPr>
          <p:nvPr>
            <p:ph idx="4294967295"/>
          </p:nvPr>
        </p:nvPicPr>
        <p:blipFill>
          <a:blip r:embed="rId3"/>
          <a:srcRect t="4662" r="35710" b="26444"/>
          <a:stretch/>
        </p:blipFill>
        <p:spPr bwMode="auto">
          <a:xfrm>
            <a:off x="4127500" y="760413"/>
            <a:ext cx="5016500" cy="4032250"/>
          </a:xfrm>
          <a:prstGeom prst="rect">
            <a:avLst/>
          </a:prstGeom>
        </p:spPr>
      </p:pic>
      <p:sp>
        <p:nvSpPr>
          <p:cNvPr id="2" name="Textfeld 1">
            <a:extLst>
              <a:ext uri="{FF2B5EF4-FFF2-40B4-BE49-F238E27FC236}">
                <a16:creationId xmlns:a16="http://schemas.microsoft.com/office/drawing/2014/main" id="{355C0623-4DAB-7024-CAF6-F9DBDF34F6A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2.5</a:t>
            </a:r>
          </a:p>
        </p:txBody>
      </p:sp>
    </p:spTree>
    <p:extLst>
      <p:ext uri="{BB962C8B-B14F-4D97-AF65-F5344CB8AC3E}">
        <p14:creationId xmlns:p14="http://schemas.microsoft.com/office/powerpoint/2010/main" val="3134184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Tagesplan</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13</a:t>
            </a:fld>
            <a:endParaRPr lang="de-DE"/>
          </a:p>
        </p:txBody>
      </p:sp>
      <p:pic>
        <p:nvPicPr>
          <p:cNvPr id="6" name="Inhaltsplatzhalter 8"/>
          <p:cNvPicPr>
            <a:picLocks noGrp="1" noChangeAspect="1"/>
          </p:cNvPicPr>
          <p:nvPr>
            <p:ph idx="4294967295"/>
          </p:nvPr>
        </p:nvPicPr>
        <p:blipFill>
          <a:blip r:embed="rId3"/>
          <a:srcRect t="4662" r="35710" b="26444"/>
          <a:stretch/>
        </p:blipFill>
        <p:spPr bwMode="auto">
          <a:xfrm>
            <a:off x="4127500" y="760413"/>
            <a:ext cx="5016500" cy="4032250"/>
          </a:xfrm>
          <a:prstGeom prst="rect">
            <a:avLst/>
          </a:prstGeom>
        </p:spPr>
      </p:pic>
      <p:sp>
        <p:nvSpPr>
          <p:cNvPr id="3" name="Textplatzhalter 1"/>
          <p:cNvSpPr txBox="1"/>
          <p:nvPr/>
        </p:nvSpPr>
        <p:spPr bwMode="auto">
          <a:xfrm>
            <a:off x="444209" y="1851670"/>
            <a:ext cx="1152128" cy="2232248"/>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gn="r">
              <a:lnSpc>
                <a:spcPct val="150000"/>
              </a:lnSpc>
              <a:defRPr/>
            </a:pPr>
            <a:r>
              <a:rPr lang="de-DE" b="1"/>
              <a:t>      09:00</a:t>
            </a:r>
            <a:endParaRPr/>
          </a:p>
          <a:p>
            <a:pPr algn="r">
              <a:lnSpc>
                <a:spcPct val="150000"/>
              </a:lnSpc>
              <a:defRPr/>
            </a:pPr>
            <a:r>
              <a:rPr lang="de-DE"/>
              <a:t>ca. </a:t>
            </a:r>
            <a:r>
              <a:rPr lang="de-DE" b="1"/>
              <a:t>10:30</a:t>
            </a:r>
            <a:endParaRPr/>
          </a:p>
          <a:p>
            <a:pPr algn="r">
              <a:lnSpc>
                <a:spcPct val="150000"/>
              </a:lnSpc>
              <a:defRPr/>
            </a:pPr>
            <a:r>
              <a:rPr lang="de-DE"/>
              <a:t>ca. </a:t>
            </a:r>
            <a:r>
              <a:rPr lang="de-DE" b="1"/>
              <a:t>12:00</a:t>
            </a:r>
            <a:endParaRPr/>
          </a:p>
          <a:p>
            <a:pPr algn="r">
              <a:lnSpc>
                <a:spcPct val="150000"/>
              </a:lnSpc>
              <a:defRPr/>
            </a:pPr>
            <a:r>
              <a:rPr lang="de-DE"/>
              <a:t>ca. </a:t>
            </a:r>
            <a:r>
              <a:rPr lang="de-DE" b="1"/>
              <a:t>14:00</a:t>
            </a:r>
            <a:endParaRPr/>
          </a:p>
          <a:p>
            <a:pPr algn="r">
              <a:lnSpc>
                <a:spcPct val="150000"/>
              </a:lnSpc>
              <a:defRPr/>
            </a:pPr>
            <a:r>
              <a:rPr lang="de-DE" b="1"/>
              <a:t>      16:30</a:t>
            </a:r>
            <a:endParaRPr/>
          </a:p>
        </p:txBody>
      </p:sp>
      <p:sp>
        <p:nvSpPr>
          <p:cNvPr id="7" name="Textplatzhalter 1"/>
          <p:cNvSpPr txBox="1"/>
          <p:nvPr/>
        </p:nvSpPr>
        <p:spPr bwMode="auto">
          <a:xfrm>
            <a:off x="1680386" y="1851670"/>
            <a:ext cx="1811492" cy="2232248"/>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nSpc>
                <a:spcPct val="150000"/>
              </a:lnSpc>
              <a:defRPr/>
            </a:pPr>
            <a:r>
              <a:rPr lang="de-DE" dirty="0">
                <a:solidFill>
                  <a:srgbClr val="5E5E5E"/>
                </a:solidFill>
              </a:rPr>
              <a:t>Beginn</a:t>
            </a:r>
            <a:endParaRPr dirty="0"/>
          </a:p>
          <a:p>
            <a:pPr>
              <a:lnSpc>
                <a:spcPct val="150000"/>
              </a:lnSpc>
              <a:defRPr/>
            </a:pPr>
            <a:r>
              <a:rPr lang="de-DE" dirty="0">
                <a:solidFill>
                  <a:srgbClr val="5E5E5E"/>
                </a:solidFill>
              </a:rPr>
              <a:t>Kaffeepause</a:t>
            </a:r>
            <a:endParaRPr dirty="0"/>
          </a:p>
          <a:p>
            <a:pPr>
              <a:lnSpc>
                <a:spcPct val="150000"/>
              </a:lnSpc>
              <a:defRPr/>
            </a:pPr>
            <a:r>
              <a:rPr lang="de-DE" dirty="0">
                <a:solidFill>
                  <a:srgbClr val="5E5E5E"/>
                </a:solidFill>
              </a:rPr>
              <a:t>Mittagspause</a:t>
            </a:r>
            <a:endParaRPr dirty="0"/>
          </a:p>
          <a:p>
            <a:pPr>
              <a:lnSpc>
                <a:spcPct val="150000"/>
              </a:lnSpc>
              <a:defRPr/>
            </a:pPr>
            <a:r>
              <a:rPr lang="de-DE" dirty="0">
                <a:solidFill>
                  <a:srgbClr val="5E5E5E"/>
                </a:solidFill>
              </a:rPr>
              <a:t>Kaffeepause</a:t>
            </a:r>
            <a:endParaRPr dirty="0"/>
          </a:p>
          <a:p>
            <a:pPr>
              <a:lnSpc>
                <a:spcPct val="150000"/>
              </a:lnSpc>
              <a:defRPr/>
            </a:pPr>
            <a:r>
              <a:rPr lang="de-DE" dirty="0">
                <a:solidFill>
                  <a:srgbClr val="5E5E5E"/>
                </a:solidFill>
              </a:rPr>
              <a:t>Abschluss</a:t>
            </a:r>
            <a:endParaRPr dirty="0"/>
          </a:p>
        </p:txBody>
      </p:sp>
      <p:sp>
        <p:nvSpPr>
          <p:cNvPr id="2" name="Textfeld 1">
            <a:extLst>
              <a:ext uri="{FF2B5EF4-FFF2-40B4-BE49-F238E27FC236}">
                <a16:creationId xmlns:a16="http://schemas.microsoft.com/office/drawing/2014/main" id="{37E5D00C-F593-CE04-9DD0-3A11E7FFDB6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30278357-A553-1928-169E-3ADA0F3F88E1}"/>
              </a:ext>
            </a:extLst>
          </p:cNvPr>
          <p:cNvSpPr>
            <a:spLocks noGrp="1"/>
          </p:cNvSpPr>
          <p:nvPr>
            <p:ph type="body" sz="half" idx="1"/>
          </p:nvPr>
        </p:nvSpPr>
        <p:spPr/>
        <p:txBody>
          <a:bodyPr/>
          <a:lstStyle/>
          <a:p>
            <a:endParaRPr lang="de-DE"/>
          </a:p>
        </p:txBody>
      </p:sp>
      <p:sp>
        <p:nvSpPr>
          <p:cNvPr id="3" name="Titel 2">
            <a:extLst>
              <a:ext uri="{FF2B5EF4-FFF2-40B4-BE49-F238E27FC236}">
                <a16:creationId xmlns:a16="http://schemas.microsoft.com/office/drawing/2014/main" id="{9BC96476-A304-5E0C-466E-0BA5557D293D}"/>
              </a:ext>
            </a:extLst>
          </p:cNvPr>
          <p:cNvSpPr>
            <a:spLocks noGrp="1"/>
          </p:cNvSpPr>
          <p:nvPr>
            <p:ph type="title"/>
          </p:nvPr>
        </p:nvSpPr>
        <p:spPr/>
        <p:txBody>
          <a:bodyPr/>
          <a:lstStyle/>
          <a:p>
            <a:r>
              <a:rPr lang="de-DE" dirty="0"/>
              <a:t>Beuteblatt</a:t>
            </a:r>
          </a:p>
        </p:txBody>
      </p:sp>
      <p:sp>
        <p:nvSpPr>
          <p:cNvPr id="4" name="Textplatzhalter 3">
            <a:extLst>
              <a:ext uri="{FF2B5EF4-FFF2-40B4-BE49-F238E27FC236}">
                <a16:creationId xmlns:a16="http://schemas.microsoft.com/office/drawing/2014/main" id="{613CF152-EDC4-C409-566A-EE61D0075EF9}"/>
              </a:ext>
            </a:extLst>
          </p:cNvPr>
          <p:cNvSpPr>
            <a:spLocks noGrp="1"/>
          </p:cNvSpPr>
          <p:nvPr>
            <p:ph type="body" sz="quarter" idx="21"/>
          </p:nvPr>
        </p:nvSpPr>
        <p:spPr/>
        <p:txBody>
          <a:bodyPr/>
          <a:lstStyle/>
          <a:p>
            <a:endParaRPr lang="de-DE"/>
          </a:p>
        </p:txBody>
      </p:sp>
      <p:sp>
        <p:nvSpPr>
          <p:cNvPr id="5" name="Foliennummernplatzhalter 4">
            <a:extLst>
              <a:ext uri="{FF2B5EF4-FFF2-40B4-BE49-F238E27FC236}">
                <a16:creationId xmlns:a16="http://schemas.microsoft.com/office/drawing/2014/main" id="{3EEA542F-9499-734F-6F35-C3C9FEC31232}"/>
              </a:ext>
            </a:extLst>
          </p:cNvPr>
          <p:cNvSpPr>
            <a:spLocks noGrp="1"/>
          </p:cNvSpPr>
          <p:nvPr>
            <p:ph type="sldNum" sz="quarter" idx="2"/>
          </p:nvPr>
        </p:nvSpPr>
        <p:spPr/>
        <p:txBody>
          <a:bodyPr/>
          <a:lstStyle/>
          <a:p>
            <a:pPr>
              <a:defRPr/>
            </a:pPr>
            <a:fld id="{A3A583AC-90C3-47D4-8E3F-971AFFF238DC}" type="slidenum">
              <a:rPr lang="de-DE" smtClean="0"/>
              <a:t>14</a:t>
            </a:fld>
            <a:endParaRPr lang="de-DE" dirty="0"/>
          </a:p>
        </p:txBody>
      </p:sp>
      <p:sp>
        <p:nvSpPr>
          <p:cNvPr id="6" name="Rechteck: abgerundete Ecken 5">
            <a:extLst>
              <a:ext uri="{FF2B5EF4-FFF2-40B4-BE49-F238E27FC236}">
                <a16:creationId xmlns:a16="http://schemas.microsoft.com/office/drawing/2014/main" id="{80C050BB-6139-B877-D3E2-CC72132D92E7}"/>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80FB24FF-3283-8FA5-B843-A61FCCD2FAF9}"/>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Beuteblatt (Vortrag)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WL referiert</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
        <p:nvSpPr>
          <p:cNvPr id="8" name="Textfeld 7">
            <a:extLst>
              <a:ext uri="{FF2B5EF4-FFF2-40B4-BE49-F238E27FC236}">
                <a16:creationId xmlns:a16="http://schemas.microsoft.com/office/drawing/2014/main" id="{830FA41F-7964-C2B8-3DF3-5F5B289178A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2.7</a:t>
            </a:r>
          </a:p>
        </p:txBody>
      </p:sp>
    </p:spTree>
    <p:extLst>
      <p:ext uri="{BB962C8B-B14F-4D97-AF65-F5344CB8AC3E}">
        <p14:creationId xmlns:p14="http://schemas.microsoft.com/office/powerpoint/2010/main" val="557142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Didaktisches Vorgehen</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15</a:t>
            </a:fld>
            <a:endParaRPr lang="de-DE"/>
          </a:p>
        </p:txBody>
      </p:sp>
      <p:sp>
        <p:nvSpPr>
          <p:cNvPr id="2" name="Textfeld 1">
            <a:extLst>
              <a:ext uri="{FF2B5EF4-FFF2-40B4-BE49-F238E27FC236}">
                <a16:creationId xmlns:a16="http://schemas.microsoft.com/office/drawing/2014/main" id="{CA34A1C7-BA57-7CDE-F965-60268EFEBE0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3.1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6926221" cy="2782094"/>
          </a:xfrm>
        </p:spPr>
        <p:txBody>
          <a:bodyPr>
            <a:normAutofit/>
          </a:bodyPr>
          <a:lstStyle/>
          <a:p>
            <a:pPr marL="0" indent="0">
              <a:lnSpc>
                <a:spcPct val="150000"/>
              </a:lnSpc>
              <a:spcBef>
                <a:spcPts val="0"/>
              </a:spcBef>
              <a:buNone/>
              <a:defRPr/>
            </a:pPr>
            <a:r>
              <a:rPr lang="de-DE" dirty="0"/>
              <a:t>Welche </a:t>
            </a:r>
            <a:r>
              <a:rPr lang="de-DE" b="1" dirty="0"/>
              <a:t>Kriterien</a:t>
            </a:r>
            <a:r>
              <a:rPr lang="de-DE" dirty="0"/>
              <a:t> unterscheiden einen </a:t>
            </a:r>
            <a:br>
              <a:rPr lang="de-DE" dirty="0"/>
            </a:br>
            <a:r>
              <a:rPr lang="de-DE" b="1" dirty="0"/>
              <a:t>Train-the-Trainer</a:t>
            </a:r>
            <a:r>
              <a:rPr lang="de-DE" dirty="0"/>
              <a:t>-Workshop zum Thema Forschungsdatenmanagement von einem Forschungsdatenmanagement-Workshop?</a:t>
            </a:r>
            <a:endParaRPr dirty="0"/>
          </a:p>
        </p:txBody>
      </p:sp>
      <p:sp>
        <p:nvSpPr>
          <p:cNvPr id="4" name="Titel 2"/>
          <p:cNvSpPr>
            <a:spLocks noGrp="1"/>
          </p:cNvSpPr>
          <p:nvPr>
            <p:ph type="title"/>
          </p:nvPr>
        </p:nvSpPr>
        <p:spPr bwMode="auto"/>
        <p:txBody>
          <a:bodyPr/>
          <a:lstStyle/>
          <a:p>
            <a:pPr>
              <a:defRPr/>
            </a:pPr>
            <a:r>
              <a:rPr lang="de-DE"/>
              <a:t>Workshops?</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16</a:t>
            </a:fld>
            <a:endParaRPr lang="de-DE"/>
          </a:p>
        </p:txBody>
      </p:sp>
      <p:sp>
        <p:nvSpPr>
          <p:cNvPr id="3" name="Textplatzhalter 2"/>
          <p:cNvSpPr>
            <a:spLocks noGrp="1"/>
          </p:cNvSpPr>
          <p:nvPr>
            <p:ph type="body" sz="quarter" idx="21"/>
          </p:nvPr>
        </p:nvSpPr>
        <p:spPr bwMode="auto"/>
        <p:txBody>
          <a:bodyPr/>
          <a:lstStyle/>
          <a:p>
            <a:pPr>
              <a:defRPr/>
            </a:pPr>
            <a:r>
              <a:rPr lang="en-GB" dirty="0" err="1"/>
              <a:t>Zuruf</a:t>
            </a:r>
            <a:r>
              <a:rPr lang="en-GB" dirty="0"/>
              <a:t> </a:t>
            </a:r>
            <a:r>
              <a:rPr lang="en-GB" dirty="0" err="1"/>
              <a:t>mit</a:t>
            </a:r>
            <a:r>
              <a:rPr lang="en-GB" dirty="0"/>
              <a:t> </a:t>
            </a:r>
            <a:r>
              <a:rPr lang="en-GB" dirty="0" err="1"/>
              <a:t>Notizen</a:t>
            </a:r>
            <a:endParaRPr lang="en-GB" dirty="0"/>
          </a:p>
        </p:txBody>
      </p:sp>
      <p:sp>
        <p:nvSpPr>
          <p:cNvPr id="2" name="Textfeld 1">
            <a:extLst>
              <a:ext uri="{FF2B5EF4-FFF2-40B4-BE49-F238E27FC236}">
                <a16:creationId xmlns:a16="http://schemas.microsoft.com/office/drawing/2014/main" id="{168F7175-DA2E-79A7-C85C-5FB6E096CDA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3.2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normAutofit/>
          </a:bodyPr>
          <a:lstStyle/>
          <a:p>
            <a:pPr>
              <a:defRPr/>
            </a:pPr>
            <a:r>
              <a:rPr lang="de-DE" dirty="0"/>
              <a:t>Kriterien </a:t>
            </a:r>
            <a:r>
              <a:rPr lang="de-DE" dirty="0" err="1"/>
              <a:t>TtT</a:t>
            </a:r>
            <a:r>
              <a:rPr lang="de-DE" dirty="0"/>
              <a:t>-Workshops</a:t>
            </a:r>
            <a:endParaRPr dirty="0"/>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17</a:t>
            </a:fld>
            <a:endParaRPr lang="de-DE"/>
          </a:p>
        </p:txBody>
      </p:sp>
      <p:sp>
        <p:nvSpPr>
          <p:cNvPr id="7" name="Textplatzhalter 6">
            <a:extLst>
              <a:ext uri="{FF2B5EF4-FFF2-40B4-BE49-F238E27FC236}">
                <a16:creationId xmlns:a16="http://schemas.microsoft.com/office/drawing/2014/main" id="{F97797B9-07C0-B49A-12C1-385B85AE5B1A}"/>
              </a:ext>
            </a:extLst>
          </p:cNvPr>
          <p:cNvSpPr>
            <a:spLocks noGrp="1"/>
          </p:cNvSpPr>
          <p:nvPr>
            <p:ph type="body" sz="quarter" idx="21"/>
          </p:nvPr>
        </p:nvSpPr>
        <p:spPr/>
        <p:txBody>
          <a:bodyPr/>
          <a:lstStyle/>
          <a:p>
            <a:r>
              <a:rPr lang="de-DE" dirty="0"/>
              <a:t>Zuruf mit Notizen</a:t>
            </a:r>
          </a:p>
        </p:txBody>
      </p:sp>
      <p:sp>
        <p:nvSpPr>
          <p:cNvPr id="2" name="Textfeld 1">
            <a:extLst>
              <a:ext uri="{FF2B5EF4-FFF2-40B4-BE49-F238E27FC236}">
                <a16:creationId xmlns:a16="http://schemas.microsoft.com/office/drawing/2014/main" id="{4D69A876-7C91-C700-08E6-12E8C124294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3.3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3"/>
          <p:cNvSpPr>
            <a:spLocks noGrp="1"/>
          </p:cNvSpPr>
          <p:nvPr>
            <p:ph type="body" sz="half" idx="1"/>
          </p:nvPr>
        </p:nvSpPr>
        <p:spPr bwMode="auto">
          <a:xfrm>
            <a:off x="958147" y="1928018"/>
            <a:ext cx="3640237" cy="2782094"/>
          </a:xfrm>
        </p:spPr>
        <p:txBody>
          <a:bodyPr>
            <a:normAutofit/>
          </a:bodyPr>
          <a:lstStyle/>
          <a:p>
            <a:pPr>
              <a:defRPr/>
            </a:pPr>
            <a:r>
              <a:rPr lang="de-DE"/>
              <a:t>Lernen als steter Wechsel</a:t>
            </a:r>
            <a:br>
              <a:rPr lang="de-DE"/>
            </a:br>
            <a:r>
              <a:rPr lang="de-DE"/>
              <a:t>von rezeptiver </a:t>
            </a:r>
            <a:br>
              <a:rPr lang="de-DE"/>
            </a:br>
            <a:r>
              <a:rPr lang="de-DE"/>
              <a:t>und expressiver Phase:</a:t>
            </a:r>
            <a:endParaRPr/>
          </a:p>
          <a:p>
            <a:pPr>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Lernprozess nach K. Döring</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18</a:t>
            </a:fld>
            <a:endParaRPr lang="de-DE"/>
          </a:p>
        </p:txBody>
      </p:sp>
      <p:grpSp>
        <p:nvGrpSpPr>
          <p:cNvPr id="2" name="Gruppieren 1"/>
          <p:cNvGrpSpPr>
            <a:grpSpLocks noChangeAspect="1"/>
          </p:cNvGrpSpPr>
          <p:nvPr/>
        </p:nvGrpSpPr>
        <p:grpSpPr bwMode="auto">
          <a:xfrm>
            <a:off x="2843807" y="959698"/>
            <a:ext cx="6878031" cy="3700284"/>
            <a:chOff x="937363" y="851652"/>
            <a:chExt cx="7632348" cy="4106096"/>
          </a:xfrm>
        </p:grpSpPr>
        <p:grpSp>
          <p:nvGrpSpPr>
            <p:cNvPr id="6" name="Diagramm 8"/>
            <p:cNvGrpSpPr/>
            <p:nvPr/>
          </p:nvGrpSpPr>
          <p:grpSpPr bwMode="auto">
            <a:xfrm>
              <a:off x="2464477" y="1011462"/>
              <a:ext cx="6105234" cy="3946286"/>
              <a:chOff x="716935" y="-104220"/>
              <a:chExt cx="6105234" cy="3946286"/>
            </a:xfrm>
          </p:grpSpPr>
          <p:sp>
            <p:nvSpPr>
              <p:cNvPr id="7" name="Gebogener Pfeil 6"/>
              <p:cNvSpPr/>
              <p:nvPr/>
            </p:nvSpPr>
            <p:spPr bwMode="auto">
              <a:xfrm>
                <a:off x="1472684" y="-104220"/>
                <a:ext cx="3622875" cy="2498797"/>
              </a:xfrm>
              <a:prstGeom prst="circularArrow">
                <a:avLst>
                  <a:gd name="adj1" fmla="val 10980"/>
                  <a:gd name="adj2" fmla="val 1142322"/>
                  <a:gd name="adj3" fmla="val 4500000"/>
                  <a:gd name="adj4" fmla="val 10800000"/>
                  <a:gd name="adj5" fmla="val 12500"/>
                </a:avLst>
              </a:prstGeom>
              <a:gradFill rotWithShape="0">
                <a:gsLst>
                  <a:gs pos="0">
                    <a:srgbClr val="67BA7F">
                      <a:lumMod val="65000"/>
                      <a:lumOff val="35000"/>
                    </a:srgbClr>
                  </a:gs>
                  <a:gs pos="100000">
                    <a:srgbClr val="67BA7F">
                      <a:lumMod val="45903"/>
                      <a:lumOff val="54097"/>
                    </a:srgbClr>
                  </a:gs>
                </a:gsLst>
                <a:lin ang="5400000" scaled="0"/>
              </a:gradFill>
              <a:ln>
                <a:noFill/>
              </a:ln>
            </p:spPr>
            <p:style>
              <a:lnRef idx="0">
                <a:srgbClr val="000000"/>
              </a:lnRef>
              <a:fillRef idx="2">
                <a:srgbClr val="000000"/>
              </a:fillRef>
              <a:effectRef idx="1">
                <a:srgbClr val="000000"/>
              </a:effectRef>
              <a:fontRef idx="minor">
                <a:schemeClr val="dk1"/>
              </a:fontRef>
            </p:style>
            <p:txBody>
              <a:bodyPr/>
              <a:lstStyle/>
              <a:p>
                <a:pPr>
                  <a:defRPr/>
                </a:pPr>
                <a:endParaRPr lang="en-GB"/>
              </a:p>
            </p:txBody>
          </p:sp>
          <p:sp>
            <p:nvSpPr>
              <p:cNvPr id="9" name="Form 8"/>
              <p:cNvSpPr/>
              <p:nvPr/>
            </p:nvSpPr>
            <p:spPr bwMode="auto">
              <a:xfrm>
                <a:off x="716935" y="1399763"/>
                <a:ext cx="3747126" cy="2423723"/>
              </a:xfrm>
              <a:prstGeom prst="leftCircularArrow">
                <a:avLst>
                  <a:gd name="adj1" fmla="val 10980"/>
                  <a:gd name="adj2" fmla="val 1142322"/>
                  <a:gd name="adj3" fmla="val 6300000"/>
                  <a:gd name="adj4" fmla="val 18900000"/>
                  <a:gd name="adj5" fmla="val 12500"/>
                </a:avLst>
              </a:prstGeom>
              <a:gradFill rotWithShape="0">
                <a:gsLst>
                  <a:gs pos="0">
                    <a:srgbClr val="67BA7F">
                      <a:lumMod val="79401"/>
                      <a:lumOff val="20599"/>
                    </a:srgbClr>
                  </a:gs>
                  <a:gs pos="100000">
                    <a:srgbClr val="67BA7F">
                      <a:lumMod val="32000"/>
                      <a:lumOff val="68000"/>
                    </a:srgbClr>
                  </a:gs>
                </a:gsLst>
                <a:lin ang="5400000" scaled="0"/>
              </a:gradFill>
              <a:ln>
                <a:noFill/>
              </a:ln>
            </p:spPr>
            <p:style>
              <a:lnRef idx="0">
                <a:srgbClr val="000000"/>
              </a:lnRef>
              <a:fillRef idx="2">
                <a:srgbClr val="000000"/>
              </a:fillRef>
              <a:effectRef idx="1">
                <a:srgbClr val="000000"/>
              </a:effectRef>
              <a:fontRef idx="minor">
                <a:schemeClr val="dk1"/>
              </a:fontRef>
            </p:style>
            <p:txBody>
              <a:bodyPr/>
              <a:lstStyle/>
              <a:p>
                <a:pPr>
                  <a:defRPr/>
                </a:pPr>
                <a:endParaRPr lang="en-GB"/>
              </a:p>
            </p:txBody>
          </p:sp>
          <p:sp>
            <p:nvSpPr>
              <p:cNvPr id="11" name="Halbbogen 10"/>
              <p:cNvSpPr/>
              <p:nvPr/>
            </p:nvSpPr>
            <p:spPr bwMode="auto">
              <a:xfrm>
                <a:off x="5033754" y="1944147"/>
                <a:ext cx="1788415" cy="1789132"/>
              </a:xfrm>
              <a:prstGeom prst="blockArc">
                <a:avLst>
                  <a:gd name="adj1" fmla="val 13500000"/>
                  <a:gd name="adj2" fmla="val 10800000"/>
                  <a:gd name="adj3" fmla="val 12740"/>
                </a:avLst>
              </a:prstGeom>
              <a:noFill/>
              <a:ln>
                <a:noFill/>
              </a:ln>
            </p:spPr>
            <p:style>
              <a:lnRef idx="0">
                <a:srgbClr val="000000"/>
              </a:lnRef>
              <a:fillRef idx="2">
                <a:srgbClr val="000000"/>
              </a:fillRef>
              <a:effectRef idx="1">
                <a:srgbClr val="000000"/>
              </a:effectRef>
              <a:fontRef idx="minor">
                <a:schemeClr val="dk1"/>
              </a:fontRef>
            </p:style>
            <p:txBody>
              <a:bodyPr/>
              <a:lstStyle/>
              <a:p>
                <a:pPr>
                  <a:defRPr/>
                </a:pPr>
                <a:endParaRPr lang="en-GB"/>
              </a:p>
            </p:txBody>
          </p:sp>
          <p:sp>
            <p:nvSpPr>
              <p:cNvPr id="12" name="Rechteck 11"/>
              <p:cNvSpPr/>
              <p:nvPr/>
            </p:nvSpPr>
            <p:spPr bwMode="auto">
              <a:xfrm>
                <a:off x="2706160" y="3263853"/>
                <a:ext cx="1156704" cy="578213"/>
              </a:xfrm>
              <a:prstGeom prst="rect">
                <a:avLst/>
              </a:prstGeom>
              <a:noFill/>
              <a:ln>
                <a:noFill/>
              </a:ln>
            </p:spPr>
            <p:style>
              <a:lnRef idx="0">
                <a:srgbClr val="000000"/>
              </a:lnRef>
              <a:fillRef idx="0">
                <a:srgbClr val="000000"/>
              </a:fillRef>
              <a:effectRef idx="0">
                <a:srgbClr val="000000"/>
              </a:effectRef>
              <a:fontRef idx="minor"/>
            </p:style>
            <p:txBody>
              <a:bodyPr spcFirstLastPara="0" vert="horz" wrap="square" lIns="13335" tIns="13335" rIns="13335" bIns="13335" numCol="1" spcCol="1270" anchor="ctr" anchorCtr="0">
                <a:noAutofit/>
              </a:bodyPr>
              <a:lstStyle/>
              <a:p>
                <a:pPr marL="0" lvl="0" indent="0" algn="ctr" defTabSz="933450">
                  <a:lnSpc>
                    <a:spcPct val="90000"/>
                  </a:lnSpc>
                  <a:spcBef>
                    <a:spcPts val="0"/>
                  </a:spcBef>
                  <a:spcAft>
                    <a:spcPts val="0"/>
                  </a:spcAft>
                  <a:buNone/>
                  <a:defRPr/>
                </a:pPr>
                <a:endParaRPr lang="de-DE" sz="2100"/>
              </a:p>
            </p:txBody>
          </p:sp>
        </p:grpSp>
        <p:sp>
          <p:nvSpPr>
            <p:cNvPr id="13" name="Nach links gekrümmter Pfeil 10"/>
            <p:cNvSpPr/>
            <p:nvPr/>
          </p:nvSpPr>
          <p:spPr bwMode="auto">
            <a:xfrm>
              <a:off x="3326342" y="851652"/>
              <a:ext cx="3410865" cy="584775"/>
            </a:xfrm>
            <a:prstGeom prst="curvedLeftArrow">
              <a:avLst>
                <a:gd name="adj1" fmla="val 25000"/>
                <a:gd name="adj2" fmla="val 50000"/>
                <a:gd name="adj3" fmla="val 25000"/>
              </a:avLst>
            </a:prstGeom>
            <a:noFill/>
          </p:spPr>
          <p:txBody>
            <a:bodyPr wrap="square" lIns="91440" tIns="45720" rIns="91440" bIns="45720">
              <a:spAutoFit/>
            </a:bodyPr>
            <a:lstStyle/>
            <a:p>
              <a:pPr algn="ctr">
                <a:defRPr/>
              </a:pPr>
              <a:r>
                <a:rPr lang="de-DE" sz="3200" b="1">
                  <a:ln w="9525">
                    <a:solidFill>
                      <a:schemeClr val="bg1"/>
                    </a:solidFill>
                    <a:prstDash val="solid"/>
                  </a:ln>
                  <a:solidFill>
                    <a:srgbClr val="004476"/>
                  </a:solidFill>
                </a:rPr>
                <a:t>Einatmen</a:t>
              </a:r>
              <a:endParaRPr lang="de-DE" sz="3200" b="1" cap="none" spc="0">
                <a:ln w="10160">
                  <a:solidFill>
                    <a:schemeClr val="accent5"/>
                  </a:solidFill>
                  <a:prstDash val="solid"/>
                </a:ln>
                <a:solidFill>
                  <a:srgbClr val="004476"/>
                </a:solidFill>
              </a:endParaRPr>
            </a:p>
          </p:txBody>
        </p:sp>
        <p:sp>
          <p:nvSpPr>
            <p:cNvPr id="14" name="Rechteck 14"/>
            <p:cNvSpPr/>
            <p:nvPr/>
          </p:nvSpPr>
          <p:spPr bwMode="auto">
            <a:xfrm>
              <a:off x="5204555" y="1448756"/>
              <a:ext cx="2533514" cy="1692771"/>
            </a:xfrm>
            <a:prstGeom prst="rect">
              <a:avLst/>
            </a:prstGeom>
            <a:noFill/>
          </p:spPr>
          <p:txBody>
            <a:bodyPr wrap="none" lIns="91440" tIns="45720" rIns="91440" bIns="45720">
              <a:spAutoFit/>
            </a:bodyPr>
            <a:lstStyle/>
            <a:p>
              <a:pPr algn="ctr">
                <a:defRPr/>
              </a:pPr>
              <a:r>
                <a:rPr lang="de-DE" sz="2000">
                  <a:ln w="0"/>
                  <a:solidFill>
                    <a:srgbClr val="004476"/>
                  </a:solidFill>
                </a:rPr>
                <a:t>   interessieren</a:t>
              </a:r>
              <a:endParaRPr/>
            </a:p>
            <a:p>
              <a:pPr algn="ctr">
                <a:defRPr/>
              </a:pPr>
              <a:endParaRPr lang="de-DE" sz="800">
                <a:ln w="0"/>
                <a:solidFill>
                  <a:srgbClr val="004476"/>
                </a:solidFill>
              </a:endParaRPr>
            </a:p>
            <a:p>
              <a:pPr algn="ctr">
                <a:defRPr/>
              </a:pPr>
              <a:r>
                <a:rPr lang="de-DE" sz="2000">
                  <a:ln w="0"/>
                  <a:solidFill>
                    <a:srgbClr val="004476"/>
                  </a:solidFill>
                </a:rPr>
                <a:t>	wahrnehmen</a:t>
              </a:r>
              <a:endParaRPr/>
            </a:p>
            <a:p>
              <a:pPr algn="ctr">
                <a:defRPr/>
              </a:pPr>
              <a:endParaRPr lang="de-DE" sz="800">
                <a:ln w="0"/>
                <a:solidFill>
                  <a:srgbClr val="004476"/>
                </a:solidFill>
              </a:endParaRPr>
            </a:p>
            <a:p>
              <a:pPr algn="ctr">
                <a:defRPr/>
              </a:pPr>
              <a:r>
                <a:rPr lang="de-DE" sz="2000">
                  <a:ln w="0"/>
                  <a:solidFill>
                    <a:srgbClr val="004476"/>
                  </a:solidFill>
                </a:rPr>
                <a:t>        verarbeiten</a:t>
              </a:r>
              <a:endParaRPr/>
            </a:p>
            <a:p>
              <a:pPr algn="ctr">
                <a:defRPr/>
              </a:pPr>
              <a:endParaRPr lang="de-DE" sz="800">
                <a:ln w="0"/>
                <a:solidFill>
                  <a:srgbClr val="004476"/>
                </a:solidFill>
              </a:endParaRPr>
            </a:p>
            <a:p>
              <a:pPr algn="ctr">
                <a:defRPr/>
              </a:pPr>
              <a:r>
                <a:rPr lang="de-DE" sz="2000">
                  <a:ln w="0"/>
                  <a:solidFill>
                    <a:srgbClr val="004476"/>
                  </a:solidFill>
                </a:rPr>
                <a:t>verankern</a:t>
              </a:r>
              <a:endParaRPr/>
            </a:p>
          </p:txBody>
        </p:sp>
        <p:sp>
          <p:nvSpPr>
            <p:cNvPr id="15" name="Rechteck 15"/>
            <p:cNvSpPr/>
            <p:nvPr/>
          </p:nvSpPr>
          <p:spPr bwMode="auto">
            <a:xfrm>
              <a:off x="937363" y="2958762"/>
              <a:ext cx="2654841" cy="1692771"/>
            </a:xfrm>
            <a:prstGeom prst="rect">
              <a:avLst/>
            </a:prstGeom>
            <a:noFill/>
          </p:spPr>
          <p:txBody>
            <a:bodyPr wrap="square" lIns="91440" tIns="45720" rIns="91440" bIns="45720">
              <a:spAutoFit/>
            </a:bodyPr>
            <a:lstStyle/>
            <a:p>
              <a:pPr algn="ctr">
                <a:defRPr/>
              </a:pPr>
              <a:r>
                <a:rPr lang="de-DE" sz="2000" b="1">
                  <a:ln w="10160">
                    <a:solidFill>
                      <a:schemeClr val="accent5"/>
                    </a:solidFill>
                    <a:prstDash val="solid"/>
                  </a:ln>
                  <a:solidFill>
                    <a:srgbClr val="FFFFFF"/>
                  </a:solidFill>
                </a:rPr>
                <a:t> 	</a:t>
              </a:r>
              <a:r>
                <a:rPr lang="de-DE" sz="2000">
                  <a:ln w="0"/>
                  <a:solidFill>
                    <a:srgbClr val="004476"/>
                  </a:solidFill>
                </a:rPr>
                <a:t>  erinnern</a:t>
              </a:r>
              <a:endParaRPr/>
            </a:p>
            <a:p>
              <a:pPr algn="ctr">
                <a:defRPr/>
              </a:pPr>
              <a:endParaRPr lang="de-DE" sz="800">
                <a:ln w="0"/>
                <a:solidFill>
                  <a:srgbClr val="004476"/>
                </a:solidFill>
              </a:endParaRPr>
            </a:p>
            <a:p>
              <a:pPr algn="ctr">
                <a:defRPr/>
              </a:pPr>
              <a:r>
                <a:rPr lang="de-DE" sz="2000">
                  <a:ln w="0"/>
                  <a:solidFill>
                    <a:srgbClr val="004476"/>
                  </a:solidFill>
                </a:rPr>
                <a:t>wiedergeben</a:t>
              </a:r>
              <a:endParaRPr/>
            </a:p>
            <a:p>
              <a:pPr algn="ctr">
                <a:defRPr/>
              </a:pPr>
              <a:endParaRPr lang="de-DE" sz="800">
                <a:ln w="0"/>
                <a:solidFill>
                  <a:srgbClr val="004476"/>
                </a:solidFill>
              </a:endParaRPr>
            </a:p>
            <a:p>
              <a:pPr algn="ctr">
                <a:defRPr/>
              </a:pPr>
              <a:r>
                <a:rPr lang="de-DE" sz="2000">
                  <a:ln w="0"/>
                  <a:solidFill>
                    <a:srgbClr val="004476"/>
                  </a:solidFill>
                </a:rPr>
                <a:t>        übertragen</a:t>
              </a:r>
              <a:endParaRPr/>
            </a:p>
            <a:p>
              <a:pPr algn="ctr">
                <a:defRPr/>
              </a:pPr>
              <a:endParaRPr lang="de-DE" sz="800">
                <a:ln w="0"/>
                <a:solidFill>
                  <a:srgbClr val="004476"/>
                </a:solidFill>
              </a:endParaRPr>
            </a:p>
            <a:p>
              <a:pPr algn="ctr">
                <a:defRPr/>
              </a:pPr>
              <a:r>
                <a:rPr lang="de-DE" sz="2000">
                  <a:ln w="0"/>
                  <a:solidFill>
                    <a:srgbClr val="004476"/>
                  </a:solidFill>
                </a:rPr>
                <a:t>	anwenden</a:t>
              </a:r>
              <a:endParaRPr/>
            </a:p>
          </p:txBody>
        </p:sp>
        <p:sp>
          <p:nvSpPr>
            <p:cNvPr id="16" name="Nach links gekrümmter Pfeil 9"/>
            <p:cNvSpPr/>
            <p:nvPr/>
          </p:nvSpPr>
          <p:spPr bwMode="auto">
            <a:xfrm>
              <a:off x="2430549" y="2424316"/>
              <a:ext cx="3410865" cy="584775"/>
            </a:xfrm>
            <a:prstGeom prst="curvedLeftArrow">
              <a:avLst>
                <a:gd name="adj1" fmla="val 25000"/>
                <a:gd name="adj2" fmla="val 50000"/>
                <a:gd name="adj3" fmla="val 25000"/>
              </a:avLst>
            </a:prstGeom>
            <a:noFill/>
          </p:spPr>
          <p:txBody>
            <a:bodyPr wrap="square" lIns="91440" tIns="45720" rIns="91440" bIns="45720">
              <a:spAutoFit/>
            </a:bodyPr>
            <a:lstStyle/>
            <a:p>
              <a:pPr algn="ctr">
                <a:defRPr/>
              </a:pPr>
              <a:r>
                <a:rPr lang="de-DE" sz="3200" b="1">
                  <a:ln w="9525">
                    <a:solidFill>
                      <a:schemeClr val="bg1"/>
                    </a:solidFill>
                    <a:prstDash val="solid"/>
                  </a:ln>
                  <a:solidFill>
                    <a:srgbClr val="004476"/>
                  </a:solidFill>
                </a:rPr>
                <a:t>Ausatmen</a:t>
              </a:r>
              <a:endParaRPr lang="de-DE" sz="3200" b="1" cap="none" spc="0">
                <a:ln w="10160">
                  <a:solidFill>
                    <a:schemeClr val="accent5"/>
                  </a:solidFill>
                  <a:prstDash val="solid"/>
                </a:ln>
                <a:solidFill>
                  <a:srgbClr val="004476"/>
                </a:solidFill>
              </a:endParaRPr>
            </a:p>
          </p:txBody>
        </p:sp>
      </p:grpSp>
      <p:sp>
        <p:nvSpPr>
          <p:cNvPr id="8" name="Textfeld 7">
            <a:extLst>
              <a:ext uri="{FF2B5EF4-FFF2-40B4-BE49-F238E27FC236}">
                <a16:creationId xmlns:a16="http://schemas.microsoft.com/office/drawing/2014/main" id="{306CB5B3-6410-3BBC-9881-DCA6F7A128E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3.4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1</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Name TN (Chatsturm)</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TN agieren</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988276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normAutofit/>
          </a:bodyPr>
          <a:lstStyle/>
          <a:p>
            <a:pPr>
              <a:defRPr/>
            </a:pPr>
            <a:r>
              <a:rPr lang="de-DE"/>
              <a:t>Digitale Forschungsdaten</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19</a:t>
            </a:fld>
            <a:endParaRPr lang="de-DE"/>
          </a:p>
        </p:txBody>
      </p:sp>
      <p:sp>
        <p:nvSpPr>
          <p:cNvPr id="2" name="Textfeld 1">
            <a:extLst>
              <a:ext uri="{FF2B5EF4-FFF2-40B4-BE49-F238E27FC236}">
                <a16:creationId xmlns:a16="http://schemas.microsoft.com/office/drawing/2014/main" id="{0E759DB5-4741-72D9-04F5-A24AA599F84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Digitale Forschungsdaten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20</a:t>
            </a:fld>
            <a:endParaRPr lang="de-DE"/>
          </a:p>
        </p:txBody>
      </p:sp>
      <p:sp>
        <p:nvSpPr>
          <p:cNvPr id="13" name="Textplatzhalter 12"/>
          <p:cNvSpPr>
            <a:spLocks noGrp="1"/>
          </p:cNvSpPr>
          <p:nvPr>
            <p:ph type="body" sz="quarter" idx="21"/>
          </p:nvPr>
        </p:nvSpPr>
        <p:spPr bwMode="auto">
          <a:xfrm>
            <a:off x="538162" y="1452816"/>
            <a:ext cx="8191500" cy="381000"/>
          </a:xfrm>
        </p:spPr>
        <p:txBody>
          <a:bodyPr/>
          <a:lstStyle/>
          <a:p>
            <a:pPr>
              <a:defRPr/>
            </a:pPr>
            <a:r>
              <a:rPr lang="de-DE"/>
              <a:t>Mit welchen Forschungsdaten arbeitest du?</a:t>
            </a:r>
            <a:endParaRPr/>
          </a:p>
        </p:txBody>
      </p:sp>
      <p:pic>
        <p:nvPicPr>
          <p:cNvPr id="6" name="Inhaltsplatzhalter 8"/>
          <p:cNvPicPr>
            <a:picLocks noGrp="1" noChangeAspect="1"/>
          </p:cNvPicPr>
          <p:nvPr>
            <p:ph idx="4294967295"/>
          </p:nvPr>
        </p:nvPicPr>
        <p:blipFill>
          <a:blip r:embed="rId3"/>
          <a:stretch/>
        </p:blipFill>
        <p:spPr bwMode="auto">
          <a:xfrm>
            <a:off x="683568" y="2059930"/>
            <a:ext cx="1839913" cy="1231900"/>
          </a:xfrm>
          <a:prstGeom prst="rect">
            <a:avLst/>
          </a:prstGeom>
        </p:spPr>
      </p:pic>
      <p:pic>
        <p:nvPicPr>
          <p:cNvPr id="7" name="Grafik 10"/>
          <p:cNvPicPr>
            <a:picLocks noChangeAspect="1"/>
          </p:cNvPicPr>
          <p:nvPr/>
        </p:nvPicPr>
        <p:blipFill>
          <a:blip r:embed="rId4"/>
          <a:srcRect r="22912"/>
          <a:stretch/>
        </p:blipFill>
        <p:spPr bwMode="auto">
          <a:xfrm>
            <a:off x="2600076" y="2822384"/>
            <a:ext cx="1833961" cy="1189526"/>
          </a:xfrm>
          <a:prstGeom prst="rect">
            <a:avLst/>
          </a:prstGeom>
        </p:spPr>
      </p:pic>
      <p:pic>
        <p:nvPicPr>
          <p:cNvPr id="8" name="Grafik 12"/>
          <p:cNvPicPr>
            <a:picLocks noChangeAspect="1"/>
          </p:cNvPicPr>
          <p:nvPr/>
        </p:nvPicPr>
        <p:blipFill>
          <a:blip r:embed="rId5"/>
          <a:stretch/>
        </p:blipFill>
        <p:spPr bwMode="auto">
          <a:xfrm>
            <a:off x="4509857" y="2059769"/>
            <a:ext cx="1862343" cy="1231862"/>
          </a:xfrm>
          <a:prstGeom prst="rect">
            <a:avLst/>
          </a:prstGeom>
        </p:spPr>
      </p:pic>
      <p:pic>
        <p:nvPicPr>
          <p:cNvPr id="9" name="Grafik 14"/>
          <p:cNvPicPr>
            <a:picLocks noChangeAspect="1"/>
          </p:cNvPicPr>
          <p:nvPr/>
        </p:nvPicPr>
        <p:blipFill>
          <a:blip r:embed="rId6"/>
          <a:srcRect r="21718"/>
          <a:stretch/>
        </p:blipFill>
        <p:spPr bwMode="auto">
          <a:xfrm>
            <a:off x="6454073" y="2822384"/>
            <a:ext cx="1862343" cy="1189526"/>
          </a:xfrm>
          <a:prstGeom prst="rect">
            <a:avLst/>
          </a:prstGeom>
        </p:spPr>
      </p:pic>
      <p:pic>
        <p:nvPicPr>
          <p:cNvPr id="10" name="Grafik 16"/>
          <p:cNvPicPr>
            <a:picLocks noChangeAspect="1"/>
          </p:cNvPicPr>
          <p:nvPr/>
        </p:nvPicPr>
        <p:blipFill>
          <a:blip r:embed="rId7"/>
          <a:stretch/>
        </p:blipFill>
        <p:spPr bwMode="auto">
          <a:xfrm>
            <a:off x="683568" y="3530398"/>
            <a:ext cx="1839794" cy="1071880"/>
          </a:xfrm>
          <a:prstGeom prst="rect">
            <a:avLst/>
          </a:prstGeom>
        </p:spPr>
      </p:pic>
      <p:pic>
        <p:nvPicPr>
          <p:cNvPr id="11" name="Grafik 18"/>
          <p:cNvPicPr>
            <a:picLocks noChangeAspect="1"/>
          </p:cNvPicPr>
          <p:nvPr/>
        </p:nvPicPr>
        <p:blipFill>
          <a:blip r:embed="rId8"/>
          <a:srcRect b="15479"/>
          <a:stretch/>
        </p:blipFill>
        <p:spPr bwMode="auto">
          <a:xfrm>
            <a:off x="4509857" y="3554233"/>
            <a:ext cx="1857969" cy="1048045"/>
          </a:xfrm>
          <a:prstGeom prst="rect">
            <a:avLst/>
          </a:prstGeom>
        </p:spPr>
      </p:pic>
      <p:sp>
        <p:nvSpPr>
          <p:cNvPr id="12" name="Fußzeilenplatzhalter 1"/>
          <p:cNvSpPr/>
          <p:nvPr/>
        </p:nvSpPr>
        <p:spPr bwMode="auto">
          <a:xfrm>
            <a:off x="6367826" y="4078255"/>
            <a:ext cx="3143576" cy="703502"/>
          </a:xfrm>
          <a:prstGeom prst="rect">
            <a:avLst/>
          </a:prstGeom>
        </p:spPr>
        <p:txBody>
          <a:bodyPr vert="horz" lIns="91440" tIns="45720" rIns="91440" bIns="45720" rtlCol="0" anchor="ct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a:solidFill>
                  <a:srgbClr val="5E5E5E"/>
                </a:solidFill>
                <a:latin typeface="+mj-lt"/>
              </a:rPr>
              <a:t>Quelle: pixabay.com. </a:t>
            </a:r>
            <a:br>
              <a:rPr lang="de-DE">
                <a:solidFill>
                  <a:srgbClr val="5E5E5E"/>
                </a:solidFill>
                <a:latin typeface="+mj-lt"/>
              </a:rPr>
            </a:br>
            <a:r>
              <a:rPr lang="de-DE">
                <a:solidFill>
                  <a:srgbClr val="5E5E5E"/>
                </a:solidFill>
                <a:latin typeface="+mj-lt"/>
              </a:rPr>
              <a:t>Dieses Werk ist lizenziert unter einer </a:t>
            </a:r>
            <a:br>
              <a:rPr lang="de-DE">
                <a:latin typeface="+mj-lt"/>
              </a:rPr>
            </a:br>
            <a:r>
              <a:rPr lang="de-DE" u="sng">
                <a:latin typeface="+mj-lt"/>
                <a:hlinkClick r:id="rId9" tooltip="https://creativecommons.org/publicdomain/zero/1.0/deed.de"/>
              </a:rPr>
              <a:t>CC0 1.0 Universal (CC0 1.0) Public Domain Dedication</a:t>
            </a:r>
            <a:r>
              <a:rPr lang="de-DE">
                <a:latin typeface="+mj-lt"/>
              </a:rPr>
              <a:t>.</a:t>
            </a:r>
            <a:endParaRPr>
              <a:latin typeface="+mj-lt"/>
            </a:endParaRPr>
          </a:p>
          <a:p>
            <a:pPr>
              <a:defRPr/>
            </a:pPr>
            <a:r>
              <a:rPr lang="de-DE" u="sng">
                <a:latin typeface="+mj-lt"/>
                <a:hlinkClick r:id="rId9" tooltip="https://creativecommons.org/publicdomain/zero/1.0/deed.de"/>
              </a:rPr>
              <a:t>https://creativecommons.org/publicdomain/zero/1.0/deed.de</a:t>
            </a:r>
            <a:r>
              <a:rPr lang="de-DE">
                <a:latin typeface="+mj-lt"/>
              </a:rPr>
              <a:t> </a:t>
            </a:r>
            <a:endParaRPr>
              <a:latin typeface="+mj-lt"/>
            </a:endParaRPr>
          </a:p>
          <a:p>
            <a:pPr>
              <a:defRPr/>
            </a:pPr>
            <a:endParaRPr lang="de-DE">
              <a:latin typeface="+mj-lt"/>
            </a:endParaRPr>
          </a:p>
        </p:txBody>
      </p:sp>
      <p:sp>
        <p:nvSpPr>
          <p:cNvPr id="2" name="Textfeld 1">
            <a:extLst>
              <a:ext uri="{FF2B5EF4-FFF2-40B4-BE49-F238E27FC236}">
                <a16:creationId xmlns:a16="http://schemas.microsoft.com/office/drawing/2014/main" id="{A6CCE5ED-129C-8615-A57E-3139A082941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Inhaltsplatzhalter 5"/>
          <p:cNvSpPr>
            <a:spLocks noGrp="1"/>
          </p:cNvSpPr>
          <p:nvPr>
            <p:ph type="body" sz="half" idx="1"/>
          </p:nvPr>
        </p:nvSpPr>
        <p:spPr bwMode="auto">
          <a:xfrm>
            <a:off x="958850" y="1927225"/>
            <a:ext cx="7213550" cy="2782888"/>
          </a:xfrm>
        </p:spPr>
        <p:txBody>
          <a:bodyPr>
            <a:normAutofit/>
          </a:bodyPr>
          <a:lstStyle/>
          <a:p>
            <a:pPr>
              <a:defRPr/>
            </a:pPr>
            <a:r>
              <a:rPr lang="de-DE"/>
              <a:t>Keine feste Definition von Forschungsdaten</a:t>
            </a:r>
            <a:endParaRPr/>
          </a:p>
          <a:p>
            <a:pPr>
              <a:defRPr/>
            </a:pPr>
            <a:r>
              <a:rPr lang="de-DE"/>
              <a:t>Allgemein:</a:t>
            </a:r>
            <a:endParaRPr/>
          </a:p>
          <a:p>
            <a:pPr lvl="3">
              <a:defRPr/>
            </a:pPr>
            <a:r>
              <a:rPr lang="de-DE"/>
              <a:t>	„</a:t>
            </a:r>
            <a:r>
              <a:rPr lang="de-DE" i="1"/>
              <a:t>alle (digitalen) Daten, die während des Forschungsprozesses 	</a:t>
            </a:r>
            <a:r>
              <a:rPr lang="de-DE" b="1" i="1"/>
              <a:t>entstehen</a:t>
            </a:r>
            <a:r>
              <a:rPr lang="de-DE" i="1"/>
              <a:t>, </a:t>
            </a:r>
            <a:r>
              <a:rPr lang="de-DE" b="1" i="1"/>
              <a:t>gesammelt</a:t>
            </a:r>
            <a:r>
              <a:rPr lang="de-DE" i="1"/>
              <a:t>, oder </a:t>
            </a:r>
            <a:r>
              <a:rPr lang="de-DE" b="1" i="1"/>
              <a:t>verarbeitet</a:t>
            </a:r>
            <a:r>
              <a:rPr lang="de-DE" i="1"/>
              <a:t> werden sowie deren 	</a:t>
            </a:r>
            <a:r>
              <a:rPr lang="de-DE" b="1" i="1"/>
              <a:t>Ergebnisse</a:t>
            </a:r>
            <a:r>
              <a:rPr lang="de-DE" i="1"/>
              <a:t> sind</a:t>
            </a:r>
            <a:r>
              <a:rPr lang="de-DE"/>
              <a:t>“</a:t>
            </a:r>
            <a:r>
              <a:rPr lang="de-DE" baseline="30000"/>
              <a:t>1,2 </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Digitale Forschungsdaten</a:t>
            </a:r>
            <a:endParaRPr/>
          </a:p>
        </p:txBody>
      </p:sp>
      <p:sp>
        <p:nvSpPr>
          <p:cNvPr id="2" name="Textplatzhalter 12"/>
          <p:cNvSpPr>
            <a:spLocks noGrp="1"/>
          </p:cNvSpPr>
          <p:nvPr>
            <p:ph type="body" sz="quarter" idx="21"/>
          </p:nvPr>
        </p:nvSpPr>
        <p:spPr bwMode="auto">
          <a:xfrm>
            <a:off x="538162" y="1452816"/>
            <a:ext cx="8191500" cy="381000"/>
          </a:xfrm>
        </p:spPr>
        <p:txBody>
          <a:bodyPr/>
          <a:lstStyle/>
          <a:p>
            <a:pPr>
              <a:defRPr/>
            </a:pPr>
            <a:r>
              <a:rPr lang="de-DE"/>
              <a:t>Was sind digitale Forschungsdaten?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21</a:t>
            </a:fld>
            <a:endParaRPr lang="de-DE"/>
          </a:p>
        </p:txBody>
      </p:sp>
      <p:sp>
        <p:nvSpPr>
          <p:cNvPr id="6" name="Textfeld 3"/>
          <p:cNvSpPr/>
          <p:nvPr/>
        </p:nvSpPr>
        <p:spPr bwMode="auto">
          <a:xfrm>
            <a:off x="195845" y="4029073"/>
            <a:ext cx="184731" cy="369332"/>
          </a:xfrm>
          <a:prstGeom prst="rect">
            <a:avLst/>
          </a:prstGeom>
          <a:noFill/>
        </p:spPr>
        <p:txBody>
          <a:bodyPr wrap="none" rtlCol="0">
            <a:spAutoFit/>
          </a:bodyPr>
          <a:lstStyle/>
          <a:p>
            <a:pPr>
              <a:defRPr/>
            </a:pPr>
            <a:endParaRPr lang="de-DE"/>
          </a:p>
        </p:txBody>
      </p:sp>
      <p:sp>
        <p:nvSpPr>
          <p:cNvPr id="8" name="Textfeld 7"/>
          <p:cNvSpPr/>
          <p:nvPr/>
        </p:nvSpPr>
        <p:spPr bwMode="auto">
          <a:xfrm>
            <a:off x="4906195" y="4136795"/>
            <a:ext cx="4041959" cy="523220"/>
          </a:xfrm>
          <a:prstGeom prst="rect">
            <a:avLst/>
          </a:prstGeom>
          <a:noFill/>
        </p:spPr>
        <p:txBody>
          <a:bodyPr wrap="square" rtlCol="0">
            <a:spAutoFit/>
          </a:bodyPr>
          <a:lstStyle/>
          <a:p>
            <a:pPr algn="l">
              <a:defRPr/>
            </a:pPr>
            <a:r>
              <a:rPr lang="de-DE" sz="700" dirty="0">
                <a:cs typeface="Arial"/>
              </a:rPr>
              <a:t>[1]: </a:t>
            </a:r>
            <a:r>
              <a:rPr lang="de-DE" sz="700" dirty="0"/>
              <a:t>﻿</a:t>
            </a:r>
            <a:r>
              <a:rPr lang="de-DE" sz="700" dirty="0" err="1"/>
              <a:t>Kindling</a:t>
            </a:r>
            <a:r>
              <a:rPr lang="de-DE" sz="700" dirty="0"/>
              <a:t>, M.; Schirmbacher, P.: „Die digitale Forschungswelt" als Gegenstand der Forschung. </a:t>
            </a:r>
            <a:br>
              <a:rPr lang="de-DE" sz="700" dirty="0"/>
            </a:br>
            <a:r>
              <a:rPr lang="de-DE" sz="700" dirty="0"/>
              <a:t>       Information - Wissenschaft &amp; Praxis 64 (2013), S. 130. </a:t>
            </a:r>
            <a:r>
              <a:rPr lang="de-DE" sz="700" u="sng" dirty="0">
                <a:hlinkClick r:id="rId3" tooltip="https://doi.org/10.1515/iwp-2013-0017"/>
              </a:rPr>
              <a:t>https://doi.org/10.1515/iwp-2013-0017</a:t>
            </a:r>
            <a:endParaRPr lang="de-DE" sz="700" dirty="0"/>
          </a:p>
          <a:p>
            <a:pPr algn="l">
              <a:defRPr/>
            </a:pPr>
            <a:r>
              <a:rPr lang="de-DE" sz="700" dirty="0"/>
              <a:t>[2]: ﻿DARIAH-DE. „Digitale Forschungsinfrastruktur für die Geistes- und Kulturwissenschaften.“ </a:t>
            </a:r>
            <a:br>
              <a:rPr lang="de-DE" sz="700" dirty="0"/>
            </a:br>
            <a:r>
              <a:rPr lang="de-DE" sz="700" dirty="0"/>
              <a:t>       Zugriff am 08.11.2023, </a:t>
            </a:r>
            <a:r>
              <a:rPr lang="de-DE" sz="700" u="sng" dirty="0">
                <a:hlinkClick r:id="rId4" tooltip="https://de.dariah.eu/"/>
              </a:rPr>
              <a:t>https://de.dariah.eu</a:t>
            </a:r>
            <a:endParaRPr lang="de-DE" sz="700" dirty="0"/>
          </a:p>
        </p:txBody>
      </p:sp>
      <p:sp>
        <p:nvSpPr>
          <p:cNvPr id="3" name="Textfeld 2">
            <a:extLst>
              <a:ext uri="{FF2B5EF4-FFF2-40B4-BE49-F238E27FC236}">
                <a16:creationId xmlns:a16="http://schemas.microsoft.com/office/drawing/2014/main" id="{40CDD9B7-ED95-5823-2257-FB1DB5A2941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6709494" cy="2782888"/>
          </a:xfrm>
        </p:spPr>
        <p:txBody>
          <a:bodyPr>
            <a:normAutofit/>
          </a:bodyPr>
          <a:lstStyle/>
          <a:p>
            <a:pPr>
              <a:defRPr/>
            </a:pPr>
            <a:r>
              <a:rPr lang="de-DE"/>
              <a:t>Was könnte eine logische Abfolge der gegebenen Elemente sein? </a:t>
            </a:r>
            <a:endParaRPr/>
          </a:p>
          <a:p>
            <a:pPr>
              <a:defRPr/>
            </a:pPr>
            <a:r>
              <a:rPr lang="de-DE"/>
              <a:t>Ergänzungen sind möglich.</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Was passiert mit Daten?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22</a:t>
            </a:fld>
            <a:endParaRPr lang="de-DE"/>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en-GB"/>
              <a:t>Drehen und Wenden in Gruppen</a:t>
            </a:r>
            <a:endParaRPr/>
          </a:p>
        </p:txBody>
      </p:sp>
      <p:sp>
        <p:nvSpPr>
          <p:cNvPr id="2" name="Textfeld 1">
            <a:extLst>
              <a:ext uri="{FF2B5EF4-FFF2-40B4-BE49-F238E27FC236}">
                <a16:creationId xmlns:a16="http://schemas.microsoft.com/office/drawing/2014/main" id="{BF3DC715-20BA-5E02-0A9C-C4755ADA0BD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6709494" cy="2782888"/>
          </a:xfrm>
        </p:spPr>
        <p:txBody>
          <a:bodyPr>
            <a:normAutofit/>
          </a:bodyPr>
          <a:lstStyle/>
          <a:p>
            <a:pPr>
              <a:defRPr/>
            </a:pPr>
            <a:r>
              <a:rPr lang="de-DE"/>
              <a:t>Was könnte eine logische Abfolge der gegebenen Elemente sein? </a:t>
            </a:r>
            <a:endParaRPr/>
          </a:p>
          <a:p>
            <a:pPr>
              <a:defRPr/>
            </a:pPr>
            <a:r>
              <a:rPr lang="de-DE"/>
              <a:t>Ergänzungen sind möglich.</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Was passiert mit Daten?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23</a:t>
            </a:fld>
            <a:endParaRPr lang="de-DE"/>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en-GB"/>
              <a:t>Drehen und Wenden in Gruppen</a:t>
            </a:r>
            <a:endParaRPr/>
          </a:p>
        </p:txBody>
      </p:sp>
      <p:sp>
        <p:nvSpPr>
          <p:cNvPr id="2" name="Textfeld 1">
            <a:extLst>
              <a:ext uri="{FF2B5EF4-FFF2-40B4-BE49-F238E27FC236}">
                <a16:creationId xmlns:a16="http://schemas.microsoft.com/office/drawing/2014/main" id="{BF3DC715-20BA-5E02-0A9C-C4755ADA0BD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4.5</a:t>
            </a:r>
          </a:p>
        </p:txBody>
      </p:sp>
      <p:sp>
        <p:nvSpPr>
          <p:cNvPr id="7" name="Rechteck: abgerundete Ecken 6">
            <a:extLst>
              <a:ext uri="{FF2B5EF4-FFF2-40B4-BE49-F238E27FC236}">
                <a16:creationId xmlns:a16="http://schemas.microsoft.com/office/drawing/2014/main" id="{D1AE4012-AF26-D615-DDF6-19DE01ACC0B0}"/>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23789CE4-241E-C899-C973-5F6EA463DCD9}"/>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FD-Lebenszyklus (Drehen und Wenden)</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2/3 TN Gruppenarbeit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7082624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6709494" cy="2782888"/>
          </a:xfrm>
        </p:spPr>
        <p:txBody>
          <a:bodyPr>
            <a:normAutofit/>
          </a:bodyPr>
          <a:lstStyle/>
          <a:p>
            <a:pPr>
              <a:defRPr/>
            </a:pPr>
            <a:r>
              <a:rPr lang="de-DE"/>
              <a:t>Was könnte eine logische Abfolge der gegebenen Elemente sein? </a:t>
            </a:r>
            <a:endParaRPr/>
          </a:p>
          <a:p>
            <a:pPr>
              <a:defRPr/>
            </a:pPr>
            <a:r>
              <a:rPr lang="de-DE"/>
              <a:t>Ergänzungen sind möglich.</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Was passiert mit Daten?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24</a:t>
            </a:fld>
            <a:endParaRPr lang="de-DE"/>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en-GB"/>
              <a:t>Drehen und Wenden in Gruppen</a:t>
            </a:r>
            <a:endParaRPr/>
          </a:p>
        </p:txBody>
      </p:sp>
      <p:sp>
        <p:nvSpPr>
          <p:cNvPr id="2" name="Textfeld 1">
            <a:extLst>
              <a:ext uri="{FF2B5EF4-FFF2-40B4-BE49-F238E27FC236}">
                <a16:creationId xmlns:a16="http://schemas.microsoft.com/office/drawing/2014/main" id="{BF3DC715-20BA-5E02-0A9C-C4755ADA0BD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4.6</a:t>
            </a:r>
          </a:p>
        </p:txBody>
      </p:sp>
      <p:sp>
        <p:nvSpPr>
          <p:cNvPr id="7" name="Rechteck: abgerundete Ecken 6">
            <a:extLst>
              <a:ext uri="{FF2B5EF4-FFF2-40B4-BE49-F238E27FC236}">
                <a16:creationId xmlns:a16="http://schemas.microsoft.com/office/drawing/2014/main" id="{EB995FD9-813F-130B-D85D-3E60181ED9BB}"/>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0C117DE7-3123-3DA0-63EA-D39CD65719A7}"/>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FD-Lebenszyklus (Drehen und Wenden)</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Zusammenfassung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971138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 name="Textplatzhalter 11"/>
          <p:cNvSpPr>
            <a:spLocks noGrp="1"/>
          </p:cNvSpPr>
          <p:nvPr>
            <p:ph type="body" sz="half" idx="1"/>
          </p:nvPr>
        </p:nvSpPr>
        <p:spPr bwMode="auto"/>
        <p:txBody>
          <a:bodyPr/>
          <a:lstStyle/>
          <a:p>
            <a:pPr>
              <a:defRPr/>
            </a:pPr>
            <a:r>
              <a:rPr lang="de-DE"/>
              <a:t>Beispiel 1:</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Daten-Lebenszyklus</a:t>
            </a:r>
            <a:endParaRPr/>
          </a:p>
        </p:txBody>
      </p:sp>
      <p:sp>
        <p:nvSpPr>
          <p:cNvPr id="13" name="Textplatzhalter 12"/>
          <p:cNvSpPr>
            <a:spLocks noGrp="1"/>
          </p:cNvSpPr>
          <p:nvPr>
            <p:ph type="body" sz="quarter" idx="21"/>
          </p:nvPr>
        </p:nvSpPr>
        <p:spPr bwMode="auto"/>
        <p:txBody>
          <a:bodyPr/>
          <a:lstStyle/>
          <a:p>
            <a:pPr>
              <a:defRPr/>
            </a:pPr>
            <a:r>
              <a:rPr lang="de-DE"/>
              <a:t>Forschungsdaten durchlaufen Phasen </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25</a:t>
            </a:fld>
            <a:endParaRPr lang="de-DE"/>
          </a:p>
        </p:txBody>
      </p:sp>
      <p:graphicFrame>
        <p:nvGraphicFramePr>
          <p:cNvPr id="2" name="Diagramm 1"/>
          <p:cNvGraphicFramePr>
            <a:graphicFrameLocks/>
          </p:cNvGraphicFramePr>
          <p:nvPr/>
        </p:nvGraphicFramePr>
        <p:xfrm>
          <a:off x="3995936" y="1131590"/>
          <a:ext cx="5148064" cy="31324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Box 14"/>
          <p:cNvSpPr/>
          <p:nvPr/>
        </p:nvSpPr>
        <p:spPr bwMode="auto">
          <a:xfrm>
            <a:off x="5220072" y="4403586"/>
            <a:ext cx="3168351" cy="300376"/>
          </a:xfrm>
          <a:prstGeom prst="rect">
            <a:avLst/>
          </a:prstGeom>
          <a:noFill/>
          <a:ln>
            <a:noFill/>
          </a:ln>
        </p:spPr>
        <p:txBody>
          <a:bodyPr rot="0" spcFirstLastPara="0" vert="horz" wrap="square" lIns="0" tIns="0" rIns="0" bIns="0" numCol="1" spcCol="0" rtlCol="0" fromWordArt="0" anchor="b" anchorCtr="0" forceAA="0" compatLnSpc="1">
            <a:prstTxWarp prst="textNoShape">
              <a:avLst/>
            </a:prstTxWarp>
            <a:noAutofit/>
          </a:bodyPr>
          <a:lstStyle/>
          <a:p>
            <a:pPr algn="l">
              <a:lnSpc>
                <a:spcPct val="114999"/>
              </a:lnSpc>
              <a:spcBef>
                <a:spcPts val="200"/>
              </a:spcBef>
              <a:spcAft>
                <a:spcPts val="1000"/>
              </a:spcAft>
              <a:defRPr/>
            </a:pPr>
            <a:r>
              <a:rPr lang="de-DE" sz="700" b="0">
                <a:ea typeface="Calibri"/>
                <a:cs typeface="Arial"/>
              </a:rPr>
              <a:t>Quelle: Forschungsdaten-Lebenszyklus nach dem UK Data Archive (Stand: Juni 2018). </a:t>
            </a:r>
            <a:br>
              <a:rPr lang="de-DE" sz="700" b="0">
                <a:ea typeface="Calibri"/>
                <a:cs typeface="Arial"/>
              </a:rPr>
            </a:br>
            <a:r>
              <a:rPr lang="de-DE" sz="700">
                <a:cs typeface="Arial"/>
              </a:rPr>
              <a:t>Inzwischen ist dort eine neuere Version des Lebenszyklus dargestellt.</a:t>
            </a:r>
            <a:endParaRPr lang="de-DE" sz="700" b="0">
              <a:ea typeface="Calibri"/>
              <a:cs typeface="Arial"/>
            </a:endParaRPr>
          </a:p>
        </p:txBody>
      </p:sp>
      <p:sp>
        <p:nvSpPr>
          <p:cNvPr id="6" name="Textfeld 5">
            <a:extLst>
              <a:ext uri="{FF2B5EF4-FFF2-40B4-BE49-F238E27FC236}">
                <a16:creationId xmlns:a16="http://schemas.microsoft.com/office/drawing/2014/main" id="{D97D6953-62D7-A626-5339-0E51D75E9AC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4.7</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51" name="Grafik 2"/>
          <p:cNvPicPr/>
          <p:nvPr/>
        </p:nvPicPr>
        <p:blipFill>
          <a:blip r:embed="rId3"/>
          <a:srcRect l="14636" t="14893" r="15108" b="3021"/>
          <a:stretch/>
        </p:blipFill>
        <p:spPr bwMode="auto">
          <a:xfrm>
            <a:off x="4932040" y="699541"/>
            <a:ext cx="3456384" cy="3744417"/>
          </a:xfrm>
          <a:prstGeom prst="rect">
            <a:avLst/>
          </a:prstGeom>
          <a:ln>
            <a:noFill/>
          </a:ln>
        </p:spPr>
      </p:pic>
      <p:sp>
        <p:nvSpPr>
          <p:cNvPr id="353" name="CustomShape 3"/>
          <p:cNvSpPr/>
          <p:nvPr/>
        </p:nvSpPr>
        <p:spPr bwMode="auto">
          <a:xfrm>
            <a:off x="5526184" y="4404311"/>
            <a:ext cx="3006256" cy="306323"/>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algn="l">
              <a:lnSpc>
                <a:spcPct val="100000"/>
              </a:lnSpc>
              <a:defRPr/>
            </a:pPr>
            <a:r>
              <a:rPr lang="de-DE" sz="700" b="0" strike="noStrike" spc="-1">
                <a:latin typeface="+mj-lt"/>
                <a:ea typeface="Arial"/>
              </a:rPr>
              <a:t>Quelle:</a:t>
            </a:r>
            <a:r>
              <a:rPr lang="de-DE" sz="700" b="0" strike="noStrike" spc="-1">
                <a:solidFill>
                  <a:srgbClr val="004476"/>
                </a:solidFill>
                <a:latin typeface="+mj-lt"/>
                <a:ea typeface="Arial"/>
              </a:rPr>
              <a:t> </a:t>
            </a:r>
            <a:r>
              <a:rPr lang="de-DE" sz="700" b="0" u="sng" strike="noStrike" spc="-1">
                <a:solidFill>
                  <a:srgbClr val="0563C1"/>
                </a:solidFill>
                <a:latin typeface="+mj-lt"/>
                <a:ea typeface="Arial"/>
                <a:hlinkClick r:id="rId4" tooltip="https://www.forschungsdaten.info/themen/informieren-und-planen/datenlebenszyklus/"/>
              </a:rPr>
              <a:t>https://www.forschungsdaten.info/themen/informieren-und-planen/datenlebenszyklus/</a:t>
            </a:r>
            <a:r>
              <a:rPr lang="de-DE" sz="700" b="0" strike="noStrike" spc="-1">
                <a:latin typeface="+mj-lt"/>
                <a:ea typeface="Arial"/>
              </a:rPr>
              <a:t>, Zugriff am 07.11.2023</a:t>
            </a:r>
            <a:endParaRPr lang="de-DE" sz="700" b="0" strike="noStrike" spc="-1">
              <a:latin typeface="+mj-lt"/>
            </a:endParaRPr>
          </a:p>
        </p:txBody>
      </p:sp>
      <p:sp>
        <p:nvSpPr>
          <p:cNvPr id="5" name="Textplatzhalter 4"/>
          <p:cNvSpPr>
            <a:spLocks noGrp="1"/>
          </p:cNvSpPr>
          <p:nvPr>
            <p:ph type="body" sz="half" idx="1"/>
          </p:nvPr>
        </p:nvSpPr>
        <p:spPr bwMode="auto"/>
        <p:txBody>
          <a:bodyPr/>
          <a:lstStyle/>
          <a:p>
            <a:pPr>
              <a:defRPr/>
            </a:pPr>
            <a:r>
              <a:rPr lang="de-DE"/>
              <a:t>Beispiel 2:</a:t>
            </a:r>
            <a:endParaRPr/>
          </a:p>
        </p:txBody>
      </p:sp>
      <p:sp>
        <p:nvSpPr>
          <p:cNvPr id="2" name="Titel 1"/>
          <p:cNvSpPr>
            <a:spLocks noGrp="1"/>
          </p:cNvSpPr>
          <p:nvPr>
            <p:ph type="title"/>
          </p:nvPr>
        </p:nvSpPr>
        <p:spPr bwMode="auto">
          <a:xfrm>
            <a:off x="476250" y="376238"/>
            <a:ext cx="8191500" cy="584039"/>
          </a:xfrm>
        </p:spPr>
        <p:txBody>
          <a:bodyPr>
            <a:normAutofit/>
          </a:bodyPr>
          <a:lstStyle/>
          <a:p>
            <a:pPr>
              <a:defRPr/>
            </a:pPr>
            <a:r>
              <a:rPr lang="de-DE"/>
              <a:t>Daten-Lebenszyklus</a:t>
            </a:r>
            <a:endParaRPr/>
          </a:p>
        </p:txBody>
      </p:sp>
      <p:sp>
        <p:nvSpPr>
          <p:cNvPr id="6" name="Textplatzhalter 5"/>
          <p:cNvSpPr>
            <a:spLocks noGrp="1"/>
          </p:cNvSpPr>
          <p:nvPr>
            <p:ph type="body" sz="quarter" idx="21"/>
          </p:nvPr>
        </p:nvSpPr>
        <p:spPr bwMode="auto"/>
        <p:txBody>
          <a:bodyPr/>
          <a:lstStyle/>
          <a:p>
            <a:pPr>
              <a:defRPr/>
            </a:pPr>
            <a:r>
              <a:rPr lang="de-DE"/>
              <a:t>Forschungsdaten durchlaufen Phasen</a:t>
            </a:r>
            <a:endParaRPr/>
          </a:p>
        </p:txBody>
      </p:sp>
      <p:sp>
        <p:nvSpPr>
          <p:cNvPr id="8"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26</a:t>
            </a:fld>
            <a:endParaRPr lang="de-DE"/>
          </a:p>
        </p:txBody>
      </p:sp>
      <p:sp>
        <p:nvSpPr>
          <p:cNvPr id="3" name="Textfeld 2">
            <a:extLst>
              <a:ext uri="{FF2B5EF4-FFF2-40B4-BE49-F238E27FC236}">
                <a16:creationId xmlns:a16="http://schemas.microsoft.com/office/drawing/2014/main" id="{D94D9F65-FA44-87D9-6F1A-572190F40B93}"/>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4.8</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915644" y="3685598"/>
            <a:ext cx="8191500" cy="974384"/>
          </a:xfrm>
        </p:spPr>
        <p:txBody>
          <a:bodyPr/>
          <a:lstStyle/>
          <a:p>
            <a:pPr>
              <a:defRPr/>
            </a:pPr>
            <a:r>
              <a:rPr lang="de-DE"/>
              <a:t>Kaffeepause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27</a:t>
            </a:fld>
            <a:endParaRPr lang="de-DE"/>
          </a:p>
        </p:txBody>
      </p:sp>
      <p:pic>
        <p:nvPicPr>
          <p:cNvPr id="5" name="Inhaltsplatzhalter 6"/>
          <p:cNvPicPr>
            <a:picLocks noGrp="1" noChangeAspect="1"/>
          </p:cNvPicPr>
          <p:nvPr>
            <p:ph idx="4294967295"/>
          </p:nvPr>
        </p:nvPicPr>
        <p:blipFill>
          <a:blip r:embed="rId3"/>
          <a:stretch/>
        </p:blipFill>
        <p:spPr bwMode="auto">
          <a:xfrm>
            <a:off x="0" y="0"/>
            <a:ext cx="0" cy="0"/>
          </a:xfrm>
          <a:prstGeom prst="rect">
            <a:avLst/>
          </a:prstGeom>
        </p:spPr>
      </p:pic>
      <p:pic>
        <p:nvPicPr>
          <p:cNvPr id="2"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4060858" cy="2782094"/>
          </a:xfrm>
        </p:spPr>
        <p:txBody>
          <a:bodyPr>
            <a:noAutofit/>
          </a:bodyPr>
          <a:lstStyle/>
          <a:p>
            <a:pPr marL="0" indent="0">
              <a:lnSpc>
                <a:spcPct val="150000"/>
              </a:lnSpc>
              <a:spcBef>
                <a:spcPts val="0"/>
              </a:spcBef>
              <a:buNone/>
              <a:defRPr/>
            </a:pPr>
            <a:r>
              <a:rPr lang="de-DE" dirty="0"/>
              <a:t>… umfasst alle </a:t>
            </a:r>
            <a:r>
              <a:rPr lang="de-DE" b="1" dirty="0"/>
              <a:t>Aktivitäten</a:t>
            </a:r>
            <a:r>
              <a:rPr lang="de-DE" dirty="0"/>
              <a:t>, die mit</a:t>
            </a:r>
            <a:endParaRPr dirty="0"/>
          </a:p>
          <a:p>
            <a:pPr lvl="1">
              <a:defRPr/>
            </a:pPr>
            <a:r>
              <a:rPr lang="de-DE" dirty="0"/>
              <a:t>Aufbereitung,</a:t>
            </a:r>
            <a:endParaRPr dirty="0"/>
          </a:p>
          <a:p>
            <a:pPr lvl="1">
              <a:defRPr/>
            </a:pPr>
            <a:r>
              <a:rPr lang="de-DE" dirty="0"/>
              <a:t>Speicherung,</a:t>
            </a:r>
            <a:endParaRPr dirty="0"/>
          </a:p>
          <a:p>
            <a:pPr lvl="1">
              <a:defRPr/>
            </a:pPr>
            <a:r>
              <a:rPr lang="de-DE" dirty="0"/>
              <a:t>Archivierung und</a:t>
            </a:r>
            <a:endParaRPr dirty="0"/>
          </a:p>
          <a:p>
            <a:pPr lvl="1">
              <a:defRPr/>
            </a:pPr>
            <a:r>
              <a:rPr lang="de-DE" dirty="0"/>
              <a:t>Veröffentlichung </a:t>
            </a:r>
            <a:endParaRPr dirty="0"/>
          </a:p>
          <a:p>
            <a:pPr marL="0" indent="0">
              <a:lnSpc>
                <a:spcPct val="150000"/>
              </a:lnSpc>
              <a:spcBef>
                <a:spcPts val="0"/>
              </a:spcBef>
              <a:buNone/>
              <a:defRPr/>
            </a:pPr>
            <a:r>
              <a:rPr lang="de-DE" dirty="0"/>
              <a:t>… von Forschungsdaten verbunden sind.</a:t>
            </a:r>
            <a:endParaRPr dirty="0"/>
          </a:p>
        </p:txBody>
      </p:sp>
      <p:sp>
        <p:nvSpPr>
          <p:cNvPr id="4" name="Titel 2"/>
          <p:cNvSpPr>
            <a:spLocks noGrp="1"/>
          </p:cNvSpPr>
          <p:nvPr>
            <p:ph type="title"/>
          </p:nvPr>
        </p:nvSpPr>
        <p:spPr bwMode="auto"/>
        <p:txBody>
          <a:bodyPr/>
          <a:lstStyle/>
          <a:p>
            <a:pPr>
              <a:defRPr/>
            </a:pPr>
            <a:r>
              <a:rPr lang="de-DE"/>
              <a:t>Forschungsdatenmanagement</a:t>
            </a:r>
            <a:endParaRPr/>
          </a:p>
        </p:txBody>
      </p:sp>
      <p:sp>
        <p:nvSpPr>
          <p:cNvPr id="2" name="Textplatzhalter 1"/>
          <p:cNvSpPr>
            <a:spLocks noGrp="1"/>
          </p:cNvSpPr>
          <p:nvPr>
            <p:ph type="body" sz="quarter" idx="21"/>
          </p:nvPr>
        </p:nvSpPr>
        <p:spPr bwMode="auto"/>
        <p:txBody>
          <a:bodyPr/>
          <a:lstStyle/>
          <a:p>
            <a:pPr>
              <a:defRPr/>
            </a:pPr>
            <a:r>
              <a:rPr lang="en-GB"/>
              <a:t>Forschungsdatenmanagement (FDM) …</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28</a:t>
            </a:fld>
            <a:endParaRPr lang="de-DE"/>
          </a:p>
        </p:txBody>
      </p:sp>
      <p:sp>
        <p:nvSpPr>
          <p:cNvPr id="7" name="Textfeld 1"/>
          <p:cNvSpPr/>
          <p:nvPr/>
        </p:nvSpPr>
        <p:spPr bwMode="auto">
          <a:xfrm>
            <a:off x="3419872" y="4497675"/>
            <a:ext cx="5688632" cy="306323"/>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algn="l">
              <a:defRPr/>
            </a:pPr>
            <a:r>
              <a:rPr lang="de-DE" sz="700" spc="-1" dirty="0">
                <a:cs typeface="+mn-cs"/>
              </a:rPr>
              <a:t>Quelle: </a:t>
            </a:r>
            <a:r>
              <a:rPr lang="de-DE" sz="700" spc="-1" dirty="0" err="1">
                <a:cs typeface="+mn-cs"/>
              </a:rPr>
              <a:t>Kindling</a:t>
            </a:r>
            <a:r>
              <a:rPr lang="de-DE" sz="700" spc="-1" dirty="0"/>
              <a:t>, M.; </a:t>
            </a:r>
            <a:r>
              <a:rPr lang="de-DE" sz="700" spc="-1" dirty="0">
                <a:cs typeface="+mn-cs"/>
              </a:rPr>
              <a:t>Schirmbacher, </a:t>
            </a:r>
            <a:r>
              <a:rPr lang="de-DE" sz="700" spc="-1" dirty="0"/>
              <a:t>P.; </a:t>
            </a:r>
            <a:r>
              <a:rPr lang="de-DE" sz="700" spc="-1" dirty="0" err="1">
                <a:cs typeface="+mn-cs"/>
              </a:rPr>
              <a:t>Simukovic</a:t>
            </a:r>
            <a:r>
              <a:rPr lang="de-DE" sz="700" spc="-1" dirty="0">
                <a:cs typeface="+mn-cs"/>
              </a:rPr>
              <a:t>, </a:t>
            </a:r>
            <a:r>
              <a:rPr lang="de-DE" sz="700" spc="-1" dirty="0"/>
              <a:t>E.</a:t>
            </a:r>
            <a:r>
              <a:rPr lang="de-DE" sz="700" spc="-1" dirty="0">
                <a:cs typeface="+mn-cs"/>
              </a:rPr>
              <a:t>: Forschungsdatenmanagement an Hochschulen: das Beispiel der Humboldt-Universität zu Berlin. LIBREAS. Library </a:t>
            </a:r>
            <a:r>
              <a:rPr lang="de-DE" sz="700" spc="-1" dirty="0" err="1">
                <a:cs typeface="+mn-cs"/>
              </a:rPr>
              <a:t>Ideas</a:t>
            </a:r>
            <a:r>
              <a:rPr lang="de-DE" sz="700" spc="-1" dirty="0">
                <a:cs typeface="+mn-cs"/>
              </a:rPr>
              <a:t>, 23 (2013). Online verfügbar unter: </a:t>
            </a:r>
            <a:r>
              <a:rPr lang="de-DE" sz="700" u="sng" spc="-1" dirty="0">
                <a:cs typeface="+mn-cs"/>
                <a:hlinkClick r:id="rId3" tooltip="http://libreas.eu/ausgabe23/07kindling/"/>
              </a:rPr>
              <a:t>http://libreas.eu/ausgabe23/07kindling/</a:t>
            </a:r>
            <a:r>
              <a:rPr lang="de-DE" sz="700" spc="-1" dirty="0">
                <a:cs typeface="+mn-cs"/>
              </a:rPr>
              <a:t> DOI: 10.18452/9041, Zugriff am 07.11.2023</a:t>
            </a:r>
            <a:endParaRPr sz="700" spc="-1" dirty="0">
              <a:cs typeface="+mn-cs"/>
            </a:endParaRPr>
          </a:p>
        </p:txBody>
      </p:sp>
      <p:sp>
        <p:nvSpPr>
          <p:cNvPr id="10" name="Textfeld 9"/>
          <p:cNvSpPr txBox="1"/>
          <p:nvPr/>
        </p:nvSpPr>
        <p:spPr bwMode="auto">
          <a:xfrm>
            <a:off x="5019005" y="1923816"/>
            <a:ext cx="3697067" cy="1295868"/>
          </a:xfrm>
          <a:prstGeom prst="rect">
            <a:avLst/>
          </a:prstGeom>
        </p:spPr>
        <p:txBody>
          <a:bodyPr>
            <a:noAutofit/>
          </a:bodyPr>
          <a:lstStyle>
            <a:lvl1pPr algn="l" defTabSz="914400">
              <a:lnSpc>
                <a:spcPct val="150000"/>
              </a:lnSpc>
              <a:buClr>
                <a:srgbClr val="C53B86"/>
              </a:buClr>
              <a:buSzPct val="100000"/>
              <a:defRPr sz="1800"/>
            </a:lvl1pPr>
            <a:lvl2pPr marL="630555" lvl="1"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a:t>… </a:t>
            </a:r>
            <a:r>
              <a:rPr lang="de-DE" b="1"/>
              <a:t>begleitet</a:t>
            </a:r>
            <a:r>
              <a:rPr lang="de-DE"/>
              <a:t> den Forschungsprozess von den ersten Planungen bis zur Archivierung, Nachnutzung oder Löschung der Daten.  </a:t>
            </a:r>
            <a:endParaRPr/>
          </a:p>
        </p:txBody>
      </p:sp>
      <p:sp>
        <p:nvSpPr>
          <p:cNvPr id="3" name="Textfeld 2">
            <a:extLst>
              <a:ext uri="{FF2B5EF4-FFF2-40B4-BE49-F238E27FC236}">
                <a16:creationId xmlns:a16="http://schemas.microsoft.com/office/drawing/2014/main" id="{ED54FD4D-06B5-767D-E82A-228EDCB7375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2</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Name WL (Vortrag)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WL referiert</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922580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5918109" cy="1003772"/>
          </a:xfrm>
        </p:spPr>
        <p:txBody>
          <a:bodyPr anchor="t"/>
          <a:lstStyle/>
          <a:p>
            <a:pPr marL="0" indent="0">
              <a:buNone/>
              <a:defRPr/>
            </a:pPr>
            <a:r>
              <a:rPr lang="de-DE"/>
              <a:t>Welchen Nutzen bringt Forschungsdatenmanagement?</a:t>
            </a:r>
            <a:endParaRPr/>
          </a:p>
        </p:txBody>
      </p:sp>
      <p:sp>
        <p:nvSpPr>
          <p:cNvPr id="4" name="Titel 2"/>
          <p:cNvSpPr>
            <a:spLocks noGrp="1"/>
          </p:cNvSpPr>
          <p:nvPr>
            <p:ph type="title"/>
          </p:nvPr>
        </p:nvSpPr>
        <p:spPr bwMode="auto"/>
        <p:txBody>
          <a:bodyPr/>
          <a:lstStyle/>
          <a:p>
            <a:pPr>
              <a:defRPr/>
            </a:pPr>
            <a:r>
              <a:rPr lang="de-DE"/>
              <a:t>Der Nutzen von FDM?</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29</a:t>
            </a:fld>
            <a:endParaRPr lang="de-DE"/>
          </a:p>
        </p:txBody>
      </p:sp>
      <p:sp>
        <p:nvSpPr>
          <p:cNvPr id="3" name="Textplatzhalter 2"/>
          <p:cNvSpPr>
            <a:spLocks noGrp="1"/>
          </p:cNvSpPr>
          <p:nvPr>
            <p:ph type="body" sz="quarter" idx="21"/>
          </p:nvPr>
        </p:nvSpPr>
        <p:spPr bwMode="auto"/>
        <p:txBody>
          <a:bodyPr/>
          <a:lstStyle/>
          <a:p>
            <a:pPr>
              <a:defRPr/>
            </a:pPr>
            <a:r>
              <a:rPr lang="en-GB"/>
              <a:t>Gruppen-Diskussion</a:t>
            </a:r>
          </a:p>
        </p:txBody>
      </p:sp>
      <p:sp>
        <p:nvSpPr>
          <p:cNvPr id="2" name="Textfeld 1">
            <a:extLst>
              <a:ext uri="{FF2B5EF4-FFF2-40B4-BE49-F238E27FC236}">
                <a16:creationId xmlns:a16="http://schemas.microsoft.com/office/drawing/2014/main" id="{30FF3177-99F7-3B69-2D36-4BEBA828E3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4.10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5918109" cy="1003772"/>
          </a:xfrm>
        </p:spPr>
        <p:txBody>
          <a:bodyPr anchor="t"/>
          <a:lstStyle/>
          <a:p>
            <a:pPr marL="0" indent="0">
              <a:buNone/>
              <a:defRPr/>
            </a:pPr>
            <a:r>
              <a:rPr lang="de-DE"/>
              <a:t>Welchen Nutzen bringt Forschungsdatenmanagement?</a:t>
            </a:r>
            <a:endParaRPr/>
          </a:p>
        </p:txBody>
      </p:sp>
      <p:sp>
        <p:nvSpPr>
          <p:cNvPr id="4" name="Titel 2"/>
          <p:cNvSpPr>
            <a:spLocks noGrp="1"/>
          </p:cNvSpPr>
          <p:nvPr>
            <p:ph type="title"/>
          </p:nvPr>
        </p:nvSpPr>
        <p:spPr bwMode="auto"/>
        <p:txBody>
          <a:bodyPr/>
          <a:lstStyle/>
          <a:p>
            <a:pPr>
              <a:defRPr/>
            </a:pPr>
            <a:r>
              <a:rPr lang="de-DE"/>
              <a:t>Der Nutzen von FDM?</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30</a:t>
            </a:fld>
            <a:endParaRPr lang="de-DE"/>
          </a:p>
        </p:txBody>
      </p:sp>
      <p:sp>
        <p:nvSpPr>
          <p:cNvPr id="3" name="Textplatzhalter 2"/>
          <p:cNvSpPr>
            <a:spLocks noGrp="1"/>
          </p:cNvSpPr>
          <p:nvPr>
            <p:ph type="body" sz="quarter" idx="21"/>
          </p:nvPr>
        </p:nvSpPr>
        <p:spPr bwMode="auto"/>
        <p:txBody>
          <a:bodyPr/>
          <a:lstStyle/>
          <a:p>
            <a:pPr>
              <a:defRPr/>
            </a:pPr>
            <a:r>
              <a:rPr lang="en-GB"/>
              <a:t>Gruppen-Diskussion</a:t>
            </a:r>
          </a:p>
        </p:txBody>
      </p:sp>
      <p:sp>
        <p:nvSpPr>
          <p:cNvPr id="2" name="Inhaltsplatzhalter 3"/>
          <p:cNvSpPr txBox="1"/>
          <p:nvPr/>
        </p:nvSpPr>
        <p:spPr bwMode="auto">
          <a:xfrm>
            <a:off x="958147" y="3501194"/>
            <a:ext cx="5918109" cy="1003772"/>
          </a:xfrm>
          <a:prstGeom prst="rect">
            <a:avLst/>
          </a:prstGeom>
        </p:spPr>
        <p:txBody>
          <a:bodyPr anchor="t"/>
          <a:lstStyle>
            <a:lvl1pPr marL="209550" marR="0" indent="-209550" algn="l" defTabSz="914400">
              <a:lnSpc>
                <a:spcPct val="150000"/>
              </a:lnSpc>
              <a:spcBef>
                <a:spcPts val="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50000"/>
              </a:lnSpc>
              <a:spcBef>
                <a:spcPts val="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50000"/>
              </a:lnSpc>
              <a:spcBef>
                <a:spcPts val="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50000"/>
              </a:lnSpc>
              <a:spcBef>
                <a:spcPts val="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50000"/>
              </a:lnSpc>
              <a:spcBef>
                <a:spcPts val="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marL="0" indent="0">
              <a:buFontTx/>
              <a:buNone/>
              <a:defRPr/>
            </a:pPr>
            <a:r>
              <a:rPr lang="de-DE"/>
              <a:t>Welche Argumente wurden gefunden?</a:t>
            </a:r>
            <a:endParaRPr/>
          </a:p>
        </p:txBody>
      </p:sp>
      <p:sp>
        <p:nvSpPr>
          <p:cNvPr id="7" name="Textplatzhalter 2"/>
          <p:cNvSpPr txBox="1"/>
          <p:nvPr/>
        </p:nvSpPr>
        <p:spPr bwMode="auto">
          <a:xfrm>
            <a:off x="538162" y="3025992"/>
            <a:ext cx="8191500"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en-GB"/>
              <a:t>Zuruf</a:t>
            </a:r>
          </a:p>
        </p:txBody>
      </p:sp>
      <p:sp>
        <p:nvSpPr>
          <p:cNvPr id="8" name="Textfeld 7">
            <a:extLst>
              <a:ext uri="{FF2B5EF4-FFF2-40B4-BE49-F238E27FC236}">
                <a16:creationId xmlns:a16="http://schemas.microsoft.com/office/drawing/2014/main" id="{0345F063-F693-E4EA-5BBF-D8BE7E8FEC7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4.11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Die FAIR-Prinzipien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31</a:t>
            </a:fld>
            <a:endParaRPr lang="de-DE"/>
          </a:p>
        </p:txBody>
      </p:sp>
      <p:sp>
        <p:nvSpPr>
          <p:cNvPr id="6" name="Textfeld 7"/>
          <p:cNvSpPr/>
          <p:nvPr/>
        </p:nvSpPr>
        <p:spPr bwMode="auto">
          <a:xfrm>
            <a:off x="1234977" y="4227934"/>
            <a:ext cx="7441463" cy="414044"/>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algn="l">
              <a:defRPr/>
            </a:pPr>
            <a:r>
              <a:rPr lang="en-US" sz="700" spc="-1" dirty="0">
                <a:latin typeface="+mn-lt"/>
                <a:ea typeface="+mn-ea"/>
                <a:cs typeface="+mn-cs"/>
              </a:rPr>
              <a:t>Quelle: </a:t>
            </a:r>
            <a:r>
              <a:rPr lang="en-US" sz="700" spc="-1" dirty="0" err="1">
                <a:latin typeface="+mn-lt"/>
                <a:ea typeface="+mn-ea"/>
                <a:cs typeface="+mn-cs"/>
              </a:rPr>
              <a:t>Pundir</a:t>
            </a:r>
            <a:r>
              <a:rPr lang="en-US" sz="700" spc="-1" dirty="0">
                <a:latin typeface="+mn-lt"/>
                <a:ea typeface="+mn-ea"/>
                <a:cs typeface="+mn-cs"/>
              </a:rPr>
              <a:t>, S.: </a:t>
            </a:r>
            <a:r>
              <a:rPr lang="en-US" sz="700" u="sng" spc="-1" dirty="0">
                <a:latin typeface="+mn-lt"/>
                <a:ea typeface="+mn-ea"/>
                <a:cs typeface="+mn-cs"/>
                <a:hlinkClick r:id="rId3" tooltip="https://commons.wikimedia.org/wiki/File:FAIR_data_principles.jpg"/>
              </a:rPr>
              <a:t>https://commons.wikimedia.org/wiki/File:FAIR_data_principles.jpg</a:t>
            </a:r>
            <a:r>
              <a:rPr lang="en-US" sz="700" spc="-1" dirty="0">
                <a:latin typeface="+mn-lt"/>
                <a:ea typeface="+mn-ea"/>
                <a:cs typeface="+mn-cs"/>
              </a:rPr>
              <a:t>. </a:t>
            </a:r>
            <a:r>
              <a:rPr lang="en-US" sz="700" spc="-1" dirty="0" err="1">
                <a:latin typeface="+mn-lt"/>
                <a:ea typeface="+mn-ea"/>
                <a:cs typeface="+mn-cs"/>
              </a:rPr>
              <a:t>Zugriff</a:t>
            </a:r>
            <a:r>
              <a:rPr lang="en-US" sz="700" spc="-1" dirty="0">
                <a:latin typeface="+mn-lt"/>
                <a:ea typeface="+mn-ea"/>
                <a:cs typeface="+mn-cs"/>
              </a:rPr>
              <a:t> am 07.11.2023, CC-BY-SA-4.0 </a:t>
            </a:r>
            <a:r>
              <a:rPr lang="en-US" sz="700" u="sng" spc="-1" dirty="0">
                <a:latin typeface="+mn-lt"/>
                <a:ea typeface="+mn-ea"/>
                <a:cs typeface="+mn-cs"/>
                <a:hlinkClick r:id="rId4" tooltip="https://creativecommons.org/licenses/by-sa/4.0/deed.en"/>
              </a:rPr>
              <a:t>https://creativecommons.org/licenses/by-sa/4.0/deed.en</a:t>
            </a:r>
            <a:r>
              <a:rPr lang="en-US" sz="700" spc="-1" dirty="0">
                <a:latin typeface="+mn-lt"/>
                <a:ea typeface="+mn-ea"/>
                <a:cs typeface="+mn-cs"/>
              </a:rPr>
              <a:t>. </a:t>
            </a:r>
            <a:endParaRPr sz="700" spc="-1" dirty="0">
              <a:latin typeface="+mn-lt"/>
              <a:ea typeface="+mn-ea"/>
              <a:cs typeface="+mn-cs"/>
            </a:endParaRPr>
          </a:p>
          <a:p>
            <a:pPr algn="l">
              <a:defRPr/>
            </a:pPr>
            <a:endParaRPr lang="en-US" sz="700" spc="-1" dirty="0">
              <a:latin typeface="+mn-lt"/>
              <a:ea typeface="+mn-ea"/>
              <a:cs typeface="+mn-cs"/>
            </a:endParaRPr>
          </a:p>
          <a:p>
            <a:pPr algn="l">
              <a:defRPr/>
            </a:pPr>
            <a:r>
              <a:rPr lang="de-DE" sz="700" spc="-1" dirty="0">
                <a:latin typeface="+mn-lt"/>
                <a:ea typeface="+mn-ea"/>
                <a:cs typeface="+mn-cs"/>
              </a:rPr>
              <a:t>Wilkinson, M. D. et al.: </a:t>
            </a:r>
            <a:r>
              <a:rPr lang="en-US" sz="700" spc="-1" dirty="0">
                <a:latin typeface="+mn-lt"/>
                <a:ea typeface="+mn-ea"/>
                <a:cs typeface="+mn-cs"/>
              </a:rPr>
              <a:t>"The FAIR Guiding Principles for scientific data management and stewardship." Scientific Data 3, 160018 (2016). </a:t>
            </a:r>
            <a:r>
              <a:rPr lang="en-US" sz="700" u="sng" spc="-1" dirty="0">
                <a:latin typeface="+mn-lt"/>
                <a:ea typeface="+mn-ea"/>
                <a:cs typeface="+mn-cs"/>
                <a:hlinkClick r:id="rId5" tooltip="https://doi.org/10.1038/sdata.2016.18"/>
              </a:rPr>
              <a:t>https://doi.org/10.1038/sdata.2016.18</a:t>
            </a:r>
            <a:r>
              <a:rPr lang="en-US" sz="700" spc="-1" dirty="0">
                <a:latin typeface="+mn-lt"/>
                <a:ea typeface="+mn-ea"/>
                <a:cs typeface="+mn-cs"/>
              </a:rPr>
              <a:t>. </a:t>
            </a:r>
            <a:r>
              <a:rPr lang="en-US" sz="700" spc="-1" dirty="0" err="1">
                <a:latin typeface="+mn-lt"/>
                <a:ea typeface="+mn-ea"/>
                <a:cs typeface="+mn-cs"/>
              </a:rPr>
              <a:t>Zugriff</a:t>
            </a:r>
            <a:r>
              <a:rPr lang="en-US" sz="700" spc="-1" dirty="0">
                <a:latin typeface="+mn-lt"/>
                <a:ea typeface="+mn-ea"/>
                <a:cs typeface="+mn-cs"/>
              </a:rPr>
              <a:t> am 07.11.2023</a:t>
            </a:r>
            <a:endParaRPr sz="700" spc="-1" dirty="0">
              <a:latin typeface="+mn-lt"/>
              <a:ea typeface="+mn-ea"/>
              <a:cs typeface="+mn-cs"/>
            </a:endParaRPr>
          </a:p>
        </p:txBody>
      </p:sp>
      <p:pic>
        <p:nvPicPr>
          <p:cNvPr id="7" name="Picture 8" descr="ttps://upload.wikimedia.org/wikipedia/commons/a/aa/FAIR_data_principles.jpg"/>
          <p:cNvPicPr>
            <a:picLocks noChangeAspect="1" noChangeArrowheads="1"/>
          </p:cNvPicPr>
          <p:nvPr/>
        </p:nvPicPr>
        <p:blipFill>
          <a:blip r:embed="rId6"/>
          <a:srcRect l="3839" t="4194" r="1691" b="5555"/>
          <a:stretch/>
        </p:blipFill>
        <p:spPr bwMode="auto">
          <a:xfrm>
            <a:off x="1231303" y="1635646"/>
            <a:ext cx="6681394" cy="2165452"/>
          </a:xfrm>
          <a:prstGeom prst="rect">
            <a:avLst/>
          </a:prstGeom>
          <a:noFill/>
        </p:spPr>
      </p:pic>
      <p:sp>
        <p:nvSpPr>
          <p:cNvPr id="2" name="Textfeld 1">
            <a:extLst>
              <a:ext uri="{FF2B5EF4-FFF2-40B4-BE49-F238E27FC236}">
                <a16:creationId xmlns:a16="http://schemas.microsoft.com/office/drawing/2014/main" id="{A7966F09-765D-9BFB-8E56-A92A58E0B8F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4.12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563638"/>
            <a:ext cx="3640138" cy="2782888"/>
          </a:xfrm>
        </p:spPr>
        <p:txBody>
          <a:bodyPr>
            <a:normAutofit lnSpcReduction="10000"/>
          </a:bodyPr>
          <a:lstStyle/>
          <a:p>
            <a:pPr lvl="0">
              <a:defRPr/>
            </a:pPr>
            <a:r>
              <a:rPr lang="de-DE"/>
              <a:t>Ordnung und Strukturierung</a:t>
            </a:r>
            <a:endParaRPr/>
          </a:p>
          <a:p>
            <a:pPr lvl="0">
              <a:defRPr/>
            </a:pPr>
            <a:r>
              <a:rPr lang="de-DE"/>
              <a:t>Dokumentation und Metadaten</a:t>
            </a:r>
            <a:endParaRPr/>
          </a:p>
          <a:p>
            <a:pPr lvl="0">
              <a:defRPr/>
            </a:pPr>
            <a:r>
              <a:rPr lang="de-DE"/>
              <a:t>Speicherung und Backup</a:t>
            </a:r>
            <a:endParaRPr/>
          </a:p>
          <a:p>
            <a:pPr lvl="0">
              <a:defRPr/>
            </a:pPr>
            <a:r>
              <a:rPr lang="de-DE"/>
              <a:t>Langzeitarchivierung</a:t>
            </a:r>
            <a:endParaRPr/>
          </a:p>
          <a:p>
            <a:pPr>
              <a:defRPr/>
            </a:pPr>
            <a:r>
              <a:rPr lang="de-DE"/>
              <a:t>Sicherheit </a:t>
            </a:r>
            <a:endParaRPr/>
          </a:p>
          <a:p>
            <a:pPr lvl="0">
              <a:defRPr/>
            </a:pPr>
            <a:r>
              <a:rPr lang="de-DE"/>
              <a:t>Publikation</a:t>
            </a:r>
            <a:endParaRPr/>
          </a:p>
          <a:p>
            <a:pPr lvl="0">
              <a:defRPr/>
            </a:pPr>
            <a:r>
              <a:rPr lang="de-DE"/>
              <a:t>Rechtliche Aspekte </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dirty="0"/>
              <a:t>Aspekte im FDM</a:t>
            </a:r>
            <a:endParaRPr dirty="0"/>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32</a:t>
            </a:fld>
            <a:endParaRPr lang="de-DE"/>
          </a:p>
        </p:txBody>
      </p:sp>
      <p:sp>
        <p:nvSpPr>
          <p:cNvPr id="2" name="Textfeld 1">
            <a:extLst>
              <a:ext uri="{FF2B5EF4-FFF2-40B4-BE49-F238E27FC236}">
                <a16:creationId xmlns:a16="http://schemas.microsoft.com/office/drawing/2014/main" id="{27B00763-4E7B-5679-6A08-55CDC483CD0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4.13</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Forschungsdaten-Policies</a:t>
            </a:r>
            <a:endParaRPr/>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33</a:t>
            </a:fld>
            <a:endParaRPr lang="de-DE"/>
          </a:p>
        </p:txBody>
      </p:sp>
      <p:sp>
        <p:nvSpPr>
          <p:cNvPr id="2" name="Textfeld 1">
            <a:extLst>
              <a:ext uri="{FF2B5EF4-FFF2-40B4-BE49-F238E27FC236}">
                <a16:creationId xmlns:a16="http://schemas.microsoft.com/office/drawing/2014/main" id="{5264B158-F4B0-49C9-670B-57DC2D2E044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5.1</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147" y="1928018"/>
            <a:ext cx="3640237" cy="2782094"/>
          </a:xfrm>
        </p:spPr>
        <p:txBody>
          <a:bodyPr/>
          <a:lstStyle/>
          <a:p>
            <a:pPr>
              <a:defRPr/>
            </a:pPr>
            <a:r>
              <a:rPr lang="de-DE"/>
              <a:t>Zeitschriften- oder Verlags-Policies</a:t>
            </a:r>
          </a:p>
          <a:p>
            <a:pPr>
              <a:defRPr/>
            </a:pPr>
            <a:r>
              <a:rPr lang="de-DE"/>
              <a:t>Förderrichtlinien</a:t>
            </a:r>
            <a:endParaRPr/>
          </a:p>
          <a:p>
            <a:pPr>
              <a:defRPr/>
            </a:pPr>
            <a:r>
              <a:rPr lang="de-DE"/>
              <a:t>Fachspezifische Policies</a:t>
            </a:r>
          </a:p>
          <a:p>
            <a:pPr>
              <a:defRPr/>
            </a:pPr>
            <a:r>
              <a:rPr lang="de-DE"/>
              <a:t>Institutionelle Policies</a:t>
            </a:r>
          </a:p>
          <a:p>
            <a:pPr>
              <a:defRPr/>
            </a:pPr>
            <a:endParaRPr lang="de-DE"/>
          </a:p>
        </p:txBody>
      </p:sp>
      <p:sp>
        <p:nvSpPr>
          <p:cNvPr id="4" name="Titel 5"/>
          <p:cNvSpPr>
            <a:spLocks noGrp="1"/>
          </p:cNvSpPr>
          <p:nvPr>
            <p:ph type="title"/>
          </p:nvPr>
        </p:nvSpPr>
        <p:spPr bwMode="auto">
          <a:xfrm>
            <a:off x="476250" y="376238"/>
            <a:ext cx="8191500" cy="584039"/>
          </a:xfrm>
        </p:spPr>
        <p:txBody>
          <a:bodyPr/>
          <a:lstStyle/>
          <a:p>
            <a:pPr>
              <a:defRPr/>
            </a:pPr>
            <a:r>
              <a:rPr lang="de-DE"/>
              <a:t>Forschungsdaten-Policy</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Eine Forschungsdaten-Policy enthält Richtlinien zum Umgang mit Forschungsdaten: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34</a:t>
            </a:fld>
            <a:endParaRPr lang="de-DE"/>
          </a:p>
        </p:txBody>
      </p:sp>
      <p:sp>
        <p:nvSpPr>
          <p:cNvPr id="3" name="Textfeld 2">
            <a:extLst>
              <a:ext uri="{FF2B5EF4-FFF2-40B4-BE49-F238E27FC236}">
                <a16:creationId xmlns:a16="http://schemas.microsoft.com/office/drawing/2014/main" id="{D042A714-0F7C-DFB8-9A8B-45A3B38B651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5.2</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7501582" cy="2732757"/>
          </a:xfrm>
        </p:spPr>
        <p:txBody>
          <a:bodyPr vertOverflow="overflow" horzOverflow="overflow" vert="horz" wrap="square" lIns="91440" tIns="45720" rIns="91440" bIns="45720" numCol="1" spcCol="0" rtlCol="0" fromWordArt="0" anchor="t" anchorCtr="0" forceAA="0" compatLnSpc="0">
            <a:normAutofit fontScale="85000" lnSpcReduction="10000"/>
          </a:bodyPr>
          <a:lstStyle/>
          <a:p>
            <a:pPr>
              <a:defRPr/>
            </a:pPr>
            <a:r>
              <a:rPr lang="de-DE"/>
              <a:t>Erklärung zur Datenverfügbarkeit erforderlich</a:t>
            </a:r>
            <a:endParaRPr/>
          </a:p>
          <a:p>
            <a:pPr>
              <a:defRPr/>
            </a:pPr>
            <a:r>
              <a:rPr lang="de-DE"/>
              <a:t>Deutliche Aufforderung, zugrundeliegende Datensätze öffentlich zugänglich zu machen. Bestimmten Datentypen müssen veröffentlicht werden (z. B. DNA-Sequenzdaten)</a:t>
            </a:r>
            <a:endParaRPr/>
          </a:p>
          <a:p>
            <a:pPr>
              <a:defRPr/>
            </a:pPr>
            <a:r>
              <a:rPr lang="de-DE"/>
              <a:t>Zugang für Gutachter zu den zugrundeliegenden Daten</a:t>
            </a:r>
            <a:endParaRPr/>
          </a:p>
          <a:p>
            <a:pPr>
              <a:defRPr/>
            </a:pPr>
            <a:r>
              <a:rPr lang="de-DE"/>
              <a:t>Falls eine Veröffentlichung der Daten nicht möglich ist (z. B. aus Datenschutzgründen), muss die Verfügbarkeit zusammen mit den Bedingungen für den Zugang im Manuskript angegeben werden  </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Verlags-Policies</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Beispiel Springer Nature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35</a:t>
            </a:fld>
            <a:endParaRPr lang="de-DE"/>
          </a:p>
        </p:txBody>
      </p:sp>
      <p:sp>
        <p:nvSpPr>
          <p:cNvPr id="3" name="Textfeld 2">
            <a:extLst>
              <a:ext uri="{FF2B5EF4-FFF2-40B4-BE49-F238E27FC236}">
                <a16:creationId xmlns:a16="http://schemas.microsoft.com/office/drawing/2014/main" id="{B4D6AD92-4EAF-04D6-8FBF-6EAF53CC3B08}"/>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5.3</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Institutionelle FD-Policy</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36</a:t>
            </a:fld>
            <a:endParaRPr lang="de-DE"/>
          </a:p>
        </p:txBody>
      </p:sp>
      <p:pic>
        <p:nvPicPr>
          <p:cNvPr id="9" name="Grafik 8" descr="Ein Bild, das Text, Screenshot, Schrift, Zahl enthält.&#10;&#10;Automatisch generierte Beschreibung"/>
          <p:cNvPicPr>
            <a:picLocks noChangeAspect="1"/>
          </p:cNvPicPr>
          <p:nvPr/>
        </p:nvPicPr>
        <p:blipFill>
          <a:blip r:embed="rId3"/>
          <a:srcRect t="-1" b="968"/>
          <a:stretch/>
        </p:blipFill>
        <p:spPr bwMode="auto">
          <a:xfrm>
            <a:off x="1691680" y="1165313"/>
            <a:ext cx="4896544" cy="3601949"/>
          </a:xfrm>
          <a:prstGeom prst="rect">
            <a:avLst/>
          </a:prstGeom>
        </p:spPr>
      </p:pic>
      <p:sp>
        <p:nvSpPr>
          <p:cNvPr id="7" name="Textfeld 9"/>
          <p:cNvSpPr/>
          <p:nvPr/>
        </p:nvSpPr>
        <p:spPr bwMode="auto">
          <a:xfrm>
            <a:off x="5948696" y="4245496"/>
            <a:ext cx="3007247" cy="521765"/>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algn="l">
              <a:defRPr/>
            </a:pPr>
            <a:r>
              <a:rPr lang="de-DE" sz="700" spc="-1" dirty="0">
                <a:latin typeface="+mn-lt"/>
                <a:ea typeface="+mn-ea"/>
                <a:cs typeface="+mn-cs"/>
              </a:rPr>
              <a:t>Quelle: </a:t>
            </a:r>
            <a:r>
              <a:rPr lang="de-DE" sz="700" spc="-1" dirty="0" err="1">
                <a:latin typeface="+mn-lt"/>
                <a:ea typeface="+mn-ea"/>
                <a:cs typeface="+mn-cs"/>
              </a:rPr>
              <a:t>Hiemenz</a:t>
            </a:r>
            <a:r>
              <a:rPr lang="de-DE" sz="700" spc="-1" dirty="0">
                <a:latin typeface="+mn-lt"/>
                <a:ea typeface="+mn-ea"/>
                <a:cs typeface="+mn-cs"/>
              </a:rPr>
              <a:t>, B.; </a:t>
            </a:r>
            <a:r>
              <a:rPr lang="de-DE" sz="700" spc="-1" dirty="0" err="1">
                <a:latin typeface="+mn-lt"/>
                <a:ea typeface="+mn-ea"/>
                <a:cs typeface="+mn-cs"/>
              </a:rPr>
              <a:t>Kuberek</a:t>
            </a:r>
            <a:r>
              <a:rPr lang="de-DE" sz="700" spc="-1" dirty="0">
                <a:latin typeface="+mn-lt"/>
                <a:ea typeface="+mn-ea"/>
                <a:cs typeface="+mn-cs"/>
              </a:rPr>
              <a:t>, M. (2018): Empfehlungen zur Erstellung institutioneller Forschungsdaten-</a:t>
            </a:r>
            <a:r>
              <a:rPr lang="de-DE" sz="700" spc="-1" dirty="0" err="1">
                <a:latin typeface="+mn-lt"/>
                <a:ea typeface="+mn-ea"/>
                <a:cs typeface="+mn-cs"/>
              </a:rPr>
              <a:t>Policies</a:t>
            </a:r>
            <a:r>
              <a:rPr lang="de-DE" sz="700" spc="-1" dirty="0">
                <a:latin typeface="+mn-lt"/>
                <a:ea typeface="+mn-ea"/>
                <a:cs typeface="+mn-cs"/>
              </a:rPr>
              <a:t>. Das Forschungsdaten-Policy-Kit als generischer Baukasten mit Leitfragen und Textbausteinen für Hochschulen in Deutschland. </a:t>
            </a:r>
            <a:r>
              <a:rPr lang="de-DE" sz="700" u="sng" spc="-1" dirty="0">
                <a:latin typeface="+mn-lt"/>
                <a:ea typeface="+mn-ea"/>
                <a:cs typeface="+mn-cs"/>
                <a:hlinkClick r:id="rId4" tooltip="https://doi.org/10.14279/depositonce-7521"/>
              </a:rPr>
              <a:t>https://doi.org/10.14279/depositonce-7521</a:t>
            </a:r>
            <a:endParaRPr lang="de-DE" sz="700" spc="-1" dirty="0">
              <a:latin typeface="+mn-lt"/>
              <a:ea typeface="+mn-ea"/>
              <a:cs typeface="+mn-cs"/>
            </a:endParaRPr>
          </a:p>
        </p:txBody>
      </p:sp>
      <p:sp>
        <p:nvSpPr>
          <p:cNvPr id="10" name="Textplatzhalter 1"/>
          <p:cNvSpPr txBox="1"/>
          <p:nvPr/>
        </p:nvSpPr>
        <p:spPr bwMode="auto">
          <a:xfrm>
            <a:off x="538163" y="1452563"/>
            <a:ext cx="8191500"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Inhalte:</a:t>
            </a:r>
            <a:endParaRPr/>
          </a:p>
        </p:txBody>
      </p:sp>
      <p:sp>
        <p:nvSpPr>
          <p:cNvPr id="2" name="Textfeld 1">
            <a:extLst>
              <a:ext uri="{FF2B5EF4-FFF2-40B4-BE49-F238E27FC236}">
                <a16:creationId xmlns:a16="http://schemas.microsoft.com/office/drawing/2014/main" id="{C93BF22D-17E7-49E5-0B2F-4053372AFEB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5.4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Textplatzhalter 8"/>
          <p:cNvSpPr>
            <a:spLocks noGrp="1"/>
          </p:cNvSpPr>
          <p:nvPr>
            <p:ph type="body" sz="half" idx="1"/>
          </p:nvPr>
        </p:nvSpPr>
        <p:spPr bwMode="auto">
          <a:xfrm>
            <a:off x="958147" y="1928018"/>
            <a:ext cx="6422165" cy="2782094"/>
          </a:xfrm>
        </p:spPr>
        <p:txBody>
          <a:bodyPr/>
          <a:lstStyle/>
          <a:p>
            <a:pPr>
              <a:defRPr/>
            </a:pPr>
            <a:r>
              <a:rPr lang="de-DE"/>
              <a:t>Gibt es an deiner Einrichtung eine Forschungsdaten-Policy?</a:t>
            </a:r>
            <a:endParaRPr/>
          </a:p>
          <a:p>
            <a:pPr>
              <a:defRPr/>
            </a:pPr>
            <a:r>
              <a:rPr lang="de-DE"/>
              <a:t>Welchen Umfang hat sie? Was wird wie geregelt?</a:t>
            </a:r>
            <a:endParaRPr/>
          </a:p>
          <a:p>
            <a:pPr marL="0" indent="0">
              <a:buNone/>
              <a:defRPr/>
            </a:pPr>
            <a:r>
              <a:rPr lang="de-DE" i="1"/>
              <a:t>und / oder  </a:t>
            </a:r>
            <a:endParaRPr i="1"/>
          </a:p>
          <a:p>
            <a:pPr>
              <a:defRPr/>
            </a:pPr>
            <a:r>
              <a:rPr lang="de-DE"/>
              <a:t>Würdest du dir eine Forschungsdaten-Policy wünschen? </a:t>
            </a:r>
            <a:endParaRPr/>
          </a:p>
          <a:p>
            <a:pPr>
              <a:defRPr/>
            </a:pPr>
            <a:r>
              <a:rPr lang="de-DE"/>
              <a:t>Welche Inhalte sollte sie haben?</a:t>
            </a:r>
            <a:endParaRPr/>
          </a:p>
          <a:p>
            <a:pPr>
              <a:defRPr/>
            </a:pPr>
            <a:endParaRPr lang="de-DE"/>
          </a:p>
        </p:txBody>
      </p:sp>
      <p:sp>
        <p:nvSpPr>
          <p:cNvPr id="4" name="Titel 2"/>
          <p:cNvSpPr>
            <a:spLocks noGrp="1"/>
          </p:cNvSpPr>
          <p:nvPr>
            <p:ph type="title"/>
          </p:nvPr>
        </p:nvSpPr>
        <p:spPr bwMode="auto"/>
        <p:txBody>
          <a:bodyPr/>
          <a:lstStyle/>
          <a:p>
            <a:pPr>
              <a:defRPr/>
            </a:pPr>
            <a:r>
              <a:rPr lang="de-DE"/>
              <a:t>Forschungsdaten-Policy</a:t>
            </a:r>
            <a:endParaRPr/>
          </a:p>
        </p:txBody>
      </p:sp>
      <p:sp>
        <p:nvSpPr>
          <p:cNvPr id="5" name="Foliennummernplatzhalter 4"/>
          <p:cNvSpPr>
            <a:spLocks noGrp="1"/>
          </p:cNvSpPr>
          <p:nvPr>
            <p:ph type="sldNum" sz="quarter" idx="2"/>
          </p:nvPr>
        </p:nvSpPr>
        <p:spPr bwMode="auto"/>
        <p:txBody>
          <a:bodyPr/>
          <a:lstStyle/>
          <a:p>
            <a:pPr>
              <a:defRPr/>
            </a:pPr>
            <a:fld id="{A3A583AC-90C3-47D4-8E3F-971AFFF238DC}" type="slidenum">
              <a:rPr lang="de-DE"/>
              <a:t>37</a:t>
            </a:fld>
            <a:endParaRPr lang="de-DE"/>
          </a:p>
        </p:txBody>
      </p:sp>
      <p:sp>
        <p:nvSpPr>
          <p:cNvPr id="10" name="Textplatzhalter 9"/>
          <p:cNvSpPr>
            <a:spLocks noGrp="1"/>
          </p:cNvSpPr>
          <p:nvPr>
            <p:ph type="body" sz="quarter" idx="21"/>
          </p:nvPr>
        </p:nvSpPr>
        <p:spPr bwMode="auto"/>
        <p:txBody>
          <a:bodyPr/>
          <a:lstStyle/>
          <a:p>
            <a:pPr>
              <a:defRPr/>
            </a:pPr>
            <a:r>
              <a:rPr lang="de-DE"/>
              <a:t>Diskussion</a:t>
            </a:r>
            <a:endParaRPr/>
          </a:p>
        </p:txBody>
      </p:sp>
      <p:sp>
        <p:nvSpPr>
          <p:cNvPr id="6" name="Inhaltsplatzhalter 3"/>
          <p:cNvSpPr/>
          <p:nvPr/>
        </p:nvSpPr>
        <p:spPr bwMode="auto">
          <a:xfrm>
            <a:off x="628650" y="1369218"/>
            <a:ext cx="7886700" cy="3263504"/>
          </a:xfrm>
          <a:prstGeom prst="rect">
            <a:avLst/>
          </a:prstGeom>
        </p:spPr>
        <p:txBody>
          <a:bodyPr vert="horz" lIns="91440" tIns="45720" rIns="91440" bIns="45720" rtlCol="0" anchor="ctr">
            <a:normAutofit/>
          </a:bodyPr>
          <a:lstStyle>
            <a:lvl1pPr marL="0" indent="0" algn="l" defTabSz="914400">
              <a:lnSpc>
                <a:spcPct val="90000"/>
              </a:lnSpc>
              <a:spcBef>
                <a:spcPts val="1000"/>
              </a:spcBef>
              <a:buFont typeface="Arial"/>
              <a:buNone/>
              <a:defRPr sz="2400" b="1">
                <a:solidFill>
                  <a:srgbClr val="004476"/>
                </a:solidFill>
                <a:latin typeface="Arial"/>
                <a:ea typeface="+mn-ea"/>
                <a:cs typeface="Arial"/>
              </a:defRPr>
            </a:lvl1pPr>
            <a:lvl2pPr marL="457200" indent="0" algn="l" defTabSz="914400">
              <a:lnSpc>
                <a:spcPct val="90000"/>
              </a:lnSpc>
              <a:spcBef>
                <a:spcPts val="500"/>
              </a:spcBef>
              <a:buFont typeface="Arial"/>
              <a:buNone/>
              <a:defRPr sz="2000" b="1">
                <a:solidFill>
                  <a:srgbClr val="004476"/>
                </a:solidFill>
                <a:latin typeface="Arial"/>
                <a:ea typeface="+mn-ea"/>
                <a:cs typeface="Arial"/>
              </a:defRPr>
            </a:lvl2pPr>
            <a:lvl3pPr marL="914400" indent="0" algn="l" defTabSz="914400">
              <a:lnSpc>
                <a:spcPct val="90000"/>
              </a:lnSpc>
              <a:spcBef>
                <a:spcPts val="500"/>
              </a:spcBef>
              <a:buFont typeface="Arial"/>
              <a:buNone/>
              <a:defRPr sz="1800" b="1">
                <a:solidFill>
                  <a:srgbClr val="004476"/>
                </a:solidFill>
                <a:latin typeface="Arial"/>
                <a:ea typeface="+mn-ea"/>
                <a:cs typeface="Arial"/>
              </a:defRPr>
            </a:lvl3pPr>
            <a:lvl4pPr marL="1371600" indent="0" algn="l" defTabSz="914400">
              <a:lnSpc>
                <a:spcPct val="90000"/>
              </a:lnSpc>
              <a:spcBef>
                <a:spcPts val="500"/>
              </a:spcBef>
              <a:buFont typeface="Arial"/>
              <a:buNone/>
              <a:defRPr sz="1600" b="1">
                <a:solidFill>
                  <a:srgbClr val="004476"/>
                </a:solidFill>
                <a:latin typeface="Arial"/>
                <a:ea typeface="+mn-ea"/>
                <a:cs typeface="Arial"/>
              </a:defRPr>
            </a:lvl4pPr>
            <a:lvl5pPr marL="1828800" indent="0" algn="l" defTabSz="914400">
              <a:lnSpc>
                <a:spcPct val="90000"/>
              </a:lnSpc>
              <a:spcBef>
                <a:spcPts val="500"/>
              </a:spcBef>
              <a:buFont typeface="Arial"/>
              <a:buNone/>
              <a:defRPr sz="1600" b="1">
                <a:solidFill>
                  <a:srgbClr val="004476"/>
                </a:solidFill>
                <a:latin typeface="Arial"/>
                <a:ea typeface="+mn-ea"/>
                <a:cs typeface="Arial"/>
              </a:defRPr>
            </a:lvl5pPr>
            <a:lvl6pPr marL="2286000" indent="0" algn="l" defTabSz="914400">
              <a:lnSpc>
                <a:spcPct val="90000"/>
              </a:lnSpc>
              <a:spcBef>
                <a:spcPts val="500"/>
              </a:spcBef>
              <a:buFont typeface="Arial"/>
              <a:buNone/>
              <a:defRPr sz="1600" b="1">
                <a:solidFill>
                  <a:schemeClr val="tx1"/>
                </a:solidFill>
                <a:latin typeface="+mn-lt"/>
                <a:ea typeface="+mn-ea"/>
                <a:cs typeface="+mn-cs"/>
              </a:defRPr>
            </a:lvl6pPr>
            <a:lvl7pPr marL="2743200" indent="0" algn="l" defTabSz="914400">
              <a:lnSpc>
                <a:spcPct val="90000"/>
              </a:lnSpc>
              <a:spcBef>
                <a:spcPts val="500"/>
              </a:spcBef>
              <a:buFont typeface="Arial"/>
              <a:buNone/>
              <a:defRPr sz="1600" b="1">
                <a:solidFill>
                  <a:schemeClr val="tx1"/>
                </a:solidFill>
                <a:latin typeface="+mn-lt"/>
                <a:ea typeface="+mn-ea"/>
                <a:cs typeface="+mn-cs"/>
              </a:defRPr>
            </a:lvl7pPr>
            <a:lvl8pPr marL="3200400" indent="0" algn="l" defTabSz="914400">
              <a:lnSpc>
                <a:spcPct val="90000"/>
              </a:lnSpc>
              <a:spcBef>
                <a:spcPts val="500"/>
              </a:spcBef>
              <a:buFont typeface="Arial"/>
              <a:buNone/>
              <a:defRPr sz="1600" b="1">
                <a:solidFill>
                  <a:schemeClr val="tx1"/>
                </a:solidFill>
                <a:latin typeface="+mn-lt"/>
                <a:ea typeface="+mn-ea"/>
                <a:cs typeface="+mn-cs"/>
              </a:defRPr>
            </a:lvl8pPr>
            <a:lvl9pPr marL="3657600" indent="0" algn="l" defTabSz="914400">
              <a:lnSpc>
                <a:spcPct val="90000"/>
              </a:lnSpc>
              <a:spcBef>
                <a:spcPts val="500"/>
              </a:spcBef>
              <a:buFont typeface="Arial"/>
              <a:buNone/>
              <a:defRPr sz="1600" b="1">
                <a:solidFill>
                  <a:schemeClr val="tx1"/>
                </a:solidFill>
                <a:latin typeface="+mn-lt"/>
                <a:ea typeface="+mn-ea"/>
                <a:cs typeface="+mn-cs"/>
              </a:defRPr>
            </a:lvl9pPr>
          </a:lstStyle>
          <a:p>
            <a:pPr>
              <a:defRPr/>
            </a:pPr>
            <a:endParaRPr/>
          </a:p>
        </p:txBody>
      </p:sp>
      <p:sp>
        <p:nvSpPr>
          <p:cNvPr id="2" name="Textfeld 1">
            <a:extLst>
              <a:ext uri="{FF2B5EF4-FFF2-40B4-BE49-F238E27FC236}">
                <a16:creationId xmlns:a16="http://schemas.microsoft.com/office/drawing/2014/main" id="{C4B48D3D-03AF-0B86-A939-9BE180ECD5F5}"/>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5.5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5"/>
          <p:cNvSpPr>
            <a:spLocks noGrp="1"/>
          </p:cNvSpPr>
          <p:nvPr>
            <p:ph type="body" sz="half" idx="1"/>
          </p:nvPr>
        </p:nvSpPr>
        <p:spPr bwMode="auto">
          <a:xfrm>
            <a:off x="958850" y="1805086"/>
            <a:ext cx="7285558" cy="2782888"/>
          </a:xfrm>
        </p:spPr>
        <p:txBody>
          <a:bodyPr anchor="ctr">
            <a:normAutofit/>
          </a:bodyPr>
          <a:lstStyle/>
          <a:p>
            <a:pPr>
              <a:defRPr/>
            </a:pPr>
            <a:r>
              <a:rPr lang="de-DE" sz="1600" dirty="0" err="1"/>
              <a:t>Hiemenz</a:t>
            </a:r>
            <a:r>
              <a:rPr lang="de-DE" sz="1600" dirty="0"/>
              <a:t>, B.; </a:t>
            </a:r>
            <a:r>
              <a:rPr lang="de-DE" sz="1600" dirty="0" err="1"/>
              <a:t>Kuberek</a:t>
            </a:r>
            <a:r>
              <a:rPr lang="de-DE" sz="1600" dirty="0"/>
              <a:t>, M. (2018): </a:t>
            </a:r>
            <a:r>
              <a:rPr lang="de-DE" sz="1600" b="1" dirty="0"/>
              <a:t>Empfehlungen zur Erstellung institutioneller Forschungsdaten-</a:t>
            </a:r>
            <a:r>
              <a:rPr lang="de-DE" sz="1600" b="1" dirty="0" err="1"/>
              <a:t>Policies</a:t>
            </a:r>
            <a:r>
              <a:rPr lang="de-DE" sz="1600" b="1" dirty="0"/>
              <a:t>. Das Forschungsdaten-Policy-Kit als generischer Baukasten mit Leitfragen und Textbausteinen für Hochschulen in Deutschland</a:t>
            </a:r>
            <a:r>
              <a:rPr lang="de-DE" sz="1600" dirty="0"/>
              <a:t>. </a:t>
            </a:r>
            <a:br>
              <a:rPr lang="de-DE" sz="1600" dirty="0"/>
            </a:br>
            <a:r>
              <a:rPr lang="de-DE" sz="1600" dirty="0"/>
              <a:t>DOI: </a:t>
            </a:r>
            <a:r>
              <a:rPr lang="de-DE" sz="1600" u="sng" dirty="0">
                <a:hlinkClick r:id="rId3" tooltip="https://doi.org/10.14279/depositonce-7521"/>
              </a:rPr>
              <a:t>10.14279/depositonce-7521</a:t>
            </a:r>
            <a:endParaRPr lang="de-DE" sz="1600" dirty="0"/>
          </a:p>
          <a:p>
            <a:pPr>
              <a:defRPr/>
            </a:pPr>
            <a:r>
              <a:rPr lang="de-DE" sz="1600" dirty="0"/>
              <a:t>Grasse, Marleen; López, Ania; Winter, Nina (2018): </a:t>
            </a:r>
            <a:r>
              <a:rPr lang="de-DE" sz="1600" b="1" dirty="0"/>
              <a:t>Musterleitlinie für Forschungsdatenmanagement (FDM) an Hochschulen und Forschungseinrichtungen</a:t>
            </a:r>
            <a:r>
              <a:rPr lang="de-DE" sz="1600" dirty="0"/>
              <a:t>. DOI: </a:t>
            </a:r>
            <a:r>
              <a:rPr lang="de-DE" sz="1600" u="sng" dirty="0">
                <a:hlinkClick r:id="rId4" tooltip="https://doi.org/10.5281/zenodo.1149133"/>
              </a:rPr>
              <a:t>10.5281/zenodo.1149133 </a:t>
            </a:r>
            <a:endParaRPr lang="de-DE" sz="1600" dirty="0"/>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Hilfestellungen</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…bei der Erstellung einer institutionellen Policy</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38</a:t>
            </a:fld>
            <a:endParaRPr lang="de-DE"/>
          </a:p>
        </p:txBody>
      </p:sp>
      <p:sp>
        <p:nvSpPr>
          <p:cNvPr id="3" name="Textfeld 2">
            <a:extLst>
              <a:ext uri="{FF2B5EF4-FFF2-40B4-BE49-F238E27FC236}">
                <a16:creationId xmlns:a16="http://schemas.microsoft.com/office/drawing/2014/main" id="{6DB4C612-31A5-5CC0-4EDD-FAE1BFCFBC7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5.6</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3</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1.3</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TN Selbstbeschreibung (Charakterobjekt)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TN agieren</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3118161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Datenmanagementplan</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39</a:t>
            </a:fld>
            <a:endParaRPr lang="de-DE"/>
          </a:p>
        </p:txBody>
      </p:sp>
      <p:sp>
        <p:nvSpPr>
          <p:cNvPr id="3" name="Textfeld 2">
            <a:extLst>
              <a:ext uri="{FF2B5EF4-FFF2-40B4-BE49-F238E27FC236}">
                <a16:creationId xmlns:a16="http://schemas.microsoft.com/office/drawing/2014/main" id="{DFC223C1-B4C8-06D1-89E5-FE362AFF42E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6.1</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4"/>
          <p:cNvSpPr>
            <a:spLocks noGrp="1"/>
          </p:cNvSpPr>
          <p:nvPr>
            <p:ph type="body" sz="half" idx="1"/>
          </p:nvPr>
        </p:nvSpPr>
        <p:spPr bwMode="auto">
          <a:xfrm>
            <a:off x="958850" y="1927225"/>
            <a:ext cx="7429574" cy="2782888"/>
          </a:xfrm>
        </p:spPr>
        <p:txBody>
          <a:bodyPr>
            <a:normAutofit/>
          </a:bodyPr>
          <a:lstStyle/>
          <a:p>
            <a:pPr>
              <a:defRPr/>
            </a:pPr>
            <a:r>
              <a:rPr lang="de-DE"/>
              <a:t>… alle Informationen, die die Sammlung, Aufbereitung, Speicherung, Archivierung und Veröffentlichung von Forschungsdaten im Rahmen eines Forschungs</a:t>
            </a:r>
            <a:r>
              <a:rPr lang="de-DE" b="1"/>
              <a:t>projekts hinreichend beschreiben und dokumentieren</a:t>
            </a:r>
            <a:r>
              <a:rPr lang="de-DE"/>
              <a:t>.</a:t>
            </a:r>
            <a:endParaRPr/>
          </a:p>
          <a:p>
            <a:pPr>
              <a:defRPr/>
            </a:pPr>
            <a:r>
              <a:rPr lang="de-DE"/>
              <a:t>„[… die] Analyse des </a:t>
            </a:r>
            <a:r>
              <a:rPr lang="de-DE" b="1"/>
              <a:t>Workflows</a:t>
            </a:r>
            <a:r>
              <a:rPr lang="de-DE"/>
              <a:t> von der Erzeugung der Daten bis zu deren Nutzung“</a:t>
            </a:r>
            <a:r>
              <a:rPr lang="de-DE" baseline="30000"/>
              <a:t>1</a:t>
            </a:r>
            <a:endParaRPr/>
          </a:p>
          <a:p>
            <a:pPr>
              <a:defRPr/>
            </a:pPr>
            <a:endParaRPr lang="de-DE"/>
          </a:p>
        </p:txBody>
      </p:sp>
      <p:sp>
        <p:nvSpPr>
          <p:cNvPr id="4" name="Titel 3"/>
          <p:cNvSpPr>
            <a:spLocks noGrp="1"/>
          </p:cNvSpPr>
          <p:nvPr>
            <p:ph type="title"/>
          </p:nvPr>
        </p:nvSpPr>
        <p:spPr bwMode="auto">
          <a:xfrm>
            <a:off x="476250" y="376238"/>
            <a:ext cx="8191500" cy="584039"/>
          </a:xfrm>
        </p:spPr>
        <p:txBody>
          <a:bodyPr/>
          <a:lstStyle/>
          <a:p>
            <a:pPr>
              <a:defRPr/>
            </a:pPr>
            <a:r>
              <a:rPr lang="de-DE"/>
              <a:t>Datenmanagementpläne?</a:t>
            </a:r>
            <a:endParaRPr/>
          </a:p>
        </p:txBody>
      </p:sp>
      <p:sp>
        <p:nvSpPr>
          <p:cNvPr id="9" name="Textplatzhalter 8"/>
          <p:cNvSpPr>
            <a:spLocks noGrp="1"/>
          </p:cNvSpPr>
          <p:nvPr>
            <p:ph type="body" sz="quarter" idx="21"/>
          </p:nvPr>
        </p:nvSpPr>
        <p:spPr bwMode="auto"/>
        <p:txBody>
          <a:bodyPr/>
          <a:lstStyle/>
          <a:p>
            <a:pPr>
              <a:defRPr/>
            </a:pPr>
            <a:r>
              <a:rPr lang="de-DE" dirty="0"/>
              <a:t>Datenmanagementpläne beinhalten …</a:t>
            </a:r>
            <a:endParaRPr dirty="0"/>
          </a:p>
        </p:txBody>
      </p:sp>
      <p:sp>
        <p:nvSpPr>
          <p:cNvPr id="6" name="Foliennummernplatzhalter 2"/>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40</a:t>
            </a:fld>
            <a:endParaRPr lang="de-DE"/>
          </a:p>
        </p:txBody>
      </p:sp>
      <p:sp>
        <p:nvSpPr>
          <p:cNvPr id="7" name="Fußzeilenplatzhalter 1"/>
          <p:cNvSpPr/>
          <p:nvPr/>
        </p:nvSpPr>
        <p:spPr bwMode="auto">
          <a:xfrm>
            <a:off x="3851920" y="4403790"/>
            <a:ext cx="4680520" cy="306323"/>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pc="-1" dirty="0">
                <a:solidFill>
                  <a:srgbClr val="5E5E5E"/>
                </a:solidFill>
                <a:latin typeface="+mn-lt"/>
                <a:cs typeface="+mn-cs"/>
              </a:rPr>
              <a:t>[1] Ludwig, J.; Enke, H. (Hrsg.): Leitfaden zum Forschungsdaten-Management. Handreichungen aus dem </a:t>
            </a:r>
            <a:r>
              <a:rPr lang="de-DE" spc="-1" dirty="0" err="1">
                <a:solidFill>
                  <a:srgbClr val="5E5E5E"/>
                </a:solidFill>
                <a:latin typeface="+mn-lt"/>
                <a:cs typeface="+mn-cs"/>
              </a:rPr>
              <a:t>WissGrid</a:t>
            </a:r>
            <a:r>
              <a:rPr lang="de-DE" spc="-1" dirty="0">
                <a:solidFill>
                  <a:srgbClr val="5E5E5E"/>
                </a:solidFill>
                <a:latin typeface="+mn-lt"/>
                <a:cs typeface="+mn-cs"/>
              </a:rPr>
              <a:t>-Projekt. Verlag Werner Hülsbusch: Glückstadt, 2013. ISBN: 978-3-86488-032-2</a:t>
            </a:r>
            <a:endParaRPr spc="-1" dirty="0">
              <a:solidFill>
                <a:srgbClr val="5E5E5E"/>
              </a:solidFill>
              <a:latin typeface="+mn-lt"/>
              <a:cs typeface="+mn-cs"/>
            </a:endParaRPr>
          </a:p>
        </p:txBody>
      </p:sp>
      <p:sp>
        <p:nvSpPr>
          <p:cNvPr id="2" name="Textfeld 1">
            <a:extLst>
              <a:ext uri="{FF2B5EF4-FFF2-40B4-BE49-F238E27FC236}">
                <a16:creationId xmlns:a16="http://schemas.microsoft.com/office/drawing/2014/main" id="{E48D8410-6673-3738-6A6C-3B34366F1C63}"/>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6.2</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8147" y="1928018"/>
            <a:ext cx="6998229" cy="2782094"/>
          </a:xfrm>
        </p:spPr>
        <p:txBody>
          <a:bodyPr/>
          <a:lstStyle/>
          <a:p>
            <a:pPr>
              <a:defRPr/>
            </a:pPr>
            <a:r>
              <a:rPr lang="de-DE" dirty="0"/>
              <a:t>Welche Vorteile kann ein Datenmanagementplan (DMP) bringen?</a:t>
            </a:r>
            <a:endParaRPr dirty="0"/>
          </a:p>
          <a:p>
            <a:pPr marL="0" indent="0">
              <a:buNone/>
              <a:defRPr/>
            </a:pPr>
            <a:endParaRPr lang="de-DE" dirty="0"/>
          </a:p>
        </p:txBody>
      </p:sp>
      <p:sp>
        <p:nvSpPr>
          <p:cNvPr id="4" name="Titel 2"/>
          <p:cNvSpPr>
            <a:spLocks noGrp="1"/>
          </p:cNvSpPr>
          <p:nvPr>
            <p:ph type="title"/>
          </p:nvPr>
        </p:nvSpPr>
        <p:spPr bwMode="auto"/>
        <p:txBody>
          <a:bodyPr/>
          <a:lstStyle/>
          <a:p>
            <a:pPr>
              <a:defRPr/>
            </a:pPr>
            <a:r>
              <a:rPr lang="de-DE"/>
              <a:t>Datenmanagementpläne?</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41</a:t>
            </a:fld>
            <a:endParaRPr lang="de-DE"/>
          </a:p>
        </p:txBody>
      </p:sp>
      <p:sp>
        <p:nvSpPr>
          <p:cNvPr id="2" name="Textplatzhalter 1"/>
          <p:cNvSpPr>
            <a:spLocks noGrp="1"/>
          </p:cNvSpPr>
          <p:nvPr>
            <p:ph type="body" sz="quarter" idx="21"/>
          </p:nvPr>
        </p:nvSpPr>
        <p:spPr bwMode="auto">
          <a:prstGeom prst="rect">
            <a:avLst/>
          </a:prstGeom>
        </p:spPr>
        <p:txBody>
          <a:bodyPr/>
          <a:lstStyle/>
          <a:p>
            <a:pPr>
              <a:defRPr/>
            </a:pPr>
            <a:r>
              <a:rPr lang="de-DE"/>
              <a:t>Zuruf</a:t>
            </a:r>
            <a:endParaRPr/>
          </a:p>
        </p:txBody>
      </p:sp>
      <p:sp>
        <p:nvSpPr>
          <p:cNvPr id="5" name="Textfeld 4">
            <a:extLst>
              <a:ext uri="{FF2B5EF4-FFF2-40B4-BE49-F238E27FC236}">
                <a16:creationId xmlns:a16="http://schemas.microsoft.com/office/drawing/2014/main" id="{981C1C26-CF0A-AF7A-AC95-EDE171500A6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6.3</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Anforderungen der Förderer</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42</a:t>
            </a:fld>
            <a:endParaRPr lang="de-DE"/>
          </a:p>
        </p:txBody>
      </p:sp>
      <p:graphicFrame>
        <p:nvGraphicFramePr>
          <p:cNvPr id="5" name="Inhaltsplatzhalter 5"/>
          <p:cNvGraphicFramePr>
            <a:graphicFrameLocks noGrp="1"/>
          </p:cNvGraphicFramePr>
          <p:nvPr>
            <p:ph idx="4294967295"/>
            <p:extLst>
              <p:ext uri="{D42A27DB-BD31-4B8C-83A1-F6EECF244321}">
                <p14:modId xmlns:p14="http://schemas.microsoft.com/office/powerpoint/2010/main" val="602491132"/>
              </p:ext>
            </p:extLst>
          </p:nvPr>
        </p:nvGraphicFramePr>
        <p:xfrm>
          <a:off x="251520" y="1203598"/>
          <a:ext cx="8640959" cy="3457641"/>
        </p:xfrm>
        <a:graphic>
          <a:graphicData uri="http://schemas.openxmlformats.org/drawingml/2006/table">
            <a:tbl>
              <a:tblPr firstRow="1" bandRow="1">
                <a:tableStyleId>{69CF1AB2-1976-4502-BF36-3FF5EA218861}</a:tableStyleId>
              </a:tblPr>
              <a:tblGrid>
                <a:gridCol w="1204585">
                  <a:extLst>
                    <a:ext uri="{9D8B030D-6E8A-4147-A177-3AD203B41FA5}">
                      <a16:colId xmlns:a16="http://schemas.microsoft.com/office/drawing/2014/main" val="20000"/>
                    </a:ext>
                  </a:extLst>
                </a:gridCol>
                <a:gridCol w="1898348">
                  <a:extLst>
                    <a:ext uri="{9D8B030D-6E8A-4147-A177-3AD203B41FA5}">
                      <a16:colId xmlns:a16="http://schemas.microsoft.com/office/drawing/2014/main" val="20001"/>
                    </a:ext>
                  </a:extLst>
                </a:gridCol>
                <a:gridCol w="1744775">
                  <a:extLst>
                    <a:ext uri="{9D8B030D-6E8A-4147-A177-3AD203B41FA5}">
                      <a16:colId xmlns:a16="http://schemas.microsoft.com/office/drawing/2014/main" val="20002"/>
                    </a:ext>
                  </a:extLst>
                </a:gridCol>
                <a:gridCol w="1934621">
                  <a:extLst>
                    <a:ext uri="{9D8B030D-6E8A-4147-A177-3AD203B41FA5}">
                      <a16:colId xmlns:a16="http://schemas.microsoft.com/office/drawing/2014/main" val="20003"/>
                    </a:ext>
                  </a:extLst>
                </a:gridCol>
                <a:gridCol w="1858630">
                  <a:extLst>
                    <a:ext uri="{9D8B030D-6E8A-4147-A177-3AD203B41FA5}">
                      <a16:colId xmlns:a16="http://schemas.microsoft.com/office/drawing/2014/main" val="20004"/>
                    </a:ext>
                  </a:extLst>
                </a:gridCol>
              </a:tblGrid>
              <a:tr h="490411">
                <a:tc>
                  <a:txBody>
                    <a:bodyPr/>
                    <a:lstStyle/>
                    <a:p>
                      <a:pPr>
                        <a:defRPr/>
                      </a:pPr>
                      <a:r>
                        <a:rPr lang="de-DE" sz="1400" b="1" i="0" u="none" strike="noStrike" cap="none" spc="0" dirty="0">
                          <a:solidFill>
                            <a:srgbClr val="D82789"/>
                          </a:solidFill>
                          <a:latin typeface="+mj-lt"/>
                          <a:ea typeface="Helvetica Neue"/>
                          <a:cs typeface="Helvetica Neue"/>
                        </a:rPr>
                        <a:t>Förder-organisation</a:t>
                      </a:r>
                      <a:endParaRPr sz="1400" b="1" i="0" u="none" strike="noStrike" cap="none" spc="0" dirty="0">
                        <a:solidFill>
                          <a:srgbClr val="D82789"/>
                        </a:solidFill>
                        <a:latin typeface="+mj-lt"/>
                        <a:ea typeface="Helvetica Neue"/>
                        <a:cs typeface="Helvetica Neue"/>
                      </a:endParaRPr>
                    </a:p>
                  </a:txBody>
                  <a:tcPr anchor="ctr">
                    <a:lnL w="12700">
                      <a:noFill/>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1" i="0" u="none" strike="noStrike" cap="none" spc="0" dirty="0">
                          <a:solidFill>
                            <a:srgbClr val="D82789"/>
                          </a:solidFill>
                          <a:latin typeface="+mj-lt"/>
                          <a:ea typeface="Helvetica Neue"/>
                          <a:cs typeface="Helvetica Neue"/>
                        </a:rPr>
                        <a:t>Forderung</a:t>
                      </a:r>
                      <a:endParaRPr sz="1400" b="1" i="0" u="none" strike="noStrike" cap="none" spc="0" dirty="0">
                        <a:solidFill>
                          <a:srgbClr val="D82789"/>
                        </a:solidFill>
                        <a:latin typeface="+mj-lt"/>
                        <a:ea typeface="Helvetica Neue"/>
                        <a:cs typeface="Helvetica Neue"/>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1" i="0" u="none" strike="noStrike" cap="none" spc="0">
                          <a:solidFill>
                            <a:srgbClr val="D82789"/>
                          </a:solidFill>
                          <a:latin typeface="+mj-lt"/>
                          <a:ea typeface="Helvetica Neue"/>
                          <a:cs typeface="Helvetica Neue"/>
                        </a:rPr>
                        <a:t>Abgabe bei Antrag</a:t>
                      </a:r>
                      <a:endParaRPr sz="1400" b="1" i="0" u="none" strike="noStrike" cap="none" spc="0">
                        <a:solidFill>
                          <a:srgbClr val="D82789"/>
                        </a:solidFill>
                        <a:latin typeface="+mj-lt"/>
                        <a:ea typeface="Helvetica Neue"/>
                        <a:cs typeface="Helvetica Neue"/>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1">
                          <a:solidFill>
                            <a:srgbClr val="D82789"/>
                          </a:solidFill>
                          <a:latin typeface="+mj-lt"/>
                        </a:rPr>
                        <a:t>Inhalt</a:t>
                      </a:r>
                      <a:endParaRPr sz="1400" b="1">
                        <a:solidFill>
                          <a:srgbClr val="D82789"/>
                        </a:solidFill>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1" dirty="0">
                          <a:solidFill>
                            <a:srgbClr val="D82789"/>
                          </a:solidFill>
                          <a:latin typeface="+mj-lt"/>
                        </a:rPr>
                        <a:t>Verlangte Updates</a:t>
                      </a:r>
                      <a:endParaRPr sz="1400" b="1" dirty="0">
                        <a:solidFill>
                          <a:srgbClr val="D82789"/>
                        </a:solidFill>
                        <a:latin typeface="+mj-lt"/>
                      </a:endParaRPr>
                    </a:p>
                  </a:txBody>
                  <a:tcPr anchor="ctr">
                    <a:lnL w="12700" cap="flat" cmpd="sng" algn="ctr">
                      <a:solidFill>
                        <a:srgbClr val="67BA7F"/>
                      </a:solidFill>
                      <a:prstDash val="solid"/>
                      <a:round/>
                      <a:headEnd type="none" w="med" len="med"/>
                      <a:tailEnd type="none" w="med" len="med"/>
                    </a:lnL>
                    <a:lnR w="12700">
                      <a:noFill/>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92345">
                <a:tc>
                  <a:txBody>
                    <a:bodyPr/>
                    <a:lstStyle/>
                    <a:p>
                      <a:pPr>
                        <a:defRPr/>
                      </a:pPr>
                      <a:r>
                        <a:rPr lang="de-DE" sz="1400" b="1" i="0" u="none" strike="noStrike" cap="none" spc="0" dirty="0">
                          <a:solidFill>
                            <a:srgbClr val="5E5E5E"/>
                          </a:solidFill>
                          <a:latin typeface="+mj-lt"/>
                          <a:ea typeface="Helvetica Neue"/>
                          <a:cs typeface="Helvetica Neue"/>
                        </a:rPr>
                        <a:t>DFG</a:t>
                      </a:r>
                      <a:endParaRPr sz="900" dirty="0"/>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i="0" u="none" strike="noStrike" cap="none" spc="0" dirty="0">
                          <a:solidFill>
                            <a:srgbClr val="5E5E5E"/>
                          </a:solidFill>
                          <a:latin typeface="+mj-lt"/>
                          <a:ea typeface="Helvetica Neue"/>
                          <a:cs typeface="Helvetica Neue"/>
                        </a:rPr>
                        <a:t>Angaben zum Umgang mit Forschungsdaten</a:t>
                      </a:r>
                      <a:endParaRPr sz="1400" b="0" i="0" u="none" strike="noStrike" cap="none" spc="0" dirty="0">
                        <a:solidFill>
                          <a:srgbClr val="5E5E5E"/>
                        </a:solidFill>
                        <a:latin typeface="+mj-lt"/>
                        <a:ea typeface="Helvetica Neue"/>
                        <a:cs typeface="Helvetica Neue"/>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i="0" u="none" strike="noStrike" cap="none" spc="0">
                          <a:solidFill>
                            <a:srgbClr val="5E5E5E"/>
                          </a:solidFill>
                          <a:latin typeface="+mj-lt"/>
                          <a:ea typeface="Helvetica Neue"/>
                          <a:cs typeface="Helvetica Neue"/>
                        </a:rPr>
                        <a:t>als integraler Bestandteil des Antragstextes</a:t>
                      </a:r>
                      <a:endParaRPr sz="1400" b="0" i="0" u="none" strike="noStrike" cap="none" spc="0">
                        <a:solidFill>
                          <a:srgbClr val="5E5E5E"/>
                        </a:solidFill>
                        <a:latin typeface="+mj-lt"/>
                        <a:ea typeface="Helvetica Neue"/>
                        <a:cs typeface="Helvetica Neue"/>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sng" strike="noStrike" cap="none" spc="0">
                          <a:ln>
                            <a:noFill/>
                          </a:ln>
                          <a:solidFill>
                            <a:schemeClr val="dk1"/>
                          </a:solidFill>
                          <a:latin typeface="+mj-lt"/>
                          <a:hlinkClick r:id="rId3" tooltip="https://www.dfg.de/download/pdf/foerderung/grundlagen_dfg_foerderung/forschungsdaten/forschungsdaten_checkliste_de.pdf"/>
                        </a:rPr>
                        <a:t>DFG-Checkliste</a:t>
                      </a:r>
                      <a:endParaRPr lang="de-DE" sz="1400">
                        <a:solidFill>
                          <a:schemeClr val="tx1"/>
                        </a:solidFill>
                        <a:latin typeface="+mj-lt"/>
                        <a:cs typeface="Arial"/>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a:ln>
                            <a:noFill/>
                          </a:ln>
                          <a:solidFill>
                            <a:schemeClr val="dk1"/>
                          </a:solidFill>
                          <a:latin typeface="+mj-lt"/>
                        </a:rPr>
                        <a:t>Berichtspflicht zu Projektende</a:t>
                      </a:r>
                      <a:endParaRPr sz="1400">
                        <a:latin typeface="+mj-lt"/>
                      </a:endParaRPr>
                    </a:p>
                    <a:p>
                      <a:pPr>
                        <a:defRPr/>
                      </a:pPr>
                      <a:endParaRPr lang="de-DE" sz="1400">
                        <a:solidFill>
                          <a:schemeClr val="tx1"/>
                        </a:solidFill>
                        <a:latin typeface="+mj-lt"/>
                        <a:cs typeface="Arial"/>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44921">
                <a:tc>
                  <a:txBody>
                    <a:bodyPr/>
                    <a:lstStyle/>
                    <a:p>
                      <a:pPr>
                        <a:defRPr/>
                      </a:pPr>
                      <a:r>
                        <a:rPr lang="de-DE" sz="1400" b="1" u="none" strike="noStrike" cap="none" spc="0" dirty="0">
                          <a:ln>
                            <a:noFill/>
                          </a:ln>
                          <a:solidFill>
                            <a:srgbClr val="5E5E5E"/>
                          </a:solidFill>
                          <a:latin typeface="+mj-lt"/>
                        </a:rPr>
                        <a:t>BMBF</a:t>
                      </a:r>
                      <a:endParaRPr sz="1400" b="1" dirty="0">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dirty="0">
                          <a:ln>
                            <a:noFill/>
                          </a:ln>
                          <a:solidFill>
                            <a:schemeClr val="dk1"/>
                          </a:solidFill>
                          <a:latin typeface="+mj-lt"/>
                        </a:rPr>
                        <a:t>Plan erforderlich je nach Förderlinie</a:t>
                      </a:r>
                      <a:endParaRPr sz="1400" dirty="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a:ln>
                            <a:noFill/>
                          </a:ln>
                          <a:solidFill>
                            <a:schemeClr val="dk1"/>
                          </a:solidFill>
                          <a:latin typeface="+mj-lt"/>
                        </a:rPr>
                        <a:t>ja (wenn erforderlich)</a:t>
                      </a:r>
                      <a:endParaRPr sz="140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a:ln>
                            <a:noFill/>
                          </a:ln>
                          <a:solidFill>
                            <a:schemeClr val="dk1"/>
                          </a:solidFill>
                          <a:latin typeface="+mj-lt"/>
                        </a:rPr>
                        <a:t>programmabhängig (z.B. Bildungsforschung: </a:t>
                      </a:r>
                      <a:r>
                        <a:rPr lang="de-DE" sz="1400" b="0" u="sng" strike="noStrike" cap="none" spc="0">
                          <a:ln>
                            <a:noFill/>
                          </a:ln>
                          <a:solidFill>
                            <a:schemeClr val="dk1"/>
                          </a:solidFill>
                          <a:latin typeface="+mj-lt"/>
                          <a:hlinkClick r:id="rId4" tooltip="https://www.forschungsdaten-bildung.de/stamp-nutzen"/>
                        </a:rPr>
                        <a:t>STAMP</a:t>
                      </a:r>
                      <a:r>
                        <a:rPr lang="de-DE" sz="1400" b="0" u="none" strike="noStrike" cap="none" spc="0">
                          <a:ln>
                            <a:noFill/>
                          </a:ln>
                          <a:solidFill>
                            <a:schemeClr val="dk1"/>
                          </a:solidFill>
                          <a:latin typeface="+mj-lt"/>
                        </a:rPr>
                        <a:t>)</a:t>
                      </a:r>
                      <a:endParaRPr sz="140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a:ln>
                            <a:noFill/>
                          </a:ln>
                          <a:solidFill>
                            <a:schemeClr val="dk1"/>
                          </a:solidFill>
                          <a:latin typeface="+mj-lt"/>
                        </a:rPr>
                        <a:t>programmabhängig</a:t>
                      </a:r>
                      <a:endParaRPr sz="1400">
                        <a:latin typeface="+mj-lt"/>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92345">
                <a:tc>
                  <a:txBody>
                    <a:bodyPr/>
                    <a:lstStyle/>
                    <a:p>
                      <a:pPr>
                        <a:defRPr/>
                      </a:pPr>
                      <a:r>
                        <a:rPr lang="de-DE" sz="1400" b="1" u="none" strike="noStrike" cap="none" spc="0" dirty="0">
                          <a:ln>
                            <a:noFill/>
                          </a:ln>
                          <a:solidFill>
                            <a:schemeClr val="tx1"/>
                          </a:solidFill>
                          <a:latin typeface="+mj-lt"/>
                        </a:rPr>
                        <a:t>EC Horizon Europe</a:t>
                      </a:r>
                      <a:endParaRPr sz="1400" b="1" dirty="0">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en-US" sz="1400" b="0" u="none" strike="noStrike" cap="none" spc="0">
                          <a:ln>
                            <a:noFill/>
                          </a:ln>
                          <a:solidFill>
                            <a:schemeClr val="dk1"/>
                          </a:solidFill>
                          <a:latin typeface="+mj-lt"/>
                        </a:rPr>
                        <a:t>DMP</a:t>
                      </a:r>
                      <a:endParaRPr sz="140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dirty="0">
                          <a:ln>
                            <a:noFill/>
                          </a:ln>
                          <a:solidFill>
                            <a:schemeClr val="tx1"/>
                          </a:solidFill>
                          <a:latin typeface="+mj-lt"/>
                        </a:rPr>
                        <a:t>nein (Version 1 innerhalb der ersten 6 Projektmonate)</a:t>
                      </a:r>
                      <a:endParaRPr sz="1400" dirty="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de-DE" sz="1400" b="0" u="none" strike="noStrike" cap="none" spc="0">
                          <a:ln>
                            <a:noFill/>
                          </a:ln>
                          <a:solidFill>
                            <a:schemeClr val="tx1"/>
                          </a:solidFill>
                          <a:latin typeface="+mj-lt"/>
                        </a:rPr>
                        <a:t>Inhalte des Horizon Europe </a:t>
                      </a:r>
                      <a:r>
                        <a:rPr lang="de-DE" sz="1400" b="0" u="sng" strike="noStrike" cap="none" spc="0">
                          <a:ln>
                            <a:noFill/>
                          </a:ln>
                          <a:solidFill>
                            <a:schemeClr val="tx1"/>
                          </a:solidFill>
                          <a:latin typeface="+mj-lt"/>
                          <a:hlinkClick r:id="rId5" tooltip="https://enspire.science/wp-content/uploads/2021/09/Horizon-Europe-Data-Management-Plan-Template.pdf"/>
                        </a:rPr>
                        <a:t>Template</a:t>
                      </a:r>
                      <a:r>
                        <a:rPr lang="de-DE" sz="1400" b="0" u="none" strike="noStrike" cap="none" spc="0">
                          <a:ln>
                            <a:noFill/>
                          </a:ln>
                          <a:solidFill>
                            <a:schemeClr val="tx1"/>
                          </a:solidFill>
                          <a:latin typeface="+mj-lt"/>
                        </a:rPr>
                        <a:t> (FAIR Prinzipien)</a:t>
                      </a:r>
                      <a:endParaRPr sz="140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309562">
                        <a:lnSpc>
                          <a:spcPct val="100000"/>
                        </a:lnSpc>
                        <a:spcBef>
                          <a:spcPts val="0"/>
                        </a:spcBef>
                        <a:spcAft>
                          <a:spcPts val="0"/>
                        </a:spcAft>
                        <a:buClrTx/>
                        <a:buSzTx/>
                        <a:buFontTx/>
                        <a:buNone/>
                        <a:defRPr lang="en-US" sz="850" b="0" i="0" u="none" strike="noStrike" cap="none" spc="0">
                          <a:ln>
                            <a:noFill/>
                          </a:ln>
                          <a:solidFill>
                            <a:srgbClr val="5E5E5E"/>
                          </a:solidFill>
                          <a:latin typeface="Calibri"/>
                          <a:ea typeface="Arial"/>
                          <a:cs typeface="Arial"/>
                        </a:defRPr>
                      </a:pPr>
                      <a:r>
                        <a:rPr lang="de-DE" sz="1400" b="0" u="none" strike="noStrike" cap="none" spc="0">
                          <a:ln>
                            <a:noFill/>
                          </a:ln>
                          <a:solidFill>
                            <a:srgbClr val="5E5E5E"/>
                          </a:solidFill>
                          <a:latin typeface="+mj-lt"/>
                        </a:rPr>
                        <a:t>bei signifikanten Änderungen sowie zum Projektende</a:t>
                      </a:r>
                      <a:endParaRPr sz="1400">
                        <a:latin typeface="+mj-lt"/>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92345">
                <a:tc>
                  <a:txBody>
                    <a:bodyPr/>
                    <a:lstStyle/>
                    <a:p>
                      <a:pPr>
                        <a:defRPr/>
                      </a:pPr>
                      <a:r>
                        <a:rPr lang="de-DE" sz="1400" b="1" dirty="0" err="1">
                          <a:latin typeface="+mj-lt"/>
                        </a:rPr>
                        <a:t>VWStiftung</a:t>
                      </a:r>
                      <a:endParaRPr sz="1400" b="1" dirty="0">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defRPr/>
                      </a:pPr>
                      <a:r>
                        <a:rPr lang="de-DE" sz="1400">
                          <a:latin typeface="+mj-lt"/>
                        </a:rPr>
                        <a:t>DMP</a:t>
                      </a:r>
                      <a:endParaRPr sz="140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defRPr/>
                      </a:pPr>
                      <a:r>
                        <a:rPr lang="de-DE" sz="1400">
                          <a:latin typeface="+mj-lt"/>
                        </a:rPr>
                        <a:t>ja</a:t>
                      </a:r>
                      <a:endParaRPr sz="140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defRPr/>
                      </a:pPr>
                      <a:r>
                        <a:rPr lang="de-DE" sz="1400" dirty="0">
                          <a:latin typeface="+mj-lt"/>
                        </a:rPr>
                        <a:t>"</a:t>
                      </a:r>
                      <a:r>
                        <a:rPr lang="de-DE" sz="1400" u="sng" dirty="0">
                          <a:latin typeface="+mj-lt"/>
                          <a:hlinkClick r:id="rId6" tooltip="https://www.volkswagenstiftung.de/sites/default/files/documents/2022-04%20Basis-Datenmanagementplan.rtf"/>
                        </a:rPr>
                        <a:t>Basis DMP-Template</a:t>
                      </a:r>
                      <a:r>
                        <a:rPr lang="de-DE" sz="1400" dirty="0">
                          <a:latin typeface="+mj-lt"/>
                        </a:rPr>
                        <a:t>“ (oder Vorlage des Repositoriums)</a:t>
                      </a:r>
                      <a:endParaRPr sz="1400" dirty="0">
                        <a:latin typeface="+mj-lt"/>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defRPr/>
                      </a:pPr>
                      <a:r>
                        <a:rPr lang="de-DE" sz="1400" dirty="0">
                          <a:latin typeface="+mj-lt"/>
                        </a:rPr>
                        <a:t>„</a:t>
                      </a:r>
                      <a:r>
                        <a:rPr lang="de-DE" sz="1400" dirty="0" err="1">
                          <a:latin typeface="+mj-lt"/>
                        </a:rPr>
                        <a:t>living</a:t>
                      </a:r>
                      <a:r>
                        <a:rPr lang="de-DE" sz="1400" dirty="0">
                          <a:latin typeface="+mj-lt"/>
                        </a:rPr>
                        <a:t> </a:t>
                      </a:r>
                      <a:r>
                        <a:rPr lang="de-DE" sz="1400" dirty="0" err="1">
                          <a:latin typeface="+mj-lt"/>
                        </a:rPr>
                        <a:t>document</a:t>
                      </a:r>
                      <a:r>
                        <a:rPr lang="de-DE" sz="1400" dirty="0">
                          <a:latin typeface="+mj-lt"/>
                        </a:rPr>
                        <a:t>“</a:t>
                      </a:r>
                      <a:endParaRPr sz="1400" dirty="0">
                        <a:latin typeface="+mj-lt"/>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2" name="Textfeld 1">
            <a:extLst>
              <a:ext uri="{FF2B5EF4-FFF2-40B4-BE49-F238E27FC236}">
                <a16:creationId xmlns:a16="http://schemas.microsoft.com/office/drawing/2014/main" id="{95A49FE6-CCFF-3B31-54B7-E9733FE9D93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6.4</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347614"/>
            <a:ext cx="7770812" cy="3452837"/>
          </a:xfrm>
        </p:spPr>
        <p:txBody>
          <a:bodyPr>
            <a:noAutofit/>
          </a:bodyPr>
          <a:lstStyle/>
          <a:p>
            <a:pPr>
              <a:defRPr/>
            </a:pPr>
            <a:r>
              <a:rPr lang="de-DE" sz="1600"/>
              <a:t>Administrative Informationen (Projektname, Datenurheber*in, </a:t>
            </a:r>
            <a:br>
              <a:rPr lang="de-DE" sz="1600"/>
            </a:br>
            <a:r>
              <a:rPr lang="de-DE" sz="1600"/>
              <a:t>weitere Mitwirkende, Kontakt, Förderprogramm usw.)</a:t>
            </a:r>
            <a:endParaRPr/>
          </a:p>
          <a:p>
            <a:pPr>
              <a:defRPr/>
            </a:pPr>
            <a:r>
              <a:rPr lang="de-DE" sz="1600"/>
              <a:t>Projekt- und Datensatzbeschreibung</a:t>
            </a:r>
            <a:endParaRPr/>
          </a:p>
          <a:p>
            <a:pPr>
              <a:defRPr/>
            </a:pPr>
            <a:r>
              <a:rPr lang="de-DE" sz="1600"/>
              <a:t>Datentypen, -formate, -umfang</a:t>
            </a:r>
            <a:endParaRPr/>
          </a:p>
          <a:p>
            <a:pPr>
              <a:defRPr/>
            </a:pPr>
            <a:r>
              <a:rPr lang="de-DE" sz="1600"/>
              <a:t>Angaben zu Metadaten und Standards</a:t>
            </a:r>
            <a:endParaRPr/>
          </a:p>
          <a:p>
            <a:pPr>
              <a:defRPr/>
            </a:pPr>
            <a:r>
              <a:rPr lang="de-DE" sz="1600"/>
              <a:t>Datenaustausch und -zugang</a:t>
            </a:r>
            <a:endParaRPr/>
          </a:p>
          <a:p>
            <a:pPr>
              <a:defRPr/>
            </a:pPr>
            <a:r>
              <a:rPr lang="de-DE" sz="1600"/>
              <a:t>Archivierung und Sicherung der Daten</a:t>
            </a:r>
            <a:endParaRPr/>
          </a:p>
          <a:p>
            <a:pPr>
              <a:defRPr/>
            </a:pPr>
            <a:r>
              <a:rPr lang="de-DE" sz="1600"/>
              <a:t>Verantwortlichkeiten und Rechtliche Aspekte</a:t>
            </a:r>
            <a:endParaRPr/>
          </a:p>
          <a:p>
            <a:pPr>
              <a:defRPr/>
            </a:pPr>
            <a:r>
              <a:rPr lang="de-DE" sz="1600"/>
              <a:t>Kosten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Bestandteile eines DMP</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43</a:t>
            </a:fld>
            <a:endParaRPr lang="de-DE"/>
          </a:p>
        </p:txBody>
      </p:sp>
      <p:sp>
        <p:nvSpPr>
          <p:cNvPr id="2" name="➠ Inhalte, Ziele, Rahmenbedingungen"/>
          <p:cNvSpPr txBox="1"/>
          <p:nvPr/>
        </p:nvSpPr>
        <p:spPr bwMode="auto">
          <a:xfrm>
            <a:off x="5436096" y="2931790"/>
            <a:ext cx="3168351" cy="442557"/>
          </a:xfrm>
          <a:prstGeom prst="rect">
            <a:avLst/>
          </a:prstGeom>
          <a:ln w="12700">
            <a:miter lim="400000"/>
          </a:ln>
        </p:spPr>
        <p:txBody>
          <a:bodyPr wrap="square" lIns="19050" tIns="19050" rIns="19050" bIns="19050" anchor="ctr">
            <a:spAutoFit/>
          </a:bodyPr>
          <a:lstStyle>
            <a:lvl1pPr algn="l">
              <a:defRPr sz="3500" i="1">
                <a:solidFill>
                  <a:srgbClr val="354894"/>
                </a:solidFill>
              </a:defRPr>
            </a:lvl1pPr>
          </a:lstStyle>
          <a:p>
            <a:pPr>
              <a:defRPr/>
            </a:pPr>
            <a:r>
              <a:rPr sz="1300"/>
              <a:t>➠ </a:t>
            </a:r>
            <a:r>
              <a:rPr lang="de-DE" sz="1300"/>
              <a:t>Der Umfang kann zwischen wenigen Absätzen und mehreren Seiten variieren.</a:t>
            </a:r>
            <a:endParaRPr sz="1300"/>
          </a:p>
        </p:txBody>
      </p:sp>
      <p:sp>
        <p:nvSpPr>
          <p:cNvPr id="3" name="Textfeld 2">
            <a:extLst>
              <a:ext uri="{FF2B5EF4-FFF2-40B4-BE49-F238E27FC236}">
                <a16:creationId xmlns:a16="http://schemas.microsoft.com/office/drawing/2014/main" id="{D9A52169-1D85-C5B5-BC34-1700AD3D2D1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Tool: RDMO</a:t>
            </a:r>
            <a:endParaRPr/>
          </a:p>
        </p:txBody>
      </p:sp>
      <p:sp>
        <p:nvSpPr>
          <p:cNvPr id="3" name="Textplatzhalter 2"/>
          <p:cNvSpPr>
            <a:spLocks noGrp="1"/>
          </p:cNvSpPr>
          <p:nvPr>
            <p:ph type="body" sz="quarter" idx="21"/>
          </p:nvPr>
        </p:nvSpPr>
        <p:spPr bwMode="auto">
          <a:xfrm>
            <a:off x="538163" y="1452563"/>
            <a:ext cx="3241749" cy="381000"/>
          </a:xfrm>
        </p:spPr>
        <p:txBody>
          <a:bodyPr/>
          <a:lstStyle/>
          <a:p>
            <a:pPr>
              <a:defRPr/>
            </a:pPr>
            <a:r>
              <a:rPr lang="en-GB"/>
              <a:t>Research Data Management Organizer</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44</a:t>
            </a:fld>
            <a:endParaRPr lang="de-DE"/>
          </a:p>
        </p:txBody>
      </p:sp>
      <p:pic>
        <p:nvPicPr>
          <p:cNvPr id="5" name="Inhaltsplatzhalter 6">
            <a:hlinkClick r:id="rId3"/>
          </p:cNvPr>
          <p:cNvPicPr>
            <a:picLocks noGrp="1" noChangeAspect="1"/>
          </p:cNvPicPr>
          <p:nvPr>
            <p:ph idx="4294967295"/>
          </p:nvPr>
        </p:nvPicPr>
        <p:blipFill>
          <a:blip r:embed="rId4"/>
          <a:srcRect l="13007" r="12299"/>
          <a:stretch/>
        </p:blipFill>
        <p:spPr bwMode="auto">
          <a:xfrm>
            <a:off x="4059238" y="1203598"/>
            <a:ext cx="4608512" cy="3522663"/>
          </a:xfrm>
          <a:prstGeom prst="rect">
            <a:avLst/>
          </a:prstGeom>
        </p:spPr>
      </p:pic>
      <p:pic>
        <p:nvPicPr>
          <p:cNvPr id="436568360" name="Grafik 436568359"/>
          <p:cNvPicPr>
            <a:picLocks noChangeAspect="1"/>
          </p:cNvPicPr>
          <p:nvPr/>
        </p:nvPicPr>
        <p:blipFill>
          <a:blip r:embed="rId5"/>
          <a:stretch/>
        </p:blipFill>
        <p:spPr bwMode="auto">
          <a:xfrm>
            <a:off x="1316602" y="2264311"/>
            <a:ext cx="1350000" cy="1678498"/>
          </a:xfrm>
          <a:prstGeom prst="rect">
            <a:avLst/>
          </a:prstGeom>
        </p:spPr>
      </p:pic>
      <p:sp>
        <p:nvSpPr>
          <p:cNvPr id="2" name="Textfeld 1">
            <a:extLst>
              <a:ext uri="{FF2B5EF4-FFF2-40B4-BE49-F238E27FC236}">
                <a16:creationId xmlns:a16="http://schemas.microsoft.com/office/drawing/2014/main" id="{C005876C-8206-4AFB-87D7-CD12A5AD43C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6.6</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Tool: DMPonline	</a:t>
            </a:r>
            <a:endParaRPr/>
          </a:p>
        </p:txBody>
      </p:sp>
      <p:sp>
        <p:nvSpPr>
          <p:cNvPr id="5" name="Textplatzhalter 4"/>
          <p:cNvSpPr>
            <a:spLocks noGrp="1"/>
          </p:cNvSpPr>
          <p:nvPr>
            <p:ph type="body" sz="quarter" idx="21"/>
          </p:nvPr>
        </p:nvSpPr>
        <p:spPr bwMode="auto">
          <a:xfrm>
            <a:off x="538162" y="1452816"/>
            <a:ext cx="8191500" cy="381000"/>
          </a:xfrm>
        </p:spPr>
        <p:txBody>
          <a:bodyPr/>
          <a:lstStyle/>
          <a:p>
            <a:pPr>
              <a:defRPr/>
            </a:pPr>
            <a:r>
              <a:rPr lang="en-GB"/>
              <a:t>DMPonline by DCC</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45</a:t>
            </a:fld>
            <a:endParaRPr lang="de-DE"/>
          </a:p>
        </p:txBody>
      </p:sp>
      <p:pic>
        <p:nvPicPr>
          <p:cNvPr id="2" name="Grafik 1">
            <a:hlinkClick r:id="rId3"/>
          </p:cNvPr>
          <p:cNvPicPr>
            <a:picLocks noChangeAspect="1"/>
          </p:cNvPicPr>
          <p:nvPr/>
        </p:nvPicPr>
        <p:blipFill>
          <a:blip r:embed="rId4"/>
          <a:srcRect l="11702" r="13829"/>
          <a:stretch/>
        </p:blipFill>
        <p:spPr bwMode="auto">
          <a:xfrm>
            <a:off x="3706514" y="1157613"/>
            <a:ext cx="4961236" cy="3574377"/>
          </a:xfrm>
          <a:prstGeom prst="rect">
            <a:avLst/>
          </a:prstGeom>
        </p:spPr>
      </p:pic>
      <p:pic>
        <p:nvPicPr>
          <p:cNvPr id="1207695810" name="Grafik 1207695809"/>
          <p:cNvPicPr>
            <a:picLocks noChangeAspect="1"/>
          </p:cNvPicPr>
          <p:nvPr/>
        </p:nvPicPr>
        <p:blipFill>
          <a:blip r:embed="rId5"/>
          <a:stretch/>
        </p:blipFill>
        <p:spPr bwMode="auto">
          <a:xfrm>
            <a:off x="1315622" y="2260184"/>
            <a:ext cx="1350980" cy="1679718"/>
          </a:xfrm>
          <a:prstGeom prst="rect">
            <a:avLst/>
          </a:prstGeom>
        </p:spPr>
      </p:pic>
      <p:sp>
        <p:nvSpPr>
          <p:cNvPr id="3" name="Textfeld 2">
            <a:extLst>
              <a:ext uri="{FF2B5EF4-FFF2-40B4-BE49-F238E27FC236}">
                <a16:creationId xmlns:a16="http://schemas.microsoft.com/office/drawing/2014/main" id="{075F04D3-2E02-0C64-757C-3AAA7C3DE7C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6.7</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platzhalter 3"/>
          <p:cNvSpPr>
            <a:spLocks noGrp="1"/>
          </p:cNvSpPr>
          <p:nvPr>
            <p:ph type="body" sz="half" idx="1"/>
          </p:nvPr>
        </p:nvSpPr>
        <p:spPr bwMode="auto">
          <a:xfrm>
            <a:off x="958147" y="1928018"/>
            <a:ext cx="7430277" cy="2782094"/>
          </a:xfrm>
        </p:spPr>
        <p:txBody>
          <a:bodyPr/>
          <a:lstStyle/>
          <a:p>
            <a:pPr>
              <a:defRPr/>
            </a:pPr>
            <a:r>
              <a:rPr lang="de-DE" dirty="0"/>
              <a:t>Helbig, K.; Paul-Stüve, T.; Rex, J. (2021):</a:t>
            </a:r>
            <a:r>
              <a:rPr lang="de-DE" b="1" dirty="0"/>
              <a:t> DMP-</a:t>
            </a:r>
            <a:r>
              <a:rPr lang="de-DE" b="1" dirty="0" err="1"/>
              <a:t>Toolguide</a:t>
            </a:r>
            <a:r>
              <a:rPr lang="de-DE" b="1" dirty="0"/>
              <a:t> </a:t>
            </a:r>
            <a:r>
              <a:rPr lang="de-DE" dirty="0"/>
              <a:t>(Version 1.0) [Data </a:t>
            </a:r>
            <a:r>
              <a:rPr lang="de-DE" dirty="0" err="1"/>
              <a:t>set</a:t>
            </a:r>
            <a:r>
              <a:rPr lang="de-DE" dirty="0"/>
              <a:t>]. </a:t>
            </a:r>
            <a:r>
              <a:rPr lang="de-DE" dirty="0" err="1"/>
              <a:t>Zenodo</a:t>
            </a:r>
            <a:r>
              <a:rPr lang="de-DE" dirty="0"/>
              <a:t>. </a:t>
            </a:r>
            <a:r>
              <a:rPr lang="de-DE" u="sng" dirty="0">
                <a:hlinkClick r:id="rId3" tooltip="http://doi.org/10.5281/zenodo.4632308"/>
              </a:rPr>
              <a:t>http://doi.org/10.5281/zenodo.4632308</a:t>
            </a:r>
            <a:r>
              <a:rPr lang="de-DE" dirty="0"/>
              <a:t> </a:t>
            </a:r>
            <a:endParaRPr dirty="0"/>
          </a:p>
          <a:p>
            <a:pPr>
              <a:defRPr/>
            </a:pPr>
            <a:endParaRPr lang="de-DE" dirty="0"/>
          </a:p>
          <a:p>
            <a:pPr>
              <a:defRPr/>
            </a:pPr>
            <a:endParaRPr lang="de-DE" dirty="0"/>
          </a:p>
          <a:p>
            <a:pPr>
              <a:defRPr/>
            </a:pPr>
            <a:endParaRPr lang="de-DE" dirty="0"/>
          </a:p>
          <a:p>
            <a:pPr>
              <a:defRPr/>
            </a:pPr>
            <a:endParaRPr lang="de-DE" dirty="0"/>
          </a:p>
        </p:txBody>
      </p:sp>
      <p:sp>
        <p:nvSpPr>
          <p:cNvPr id="6" name="Titel 5"/>
          <p:cNvSpPr>
            <a:spLocks noGrp="1"/>
          </p:cNvSpPr>
          <p:nvPr>
            <p:ph type="title"/>
          </p:nvPr>
        </p:nvSpPr>
        <p:spPr bwMode="auto">
          <a:xfrm>
            <a:off x="476250" y="376238"/>
            <a:ext cx="8191500" cy="584039"/>
          </a:xfrm>
        </p:spPr>
        <p:txBody>
          <a:bodyPr/>
          <a:lstStyle/>
          <a:p>
            <a:pPr>
              <a:defRPr/>
            </a:pPr>
            <a:r>
              <a:rPr lang="de-DE"/>
              <a:t>Vergleich von DMP-Tools</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46</a:t>
            </a:fld>
            <a:endParaRPr lang="de-DE"/>
          </a:p>
        </p:txBody>
      </p:sp>
      <p:sp>
        <p:nvSpPr>
          <p:cNvPr id="415" name="CustomShape 1"/>
          <p:cNvSpPr/>
          <p:nvPr/>
        </p:nvSpPr>
        <p:spPr bwMode="auto">
          <a:xfrm>
            <a:off x="179512" y="1045227"/>
            <a:ext cx="7885800" cy="993240"/>
          </a:xfrm>
          <a:prstGeom prst="rect">
            <a:avLst/>
          </a:prstGeom>
          <a:noFill/>
          <a:ln>
            <a:noFill/>
          </a:ln>
        </p:spPr>
        <p:style>
          <a:lnRef idx="0">
            <a:srgbClr val="000000"/>
          </a:lnRef>
          <a:fillRef idx="0">
            <a:srgbClr val="000000"/>
          </a:fillRef>
          <a:effectRef idx="0">
            <a:srgbClr val="000000"/>
          </a:effectRef>
          <a:fontRef idx="minor"/>
        </p:style>
        <p:txBody>
          <a:bodyPr lIns="90000" tIns="45000" rIns="90000" bIns="45000" anchor="ctr">
            <a:noAutofit/>
          </a:bodyPr>
          <a:lstStyle/>
          <a:p>
            <a:pPr>
              <a:lnSpc>
                <a:spcPct val="90000"/>
              </a:lnSpc>
              <a:defRPr/>
            </a:pPr>
            <a:endParaRPr lang="de-DE" sz="2800" b="0" strike="noStrike" spc="-1">
              <a:latin typeface="Calibri"/>
            </a:endParaRPr>
          </a:p>
        </p:txBody>
      </p:sp>
      <p:sp>
        <p:nvSpPr>
          <p:cNvPr id="416" name="CustomShape 2"/>
          <p:cNvSpPr/>
          <p:nvPr/>
        </p:nvSpPr>
        <p:spPr bwMode="auto">
          <a:xfrm>
            <a:off x="628560" y="1369080"/>
            <a:ext cx="7885800" cy="3396960"/>
          </a:xfrm>
          <a:prstGeom prst="rect">
            <a:avLst/>
          </a:prstGeom>
          <a:noFill/>
          <a:ln>
            <a:noFill/>
          </a:ln>
        </p:spPr>
        <p:style>
          <a:lnRef idx="0">
            <a:srgbClr val="000000"/>
          </a:lnRef>
          <a:fillRef idx="0">
            <a:srgbClr val="000000"/>
          </a:fillRef>
          <a:effectRef idx="0">
            <a:srgbClr val="000000"/>
          </a:effectRef>
          <a:fontRef idx="minor"/>
        </p:style>
        <p:txBody>
          <a:bodyPr lIns="90000" tIns="45000" rIns="90000" bIns="45000" anchor="ctr">
            <a:normAutofit/>
          </a:bodyPr>
          <a:lstStyle/>
          <a:p>
            <a:pPr>
              <a:lnSpc>
                <a:spcPct val="120000"/>
              </a:lnSpc>
              <a:spcBef>
                <a:spcPts val="1001"/>
              </a:spcBef>
              <a:tabLst>
                <a:tab pos="0" algn="l"/>
              </a:tabLst>
              <a:defRPr/>
            </a:pPr>
            <a:endParaRPr lang="de-DE" sz="2400" b="0" strike="noStrike" spc="-1">
              <a:latin typeface="Calibri"/>
            </a:endParaRPr>
          </a:p>
        </p:txBody>
      </p:sp>
      <p:sp>
        <p:nvSpPr>
          <p:cNvPr id="2" name="Textfeld 1">
            <a:extLst>
              <a:ext uri="{FF2B5EF4-FFF2-40B4-BE49-F238E27FC236}">
                <a16:creationId xmlns:a16="http://schemas.microsoft.com/office/drawing/2014/main" id="{C8D70EF2-CD72-C49A-836D-319B05E8489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6.8</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Ordnung und Struktur</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47</a:t>
            </a:fld>
            <a:endParaRPr lang="de-DE"/>
          </a:p>
        </p:txBody>
      </p:sp>
      <p:sp>
        <p:nvSpPr>
          <p:cNvPr id="3" name="Textfeld 2">
            <a:extLst>
              <a:ext uri="{FF2B5EF4-FFF2-40B4-BE49-F238E27FC236}">
                <a16:creationId xmlns:a16="http://schemas.microsoft.com/office/drawing/2014/main" id="{8AEA6717-0BBE-39A6-DD07-1EA3D04F194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7.1</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5845398" cy="2782888"/>
          </a:xfrm>
        </p:spPr>
        <p:txBody>
          <a:bodyPr/>
          <a:lstStyle/>
          <a:p>
            <a:pPr>
              <a:defRPr/>
            </a:pPr>
            <a:r>
              <a:rPr lang="de-DE"/>
              <a:t>Wann habe ich schon mal Ordnung und/oder Struktur meiner Daten schmerzlich vermisst?</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Ordnung &amp; Struktur</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48</a:t>
            </a:fld>
            <a:endParaRPr lang="de-DE"/>
          </a:p>
        </p:txBody>
      </p:sp>
      <p:sp>
        <p:nvSpPr>
          <p:cNvPr id="9" name="Textplatzhalter 8"/>
          <p:cNvSpPr>
            <a:spLocks noGrp="1"/>
          </p:cNvSpPr>
          <p:nvPr>
            <p:ph type="body" sz="quarter" idx="21"/>
          </p:nvPr>
        </p:nvSpPr>
        <p:spPr bwMode="auto"/>
        <p:txBody>
          <a:bodyPr/>
          <a:lstStyle/>
          <a:p>
            <a:pPr>
              <a:defRPr/>
            </a:pPr>
            <a:r>
              <a:rPr lang="de-DE"/>
              <a:t>Zuruf</a:t>
            </a:r>
            <a:endParaRPr/>
          </a:p>
        </p:txBody>
      </p:sp>
      <p:sp>
        <p:nvSpPr>
          <p:cNvPr id="2" name="Textfeld 1">
            <a:extLst>
              <a:ext uri="{FF2B5EF4-FFF2-40B4-BE49-F238E27FC236}">
                <a16:creationId xmlns:a16="http://schemas.microsoft.com/office/drawing/2014/main" id="{F6BE823C-9A6F-8FF4-4516-9235033D185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4</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TN stellen sich vor (Wir und ich)</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1/3 WL Vorbereitung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1697828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7933630" cy="2782888"/>
          </a:xfrm>
        </p:spPr>
        <p:txBody>
          <a:bodyPr>
            <a:normAutofit/>
          </a:bodyPr>
          <a:lstStyle/>
          <a:p>
            <a:pPr>
              <a:defRPr/>
            </a:pPr>
            <a:r>
              <a:rPr lang="de-DE"/>
              <a:t>Was, wie und weshalb getan wurde, bleibt auch nach Jahren nachvollziehbar</a:t>
            </a:r>
            <a:endParaRPr/>
          </a:p>
          <a:p>
            <a:pPr>
              <a:defRPr/>
            </a:pPr>
            <a:r>
              <a:rPr lang="de-DE"/>
              <a:t>Auch andere Personen können mit den Daten arbeiten</a:t>
            </a:r>
            <a:endParaRPr/>
          </a:p>
          <a:p>
            <a:pPr>
              <a:defRPr/>
            </a:pPr>
            <a:r>
              <a:rPr lang="de-DE"/>
              <a:t>Doppelte Arbeit wird vermieden</a:t>
            </a:r>
            <a:endParaRPr/>
          </a:p>
          <a:p>
            <a:pPr>
              <a:defRPr/>
            </a:pPr>
            <a:r>
              <a:rPr lang="de-DE"/>
              <a:t>Datenverlust wird vermieden</a:t>
            </a:r>
            <a:endParaRPr/>
          </a:p>
          <a:p>
            <a:pPr>
              <a:buFont typeface="Wingdings"/>
              <a:buChar char="Ø"/>
              <a:defRPr/>
            </a:pPr>
            <a:r>
              <a:rPr lang="de-DE"/>
              <a:t>Es kann effizienter gearbeitet werden</a:t>
            </a:r>
            <a:endParaRPr/>
          </a:p>
          <a:p>
            <a:pPr>
              <a:defRPr/>
            </a:pPr>
            <a:endParaRPr lang="de-DE"/>
          </a:p>
        </p:txBody>
      </p:sp>
      <p:sp>
        <p:nvSpPr>
          <p:cNvPr id="4" name="Titel 2"/>
          <p:cNvSpPr>
            <a:spLocks noGrp="1"/>
          </p:cNvSpPr>
          <p:nvPr>
            <p:ph type="title"/>
          </p:nvPr>
        </p:nvSpPr>
        <p:spPr bwMode="auto">
          <a:xfrm>
            <a:off x="476250" y="376238"/>
            <a:ext cx="8191500" cy="584039"/>
          </a:xfrm>
        </p:spPr>
        <p:txBody>
          <a:bodyPr/>
          <a:lstStyle/>
          <a:p>
            <a:pPr>
              <a:defRPr/>
            </a:pPr>
            <a:r>
              <a:rPr lang="de-DE"/>
              <a:t>Wirkung von Struktur</a:t>
            </a:r>
            <a:endParaRPr/>
          </a:p>
        </p:txBody>
      </p:sp>
      <p:sp>
        <p:nvSpPr>
          <p:cNvPr id="9" name="Textplatzhalter 8"/>
          <p:cNvSpPr>
            <a:spLocks noGrp="1"/>
          </p:cNvSpPr>
          <p:nvPr>
            <p:ph type="body" sz="quarter" idx="21"/>
          </p:nvPr>
        </p:nvSpPr>
        <p:spPr bwMode="auto"/>
        <p:txBody>
          <a:bodyPr/>
          <a:lstStyle/>
          <a:p>
            <a:pPr>
              <a:defRPr/>
            </a:pPr>
            <a:r>
              <a:rPr lang="de-DE"/>
              <a:t>Vorteile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49</a:t>
            </a:fld>
            <a:endParaRPr lang="de-DE"/>
          </a:p>
        </p:txBody>
      </p:sp>
      <p:sp>
        <p:nvSpPr>
          <p:cNvPr id="2" name="Textfeld 1">
            <a:extLst>
              <a:ext uri="{FF2B5EF4-FFF2-40B4-BE49-F238E27FC236}">
                <a16:creationId xmlns:a16="http://schemas.microsoft.com/office/drawing/2014/main" id="{EB2130F3-7C00-1FD5-2048-02279F4CE5D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7.3</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Titel 6"/>
          <p:cNvSpPr>
            <a:spLocks noGrp="1"/>
          </p:cNvSpPr>
          <p:nvPr>
            <p:ph type="title"/>
          </p:nvPr>
        </p:nvSpPr>
        <p:spPr bwMode="auto"/>
        <p:txBody>
          <a:bodyPr/>
          <a:lstStyle/>
          <a:p>
            <a:pPr>
              <a:defRPr/>
            </a:pPr>
            <a:r>
              <a:rPr lang="de-DE"/>
              <a:t>Benennung …</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50</a:t>
            </a:fld>
            <a:endParaRPr lang="de-DE" dirty="0"/>
          </a:p>
        </p:txBody>
      </p:sp>
      <p:sp>
        <p:nvSpPr>
          <p:cNvPr id="4" name="Textplatzhalter 3"/>
          <p:cNvSpPr>
            <a:spLocks noGrp="1"/>
          </p:cNvSpPr>
          <p:nvPr>
            <p:ph type="body" sz="quarter" idx="21"/>
          </p:nvPr>
        </p:nvSpPr>
        <p:spPr bwMode="auto"/>
        <p:txBody>
          <a:bodyPr/>
          <a:lstStyle/>
          <a:p>
            <a:pPr>
              <a:defRPr/>
            </a:pPr>
            <a:r>
              <a:rPr lang="en-GB"/>
              <a:t>… von Dateien und Ordnern</a:t>
            </a:r>
          </a:p>
        </p:txBody>
      </p:sp>
      <p:pic>
        <p:nvPicPr>
          <p:cNvPr id="3" name="Grafik 7"/>
          <p:cNvPicPr>
            <a:picLocks noChangeAspect="1"/>
          </p:cNvPicPr>
          <p:nvPr/>
        </p:nvPicPr>
        <p:blipFill>
          <a:blip r:embed="rId3"/>
          <a:stretch/>
        </p:blipFill>
        <p:spPr bwMode="auto">
          <a:xfrm>
            <a:off x="4283968" y="1275606"/>
            <a:ext cx="4075754" cy="3362498"/>
          </a:xfrm>
          <a:prstGeom prst="rect">
            <a:avLst/>
          </a:prstGeom>
        </p:spPr>
      </p:pic>
      <p:sp>
        <p:nvSpPr>
          <p:cNvPr id="2" name="Textfeld 1">
            <a:extLst>
              <a:ext uri="{FF2B5EF4-FFF2-40B4-BE49-F238E27FC236}">
                <a16:creationId xmlns:a16="http://schemas.microsoft.com/office/drawing/2014/main" id="{45EBEDB0-2654-5267-4103-2D80C5AD21B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7.4</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5"/>
          <p:cNvSpPr>
            <a:spLocks noGrp="1"/>
          </p:cNvSpPr>
          <p:nvPr>
            <p:ph type="body" sz="half" idx="1"/>
          </p:nvPr>
        </p:nvSpPr>
        <p:spPr bwMode="auto">
          <a:xfrm>
            <a:off x="958850" y="1927225"/>
            <a:ext cx="8077646" cy="2311530"/>
          </a:xfrm>
        </p:spPr>
        <p:txBody>
          <a:bodyPr wrap="square">
            <a:spAutoFit/>
          </a:bodyPr>
          <a:lstStyle/>
          <a:p>
            <a:pPr>
              <a:defRPr/>
            </a:pPr>
            <a:r>
              <a:rPr lang="de-DE" sz="1600"/>
              <a:t>Aussagekräftige Namen → keine „Fantasienamen“</a:t>
            </a:r>
            <a:endParaRPr/>
          </a:p>
          <a:p>
            <a:pPr>
              <a:defRPr/>
            </a:pPr>
            <a:r>
              <a:rPr lang="de-DE" sz="1600"/>
              <a:t>Einheitliches Schema</a:t>
            </a:r>
            <a:endParaRPr/>
          </a:p>
          <a:p>
            <a:pPr>
              <a:defRPr/>
            </a:pPr>
            <a:r>
              <a:rPr lang="de-DE" sz="1600"/>
              <a:t>Logische Struktur </a:t>
            </a:r>
            <a:endParaRPr/>
          </a:p>
          <a:p>
            <a:pPr>
              <a:defRPr/>
            </a:pPr>
            <a:r>
              <a:rPr lang="de-DE" sz="1600"/>
              <a:t>Datumsangabe zur chronologischen Sortierung in folgender Form: JJJJMMTT </a:t>
            </a:r>
            <a:endParaRPr/>
          </a:p>
          <a:p>
            <a:pPr>
              <a:defRPr/>
            </a:pPr>
            <a:r>
              <a:rPr lang="de-DE" sz="1600"/>
              <a:t>Vermeidung von Leer- und Sonderzeichen </a:t>
            </a:r>
            <a:endParaRPr/>
          </a:p>
          <a:p>
            <a:pPr>
              <a:defRPr/>
            </a:pPr>
            <a:r>
              <a:rPr lang="de-DE" sz="1600"/>
              <a:t>Dokumentierte Namenskonventionen oder genutzte Abkürzungen, z. B.</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Benennung …</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 von Dateien und Ordnern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51</a:t>
            </a:fld>
            <a:endParaRPr lang="de-DE"/>
          </a:p>
        </p:txBody>
      </p:sp>
      <p:sp>
        <p:nvSpPr>
          <p:cNvPr id="11" name="Textfeld 10"/>
          <p:cNvSpPr txBox="1"/>
          <p:nvPr/>
        </p:nvSpPr>
        <p:spPr bwMode="auto">
          <a:xfrm>
            <a:off x="1403648" y="4217425"/>
            <a:ext cx="4236737" cy="442557"/>
          </a:xfrm>
          <a:prstGeom prst="rect">
            <a:avLst/>
          </a:prstGeom>
          <a:ln w="12700">
            <a:miter lim="400000"/>
          </a:ln>
        </p:spPr>
        <p:txBody>
          <a:bodyPr wrap="none" lIns="19050" tIns="19050" rIns="19050" bIns="19050" anchor="ctr">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1300" i="1">
                <a:solidFill>
                  <a:srgbClr val="354894"/>
                </a:solidFill>
              </a:defRPr>
            </a:lvl1pPr>
          </a:lstStyle>
          <a:p>
            <a:pPr>
              <a:defRPr/>
            </a:pPr>
            <a:r>
              <a:rPr lang="de-DE" sz="1300"/>
              <a:t>➠ </a:t>
            </a:r>
            <a:r>
              <a:rPr lang="de-DE"/>
              <a:t>[Sediment]_[Probe]_[Instrument]_[JJJJMMTT].csv </a:t>
            </a:r>
            <a:br>
              <a:rPr lang="de-DE"/>
            </a:br>
            <a:r>
              <a:rPr lang="de-DE" sz="1300"/>
              <a:t>➠ </a:t>
            </a:r>
            <a:r>
              <a:rPr lang="de-DE"/>
              <a:t>[Projekt]_[Interview]_[Ort]_[Personen-ID]_[JJJJMMTT].mp4</a:t>
            </a:r>
            <a:endParaRPr/>
          </a:p>
        </p:txBody>
      </p:sp>
      <p:sp>
        <p:nvSpPr>
          <p:cNvPr id="3" name="Textfeld 2">
            <a:extLst>
              <a:ext uri="{FF2B5EF4-FFF2-40B4-BE49-F238E27FC236}">
                <a16:creationId xmlns:a16="http://schemas.microsoft.com/office/drawing/2014/main" id="{97D61086-F9D5-B4A8-5CF3-9C653C99268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7.5</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Inhaltsplatzhalter 3"/>
          <p:cNvSpPr>
            <a:spLocks noGrp="1"/>
          </p:cNvSpPr>
          <p:nvPr>
            <p:ph type="body" sz="half" idx="1"/>
          </p:nvPr>
        </p:nvSpPr>
        <p:spPr bwMode="auto">
          <a:xfrm>
            <a:off x="958850" y="1927225"/>
            <a:ext cx="6925518" cy="2782888"/>
          </a:xfrm>
        </p:spPr>
        <p:txBody>
          <a:bodyPr/>
          <a:lstStyle/>
          <a:p>
            <a:pPr>
              <a:defRPr/>
            </a:pPr>
            <a:r>
              <a:rPr lang="de-DE"/>
              <a:t>20180312_h2oProbe1_original.tiff</a:t>
            </a:r>
            <a:endParaRPr/>
          </a:p>
          <a:p>
            <a:pPr>
              <a:defRPr/>
            </a:pPr>
            <a:r>
              <a:rPr lang="de-DE"/>
              <a:t>20180315_h2oProbe1_KDS_Ausschnitt.tiff</a:t>
            </a:r>
            <a:endParaRPr/>
          </a:p>
          <a:p>
            <a:pPr>
              <a:defRPr/>
            </a:pPr>
            <a:r>
              <a:rPr lang="de-DE"/>
              <a:t>20180324_h2oProbe1_KDS_Ausschnitt_bearbeitet_bunt.tiff</a:t>
            </a:r>
            <a:endParaRPr/>
          </a:p>
          <a:p>
            <a:pPr>
              <a:defRPr/>
            </a:pPr>
            <a:endParaRPr lang="de-DE"/>
          </a:p>
        </p:txBody>
      </p:sp>
      <p:sp>
        <p:nvSpPr>
          <p:cNvPr id="7" name="Titel 6"/>
          <p:cNvSpPr>
            <a:spLocks noGrp="1"/>
          </p:cNvSpPr>
          <p:nvPr>
            <p:ph type="title"/>
          </p:nvPr>
        </p:nvSpPr>
        <p:spPr bwMode="auto">
          <a:xfrm>
            <a:off x="476250" y="376238"/>
            <a:ext cx="8191500" cy="584039"/>
          </a:xfrm>
        </p:spPr>
        <p:txBody>
          <a:bodyPr/>
          <a:lstStyle/>
          <a:p>
            <a:pPr>
              <a:defRPr/>
            </a:pPr>
            <a:r>
              <a:rPr lang="de-DE"/>
              <a:t>Beispiele Dateinamen</a:t>
            </a:r>
            <a:endParaRPr/>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Menschenlesbar und versioniert</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52</a:t>
            </a:fld>
            <a:endParaRPr lang="de-DE"/>
          </a:p>
        </p:txBody>
      </p:sp>
      <p:sp>
        <p:nvSpPr>
          <p:cNvPr id="6" name="Rechteck 5"/>
          <p:cNvSpPr/>
          <p:nvPr/>
        </p:nvSpPr>
        <p:spPr bwMode="auto">
          <a:xfrm>
            <a:off x="866274" y="1572125"/>
            <a:ext cx="5991726" cy="523220"/>
          </a:xfrm>
          <a:prstGeom prst="rect">
            <a:avLst/>
          </a:prstGeom>
        </p:spPr>
        <p:txBody>
          <a:bodyPr wrap="square">
            <a:spAutoFit/>
          </a:bodyPr>
          <a:lstStyle/>
          <a:p>
            <a:pPr>
              <a:defRPr/>
            </a:pPr>
            <a:endParaRPr lang="de-DE" sz="1400">
              <a:solidFill>
                <a:srgbClr val="000000"/>
              </a:solidFill>
              <a:latin typeface="Verdana"/>
            </a:endParaRPr>
          </a:p>
          <a:p>
            <a:pPr>
              <a:defRPr/>
            </a:pPr>
            <a:endParaRPr lang="de-DE" sz="1400">
              <a:latin typeface="Verdana"/>
            </a:endParaRPr>
          </a:p>
        </p:txBody>
      </p:sp>
      <p:sp>
        <p:nvSpPr>
          <p:cNvPr id="2" name="Textfeld 1">
            <a:extLst>
              <a:ext uri="{FF2B5EF4-FFF2-40B4-BE49-F238E27FC236}">
                <a16:creationId xmlns:a16="http://schemas.microsoft.com/office/drawing/2014/main" id="{A2108543-62F8-062E-B920-03EF909C614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7.6</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7573590" cy="2782888"/>
          </a:xfrm>
        </p:spPr>
        <p:txBody>
          <a:bodyPr numCol="2" anchor="t">
            <a:noAutofit/>
          </a:bodyPr>
          <a:lstStyle/>
          <a:p>
            <a:pPr>
              <a:defRPr/>
            </a:pPr>
            <a:r>
              <a:rPr lang="de-DE" sz="1600"/>
              <a:t>Olga_170413_probe17k</a:t>
            </a:r>
            <a:endParaRPr/>
          </a:p>
          <a:p>
            <a:pPr>
              <a:defRPr/>
            </a:pPr>
            <a:r>
              <a:rPr lang="de-DE" sz="1600"/>
              <a:t>Naturepaper karl britta james fertig!</a:t>
            </a:r>
            <a:endParaRPr/>
          </a:p>
          <a:p>
            <a:pPr>
              <a:defRPr/>
            </a:pPr>
            <a:r>
              <a:rPr lang="de-DE" sz="1600"/>
              <a:t>Vm4520132Schmidt.pdf</a:t>
            </a:r>
            <a:endParaRPr/>
          </a:p>
          <a:p>
            <a:pPr>
              <a:defRPr/>
            </a:pPr>
            <a:r>
              <a:rPr lang="de-DE" sz="1600"/>
              <a:t>647749157.pdf</a:t>
            </a:r>
            <a:endParaRPr/>
          </a:p>
          <a:p>
            <a:pPr>
              <a:defRPr/>
            </a:pPr>
            <a:r>
              <a:rPr lang="de-DE" sz="1600"/>
              <a:t>170413_probe17k_olga</a:t>
            </a:r>
            <a:endParaRPr/>
          </a:p>
          <a:p>
            <a:pPr>
              <a:defRPr/>
            </a:pPr>
            <a:r>
              <a:rPr lang="de-DE" sz="1600"/>
              <a:t>Naturepaper+karl+britta+james &amp;nal</a:t>
            </a:r>
          </a:p>
          <a:p>
            <a:pPr>
              <a:defRPr/>
            </a:pPr>
            <a:r>
              <a:rPr lang="de-DE" sz="1600"/>
              <a:t>Olga170413probe17k</a:t>
            </a:r>
            <a:endParaRPr/>
          </a:p>
          <a:p>
            <a:pPr>
              <a:defRPr/>
            </a:pPr>
            <a:endParaRPr lang="de-DE" sz="1600"/>
          </a:p>
          <a:p>
            <a:pPr>
              <a:defRPr/>
            </a:pPr>
            <a:r>
              <a:rPr lang="de-DE" sz="1600"/>
              <a:t>Krst_765_spkt_1203</a:t>
            </a:r>
            <a:endParaRPr/>
          </a:p>
          <a:p>
            <a:pPr>
              <a:defRPr/>
            </a:pPr>
            <a:r>
              <a:rPr lang="de-DE" sz="1600"/>
              <a:t>Naturepaper+karl+britta+james fertig! überarbeitet</a:t>
            </a:r>
            <a:endParaRPr/>
          </a:p>
          <a:p>
            <a:pPr>
              <a:defRPr/>
            </a:pPr>
            <a:r>
              <a:rPr lang="de-DE" sz="1600"/>
              <a:t>Kristall_765_spektr_20161203</a:t>
            </a:r>
            <a:endParaRPr/>
          </a:p>
          <a:p>
            <a:pPr>
              <a:defRPr/>
            </a:pPr>
            <a:r>
              <a:rPr lang="de-DE" sz="1600"/>
              <a:t>Nature_karlbrittajames_endendversion</a:t>
            </a:r>
          </a:p>
          <a:p>
            <a:pPr>
              <a:defRPr/>
            </a:pPr>
            <a:r>
              <a:rPr lang="de-DE" sz="1600"/>
              <a:t>28q8QGlHKwrRw.pdf</a:t>
            </a:r>
            <a:endParaRPr/>
          </a:p>
          <a:p>
            <a:pPr>
              <a:defRPr/>
            </a:pPr>
            <a:r>
              <a:rPr lang="de-DE" sz="1600"/>
              <a:t>Tagung_Digitale_Wissenschaft.pdf</a:t>
            </a:r>
            <a:endParaRPr/>
          </a:p>
          <a:p>
            <a:pPr>
              <a:defRPr/>
            </a:pPr>
            <a:endParaRPr lang="de-DE" sz="1600"/>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Beispiele Dateinamen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53</a:t>
            </a:fld>
            <a:endParaRPr lang="de-DE"/>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de-DE"/>
              <a:t>Welche dieser Beispiele folgen einer guten Benennungskonvention? </a:t>
            </a:r>
            <a:endParaRPr/>
          </a:p>
        </p:txBody>
      </p:sp>
      <p:sp>
        <p:nvSpPr>
          <p:cNvPr id="2" name="Textfeld 1">
            <a:extLst>
              <a:ext uri="{FF2B5EF4-FFF2-40B4-BE49-F238E27FC236}">
                <a16:creationId xmlns:a16="http://schemas.microsoft.com/office/drawing/2014/main" id="{49845B0E-FCE7-C7D2-BA31-46BD06977BC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7.7</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7285558" cy="2782888"/>
          </a:xfrm>
        </p:spPr>
        <p:txBody>
          <a:bodyPr anchor="t" anchorCtr="0"/>
          <a:lstStyle/>
          <a:p>
            <a:pPr>
              <a:defRPr/>
            </a:pPr>
            <a:r>
              <a:rPr lang="de-DE"/>
              <a:t>Bitte entwirf eine Benennungskonvention für deine Dateien </a:t>
            </a:r>
            <a:br>
              <a:rPr lang="de-DE"/>
            </a:br>
            <a:r>
              <a:rPr lang="de-DE"/>
              <a:t>und gib ein paar Beispiele.</a:t>
            </a:r>
            <a:endParaRPr/>
          </a:p>
          <a:p>
            <a:pPr>
              <a:defRPr/>
            </a:pPr>
            <a:r>
              <a:rPr lang="de-DE"/>
              <a:t>Bitte entwirf eine Struktur für deine Ablage als Verzeichnisbaum.</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Benennungskonventionen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54</a:t>
            </a:fld>
            <a:endParaRPr lang="de-DE"/>
          </a:p>
        </p:txBody>
      </p:sp>
      <p:sp>
        <p:nvSpPr>
          <p:cNvPr id="3" name="Textplatzhalter 2"/>
          <p:cNvSpPr>
            <a:spLocks noGrp="1"/>
          </p:cNvSpPr>
          <p:nvPr>
            <p:ph type="body" sz="quarter" idx="21"/>
          </p:nvPr>
        </p:nvSpPr>
        <p:spPr bwMode="auto">
          <a:xfrm>
            <a:off x="538162" y="1452816"/>
            <a:ext cx="8191500" cy="381000"/>
          </a:xfrm>
        </p:spPr>
        <p:txBody>
          <a:bodyPr/>
          <a:lstStyle/>
          <a:p>
            <a:pPr>
              <a:defRPr/>
            </a:pPr>
            <a:r>
              <a:rPr lang="en-GB"/>
              <a:t>Einzelarbeit</a:t>
            </a:r>
          </a:p>
        </p:txBody>
      </p:sp>
      <p:sp>
        <p:nvSpPr>
          <p:cNvPr id="2" name="Textfeld 1">
            <a:extLst>
              <a:ext uri="{FF2B5EF4-FFF2-40B4-BE49-F238E27FC236}">
                <a16:creationId xmlns:a16="http://schemas.microsoft.com/office/drawing/2014/main" id="{EDC3D2D0-082C-F5CC-C733-2C6B4706B0F3}"/>
              </a:ext>
            </a:extLst>
          </p:cNvPr>
          <p:cNvSpPr txBox="1"/>
          <p:nvPr/>
        </p:nvSpPr>
        <p:spPr bwMode="auto">
          <a:xfrm>
            <a:off x="2640426" y="4889329"/>
            <a:ext cx="923462"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07.02.03a.01_v</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445" name="Table 2"/>
          <p:cNvGraphicFramePr>
            <a:graphicFrameLocks/>
          </p:cNvGraphicFramePr>
          <p:nvPr/>
        </p:nvGraphicFramePr>
        <p:xfrm>
          <a:off x="538162" y="2067694"/>
          <a:ext cx="7824248" cy="2479040"/>
        </p:xfrm>
        <a:graphic>
          <a:graphicData uri="http://schemas.openxmlformats.org/drawingml/2006/table">
            <a:tbl>
              <a:tblPr/>
              <a:tblGrid>
                <a:gridCol w="3912124">
                  <a:extLst>
                    <a:ext uri="{9D8B030D-6E8A-4147-A177-3AD203B41FA5}">
                      <a16:colId xmlns:a16="http://schemas.microsoft.com/office/drawing/2014/main" val="20000"/>
                    </a:ext>
                  </a:extLst>
                </a:gridCol>
                <a:gridCol w="3912124">
                  <a:extLst>
                    <a:ext uri="{9D8B030D-6E8A-4147-A177-3AD203B41FA5}">
                      <a16:colId xmlns:a16="http://schemas.microsoft.com/office/drawing/2014/main" val="20001"/>
                    </a:ext>
                  </a:extLst>
                </a:gridCol>
              </a:tblGrid>
              <a:tr h="2354798">
                <a:tc>
                  <a:txBody>
                    <a:bodyPr/>
                    <a:lstStyle/>
                    <a:p>
                      <a:pPr algn="l">
                        <a:lnSpc>
                          <a:spcPct val="90000"/>
                        </a:lnSpc>
                        <a:spcBef>
                          <a:spcPts val="1001"/>
                        </a:spcBef>
                        <a:buClr>
                          <a:srgbClr val="5E5E5E"/>
                        </a:buClr>
                        <a:tabLst>
                          <a:tab pos="0" algn="l"/>
                        </a:tabLst>
                        <a:defRPr/>
                      </a:pPr>
                      <a:r>
                        <a:rPr lang="de-DE" sz="1400" b="1" strike="noStrike" spc="-1">
                          <a:solidFill>
                            <a:srgbClr val="354795"/>
                          </a:solidFill>
                          <a:latin typeface="+mj-lt"/>
                          <a:ea typeface="Arial"/>
                        </a:rPr>
                        <a:t>Windows:</a:t>
                      </a:r>
                      <a:endParaRPr lang="de-DE" sz="1400" b="0" strike="noStrike" spc="-1">
                        <a:solidFill>
                          <a:srgbClr val="354795"/>
                        </a:solidFill>
                        <a:latin typeface="+mj-lt"/>
                      </a:endParaRPr>
                    </a:p>
                    <a:p>
                      <a:pPr marL="228600" lvl="0" indent="-227520" algn="l">
                        <a:lnSpc>
                          <a:spcPct val="90000"/>
                        </a:lnSpc>
                        <a:spcBef>
                          <a:spcPts val="1001"/>
                        </a:spcBef>
                        <a:buClr>
                          <a:srgbClr val="5E5E5E"/>
                        </a:buClr>
                        <a:buFont typeface="Arial"/>
                        <a:buChar char="•"/>
                        <a:tabLst>
                          <a:tab pos="0" algn="l"/>
                        </a:tabLst>
                        <a:defRPr/>
                      </a:pPr>
                      <a:r>
                        <a:rPr lang="de-DE" sz="1200" b="0" strike="noStrike" spc="-1">
                          <a:solidFill>
                            <a:srgbClr val="5E5E5E"/>
                          </a:solidFill>
                          <a:latin typeface="+mj-lt"/>
                          <a:ea typeface="Arial"/>
                        </a:rPr>
                        <a:t>Ant Renamer </a:t>
                      </a:r>
                      <a:r>
                        <a:rPr lang="de-DE" sz="1200" b="0" strike="noStrike" spc="-1">
                          <a:solidFill>
                            <a:srgbClr val="004476"/>
                          </a:solidFill>
                          <a:latin typeface="+mj-lt"/>
                          <a:ea typeface="Arial"/>
                        </a:rPr>
                        <a:t>(</a:t>
                      </a:r>
                      <a:r>
                        <a:rPr lang="de-DE" sz="1200" b="0" u="sng" strike="noStrike" spc="-1">
                          <a:solidFill>
                            <a:srgbClr val="0563C1"/>
                          </a:solidFill>
                          <a:latin typeface="+mj-lt"/>
                          <a:ea typeface="Arial"/>
                          <a:hlinkClick r:id="rId3" tooltip="http://www.antp.be/software/renamer"/>
                        </a:rPr>
                        <a:t>www.antp.be/software/renamer</a:t>
                      </a:r>
                      <a:r>
                        <a:rPr lang="de-DE" sz="1200" b="0" strike="noStrike" spc="-1">
                          <a:solidFill>
                            <a:srgbClr val="004476"/>
                          </a:solidFill>
                          <a:latin typeface="+mj-lt"/>
                          <a:ea typeface="Arial"/>
                        </a:rPr>
                        <a:t>)</a:t>
                      </a:r>
                      <a:endParaRPr lang="de-DE" sz="1200" b="0" strike="noStrike" spc="-1">
                        <a:latin typeface="+mj-lt"/>
                      </a:endParaRPr>
                    </a:p>
                    <a:p>
                      <a:pPr marL="228600" lvl="0" indent="-227520" algn="l">
                        <a:lnSpc>
                          <a:spcPct val="90000"/>
                        </a:lnSpc>
                        <a:spcBef>
                          <a:spcPts val="1001"/>
                        </a:spcBef>
                        <a:buClr>
                          <a:srgbClr val="5E5E5E"/>
                        </a:buClr>
                        <a:buFont typeface="Arial"/>
                        <a:buChar char="•"/>
                        <a:tabLst>
                          <a:tab pos="0" algn="l"/>
                        </a:tabLst>
                        <a:defRPr/>
                      </a:pPr>
                      <a:r>
                        <a:rPr lang="en-US" sz="1200" b="0" strike="noStrike" spc="-1">
                          <a:solidFill>
                            <a:srgbClr val="5E5E5E"/>
                          </a:solidFill>
                          <a:latin typeface="+mj-lt"/>
                          <a:ea typeface="Arial"/>
                        </a:rPr>
                        <a:t>RenameIT </a:t>
                      </a:r>
                      <a:r>
                        <a:rPr lang="en-US" sz="1200" b="0" strike="noStrike" spc="-1">
                          <a:solidFill>
                            <a:srgbClr val="004476"/>
                          </a:solidFill>
                          <a:latin typeface="+mj-lt"/>
                          <a:ea typeface="Arial"/>
                        </a:rPr>
                        <a:t>(</a:t>
                      </a:r>
                      <a:r>
                        <a:rPr lang="en-US" sz="1200" b="0" u="sng" strike="noStrike" spc="-1">
                          <a:solidFill>
                            <a:srgbClr val="0563C1"/>
                          </a:solidFill>
                          <a:latin typeface="+mj-lt"/>
                          <a:ea typeface="Arial"/>
                          <a:hlinkClick r:id="rId4" tooltip="http://sourceforge.net/projects/renameit/"/>
                        </a:rPr>
                        <a:t>sourceforge.net/prpjects/renameit</a:t>
                      </a:r>
                      <a:r>
                        <a:rPr lang="en-US" sz="1200" b="0" strike="noStrike" spc="-1">
                          <a:solidFill>
                            <a:srgbClr val="004476"/>
                          </a:solidFill>
                          <a:latin typeface="+mj-lt"/>
                          <a:ea typeface="Arial"/>
                        </a:rPr>
                        <a:t>)</a:t>
                      </a:r>
                      <a:endParaRPr lang="de-DE" sz="1200" b="0" strike="noStrike" spc="-1">
                        <a:latin typeface="+mj-lt"/>
                      </a:endParaRPr>
                    </a:p>
                    <a:p>
                      <a:pPr marL="228600" lvl="0" indent="-227520" algn="l">
                        <a:lnSpc>
                          <a:spcPct val="90000"/>
                        </a:lnSpc>
                        <a:spcBef>
                          <a:spcPts val="1001"/>
                        </a:spcBef>
                        <a:buClr>
                          <a:srgbClr val="5E5E5E"/>
                        </a:buClr>
                        <a:buFont typeface="Arial"/>
                        <a:buChar char="•"/>
                        <a:tabLst>
                          <a:tab pos="0" algn="l"/>
                        </a:tabLst>
                        <a:defRPr/>
                      </a:pPr>
                      <a:r>
                        <a:rPr lang="en-US" sz="1200" b="0" strike="noStrike" spc="-1">
                          <a:solidFill>
                            <a:srgbClr val="5E5E5E"/>
                          </a:solidFill>
                          <a:latin typeface="+mj-lt"/>
                          <a:ea typeface="Arial"/>
                        </a:rPr>
                        <a:t>Bulk Rename Utility </a:t>
                      </a:r>
                      <a:r>
                        <a:rPr lang="en-US" sz="1200" b="0" strike="noStrike" spc="-1">
                          <a:solidFill>
                            <a:srgbClr val="004476"/>
                          </a:solidFill>
                          <a:latin typeface="+mj-lt"/>
                          <a:ea typeface="Arial"/>
                        </a:rPr>
                        <a:t>(</a:t>
                      </a:r>
                      <a:r>
                        <a:rPr lang="en-US" sz="1200" b="0" u="sng" strike="noStrike" spc="-1">
                          <a:solidFill>
                            <a:srgbClr val="0563C1"/>
                          </a:solidFill>
                          <a:latin typeface="+mj-lt"/>
                          <a:ea typeface="Arial"/>
                          <a:hlinkClick r:id="rId5" tooltip="http://www.bulkrenameutility.co.uk/"/>
                        </a:rPr>
                        <a:t>www.bulkrenameutility.co.uk/</a:t>
                      </a:r>
                      <a:r>
                        <a:rPr lang="en-US" sz="1200" b="0" strike="noStrike" spc="-1">
                          <a:solidFill>
                            <a:srgbClr val="004476"/>
                          </a:solidFill>
                          <a:latin typeface="+mj-lt"/>
                          <a:ea typeface="Arial"/>
                        </a:rPr>
                        <a:t>)</a:t>
                      </a:r>
                      <a:endParaRPr lang="de-DE" sz="1200" b="0" strike="noStrike" spc="-1">
                        <a:latin typeface="+mj-lt"/>
                      </a:endParaRPr>
                    </a:p>
                    <a:p>
                      <a:pPr marL="228600" lvl="0" indent="-227520" algn="l">
                        <a:lnSpc>
                          <a:spcPct val="90000"/>
                        </a:lnSpc>
                        <a:spcBef>
                          <a:spcPts val="1001"/>
                        </a:spcBef>
                        <a:buClr>
                          <a:srgbClr val="5E5E5E"/>
                        </a:buClr>
                        <a:buFont typeface="Arial"/>
                        <a:buChar char="•"/>
                        <a:tabLst>
                          <a:tab pos="0" algn="l"/>
                        </a:tabLst>
                        <a:defRPr/>
                      </a:pPr>
                      <a:r>
                        <a:rPr lang="en-US" sz="1200" b="0" strike="noStrike" spc="-1">
                          <a:solidFill>
                            <a:srgbClr val="5E5E5E"/>
                          </a:solidFill>
                          <a:latin typeface="+mj-lt"/>
                          <a:ea typeface="Arial"/>
                        </a:rPr>
                        <a:t>Total Commander </a:t>
                      </a:r>
                      <a:r>
                        <a:rPr lang="en-US" sz="1200" b="0" strike="noStrike" spc="-1">
                          <a:solidFill>
                            <a:srgbClr val="004476"/>
                          </a:solidFill>
                          <a:latin typeface="+mj-lt"/>
                          <a:ea typeface="Arial"/>
                        </a:rPr>
                        <a:t>(</a:t>
                      </a:r>
                      <a:r>
                        <a:rPr lang="en-US" sz="1200" b="0" u="sng" strike="noStrike" spc="-1">
                          <a:solidFill>
                            <a:srgbClr val="0563C1"/>
                          </a:solidFill>
                          <a:latin typeface="+mj-lt"/>
                          <a:ea typeface="Arial"/>
                          <a:hlinkClick r:id="rId6" tooltip="https://www.ghisler.com/deutsch.htm"/>
                        </a:rPr>
                        <a:t>https://www.ghisler.com/deutsch.htm</a:t>
                      </a:r>
                      <a:r>
                        <a:rPr lang="en-US" sz="1200" b="0" strike="noStrike" spc="-1">
                          <a:solidFill>
                            <a:srgbClr val="004476"/>
                          </a:solidFill>
                          <a:latin typeface="+mj-lt"/>
                          <a:ea typeface="Arial"/>
                        </a:rPr>
                        <a:t>)</a:t>
                      </a:r>
                      <a:endParaRPr lang="de-DE" sz="1200" b="0" strike="noStrike" spc="-1">
                        <a:latin typeface="+mj-lt"/>
                      </a:endParaRPr>
                    </a:p>
                    <a:p>
                      <a:pPr algn="l">
                        <a:lnSpc>
                          <a:spcPct val="90000"/>
                        </a:lnSpc>
                        <a:spcBef>
                          <a:spcPts val="3000"/>
                        </a:spcBef>
                        <a:buClr>
                          <a:srgbClr val="5E5E5E"/>
                        </a:buClr>
                        <a:tabLst>
                          <a:tab pos="0" algn="l"/>
                        </a:tabLst>
                        <a:defRPr/>
                      </a:pPr>
                      <a:r>
                        <a:rPr lang="de-DE" sz="1400" b="1" strike="noStrike" spc="-1">
                          <a:solidFill>
                            <a:srgbClr val="354795"/>
                          </a:solidFill>
                          <a:latin typeface="+mj-lt"/>
                          <a:ea typeface="+mn-ea"/>
                        </a:rPr>
                        <a:t>Unix:</a:t>
                      </a:r>
                      <a:endParaRPr lang="de-DE" sz="1400" b="0" strike="noStrike" spc="-1">
                        <a:solidFill>
                          <a:srgbClr val="354795"/>
                        </a:solidFill>
                        <a:latin typeface="+mj-lt"/>
                      </a:endParaRPr>
                    </a:p>
                    <a:p>
                      <a:pPr marL="228600" indent="-227520" algn="l">
                        <a:lnSpc>
                          <a:spcPct val="90000"/>
                        </a:lnSpc>
                        <a:spcBef>
                          <a:spcPts val="1001"/>
                        </a:spcBef>
                        <a:buClr>
                          <a:srgbClr val="5E5E5E"/>
                        </a:buClr>
                        <a:buFont typeface="Arial"/>
                        <a:buChar char="•"/>
                        <a:tabLst>
                          <a:tab pos="0" algn="l"/>
                        </a:tabLst>
                        <a:defRPr/>
                      </a:pPr>
                      <a:r>
                        <a:rPr lang="en-US" sz="1200" b="1" strike="noStrike" spc="-1">
                          <a:solidFill>
                            <a:srgbClr val="5E5E5E"/>
                          </a:solidFill>
                          <a:latin typeface="+mj-lt"/>
                          <a:ea typeface="+mn-ea"/>
                        </a:rPr>
                        <a:t>rename</a:t>
                      </a:r>
                      <a:r>
                        <a:rPr lang="en-US" sz="1200" b="0" strike="noStrike" spc="-1">
                          <a:solidFill>
                            <a:srgbClr val="5E5E5E"/>
                          </a:solidFill>
                          <a:latin typeface="+mj-lt"/>
                          <a:ea typeface="+mn-ea"/>
                        </a:rPr>
                        <a:t> command </a:t>
                      </a:r>
                      <a:endParaRPr lang="de-DE" sz="1200" b="1" strike="noStrike" spc="-1">
                        <a:solidFill>
                          <a:srgbClr val="5E5E5E"/>
                        </a:solidFill>
                        <a:latin typeface="+mj-lt"/>
                        <a:ea typeface="+mn-ea"/>
                      </a:endParaRPr>
                    </a:p>
                  </a:txBody>
                  <a:tcPr>
                    <a:lnL w="12700" algn="ctr">
                      <a:noFill/>
                    </a:lnL>
                    <a:lnR w="12700" algn="ctr">
                      <a:noFill/>
                    </a:lnR>
                    <a:lnT w="12700" algn="ctr">
                      <a:noFill/>
                    </a:lnT>
                    <a:lnB w="12700" algn="ctr">
                      <a:noFill/>
                    </a:lnB>
                    <a:noFill/>
                  </a:tcPr>
                </a:tc>
                <a:tc>
                  <a:txBody>
                    <a:bodyPr/>
                    <a:lstStyle/>
                    <a:p>
                      <a:pPr marL="720" algn="l">
                        <a:lnSpc>
                          <a:spcPct val="90000"/>
                        </a:lnSpc>
                        <a:spcBef>
                          <a:spcPts val="1001"/>
                        </a:spcBef>
                        <a:buClr>
                          <a:srgbClr val="5E5E5E"/>
                        </a:buClr>
                        <a:tabLst>
                          <a:tab pos="0" algn="l"/>
                        </a:tabLst>
                        <a:defRPr/>
                      </a:pPr>
                      <a:r>
                        <a:rPr lang="de-DE" sz="1400" b="1" strike="noStrike" spc="-1">
                          <a:solidFill>
                            <a:srgbClr val="354795"/>
                          </a:solidFill>
                          <a:latin typeface="+mj-lt"/>
                          <a:ea typeface="Arial"/>
                        </a:rPr>
                        <a:t>Mac:</a:t>
                      </a:r>
                      <a:endParaRPr lang="de-DE" sz="1400" b="0" strike="noStrike" spc="-1">
                        <a:solidFill>
                          <a:srgbClr val="354795"/>
                        </a:solidFill>
                        <a:latin typeface="+mj-lt"/>
                      </a:endParaRPr>
                    </a:p>
                    <a:p>
                      <a:pPr marL="228600" indent="-227520" algn="l">
                        <a:lnSpc>
                          <a:spcPct val="90000"/>
                        </a:lnSpc>
                        <a:spcBef>
                          <a:spcPts val="1001"/>
                        </a:spcBef>
                        <a:buClr>
                          <a:srgbClr val="5E5E5E"/>
                        </a:buClr>
                        <a:buFont typeface="Arial"/>
                        <a:buChar char="•"/>
                        <a:tabLst>
                          <a:tab pos="0" algn="l"/>
                        </a:tabLst>
                        <a:defRPr/>
                      </a:pPr>
                      <a:r>
                        <a:rPr lang="de-DE" sz="1200" b="0" strike="noStrike" spc="-1">
                          <a:solidFill>
                            <a:srgbClr val="5E5E5E"/>
                          </a:solidFill>
                          <a:latin typeface="+mj-lt"/>
                          <a:ea typeface="Arial"/>
                        </a:rPr>
                        <a:t>Renamer 6 (for Mac) </a:t>
                      </a:r>
                      <a:r>
                        <a:rPr lang="de-DE" sz="1200" b="0" strike="noStrike" spc="-1">
                          <a:solidFill>
                            <a:srgbClr val="004476"/>
                          </a:solidFill>
                          <a:latin typeface="+mj-lt"/>
                          <a:ea typeface="Arial"/>
                        </a:rPr>
                        <a:t>(</a:t>
                      </a:r>
                      <a:r>
                        <a:rPr lang="de-DE" sz="1200" b="0" u="sng" strike="noStrike" spc="-1">
                          <a:solidFill>
                            <a:srgbClr val="0563C1"/>
                          </a:solidFill>
                          <a:latin typeface="+mj-lt"/>
                          <a:ea typeface="Arial"/>
                          <a:hlinkClick r:id="rId7" tooltip="http://renamer.com/"/>
                        </a:rPr>
                        <a:t>renamer.com/</a:t>
                      </a:r>
                      <a:r>
                        <a:rPr lang="de-DE" sz="1200" b="0" strike="noStrike" spc="-1">
                          <a:solidFill>
                            <a:srgbClr val="004476"/>
                          </a:solidFill>
                          <a:latin typeface="+mj-lt"/>
                          <a:ea typeface="Arial"/>
                        </a:rPr>
                        <a:t>)</a:t>
                      </a:r>
                      <a:endParaRPr lang="de-DE" sz="1200" b="0" strike="noStrike" spc="-1">
                        <a:latin typeface="+mj-lt"/>
                      </a:endParaRPr>
                    </a:p>
                    <a:p>
                      <a:pPr marL="228600" indent="-227520" algn="l">
                        <a:lnSpc>
                          <a:spcPct val="90000"/>
                        </a:lnSpc>
                        <a:spcBef>
                          <a:spcPts val="1001"/>
                        </a:spcBef>
                        <a:buClr>
                          <a:srgbClr val="5E5E5E"/>
                        </a:buClr>
                        <a:buFont typeface="Arial"/>
                        <a:buChar char="•"/>
                        <a:tabLst>
                          <a:tab pos="0" algn="l"/>
                        </a:tabLst>
                        <a:defRPr/>
                      </a:pPr>
                      <a:r>
                        <a:rPr lang="de-DE" sz="1200" b="0" strike="noStrike" spc="-1">
                          <a:solidFill>
                            <a:srgbClr val="5E5E5E"/>
                          </a:solidFill>
                          <a:latin typeface="+mj-lt"/>
                          <a:ea typeface="Arial"/>
                        </a:rPr>
                        <a:t>Name Changer </a:t>
                      </a:r>
                      <a:r>
                        <a:rPr lang="de-DE" sz="1200" b="0" strike="noStrike" spc="-1">
                          <a:solidFill>
                            <a:srgbClr val="004476"/>
                          </a:solidFill>
                          <a:latin typeface="+mj-lt"/>
                          <a:ea typeface="Arial"/>
                        </a:rPr>
                        <a:t>(</a:t>
                      </a:r>
                      <a:r>
                        <a:rPr lang="de-DE" sz="1200" b="0" u="sng" strike="noStrike" spc="-1">
                          <a:solidFill>
                            <a:srgbClr val="0563C1"/>
                          </a:solidFill>
                          <a:latin typeface="+mj-lt"/>
                          <a:ea typeface="Arial"/>
                          <a:hlinkClick r:id="rId8" tooltip="http://mrrsoftware.com/namechanger/"/>
                        </a:rPr>
                        <a:t>mrrsoftware.com/namechanger/</a:t>
                      </a:r>
                      <a:r>
                        <a:rPr lang="de-DE" sz="1200" b="0" strike="noStrike" spc="-1">
                          <a:solidFill>
                            <a:srgbClr val="004476"/>
                          </a:solidFill>
                          <a:latin typeface="+mj-lt"/>
                          <a:ea typeface="Arial"/>
                        </a:rPr>
                        <a:t>)</a:t>
                      </a:r>
                      <a:endParaRPr lang="de-DE" sz="1200" b="0" strike="noStrike" spc="-1">
                        <a:latin typeface="+mj-lt"/>
                      </a:endParaRPr>
                    </a:p>
                    <a:p>
                      <a:pPr marL="228600" indent="-227520" algn="l">
                        <a:lnSpc>
                          <a:spcPct val="90000"/>
                        </a:lnSpc>
                        <a:spcBef>
                          <a:spcPts val="1001"/>
                        </a:spcBef>
                        <a:buClr>
                          <a:srgbClr val="5E5E5E"/>
                        </a:buClr>
                        <a:buFont typeface="Arial"/>
                        <a:buChar char="•"/>
                        <a:tabLst>
                          <a:tab pos="0" algn="l"/>
                        </a:tabLst>
                        <a:defRPr/>
                      </a:pPr>
                      <a:r>
                        <a:rPr lang="de-DE" sz="1200" b="0" strike="noStrike" spc="-1">
                          <a:solidFill>
                            <a:srgbClr val="5E5E5E"/>
                          </a:solidFill>
                          <a:latin typeface="+mj-lt"/>
                          <a:ea typeface="Arial"/>
                        </a:rPr>
                        <a:t>ExifRenamer</a:t>
                      </a:r>
                      <a:r>
                        <a:rPr lang="de-DE" sz="1200" b="0" strike="noStrike" spc="-1">
                          <a:solidFill>
                            <a:srgbClr val="004476"/>
                          </a:solidFill>
                          <a:latin typeface="+mj-lt"/>
                          <a:ea typeface="Arial"/>
                        </a:rPr>
                        <a:t> (</a:t>
                      </a:r>
                      <a:r>
                        <a:rPr lang="de-DE" sz="1200" b="0" u="sng" strike="noStrike" spc="-1">
                          <a:solidFill>
                            <a:srgbClr val="0563C1"/>
                          </a:solidFill>
                          <a:latin typeface="+mj-lt"/>
                          <a:ea typeface="Arial"/>
                          <a:hlinkClick r:id="rId9" tooltip="https://www.qdev.de/?location=mac/exifrenamer"/>
                        </a:rPr>
                        <a:t>https://www.qdev.de/?location=mac/exifrenamer</a:t>
                      </a:r>
                      <a:r>
                        <a:rPr lang="de-DE" sz="1200" b="0" strike="noStrike" spc="-1">
                          <a:solidFill>
                            <a:srgbClr val="004476"/>
                          </a:solidFill>
                          <a:latin typeface="+mj-lt"/>
                          <a:ea typeface="Arial"/>
                        </a:rPr>
                        <a:t>) </a:t>
                      </a:r>
                      <a:endParaRPr lang="de-DE" sz="1200" b="0" strike="noStrike" spc="-1">
                        <a:latin typeface="+mj-lt"/>
                      </a:endParaRPr>
                    </a:p>
                    <a:p>
                      <a:pPr algn="l">
                        <a:lnSpc>
                          <a:spcPct val="90000"/>
                        </a:lnSpc>
                        <a:spcBef>
                          <a:spcPts val="3000"/>
                        </a:spcBef>
                        <a:buClr>
                          <a:srgbClr val="5E5E5E"/>
                        </a:buClr>
                        <a:tabLst>
                          <a:tab pos="0" algn="l"/>
                        </a:tabLst>
                        <a:defRPr/>
                      </a:pPr>
                      <a:r>
                        <a:rPr lang="de-DE" sz="1400" b="1" strike="noStrike" spc="-1">
                          <a:solidFill>
                            <a:srgbClr val="354795"/>
                          </a:solidFill>
                          <a:latin typeface="+mj-lt"/>
                          <a:ea typeface="+mn-ea"/>
                        </a:rPr>
                        <a:t>Linux:</a:t>
                      </a:r>
                      <a:endParaRPr lang="de-DE" sz="1400" b="0" strike="noStrike" spc="-1">
                        <a:solidFill>
                          <a:srgbClr val="354795"/>
                        </a:solidFill>
                        <a:latin typeface="+mj-lt"/>
                      </a:endParaRPr>
                    </a:p>
                    <a:p>
                      <a:pPr marL="228600" indent="-227520" algn="l">
                        <a:lnSpc>
                          <a:spcPct val="90000"/>
                        </a:lnSpc>
                        <a:spcBef>
                          <a:spcPts val="1001"/>
                        </a:spcBef>
                        <a:buClr>
                          <a:srgbClr val="5E5E5E"/>
                        </a:buClr>
                        <a:buFont typeface="Arial"/>
                        <a:buChar char="•"/>
                        <a:tabLst>
                          <a:tab pos="0" algn="l"/>
                        </a:tabLst>
                        <a:defRPr/>
                      </a:pPr>
                      <a:r>
                        <a:rPr lang="en-US" sz="1200" b="0" strike="noStrike" spc="-1">
                          <a:solidFill>
                            <a:srgbClr val="5E5E5E"/>
                          </a:solidFill>
                          <a:latin typeface="+mj-lt"/>
                          <a:ea typeface="+mn-ea"/>
                        </a:rPr>
                        <a:t>GNOME Commander </a:t>
                      </a:r>
                      <a:r>
                        <a:rPr lang="en-US" sz="1200" b="0" strike="noStrike" spc="-1">
                          <a:solidFill>
                            <a:srgbClr val="004476"/>
                          </a:solidFill>
                          <a:latin typeface="+mj-lt"/>
                          <a:ea typeface="+mn-ea"/>
                        </a:rPr>
                        <a:t>(</a:t>
                      </a:r>
                      <a:r>
                        <a:rPr lang="en-US" sz="1200" b="0" u="sng" strike="noStrike" spc="-1">
                          <a:solidFill>
                            <a:srgbClr val="004476"/>
                          </a:solidFill>
                          <a:latin typeface="+mj-lt"/>
                          <a:ea typeface="+mn-ea"/>
                          <a:hlinkClick r:id="rId10" tooltip="https://gcmd.github.io/"/>
                        </a:rPr>
                        <a:t>https://gcmd.github.io/</a:t>
                      </a:r>
                      <a:r>
                        <a:rPr lang="en-US" sz="1200" b="0" strike="noStrike" spc="-1">
                          <a:solidFill>
                            <a:srgbClr val="004476"/>
                          </a:solidFill>
                          <a:latin typeface="+mj-lt"/>
                          <a:ea typeface="+mn-ea"/>
                        </a:rPr>
                        <a:t>)</a:t>
                      </a:r>
                      <a:endParaRPr lang="de-DE" sz="1200" b="0" strike="noStrike" spc="-1">
                        <a:latin typeface="+mj-lt"/>
                      </a:endParaRPr>
                    </a:p>
                    <a:p>
                      <a:pPr marL="172530" indent="-171450" algn="l">
                        <a:lnSpc>
                          <a:spcPct val="90000"/>
                        </a:lnSpc>
                        <a:spcBef>
                          <a:spcPts val="1001"/>
                        </a:spcBef>
                        <a:buClr>
                          <a:srgbClr val="5E5E5E"/>
                        </a:buClr>
                        <a:buFont typeface="Arial"/>
                        <a:buChar char="•"/>
                        <a:tabLst>
                          <a:tab pos="0" algn="l"/>
                        </a:tabLst>
                        <a:defRPr/>
                      </a:pPr>
                      <a:r>
                        <a:rPr lang="de-DE" sz="1200" b="0" strike="noStrike" spc="-1">
                          <a:solidFill>
                            <a:srgbClr val="5E5E5E"/>
                          </a:solidFill>
                          <a:latin typeface="+mj-lt"/>
                          <a:ea typeface="+mn-ea"/>
                        </a:rPr>
                        <a:t>  GPRename</a:t>
                      </a:r>
                      <a:r>
                        <a:rPr lang="de-DE" sz="1200" b="0" strike="noStrike" spc="-1">
                          <a:solidFill>
                            <a:srgbClr val="004476"/>
                          </a:solidFill>
                          <a:latin typeface="+mj-lt"/>
                          <a:ea typeface="+mn-ea"/>
                        </a:rPr>
                        <a:t> (</a:t>
                      </a:r>
                      <a:r>
                        <a:rPr lang="de-DE" sz="1200" b="0" u="sng" strike="noStrike" spc="-1">
                          <a:solidFill>
                            <a:srgbClr val="0563C1"/>
                          </a:solidFill>
                          <a:latin typeface="+mj-lt"/>
                          <a:ea typeface="+mn-ea"/>
                          <a:hlinkClick r:id="rId11" tooltip="http://gprename.sourceforge.net/"/>
                        </a:rPr>
                        <a:t>http://gprename.sourceforge.net/</a:t>
                      </a:r>
                      <a:r>
                        <a:rPr lang="de-DE" sz="1200" b="0" strike="noStrike" spc="-1">
                          <a:solidFill>
                            <a:srgbClr val="004476"/>
                          </a:solidFill>
                          <a:latin typeface="+mj-lt"/>
                          <a:ea typeface="+mn-ea"/>
                        </a:rPr>
                        <a:t>)</a:t>
                      </a:r>
                      <a:endParaRPr lang="de-DE" sz="1200" b="0" strike="noStrike" spc="-1">
                        <a:latin typeface="+mj-lt"/>
                      </a:endParaRPr>
                    </a:p>
                  </a:txBody>
                  <a:tcPr>
                    <a:lnL w="12700" algn="ctr">
                      <a:noFill/>
                      <a:bevel/>
                    </a:lnL>
                    <a:lnR w="12700" algn="ctr">
                      <a:noFill/>
                    </a:lnR>
                    <a:lnT w="12700" algn="ctr">
                      <a:noFill/>
                    </a:lnT>
                    <a:lnB w="12700" algn="ctr">
                      <a:noFill/>
                    </a:lnB>
                    <a:noFill/>
                  </a:tcPr>
                </a:tc>
                <a:extLst>
                  <a:ext uri="{0D108BD9-81ED-4DB2-BD59-A6C34878D82A}">
                    <a16:rowId xmlns:a16="http://schemas.microsoft.com/office/drawing/2014/main" val="10000"/>
                  </a:ext>
                </a:extLst>
              </a:tr>
            </a:tbl>
          </a:graphicData>
        </a:graphic>
      </p:graphicFrame>
      <p:sp>
        <p:nvSpPr>
          <p:cNvPr id="2" name="Titel 1"/>
          <p:cNvSpPr>
            <a:spLocks noGrp="1"/>
          </p:cNvSpPr>
          <p:nvPr>
            <p:ph type="title"/>
          </p:nvPr>
        </p:nvSpPr>
        <p:spPr bwMode="auto">
          <a:xfrm>
            <a:off x="476250" y="376238"/>
            <a:ext cx="8191500" cy="584039"/>
          </a:xfrm>
        </p:spPr>
        <p:txBody>
          <a:bodyPr>
            <a:normAutofit/>
          </a:bodyPr>
          <a:lstStyle/>
          <a:p>
            <a:pPr>
              <a:defRPr/>
            </a:pPr>
            <a:r>
              <a:rPr lang="de-DE"/>
              <a:t>Dateien Umbenennen</a:t>
            </a:r>
            <a:endParaRPr/>
          </a:p>
        </p:txBody>
      </p:sp>
      <p:sp>
        <p:nvSpPr>
          <p:cNvPr id="7" name="Textplatzhalter 6"/>
          <p:cNvSpPr>
            <a:spLocks noGrp="1"/>
          </p:cNvSpPr>
          <p:nvPr>
            <p:ph type="body" sz="quarter" idx="21"/>
          </p:nvPr>
        </p:nvSpPr>
        <p:spPr bwMode="auto"/>
        <p:txBody>
          <a:bodyPr/>
          <a:lstStyle/>
          <a:p>
            <a:pPr>
              <a:defRPr/>
            </a:pPr>
            <a:r>
              <a:rPr lang="de-DE"/>
              <a:t>Werkzeuge, um viele Dateien gleichzeitig umzubenennen: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55</a:t>
            </a:fld>
            <a:endParaRPr lang="de-DE"/>
          </a:p>
        </p:txBody>
      </p:sp>
      <p:sp>
        <p:nvSpPr>
          <p:cNvPr id="3" name="Textfeld 2">
            <a:extLst>
              <a:ext uri="{FF2B5EF4-FFF2-40B4-BE49-F238E27FC236}">
                <a16:creationId xmlns:a16="http://schemas.microsoft.com/office/drawing/2014/main" id="{7FDB8122-7930-D2CE-B121-6B4687896EB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7.8</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147" y="1928018"/>
            <a:ext cx="3640237" cy="2782094"/>
          </a:xfrm>
        </p:spPr>
        <p:txBody>
          <a:bodyPr>
            <a:normAutofit/>
          </a:bodyPr>
          <a:lstStyle/>
          <a:p>
            <a:pPr>
              <a:defRPr/>
            </a:pPr>
            <a:r>
              <a:rPr lang="de-DE"/>
              <a:t>ExifRenamer</a:t>
            </a:r>
          </a:p>
        </p:txBody>
      </p:sp>
      <p:sp>
        <p:nvSpPr>
          <p:cNvPr id="4" name="Titel 2"/>
          <p:cNvSpPr>
            <a:spLocks noGrp="1"/>
          </p:cNvSpPr>
          <p:nvPr>
            <p:ph type="title"/>
          </p:nvPr>
        </p:nvSpPr>
        <p:spPr bwMode="auto">
          <a:xfrm>
            <a:off x="476250" y="376238"/>
            <a:ext cx="8191500" cy="584039"/>
          </a:xfrm>
        </p:spPr>
        <p:txBody>
          <a:bodyPr/>
          <a:lstStyle/>
          <a:p>
            <a:pPr>
              <a:defRPr/>
            </a:pPr>
            <a:r>
              <a:rPr lang="de-DE"/>
              <a:t>Dateien Umbenennen</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en-US"/>
              <a:t>Beispiel:</a:t>
            </a:r>
            <a:endParaRPr lang="de-DE"/>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56</a:t>
            </a:fld>
            <a:endParaRPr lang="de-DE"/>
          </a:p>
        </p:txBody>
      </p:sp>
      <p:pic>
        <p:nvPicPr>
          <p:cNvPr id="7" name="Grafik 6"/>
          <p:cNvPicPr>
            <a:picLocks noChangeAspect="1"/>
          </p:cNvPicPr>
          <p:nvPr/>
        </p:nvPicPr>
        <p:blipFill>
          <a:blip r:embed="rId3"/>
          <a:stretch/>
        </p:blipFill>
        <p:spPr bwMode="auto">
          <a:xfrm>
            <a:off x="2796878" y="1203598"/>
            <a:ext cx="4009348" cy="3410830"/>
          </a:xfrm>
          <a:prstGeom prst="rect">
            <a:avLst/>
          </a:prstGeom>
        </p:spPr>
      </p:pic>
      <p:sp>
        <p:nvSpPr>
          <p:cNvPr id="3" name="Textfeld 2">
            <a:extLst>
              <a:ext uri="{FF2B5EF4-FFF2-40B4-BE49-F238E27FC236}">
                <a16:creationId xmlns:a16="http://schemas.microsoft.com/office/drawing/2014/main" id="{BD1D64BB-E02D-75AC-2AEB-B4EE8AD4749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7.9</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7429574" cy="2782888"/>
          </a:xfrm>
        </p:spPr>
        <p:txBody>
          <a:bodyPr>
            <a:normAutofit/>
          </a:bodyPr>
          <a:lstStyle/>
          <a:p>
            <a:pPr>
              <a:defRPr/>
            </a:pPr>
            <a:r>
              <a:rPr lang="de-DE"/>
              <a:t>Obsolete Dateiversionen nach einem Backup separat ablegen</a:t>
            </a:r>
            <a:br>
              <a:rPr lang="de-DE"/>
            </a:br>
            <a:r>
              <a:rPr lang="de-DE"/>
              <a:t>z. B. als eine separate ID (v1.0.0)</a:t>
            </a:r>
            <a:endParaRPr/>
          </a:p>
          <a:p>
            <a:pPr>
              <a:defRPr/>
            </a:pPr>
            <a:r>
              <a:rPr lang="de-DE"/>
              <a:t>Nutzung einer Versionskontrolltabelle</a:t>
            </a:r>
            <a:endParaRPr/>
          </a:p>
          <a:p>
            <a:pPr>
              <a:defRPr/>
            </a:pPr>
            <a:r>
              <a:rPr lang="de-DE"/>
              <a:t>Verantwortlichkeit für die Fertigstellung von Dateien festlegen</a:t>
            </a:r>
            <a:endParaRPr/>
          </a:p>
          <a:p>
            <a:pPr>
              <a:defRPr/>
            </a:pPr>
            <a:r>
              <a:rPr lang="de-DE"/>
              <a:t>Bei großen Datenmengen ggf. Versionsverwaltungs-Software verwenden</a:t>
            </a:r>
            <a:endParaRPr/>
          </a:p>
          <a:p>
            <a:pPr>
              <a:defRPr/>
            </a:pPr>
            <a:r>
              <a:rPr lang="de-DE"/>
              <a:t>Meilenstein-Versionen speichern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Kontrolle der Dateiversion </a:t>
            </a:r>
            <a:endParaRPr/>
          </a:p>
        </p:txBody>
      </p:sp>
      <p:sp>
        <p:nvSpPr>
          <p:cNvPr id="9" name="Textplatzhalter 8"/>
          <p:cNvSpPr>
            <a:spLocks noGrp="1"/>
          </p:cNvSpPr>
          <p:nvPr>
            <p:ph type="body" sz="quarter" idx="21"/>
          </p:nvPr>
        </p:nvSpPr>
        <p:spPr bwMode="auto"/>
        <p:txBody>
          <a:bodyPr/>
          <a:lstStyle/>
          <a:p>
            <a:pPr>
              <a:defRPr/>
            </a:pPr>
            <a:r>
              <a:rPr lang="de-DE"/>
              <a:t>Best Practices</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57</a:t>
            </a:fld>
            <a:endParaRPr lang="de-DE"/>
          </a:p>
        </p:txBody>
      </p:sp>
      <p:sp>
        <p:nvSpPr>
          <p:cNvPr id="2" name="Textfeld 1">
            <a:extLst>
              <a:ext uri="{FF2B5EF4-FFF2-40B4-BE49-F238E27FC236}">
                <a16:creationId xmlns:a16="http://schemas.microsoft.com/office/drawing/2014/main" id="{7B8A5A5F-62A0-B989-3A46-0C78A381AE5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7.10</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51" name="Inhaltsplatzhalter 6"/>
          <p:cNvPicPr/>
          <p:nvPr/>
        </p:nvPicPr>
        <p:blipFill>
          <a:blip r:embed="rId3"/>
          <a:srcRect l="8618" t="21411" r="48704" b="24754"/>
          <a:stretch/>
        </p:blipFill>
        <p:spPr bwMode="auto">
          <a:xfrm>
            <a:off x="3419872" y="1131990"/>
            <a:ext cx="5076000" cy="3600000"/>
          </a:xfrm>
          <a:prstGeom prst="rect">
            <a:avLst/>
          </a:prstGeom>
          <a:ln>
            <a:noFill/>
          </a:ln>
        </p:spPr>
      </p:pic>
      <p:sp>
        <p:nvSpPr>
          <p:cNvPr id="6" name="Textplatzhalter 5"/>
          <p:cNvSpPr>
            <a:spLocks noGrp="1"/>
          </p:cNvSpPr>
          <p:nvPr>
            <p:ph type="body" sz="half" idx="1"/>
          </p:nvPr>
        </p:nvSpPr>
        <p:spPr bwMode="auto">
          <a:xfrm>
            <a:off x="958147" y="2139702"/>
            <a:ext cx="3640237" cy="2570410"/>
          </a:xfrm>
        </p:spPr>
        <p:txBody>
          <a:bodyPr/>
          <a:lstStyle/>
          <a:p>
            <a:pPr>
              <a:defRPr/>
            </a:pPr>
            <a:r>
              <a:rPr lang="de-DE"/>
              <a:t>GitLab</a:t>
            </a:r>
          </a:p>
        </p:txBody>
      </p:sp>
      <p:sp>
        <p:nvSpPr>
          <p:cNvPr id="2" name="Titel 1"/>
          <p:cNvSpPr>
            <a:spLocks noGrp="1"/>
          </p:cNvSpPr>
          <p:nvPr>
            <p:ph type="title"/>
          </p:nvPr>
        </p:nvSpPr>
        <p:spPr bwMode="auto">
          <a:xfrm>
            <a:off x="476250" y="376238"/>
            <a:ext cx="8191500" cy="584039"/>
          </a:xfrm>
        </p:spPr>
        <p:txBody>
          <a:bodyPr>
            <a:normAutofit/>
          </a:bodyPr>
          <a:lstStyle/>
          <a:p>
            <a:pPr>
              <a:defRPr/>
            </a:pPr>
            <a:r>
              <a:rPr lang="de-DE"/>
              <a:t>Kontrolle der Dateiversion </a:t>
            </a:r>
            <a:endParaRPr/>
          </a:p>
        </p:txBody>
      </p:sp>
      <p:sp>
        <p:nvSpPr>
          <p:cNvPr id="7" name="Textplatzhalter 6"/>
          <p:cNvSpPr>
            <a:spLocks noGrp="1"/>
          </p:cNvSpPr>
          <p:nvPr>
            <p:ph type="body" sz="quarter" idx="21"/>
          </p:nvPr>
        </p:nvSpPr>
        <p:spPr bwMode="auto">
          <a:xfrm>
            <a:off x="538162" y="1452816"/>
            <a:ext cx="2737694" cy="381000"/>
          </a:xfrm>
        </p:spPr>
        <p:txBody>
          <a:bodyPr/>
          <a:lstStyle/>
          <a:p>
            <a:pPr>
              <a:defRPr/>
            </a:pPr>
            <a:r>
              <a:rPr lang="de-DE"/>
              <a:t>Beispiel für Versionskontroll-Software</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58</a:t>
            </a:fld>
            <a:endParaRPr lang="de-DE"/>
          </a:p>
        </p:txBody>
      </p:sp>
      <p:sp>
        <p:nvSpPr>
          <p:cNvPr id="3" name="Textfeld 2">
            <a:extLst>
              <a:ext uri="{FF2B5EF4-FFF2-40B4-BE49-F238E27FC236}">
                <a16:creationId xmlns:a16="http://schemas.microsoft.com/office/drawing/2014/main" id="{49A05733-570B-32A1-B9CE-E021E0E9B1D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7.11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5</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1.5</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TN stellen sich vor (Wir und ich)</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2/3 TN Gruppenarbeit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8831942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02659564" name="Content Placeholder 2"/>
          <p:cNvSpPr>
            <a:spLocks noGrp="1"/>
          </p:cNvSpPr>
          <p:nvPr>
            <p:ph type="body" sz="half" idx="1"/>
          </p:nvPr>
        </p:nvSpPr>
        <p:spPr bwMode="auto">
          <a:xfrm>
            <a:off x="958147" y="1928018"/>
            <a:ext cx="3640237" cy="2782094"/>
          </a:xfrm>
        </p:spPr>
        <p:txBody>
          <a:bodyPr/>
          <a:lstStyle/>
          <a:p>
            <a:pPr>
              <a:defRPr/>
            </a:pPr>
            <a:endParaRPr lang="de-DE"/>
          </a:p>
          <a:p>
            <a:pPr>
              <a:defRPr/>
            </a:pPr>
            <a:endParaRPr lang="de-DE"/>
          </a:p>
        </p:txBody>
      </p:sp>
      <p:sp>
        <p:nvSpPr>
          <p:cNvPr id="938056798" name="Title 1"/>
          <p:cNvSpPr>
            <a:spLocks noGrp="1"/>
          </p:cNvSpPr>
          <p:nvPr>
            <p:ph type="title"/>
          </p:nvPr>
        </p:nvSpPr>
        <p:spPr bwMode="auto">
          <a:xfrm>
            <a:off x="476250" y="376238"/>
            <a:ext cx="8191500" cy="584039"/>
          </a:xfrm>
        </p:spPr>
        <p:txBody>
          <a:bodyPr/>
          <a:lstStyle/>
          <a:p>
            <a:pPr>
              <a:defRPr/>
            </a:pPr>
            <a:r>
              <a:rPr lang="de-DE"/>
              <a:t>5S-Methode</a:t>
            </a:r>
            <a:endParaRPr/>
          </a:p>
        </p:txBody>
      </p:sp>
      <p:sp>
        <p:nvSpPr>
          <p:cNvPr id="7" name="Textplatzhalter 6"/>
          <p:cNvSpPr>
            <a:spLocks noGrp="1"/>
          </p:cNvSpPr>
          <p:nvPr>
            <p:ph type="body" sz="quarter" idx="21"/>
          </p:nvPr>
        </p:nvSpPr>
        <p:spPr bwMode="auto">
          <a:xfrm>
            <a:off x="538162" y="1452816"/>
            <a:ext cx="8191500" cy="381000"/>
          </a:xfrm>
        </p:spPr>
        <p:txBody>
          <a:bodyPr/>
          <a:lstStyle/>
          <a:p>
            <a:pPr>
              <a:defRPr/>
            </a:pPr>
            <a:r>
              <a:rPr lang="de-DE"/>
              <a:t>Ordnung schaffen und erhalten</a:t>
            </a:r>
            <a:endParaRPr/>
          </a:p>
        </p:txBody>
      </p:sp>
      <p:sp>
        <p:nvSpPr>
          <p:cNvPr id="1329570141" name="Slide Number Placeholder 5"/>
          <p:cNvSpPr>
            <a:spLocks noGrp="1"/>
          </p:cNvSpPr>
          <p:nvPr>
            <p:ph type="sldNum" sz="quarter" idx="2"/>
          </p:nvPr>
        </p:nvSpPr>
        <p:spPr bwMode="auto">
          <a:xfrm>
            <a:off x="2483768" y="4889329"/>
            <a:ext cx="280526" cy="229550"/>
          </a:xfrm>
        </p:spPr>
        <p:txBody>
          <a:bodyPr/>
          <a:lstStyle/>
          <a:p>
            <a:pPr>
              <a:defRPr/>
            </a:pPr>
            <a:fld id="{14507277-3C1C-5046-238D-48E9763ABFD9}" type="slidenum">
              <a:rPr lang="de-DE"/>
              <a:t>59</a:t>
            </a:fld>
            <a:endParaRPr lang="de-DE"/>
          </a:p>
        </p:txBody>
      </p:sp>
      <p:sp>
        <p:nvSpPr>
          <p:cNvPr id="1463624238" name="Text Box 14"/>
          <p:cNvSpPr/>
          <p:nvPr/>
        </p:nvSpPr>
        <p:spPr bwMode="auto">
          <a:xfrm>
            <a:off x="7020272" y="2940213"/>
            <a:ext cx="1878387" cy="1491262"/>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algn="l" defTabSz="914400">
              <a:defRPr/>
            </a:pPr>
            <a:r>
              <a:rPr lang="de-DE" sz="700" spc="-1" dirty="0">
                <a:latin typeface="+mn-lt"/>
                <a:ea typeface="+mn-ea"/>
                <a:cs typeface="+mn-cs"/>
              </a:rPr>
              <a:t>Quelle: </a:t>
            </a:r>
            <a:r>
              <a:rPr lang="de-DE" sz="700" spc="-1" dirty="0"/>
              <a:t>i</a:t>
            </a:r>
            <a:r>
              <a:rPr lang="de-DE" sz="700" spc="-1" dirty="0">
                <a:latin typeface="+mn-lt"/>
                <a:ea typeface="+mn-ea"/>
                <a:cs typeface="+mn-cs"/>
              </a:rPr>
              <a:t>n Anlehnung an:</a:t>
            </a:r>
          </a:p>
          <a:p>
            <a:pPr algn="l" defTabSz="914400">
              <a:defRPr/>
            </a:pPr>
            <a:r>
              <a:rPr lang="de-DE" sz="700" spc="-1" dirty="0">
                <a:latin typeface="+mn-lt"/>
                <a:ea typeface="+mn-ea"/>
                <a:cs typeface="+mn-cs"/>
              </a:rPr>
              <a:t>Fuchs S.; Lindholm, T.; Ala-</a:t>
            </a:r>
            <a:r>
              <a:rPr lang="de-DE" sz="700" spc="-1" dirty="0" err="1">
                <a:latin typeface="+mn-lt"/>
                <a:ea typeface="+mn-ea"/>
                <a:cs typeface="+mn-cs"/>
              </a:rPr>
              <a:t>Kyyny</a:t>
            </a:r>
            <a:r>
              <a:rPr lang="de-DE" sz="700" spc="-1" dirty="0">
                <a:latin typeface="+mn-lt"/>
                <a:ea typeface="+mn-ea"/>
                <a:cs typeface="+mn-cs"/>
              </a:rPr>
              <a:t>, J.; </a:t>
            </a:r>
            <a:r>
              <a:rPr lang="de-DE" sz="700" spc="-1" dirty="0" err="1">
                <a:latin typeface="+mn-lt"/>
                <a:ea typeface="+mn-ea"/>
                <a:cs typeface="+mn-cs"/>
              </a:rPr>
              <a:t>Kuusniemi</a:t>
            </a:r>
            <a:r>
              <a:rPr lang="de-DE" sz="700" spc="-1" dirty="0">
                <a:latin typeface="+mn-lt"/>
                <a:ea typeface="+mn-ea"/>
                <a:cs typeface="+mn-cs"/>
              </a:rPr>
              <a:t>, M. E.; </a:t>
            </a:r>
            <a:r>
              <a:rPr lang="de-DE" sz="700" spc="-1" dirty="0" err="1">
                <a:latin typeface="+mn-lt"/>
                <a:ea typeface="+mn-ea"/>
                <a:cs typeface="+mn-cs"/>
              </a:rPr>
              <a:t>Tenhunen</a:t>
            </a:r>
            <a:r>
              <a:rPr lang="de-DE" sz="700" spc="-1" dirty="0">
                <a:latin typeface="+mn-lt"/>
                <a:ea typeface="+mn-ea"/>
                <a:cs typeface="+mn-cs"/>
              </a:rPr>
              <a:t>, V. (2020): </a:t>
            </a:r>
            <a:r>
              <a:rPr lang="de-DE" sz="700" spc="-1" dirty="0" err="1">
                <a:latin typeface="+mn-lt"/>
                <a:ea typeface="+mn-ea"/>
                <a:cs typeface="+mn-cs"/>
              </a:rPr>
              <a:t>Organizing</a:t>
            </a:r>
            <a:r>
              <a:rPr lang="de-DE" sz="700" spc="-1" dirty="0">
                <a:latin typeface="+mn-lt"/>
                <a:ea typeface="+mn-ea"/>
                <a:cs typeface="+mn-cs"/>
              </a:rPr>
              <a:t> </a:t>
            </a:r>
            <a:r>
              <a:rPr lang="de-DE" sz="700" spc="-1" dirty="0" err="1">
                <a:latin typeface="+mn-lt"/>
                <a:ea typeface="+mn-ea"/>
                <a:cs typeface="+mn-cs"/>
              </a:rPr>
              <a:t>data</a:t>
            </a:r>
            <a:r>
              <a:rPr lang="de-DE" sz="700" spc="-1" dirty="0">
                <a:latin typeface="+mn-lt"/>
                <a:ea typeface="+mn-ea"/>
                <a:cs typeface="+mn-cs"/>
              </a:rPr>
              <a:t> </a:t>
            </a:r>
            <a:r>
              <a:rPr lang="de-DE" sz="700" spc="-1" dirty="0" err="1">
                <a:latin typeface="+mn-lt"/>
                <a:ea typeface="+mn-ea"/>
                <a:cs typeface="+mn-cs"/>
              </a:rPr>
              <a:t>folders</a:t>
            </a:r>
            <a:r>
              <a:rPr lang="de-DE" sz="700" spc="-1" dirty="0">
                <a:latin typeface="+mn-lt"/>
                <a:ea typeface="+mn-ea"/>
                <a:cs typeface="+mn-cs"/>
              </a:rPr>
              <a:t> </a:t>
            </a:r>
            <a:r>
              <a:rPr lang="de-DE" sz="700" spc="-1" dirty="0" err="1">
                <a:latin typeface="+mn-lt"/>
                <a:ea typeface="+mn-ea"/>
                <a:cs typeface="+mn-cs"/>
              </a:rPr>
              <a:t>with</a:t>
            </a:r>
            <a:r>
              <a:rPr lang="de-DE" sz="700" spc="-1" dirty="0">
                <a:latin typeface="+mn-lt"/>
                <a:ea typeface="+mn-ea"/>
                <a:cs typeface="+mn-cs"/>
              </a:rPr>
              <a:t> #5SDATA </a:t>
            </a:r>
            <a:r>
              <a:rPr lang="de-DE" sz="700" spc="-1" dirty="0" err="1">
                <a:latin typeface="+mn-lt"/>
                <a:ea typeface="+mn-ea"/>
                <a:cs typeface="+mn-cs"/>
              </a:rPr>
              <a:t>method</a:t>
            </a:r>
            <a:r>
              <a:rPr lang="de-DE" sz="700" spc="-1" dirty="0">
                <a:latin typeface="+mn-lt"/>
                <a:ea typeface="+mn-ea"/>
                <a:cs typeface="+mn-cs"/>
              </a:rPr>
              <a:t>, verfügbar unter </a:t>
            </a:r>
            <a:r>
              <a:rPr lang="de-DE" sz="700" u="sng" spc="-1" dirty="0">
                <a:latin typeface="+mn-lt"/>
                <a:ea typeface="+mn-ea"/>
                <a:cs typeface="+mn-cs"/>
                <a:hlinkClick r:id="rId3" tooltip="https://www.rd-alliance.org/organizing-data-folders-5sdata-method"/>
              </a:rPr>
              <a:t>https://www.rd-alliance.org/organizing-data-folders-5sdata-method</a:t>
            </a:r>
            <a:r>
              <a:rPr lang="de-DE" sz="700" spc="-1" dirty="0">
                <a:latin typeface="+mn-lt"/>
                <a:ea typeface="+mn-ea"/>
                <a:cs typeface="+mn-cs"/>
              </a:rPr>
              <a:t> (Zugriff am 07.11.2023)</a:t>
            </a:r>
          </a:p>
          <a:p>
            <a:pPr algn="l" defTabSz="914400">
              <a:defRPr/>
            </a:pPr>
            <a:r>
              <a:rPr lang="de-DE" sz="700" spc="-1" dirty="0">
                <a:latin typeface="+mn-lt"/>
                <a:ea typeface="+mn-ea"/>
                <a:cs typeface="+mn-cs"/>
              </a:rPr>
              <a:t>Lang, K.; Gerlach, R.; Rex, J.; Schröter, A.; </a:t>
            </a:r>
            <a:r>
              <a:rPr lang="de-DE" sz="700" spc="-1" dirty="0" err="1">
                <a:latin typeface="+mn-lt"/>
                <a:ea typeface="+mn-ea"/>
                <a:cs typeface="+mn-cs"/>
              </a:rPr>
              <a:t>Neute</a:t>
            </a:r>
            <a:r>
              <a:rPr lang="de-DE" sz="700" spc="-1" dirty="0">
                <a:latin typeface="+mn-lt"/>
                <a:ea typeface="+mn-ea"/>
                <a:cs typeface="+mn-cs"/>
              </a:rPr>
              <a:t>, N.: Coffee </a:t>
            </a:r>
            <a:r>
              <a:rPr lang="de-DE" sz="700" spc="-1" dirty="0" err="1">
                <a:latin typeface="+mn-lt"/>
                <a:ea typeface="+mn-ea"/>
                <a:cs typeface="+mn-cs"/>
              </a:rPr>
              <a:t>Lecture</a:t>
            </a:r>
            <a:r>
              <a:rPr lang="de-DE" sz="700" spc="-1" dirty="0">
                <a:latin typeface="+mn-lt"/>
                <a:ea typeface="+mn-ea"/>
                <a:cs typeface="+mn-cs"/>
              </a:rPr>
              <a:t> </a:t>
            </a:r>
            <a:r>
              <a:rPr lang="de-DE" sz="700" spc="-1" dirty="0" err="1">
                <a:latin typeface="+mn-lt"/>
                <a:ea typeface="+mn-ea"/>
                <a:cs typeface="+mn-cs"/>
              </a:rPr>
              <a:t>Slides</a:t>
            </a:r>
            <a:r>
              <a:rPr lang="de-DE" sz="700" spc="-1" dirty="0">
                <a:latin typeface="+mn-lt"/>
                <a:ea typeface="+mn-ea"/>
                <a:cs typeface="+mn-cs"/>
              </a:rPr>
              <a:t>: 5S Data - Organisation </a:t>
            </a:r>
            <a:r>
              <a:rPr lang="de-DE" sz="700" spc="-1" dirty="0" err="1">
                <a:latin typeface="+mn-lt"/>
                <a:ea typeface="+mn-ea"/>
                <a:cs typeface="+mn-cs"/>
              </a:rPr>
              <a:t>is</a:t>
            </a:r>
            <a:r>
              <a:rPr lang="de-DE" sz="700" spc="-1" dirty="0">
                <a:latin typeface="+mn-lt"/>
                <a:ea typeface="+mn-ea"/>
                <a:cs typeface="+mn-cs"/>
              </a:rPr>
              <a:t> not a 4-letter </a:t>
            </a:r>
            <a:r>
              <a:rPr lang="de-DE" sz="700" spc="-1" dirty="0" err="1">
                <a:latin typeface="+mn-lt"/>
                <a:ea typeface="+mn-ea"/>
                <a:cs typeface="+mn-cs"/>
              </a:rPr>
              <a:t>word</a:t>
            </a:r>
            <a:r>
              <a:rPr lang="de-DE" sz="700" spc="-1" dirty="0">
                <a:latin typeface="+mn-lt"/>
                <a:ea typeface="+mn-ea"/>
                <a:cs typeface="+mn-cs"/>
              </a:rPr>
              <a:t>! (Coffee </a:t>
            </a:r>
            <a:r>
              <a:rPr lang="de-DE" sz="700" spc="-1" dirty="0" err="1">
                <a:latin typeface="+mn-lt"/>
                <a:ea typeface="+mn-ea"/>
                <a:cs typeface="+mn-cs"/>
              </a:rPr>
              <a:t>Lecture</a:t>
            </a:r>
            <a:r>
              <a:rPr lang="de-DE" sz="700" spc="-1" dirty="0">
                <a:latin typeface="+mn-lt"/>
                <a:ea typeface="+mn-ea"/>
                <a:cs typeface="+mn-cs"/>
              </a:rPr>
              <a:t> 27.01.2021), verfügbar unter  </a:t>
            </a:r>
            <a:r>
              <a:rPr lang="de-DE" sz="700" u="sng" spc="-1" dirty="0">
                <a:latin typeface="+mn-lt"/>
                <a:ea typeface="+mn-ea"/>
                <a:cs typeface="+mn-cs"/>
                <a:hlinkClick r:id="rId4" tooltip="https://zenodo.org/record/4454596#.YWRbWLgzY2w"/>
              </a:rPr>
              <a:t>https://zenodo.org/record/4454596#.YWRbWLgzY2w</a:t>
            </a:r>
            <a:r>
              <a:rPr lang="de-DE" sz="700" spc="-1" dirty="0">
                <a:latin typeface="+mn-lt"/>
                <a:ea typeface="+mn-ea"/>
                <a:cs typeface="+mn-cs"/>
              </a:rPr>
              <a:t> (Zugriff am 07.11.2023)</a:t>
            </a:r>
            <a:endParaRPr dirty="0"/>
          </a:p>
        </p:txBody>
      </p:sp>
      <p:graphicFrame>
        <p:nvGraphicFramePr>
          <p:cNvPr id="8" name="Inhaltsplatzhalter 5"/>
          <p:cNvGraphicFramePr>
            <a:graphicFrameLocks/>
          </p:cNvGraphicFramePr>
          <p:nvPr>
            <p:extLst>
              <p:ext uri="{D42A27DB-BD31-4B8C-83A1-F6EECF244321}">
                <p14:modId xmlns:p14="http://schemas.microsoft.com/office/powerpoint/2010/main" val="1551476153"/>
              </p:ext>
            </p:extLst>
          </p:nvPr>
        </p:nvGraphicFramePr>
        <p:xfrm>
          <a:off x="611561" y="1995687"/>
          <a:ext cx="6264696" cy="2435788"/>
        </p:xfrm>
        <a:graphic>
          <a:graphicData uri="http://schemas.openxmlformats.org/drawingml/2006/table">
            <a:tbl>
              <a:tblPr firstRow="1" bandRow="1">
                <a:tableStyleId>{69CF1AB2-1976-4502-BF36-3FF5EA218861}</a:tableStyleId>
              </a:tblPr>
              <a:tblGrid>
                <a:gridCol w="1080119">
                  <a:extLst>
                    <a:ext uri="{9D8B030D-6E8A-4147-A177-3AD203B41FA5}">
                      <a16:colId xmlns:a16="http://schemas.microsoft.com/office/drawing/2014/main" val="20000"/>
                    </a:ext>
                  </a:extLst>
                </a:gridCol>
                <a:gridCol w="5184577">
                  <a:extLst>
                    <a:ext uri="{9D8B030D-6E8A-4147-A177-3AD203B41FA5}">
                      <a16:colId xmlns:a16="http://schemas.microsoft.com/office/drawing/2014/main" val="20001"/>
                    </a:ext>
                  </a:extLst>
                </a:gridCol>
              </a:tblGrid>
              <a:tr h="294363">
                <a:tc gridSpan="2">
                  <a:txBody>
                    <a:bodyPr/>
                    <a:lstStyle/>
                    <a:p>
                      <a:pPr algn="l">
                        <a:defRPr/>
                      </a:pPr>
                      <a:r>
                        <a:rPr lang="de-DE" sz="1400" b="1" i="0" u="none" strike="noStrike" cap="none" spc="0" dirty="0">
                          <a:solidFill>
                            <a:srgbClr val="D82789"/>
                          </a:solidFill>
                          <a:latin typeface="+mj-lt"/>
                          <a:ea typeface="Helvetica Neue"/>
                          <a:cs typeface="Helvetica Neue"/>
                        </a:rPr>
                        <a:t>5S-Data</a:t>
                      </a:r>
                      <a:endParaRPr sz="1400" b="1" i="0" u="none" strike="noStrike" cap="none" spc="0" dirty="0">
                        <a:solidFill>
                          <a:srgbClr val="D82789"/>
                        </a:solidFill>
                        <a:latin typeface="+mj-lt"/>
                        <a:ea typeface="Helvetica Neue"/>
                        <a:cs typeface="Helvetica Neue"/>
                      </a:endParaRPr>
                    </a:p>
                  </a:txBody>
                  <a:tcPr anchor="ctr">
                    <a:lnL w="12700">
                      <a:noFill/>
                    </a:lnL>
                    <a:lnR w="12700">
                      <a:noFill/>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a:p>
                  </a:txBody>
                  <a:tcPr/>
                </a:tc>
                <a:extLst>
                  <a:ext uri="{0D108BD9-81ED-4DB2-BD59-A6C34878D82A}">
                    <a16:rowId xmlns:a16="http://schemas.microsoft.com/office/drawing/2014/main" val="10000"/>
                  </a:ext>
                </a:extLst>
              </a:tr>
              <a:tr h="394934">
                <a:tc>
                  <a:txBody>
                    <a:bodyPr/>
                    <a:lstStyle/>
                    <a:p>
                      <a:pPr algn="l">
                        <a:defRPr/>
                      </a:pPr>
                      <a:r>
                        <a:rPr lang="de-DE" sz="1400" b="1" i="0" u="none" strike="noStrike" cap="none" spc="0">
                          <a:solidFill>
                            <a:srgbClr val="5E5E5E"/>
                          </a:solidFill>
                          <a:latin typeface="+mj-lt"/>
                          <a:ea typeface="Helvetica Neue"/>
                          <a:cs typeface="Helvetica Neue"/>
                        </a:rPr>
                        <a:t>S</a:t>
                      </a:r>
                      <a:r>
                        <a:rPr lang="de-DE" sz="1400" b="0" i="0" u="none" strike="noStrike" cap="none" spc="0">
                          <a:solidFill>
                            <a:srgbClr val="5E5E5E"/>
                          </a:solidFill>
                          <a:latin typeface="+mj-lt"/>
                          <a:ea typeface="Helvetica Neue"/>
                          <a:cs typeface="Helvetica Neue"/>
                        </a:rPr>
                        <a:t>ort</a:t>
                      </a:r>
                      <a:endParaRPr lang="de-DE" sz="1400" b="1" i="0" u="none" strike="noStrike" cap="none" spc="0">
                        <a:solidFill>
                          <a:srgbClr val="5E5E5E"/>
                        </a:solidFill>
                        <a:latin typeface="+mj-lt"/>
                        <a:ea typeface="Helvetica Neue"/>
                        <a:cs typeface="Helvetica Neue"/>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a:pPr>
                      <a:r>
                        <a:rPr lang="de-DE" sz="1400" b="0" i="0" u="none" strike="noStrike" cap="none" spc="0">
                          <a:solidFill>
                            <a:srgbClr val="5E5E5E"/>
                          </a:solidFill>
                          <a:latin typeface="+mj-lt"/>
                          <a:ea typeface="Helvetica Neue"/>
                          <a:cs typeface="Helvetica Neue"/>
                        </a:rPr>
                        <a:t>Ordner </a:t>
                      </a:r>
                      <a:r>
                        <a:rPr lang="de-DE" sz="1400" b="1" i="0" u="none" strike="noStrike" cap="none" spc="0">
                          <a:solidFill>
                            <a:srgbClr val="5E5E5E"/>
                          </a:solidFill>
                          <a:latin typeface="+mj-lt"/>
                          <a:ea typeface="Helvetica Neue"/>
                          <a:cs typeface="Helvetica Neue"/>
                        </a:rPr>
                        <a:t>überprüfen</a:t>
                      </a:r>
                      <a:r>
                        <a:rPr lang="de-DE" sz="1400" b="0" i="0" u="none" strike="noStrike" cap="none" spc="0">
                          <a:solidFill>
                            <a:srgbClr val="5E5E5E"/>
                          </a:solidFill>
                          <a:latin typeface="+mj-lt"/>
                          <a:ea typeface="Helvetica Neue"/>
                          <a:cs typeface="Helvetica Neue"/>
                        </a:rPr>
                        <a:t> und nicht benötigte Dateien </a:t>
                      </a:r>
                      <a:r>
                        <a:rPr lang="de-DE" sz="1400" b="1" i="0" u="none" strike="noStrike" cap="none" spc="0">
                          <a:solidFill>
                            <a:srgbClr val="5E5E5E"/>
                          </a:solidFill>
                          <a:latin typeface="+mj-lt"/>
                          <a:ea typeface="Helvetica Neue"/>
                          <a:cs typeface="Helvetica Neue"/>
                        </a:rPr>
                        <a:t>entfernen</a:t>
                      </a:r>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4934">
                <a:tc>
                  <a:txBody>
                    <a:bodyPr/>
                    <a:lstStyle/>
                    <a:p>
                      <a:pPr algn="l">
                        <a:defRPr/>
                      </a:pPr>
                      <a:r>
                        <a:rPr lang="de-DE" sz="1400" b="1" u="none" strike="noStrike" cap="none" spc="0">
                          <a:ln>
                            <a:noFill/>
                          </a:ln>
                          <a:solidFill>
                            <a:srgbClr val="5E5E5E"/>
                          </a:solidFill>
                          <a:latin typeface="+mj-lt"/>
                        </a:rPr>
                        <a:t>S</a:t>
                      </a:r>
                      <a:r>
                        <a:rPr lang="de-DE" sz="1400" b="0" u="none" strike="noStrike" cap="none" spc="0">
                          <a:ln>
                            <a:noFill/>
                          </a:ln>
                          <a:solidFill>
                            <a:srgbClr val="5E5E5E"/>
                          </a:solidFill>
                          <a:latin typeface="+mj-lt"/>
                        </a:rPr>
                        <a:t>et in order</a:t>
                      </a:r>
                      <a:endParaRPr sz="1400" b="1">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a:pPr>
                      <a:r>
                        <a:rPr lang="de-DE" sz="1400" b="0" u="none" strike="noStrike" cap="none" spc="0">
                          <a:ln>
                            <a:noFill/>
                          </a:ln>
                          <a:solidFill>
                            <a:schemeClr val="dk1"/>
                          </a:solidFill>
                          <a:latin typeface="+mj-lt"/>
                        </a:rPr>
                        <a:t>Ordner</a:t>
                      </a:r>
                      <a:r>
                        <a:rPr lang="de-DE" sz="1400" b="1" u="none" strike="noStrike" cap="none" spc="0">
                          <a:ln>
                            <a:noFill/>
                          </a:ln>
                          <a:solidFill>
                            <a:schemeClr val="dk1"/>
                          </a:solidFill>
                          <a:latin typeface="+mj-lt"/>
                        </a:rPr>
                        <a:t>strukturen</a:t>
                      </a:r>
                      <a:r>
                        <a:rPr lang="de-DE" sz="1400" b="0" u="none" strike="noStrike" cap="none" spc="0">
                          <a:ln>
                            <a:noFill/>
                          </a:ln>
                          <a:solidFill>
                            <a:schemeClr val="dk1"/>
                          </a:solidFill>
                          <a:latin typeface="+mj-lt"/>
                        </a:rPr>
                        <a:t> und Dateibenennungs</a:t>
                      </a:r>
                      <a:r>
                        <a:rPr lang="de-DE" sz="1400" b="1" u="none" strike="noStrike" cap="none" spc="0">
                          <a:ln>
                            <a:noFill/>
                          </a:ln>
                          <a:solidFill>
                            <a:schemeClr val="dk1"/>
                          </a:solidFill>
                          <a:latin typeface="+mj-lt"/>
                        </a:rPr>
                        <a:t>konventionen</a:t>
                      </a:r>
                      <a:r>
                        <a:rPr lang="de-DE" sz="1400" b="0" u="none" strike="noStrike" cap="none" spc="0">
                          <a:ln>
                            <a:noFill/>
                          </a:ln>
                          <a:solidFill>
                            <a:schemeClr val="dk1"/>
                          </a:solidFill>
                          <a:latin typeface="+mj-lt"/>
                        </a:rPr>
                        <a:t> entwerfen</a:t>
                      </a:r>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1545">
                <a:tc>
                  <a:txBody>
                    <a:bodyPr/>
                    <a:lstStyle/>
                    <a:p>
                      <a:pPr algn="l">
                        <a:defRPr/>
                      </a:pPr>
                      <a:r>
                        <a:rPr lang="de-DE" sz="1400" b="1" u="none" strike="noStrike" cap="none" spc="0">
                          <a:ln>
                            <a:noFill/>
                          </a:ln>
                          <a:solidFill>
                            <a:schemeClr val="tx1"/>
                          </a:solidFill>
                          <a:latin typeface="+mj-lt"/>
                        </a:rPr>
                        <a:t>S</a:t>
                      </a:r>
                      <a:r>
                        <a:rPr lang="de-DE" sz="1400" b="0" u="none" strike="noStrike" cap="none" spc="0">
                          <a:ln>
                            <a:noFill/>
                          </a:ln>
                          <a:solidFill>
                            <a:schemeClr val="tx1"/>
                          </a:solidFill>
                          <a:latin typeface="+mj-lt"/>
                        </a:rPr>
                        <a:t>hine</a:t>
                      </a:r>
                      <a:endParaRPr sz="1400" b="1">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a:pPr>
                      <a:r>
                        <a:rPr lang="en-US" sz="1400" b="0" u="none" strike="noStrike" cap="none" spc="0">
                          <a:ln>
                            <a:noFill/>
                          </a:ln>
                          <a:solidFill>
                            <a:schemeClr val="dk1"/>
                          </a:solidFill>
                          <a:latin typeface="+mj-lt"/>
                        </a:rPr>
                        <a:t>Regelmäßige </a:t>
                      </a:r>
                      <a:r>
                        <a:rPr lang="en-US" sz="1400" b="1" u="none" strike="noStrike" cap="none" spc="0">
                          <a:ln>
                            <a:noFill/>
                          </a:ln>
                          <a:solidFill>
                            <a:schemeClr val="dk1"/>
                          </a:solidFill>
                          <a:latin typeface="+mj-lt"/>
                        </a:rPr>
                        <a:t>Routinen</a:t>
                      </a:r>
                      <a:r>
                        <a:rPr lang="en-US" sz="1400" b="0" u="none" strike="noStrike" cap="none" spc="0">
                          <a:ln>
                            <a:noFill/>
                          </a:ln>
                          <a:solidFill>
                            <a:schemeClr val="dk1"/>
                          </a:solidFill>
                          <a:latin typeface="+mj-lt"/>
                        </a:rPr>
                        <a:t> etablieren, Vorgänge </a:t>
                      </a:r>
                      <a:r>
                        <a:rPr lang="en-US" sz="1400" b="1" u="none" strike="noStrike" cap="none" spc="0">
                          <a:ln>
                            <a:noFill/>
                          </a:ln>
                          <a:solidFill>
                            <a:schemeClr val="dk1"/>
                          </a:solidFill>
                          <a:latin typeface="+mj-lt"/>
                        </a:rPr>
                        <a:t>dokumentieren</a:t>
                      </a:r>
                      <a:r>
                        <a:rPr lang="en-US" sz="1400" b="0" u="none" strike="noStrike" cap="none" spc="0">
                          <a:ln>
                            <a:noFill/>
                          </a:ln>
                          <a:solidFill>
                            <a:schemeClr val="dk1"/>
                          </a:solidFill>
                          <a:latin typeface="+mj-lt"/>
                        </a:rPr>
                        <a:t> </a:t>
                      </a:r>
                      <a:br>
                        <a:rPr lang="en-US" sz="1400" b="0" u="none" strike="noStrike" cap="none" spc="0">
                          <a:ln>
                            <a:noFill/>
                          </a:ln>
                          <a:solidFill>
                            <a:schemeClr val="dk1"/>
                          </a:solidFill>
                          <a:latin typeface="+mj-lt"/>
                        </a:rPr>
                      </a:br>
                      <a:r>
                        <a:rPr lang="en-US" sz="1400" b="0" u="none" strike="noStrike" cap="none" spc="0">
                          <a:ln>
                            <a:noFill/>
                          </a:ln>
                          <a:solidFill>
                            <a:schemeClr val="dk1"/>
                          </a:solidFill>
                          <a:latin typeface="+mj-lt"/>
                        </a:rPr>
                        <a:t>und </a:t>
                      </a:r>
                      <a:r>
                        <a:rPr lang="en-US" sz="1400" b="1" u="none" strike="noStrike" cap="none" spc="0">
                          <a:ln>
                            <a:noFill/>
                          </a:ln>
                          <a:solidFill>
                            <a:schemeClr val="dk1"/>
                          </a:solidFill>
                          <a:latin typeface="+mj-lt"/>
                        </a:rPr>
                        <a:t>kontrollieren</a:t>
                      </a:r>
                      <a:r>
                        <a:rPr lang="en-US" sz="1400" b="0" u="none" strike="noStrike" cap="none" spc="0">
                          <a:ln>
                            <a:noFill/>
                          </a:ln>
                          <a:solidFill>
                            <a:schemeClr val="dk1"/>
                          </a:solidFill>
                          <a:latin typeface="+mj-lt"/>
                        </a:rPr>
                        <a:t> </a:t>
                      </a:r>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1545">
                <a:tc>
                  <a:txBody>
                    <a:bodyPr/>
                    <a:lstStyle/>
                    <a:p>
                      <a:pPr algn="l">
                        <a:defRPr/>
                      </a:pPr>
                      <a:r>
                        <a:rPr lang="de-DE" sz="1400" b="1">
                          <a:latin typeface="+mj-lt"/>
                        </a:rPr>
                        <a:t>S</a:t>
                      </a:r>
                      <a:r>
                        <a:rPr lang="de-DE" sz="1400" b="0">
                          <a:latin typeface="+mj-lt"/>
                        </a:rPr>
                        <a:t>tandardize</a:t>
                      </a:r>
                      <a:endParaRPr sz="1400" b="1">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defRPr/>
                      </a:pPr>
                      <a:r>
                        <a:rPr lang="de-DE" sz="1400" b="1">
                          <a:latin typeface="+mj-lt"/>
                        </a:rPr>
                        <a:t>Best Practices</a:t>
                      </a:r>
                      <a:r>
                        <a:rPr lang="de-DE" sz="1400">
                          <a:latin typeface="+mj-lt"/>
                        </a:rPr>
                        <a:t>, Leitlinien und Regeln dokumentieren, gemeinsame Standards mit Kolleg*innen entwickeln, Verantwortlichkeiten klären</a:t>
                      </a:r>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64927">
                <a:tc>
                  <a:txBody>
                    <a:bodyPr/>
                    <a:lstStyle/>
                    <a:p>
                      <a:pPr algn="l">
                        <a:defRPr/>
                      </a:pPr>
                      <a:r>
                        <a:rPr lang="de-DE" sz="1400" b="1">
                          <a:latin typeface="+mj-lt"/>
                        </a:rPr>
                        <a:t>S</a:t>
                      </a:r>
                      <a:r>
                        <a:rPr lang="de-DE" sz="1400" b="0">
                          <a:latin typeface="+mj-lt"/>
                        </a:rPr>
                        <a:t>ustain</a:t>
                      </a:r>
                      <a:endParaRPr sz="1400" b="1">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lgn="l">
                        <a:defRPr/>
                      </a:pPr>
                      <a:r>
                        <a:rPr lang="de-DE" sz="1400" dirty="0">
                          <a:latin typeface="+mj-lt"/>
                        </a:rPr>
                        <a:t>System aufrecht erhalten und an deine Kolleg*innen </a:t>
                      </a:r>
                      <a:r>
                        <a:rPr lang="de-DE" sz="1400" b="1" dirty="0">
                          <a:latin typeface="+mj-lt"/>
                        </a:rPr>
                        <a:t>weitergeben</a:t>
                      </a:r>
                      <a:endParaRPr dirty="0"/>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2" name="Textfeld 1">
            <a:extLst>
              <a:ext uri="{FF2B5EF4-FFF2-40B4-BE49-F238E27FC236}">
                <a16:creationId xmlns:a16="http://schemas.microsoft.com/office/drawing/2014/main" id="{54CD069F-6721-4A09-FCE2-25D067D9FE6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7.12</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915644" y="3685598"/>
            <a:ext cx="8191500" cy="974384"/>
          </a:xfrm>
        </p:spPr>
        <p:txBody>
          <a:bodyPr/>
          <a:lstStyle/>
          <a:p>
            <a:pPr>
              <a:defRPr/>
            </a:pPr>
            <a:r>
              <a:rPr lang="de-DE" dirty="0"/>
              <a:t>Mittagspause</a:t>
            </a:r>
            <a:endParaRPr dirty="0"/>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60</a:t>
            </a:fld>
            <a:endParaRPr lang="de-DE"/>
          </a:p>
        </p:txBody>
      </p:sp>
      <p:pic>
        <p:nvPicPr>
          <p:cNvPr id="5" name="Inhaltsplatzhalter 6"/>
          <p:cNvPicPr>
            <a:picLocks noGrp="1" noChangeAspect="1"/>
          </p:cNvPicPr>
          <p:nvPr>
            <p:ph idx="4294967295"/>
          </p:nvPr>
        </p:nvPicPr>
        <p:blipFill>
          <a:blip r:embed="rId3"/>
          <a:stretch/>
        </p:blipFill>
        <p:spPr bwMode="auto">
          <a:xfrm>
            <a:off x="0" y="0"/>
            <a:ext cx="0" cy="0"/>
          </a:xfrm>
          <a:prstGeom prst="rect">
            <a:avLst/>
          </a:prstGeom>
        </p:spPr>
      </p:pic>
      <p:pic>
        <p:nvPicPr>
          <p:cNvPr id="2"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Tree>
    <p:extLst>
      <p:ext uri="{BB962C8B-B14F-4D97-AF65-F5344CB8AC3E}">
        <p14:creationId xmlns:p14="http://schemas.microsoft.com/office/powerpoint/2010/main" val="9977537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Dokumentation und Metadaten</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61</a:t>
            </a:fld>
            <a:endParaRPr lang="de-DE"/>
          </a:p>
        </p:txBody>
      </p:sp>
      <p:sp>
        <p:nvSpPr>
          <p:cNvPr id="3" name="Textfeld 2">
            <a:extLst>
              <a:ext uri="{FF2B5EF4-FFF2-40B4-BE49-F238E27FC236}">
                <a16:creationId xmlns:a16="http://schemas.microsoft.com/office/drawing/2014/main" id="{52F218B9-3584-7B8C-2CF3-04F4708D62A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8.1</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5701382" cy="2782888"/>
          </a:xfrm>
        </p:spPr>
        <p:txBody>
          <a:bodyPr lIns="90000" anchor="t" anchorCtr="0"/>
          <a:lstStyle/>
          <a:p>
            <a:pPr>
              <a:defRPr/>
            </a:pPr>
            <a:r>
              <a:rPr lang="de-DE"/>
              <a:t>Schaue dir die Tabelle an und nenne Tipps, um die Datendokumentation zu verbessern.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Datendokumentation</a:t>
            </a:r>
            <a:endParaRPr dirty="0"/>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62</a:t>
            </a:fld>
            <a:endParaRPr lang="de-DE"/>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dirty="0"/>
              <a:t>Tipp-Suche</a:t>
            </a:r>
            <a:endParaRPr dirty="0"/>
          </a:p>
        </p:txBody>
      </p:sp>
      <p:sp>
        <p:nvSpPr>
          <p:cNvPr id="3" name="Textfeld 2">
            <a:extLst>
              <a:ext uri="{FF2B5EF4-FFF2-40B4-BE49-F238E27FC236}">
                <a16:creationId xmlns:a16="http://schemas.microsoft.com/office/drawing/2014/main" id="{6BF8E12C-4F07-9279-FFA3-0934A4952BF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8.2</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5701382" cy="2782888"/>
          </a:xfrm>
        </p:spPr>
        <p:txBody>
          <a:bodyPr lIns="90000" anchor="t" anchorCtr="0"/>
          <a:lstStyle/>
          <a:p>
            <a:pPr>
              <a:defRPr/>
            </a:pPr>
            <a:r>
              <a:rPr lang="de-DE"/>
              <a:t>Schaue dir die Tabelle an und nenne Tipps, um die Datendokumentation zu verbessern.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Datendokumentation</a:t>
            </a:r>
            <a:endParaRPr dirty="0"/>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63</a:t>
            </a:fld>
            <a:endParaRPr lang="de-DE"/>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dirty="0"/>
              <a:t>Tipp-Suche</a:t>
            </a:r>
            <a:endParaRPr dirty="0"/>
          </a:p>
        </p:txBody>
      </p:sp>
      <p:sp>
        <p:nvSpPr>
          <p:cNvPr id="3" name="Textfeld 2">
            <a:extLst>
              <a:ext uri="{FF2B5EF4-FFF2-40B4-BE49-F238E27FC236}">
                <a16:creationId xmlns:a16="http://schemas.microsoft.com/office/drawing/2014/main" id="{6BF8E12C-4F07-9279-FFA3-0934A4952BF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8.3</a:t>
            </a:r>
          </a:p>
        </p:txBody>
      </p:sp>
      <p:sp>
        <p:nvSpPr>
          <p:cNvPr id="7" name="Rechteck: abgerundete Ecken 6">
            <a:extLst>
              <a:ext uri="{FF2B5EF4-FFF2-40B4-BE49-F238E27FC236}">
                <a16:creationId xmlns:a16="http://schemas.microsoft.com/office/drawing/2014/main" id="{B9DB4554-A6EE-3EF2-19C2-8960F3FD038F}"/>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8D8BA339-250C-400C-5361-75B815E932E5}"/>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Datenstruktur Tabelle (Tippsuche)</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2/3 TN Gruppenarbeit BR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1735343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5701382" cy="2782888"/>
          </a:xfrm>
        </p:spPr>
        <p:txBody>
          <a:bodyPr lIns="90000" anchor="t" anchorCtr="0"/>
          <a:lstStyle/>
          <a:p>
            <a:pPr>
              <a:defRPr/>
            </a:pPr>
            <a:r>
              <a:rPr lang="de-DE"/>
              <a:t>Schaue dir die Tabelle an und nenne Tipps, um die Datendokumentation zu verbessern.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dirty="0"/>
              <a:t>Datendokumentation</a:t>
            </a:r>
            <a:endParaRPr dirty="0"/>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64</a:t>
            </a:fld>
            <a:endParaRPr lang="de-DE"/>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dirty="0"/>
              <a:t>Tipp-Suche</a:t>
            </a:r>
            <a:endParaRPr dirty="0"/>
          </a:p>
        </p:txBody>
      </p:sp>
      <p:sp>
        <p:nvSpPr>
          <p:cNvPr id="3" name="Textfeld 2">
            <a:extLst>
              <a:ext uri="{FF2B5EF4-FFF2-40B4-BE49-F238E27FC236}">
                <a16:creationId xmlns:a16="http://schemas.microsoft.com/office/drawing/2014/main" id="{6BF8E12C-4F07-9279-FFA3-0934A4952BF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8.4</a:t>
            </a:r>
          </a:p>
        </p:txBody>
      </p:sp>
      <p:sp>
        <p:nvSpPr>
          <p:cNvPr id="7" name="Rechteck: abgerundete Ecken 6">
            <a:extLst>
              <a:ext uri="{FF2B5EF4-FFF2-40B4-BE49-F238E27FC236}">
                <a16:creationId xmlns:a16="http://schemas.microsoft.com/office/drawing/2014/main" id="{A761CE55-DF6A-A2D4-808E-5A02A5CD88B2}"/>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8" name="Rechteck: abgerundete Ecken 7">
            <a:extLst>
              <a:ext uri="{FF2B5EF4-FFF2-40B4-BE49-F238E27FC236}">
                <a16:creationId xmlns:a16="http://schemas.microsoft.com/office/drawing/2014/main" id="{9F9EC019-1CC3-9EB7-E5AC-8B305FECA06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Datenstruktur Tabelle (Tippsuche)</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3/3 TN stellen vor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1162199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5701382" cy="2782888"/>
          </a:xfrm>
        </p:spPr>
        <p:txBody>
          <a:bodyPr lIns="90000" anchor="t" anchorCtr="0"/>
          <a:lstStyle/>
          <a:p>
            <a:pPr>
              <a:spcAft>
                <a:spcPts val="600"/>
              </a:spcAft>
              <a:defRPr/>
            </a:pPr>
            <a:r>
              <a:rPr lang="de-DE" dirty="0"/>
              <a:t>Die Teilnehmenden werden in zwei Gruppen aufgeteilt.</a:t>
            </a:r>
          </a:p>
          <a:p>
            <a:pPr>
              <a:spcAft>
                <a:spcPts val="600"/>
              </a:spcAft>
              <a:defRPr/>
            </a:pPr>
            <a:r>
              <a:rPr lang="de-DE" dirty="0"/>
              <a:t>Jede Gruppe erhält ein Objekt, zu der eine Bedienungsanleitung verfasst werden soll.</a:t>
            </a:r>
          </a:p>
          <a:p>
            <a:pPr>
              <a:spcAft>
                <a:spcPts val="600"/>
              </a:spcAft>
              <a:defRPr/>
            </a:pPr>
            <a:r>
              <a:rPr lang="de-DE" dirty="0"/>
              <a:t>Im nächsten Schritt soll die jeweils andere Gruppe die Anleitung Schritt für Schritt durchgehen, um diese Form der Dokumentation zu prüfen. </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Datendokumentation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65</a:t>
            </a:fld>
            <a:endParaRPr lang="de-DE"/>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dirty="0"/>
              <a:t>Bedienungsanleitung</a:t>
            </a:r>
            <a:endParaRPr dirty="0"/>
          </a:p>
        </p:txBody>
      </p:sp>
      <p:sp>
        <p:nvSpPr>
          <p:cNvPr id="3" name="Textfeld 2">
            <a:extLst>
              <a:ext uri="{FF2B5EF4-FFF2-40B4-BE49-F238E27FC236}">
                <a16:creationId xmlns:a16="http://schemas.microsoft.com/office/drawing/2014/main" id="{DEF0E413-83FF-A61C-5058-B6321BFB84CB}"/>
              </a:ext>
            </a:extLst>
          </p:cNvPr>
          <p:cNvSpPr txBox="1"/>
          <p:nvPr/>
        </p:nvSpPr>
        <p:spPr bwMode="auto">
          <a:xfrm>
            <a:off x="2640426" y="4889329"/>
            <a:ext cx="851454"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08.01.01.01_p</a:t>
            </a:r>
          </a:p>
        </p:txBody>
      </p:sp>
    </p:spTree>
    <p:extLst>
      <p:ext uri="{BB962C8B-B14F-4D97-AF65-F5344CB8AC3E}">
        <p14:creationId xmlns:p14="http://schemas.microsoft.com/office/powerpoint/2010/main" val="42936203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5269334" cy="2782888"/>
          </a:xfrm>
        </p:spPr>
        <p:txBody>
          <a:bodyPr lIns="90000" anchor="t" anchorCtr="0"/>
          <a:lstStyle/>
          <a:p>
            <a:pPr>
              <a:defRPr/>
            </a:pPr>
            <a:r>
              <a:rPr lang="de-DE"/>
              <a:t>Warum ist eine Datendokumentation wichtig?</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Datendokumentation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66</a:t>
            </a:fld>
            <a:endParaRPr lang="de-DE"/>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Zuruf</a:t>
            </a:r>
            <a:endParaRPr/>
          </a:p>
        </p:txBody>
      </p:sp>
      <p:sp>
        <p:nvSpPr>
          <p:cNvPr id="3" name="Textfeld 2">
            <a:extLst>
              <a:ext uri="{FF2B5EF4-FFF2-40B4-BE49-F238E27FC236}">
                <a16:creationId xmlns:a16="http://schemas.microsoft.com/office/drawing/2014/main" id="{78621CBD-99A6-DF68-12DE-B80182DAF20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8.5</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7861622" cy="2782888"/>
          </a:xfrm>
        </p:spPr>
        <p:txBody>
          <a:bodyPr numCol="2">
            <a:noAutofit/>
          </a:bodyPr>
          <a:lstStyle/>
          <a:p>
            <a:pPr lvl="0">
              <a:defRPr/>
            </a:pPr>
            <a:r>
              <a:rPr lang="de-DE" sz="1400"/>
              <a:t>Beschreibung des Forschungsvorhabens</a:t>
            </a:r>
            <a:endParaRPr/>
          </a:p>
          <a:p>
            <a:pPr lvl="0">
              <a:defRPr/>
            </a:pPr>
            <a:r>
              <a:rPr lang="de-DE" sz="1400"/>
              <a:t>Projektziele</a:t>
            </a:r>
            <a:endParaRPr/>
          </a:p>
          <a:p>
            <a:pPr lvl="0">
              <a:defRPr/>
            </a:pPr>
            <a:r>
              <a:rPr lang="de-DE" sz="1400"/>
              <a:t>Hypothesen</a:t>
            </a:r>
            <a:endParaRPr/>
          </a:p>
          <a:p>
            <a:pPr lvl="0">
              <a:defRPr/>
            </a:pPr>
            <a:r>
              <a:rPr lang="de-DE" sz="1400"/>
              <a:t>Informationen zur Erhebung der Daten (Methoden, Einheiten, Zeiträume, Orte, </a:t>
            </a:r>
            <a:br>
              <a:rPr lang="de-DE" sz="1400"/>
            </a:br>
            <a:r>
              <a:rPr lang="de-DE" sz="1400"/>
              <a:t>ggf. Technik etc.)</a:t>
            </a:r>
            <a:endParaRPr/>
          </a:p>
          <a:p>
            <a:pPr lvl="0">
              <a:defRPr/>
            </a:pPr>
            <a:r>
              <a:rPr lang="de-DE" sz="1400"/>
              <a:t>Maßnahmen zur Datenbereinigung</a:t>
            </a:r>
            <a:endParaRPr/>
          </a:p>
          <a:p>
            <a:pPr lvl="0">
              <a:defRPr/>
            </a:pPr>
            <a:endParaRPr lang="de-DE" sz="1400"/>
          </a:p>
          <a:p>
            <a:pPr lvl="0">
              <a:defRPr/>
            </a:pPr>
            <a:r>
              <a:rPr lang="de-DE" sz="1400"/>
              <a:t>Struktur der Daten und deren Beziehungen zueinander</a:t>
            </a:r>
            <a:endParaRPr/>
          </a:p>
          <a:p>
            <a:pPr lvl="0">
              <a:defRPr/>
            </a:pPr>
            <a:r>
              <a:rPr lang="de-DE" sz="1400"/>
              <a:t>Erläuterung von Variablen, Labels und Codes</a:t>
            </a:r>
            <a:endParaRPr/>
          </a:p>
          <a:p>
            <a:pPr lvl="0">
              <a:defRPr/>
            </a:pPr>
            <a:r>
              <a:rPr lang="de-DE" sz="1400"/>
              <a:t>Unterschiede zwischen verschiedenen </a:t>
            </a:r>
            <a:br>
              <a:rPr lang="de-DE" sz="1400"/>
            </a:br>
            <a:r>
              <a:rPr lang="de-DE" sz="1400"/>
              <a:t>Datensatz-Versionen</a:t>
            </a:r>
            <a:endParaRPr/>
          </a:p>
          <a:p>
            <a:pPr lvl="0">
              <a:defRPr/>
            </a:pPr>
            <a:r>
              <a:rPr lang="de-DE" sz="1400"/>
              <a:t>Informationen zum Zugang und Nutzungsbedingungen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Datendokumentation</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Grundlegende Inhalte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67</a:t>
            </a:fld>
            <a:endParaRPr lang="de-DE"/>
          </a:p>
        </p:txBody>
      </p:sp>
      <p:sp>
        <p:nvSpPr>
          <p:cNvPr id="3" name="Textfeld 2">
            <a:extLst>
              <a:ext uri="{FF2B5EF4-FFF2-40B4-BE49-F238E27FC236}">
                <a16:creationId xmlns:a16="http://schemas.microsoft.com/office/drawing/2014/main" id="{DD3B0941-811C-5FF6-7234-F7334B03E57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8.6</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8147" y="1928018"/>
            <a:ext cx="3640237" cy="2782094"/>
          </a:xfrm>
        </p:spPr>
        <p:txBody>
          <a:bodyPr/>
          <a:lstStyle/>
          <a:p>
            <a:pPr>
              <a:defRPr/>
            </a:pPr>
            <a:r>
              <a:rPr lang="en-US"/>
              <a:t>README Files </a:t>
            </a:r>
            <a:endParaRPr/>
          </a:p>
          <a:p>
            <a:pPr>
              <a:defRPr/>
            </a:pPr>
            <a:r>
              <a:rPr lang="en-US"/>
              <a:t>Data Dictionaries</a:t>
            </a:r>
            <a:endParaRPr/>
          </a:p>
          <a:p>
            <a:pPr>
              <a:defRPr/>
            </a:pPr>
            <a:r>
              <a:rPr lang="en-US"/>
              <a:t>Codebooks</a:t>
            </a:r>
            <a:endParaRPr/>
          </a:p>
          <a:p>
            <a:pPr>
              <a:defRPr/>
            </a:pPr>
            <a:r>
              <a:rPr lang="en-US"/>
              <a:t>Electronic Lab Notebooks</a:t>
            </a:r>
            <a:endParaRPr/>
          </a:p>
          <a:p>
            <a:pPr>
              <a:defRPr/>
            </a:pPr>
            <a:r>
              <a:rPr lang="en-US"/>
              <a:t>Artikel in einem Data Journal</a:t>
            </a:r>
            <a:endParaRPr/>
          </a:p>
          <a:p>
            <a:pPr>
              <a:defRPr/>
            </a:pPr>
            <a:endParaRPr lang="de-DE"/>
          </a:p>
        </p:txBody>
      </p:sp>
      <p:sp>
        <p:nvSpPr>
          <p:cNvPr id="2" name="Titel 1"/>
          <p:cNvSpPr>
            <a:spLocks noGrp="1"/>
          </p:cNvSpPr>
          <p:nvPr>
            <p:ph type="title"/>
          </p:nvPr>
        </p:nvSpPr>
        <p:spPr bwMode="auto">
          <a:xfrm>
            <a:off x="476250" y="376238"/>
            <a:ext cx="8191500" cy="584039"/>
          </a:xfrm>
        </p:spPr>
        <p:txBody>
          <a:bodyPr/>
          <a:lstStyle/>
          <a:p>
            <a:pPr>
              <a:defRPr/>
            </a:pPr>
            <a:r>
              <a:rPr lang="de-DE"/>
              <a:t>Datendokumentation</a:t>
            </a:r>
            <a:endParaRPr/>
          </a:p>
        </p:txBody>
      </p:sp>
      <p:sp>
        <p:nvSpPr>
          <p:cNvPr id="5" name="Textplatzhalter 4"/>
          <p:cNvSpPr>
            <a:spLocks noGrp="1"/>
          </p:cNvSpPr>
          <p:nvPr>
            <p:ph type="body" sz="quarter" idx="21"/>
          </p:nvPr>
        </p:nvSpPr>
        <p:spPr bwMode="auto">
          <a:xfrm>
            <a:off x="538162" y="1452816"/>
            <a:ext cx="8191500" cy="381000"/>
          </a:xfrm>
        </p:spPr>
        <p:txBody>
          <a:bodyPr/>
          <a:lstStyle/>
          <a:p>
            <a:pPr>
              <a:defRPr/>
            </a:pPr>
            <a:r>
              <a:rPr lang="de-DE"/>
              <a:t>Dokumentationsformen</a:t>
            </a:r>
            <a:endParaRPr/>
          </a:p>
        </p:txBody>
      </p:sp>
      <p:sp>
        <p:nvSpPr>
          <p:cNvPr id="4"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68</a:t>
            </a:fld>
            <a:endParaRPr lang="de-DE"/>
          </a:p>
        </p:txBody>
      </p:sp>
      <p:sp>
        <p:nvSpPr>
          <p:cNvPr id="6" name="Textfeld 5">
            <a:extLst>
              <a:ext uri="{FF2B5EF4-FFF2-40B4-BE49-F238E27FC236}">
                <a16:creationId xmlns:a16="http://schemas.microsoft.com/office/drawing/2014/main" id="{2030AAF3-031E-5794-3301-6DF02246AFE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6</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1.6</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TN stellen sich vor (Wir und ich)</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3/3 TN stellen vor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87502484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67" name="Grafik 4"/>
          <p:cNvPicPr/>
          <p:nvPr/>
        </p:nvPicPr>
        <p:blipFill>
          <a:blip r:embed="rId3"/>
          <a:stretch/>
        </p:blipFill>
        <p:spPr bwMode="auto">
          <a:xfrm>
            <a:off x="538162" y="1953281"/>
            <a:ext cx="6291720" cy="1791360"/>
          </a:xfrm>
          <a:prstGeom prst="rect">
            <a:avLst/>
          </a:prstGeom>
          <a:ln>
            <a:noFill/>
          </a:ln>
        </p:spPr>
      </p:pic>
      <p:pic>
        <p:nvPicPr>
          <p:cNvPr id="468" name="Grafik 3"/>
          <p:cNvPicPr/>
          <p:nvPr/>
        </p:nvPicPr>
        <p:blipFill>
          <a:blip r:embed="rId4"/>
          <a:srcRect l="25278" t="14338"/>
          <a:stretch/>
        </p:blipFill>
        <p:spPr bwMode="auto">
          <a:xfrm>
            <a:off x="1218232" y="2573277"/>
            <a:ext cx="6831360" cy="2088360"/>
          </a:xfrm>
          <a:prstGeom prst="rect">
            <a:avLst/>
          </a:prstGeom>
          <a:ln>
            <a:noFill/>
          </a:ln>
        </p:spPr>
      </p:pic>
      <p:sp>
        <p:nvSpPr>
          <p:cNvPr id="469" name="CustomShape 1"/>
          <p:cNvSpPr/>
          <p:nvPr/>
        </p:nvSpPr>
        <p:spPr bwMode="auto">
          <a:xfrm>
            <a:off x="8049390" y="3309685"/>
            <a:ext cx="936104" cy="1491262"/>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p>
            <a:pPr algn="l" defTabSz="914400">
              <a:defRPr/>
            </a:pPr>
            <a:r>
              <a:rPr lang="en-US" sz="700" spc="-1" dirty="0"/>
              <a:t>Quelle</a:t>
            </a:r>
            <a:r>
              <a:rPr lang="de-DE" sz="700" spc="-1" dirty="0"/>
              <a:t>: </a:t>
            </a:r>
          </a:p>
          <a:p>
            <a:pPr algn="l" defTabSz="914400">
              <a:defRPr/>
            </a:pPr>
            <a:r>
              <a:rPr lang="de-DE" sz="700" spc="-1" dirty="0"/>
              <a:t>Bowman, S.: </a:t>
            </a:r>
            <a:r>
              <a:rPr lang="de-DE" sz="700" spc="-1" dirty="0" err="1"/>
              <a:t>How</a:t>
            </a:r>
            <a:r>
              <a:rPr lang="de-DE" sz="700" spc="-1" dirty="0"/>
              <a:t> </a:t>
            </a:r>
            <a:r>
              <a:rPr lang="de-DE" sz="700" spc="-1" dirty="0" err="1"/>
              <a:t>to</a:t>
            </a:r>
            <a:r>
              <a:rPr lang="de-DE" sz="700" spc="-1" dirty="0"/>
              <a:t> </a:t>
            </a:r>
            <a:r>
              <a:rPr lang="de-DE" sz="700" spc="-1" dirty="0" err="1"/>
              <a:t>Make</a:t>
            </a:r>
            <a:r>
              <a:rPr lang="de-DE" sz="700" spc="-1" dirty="0"/>
              <a:t> a Data Dictionary. Open Science </a:t>
            </a:r>
            <a:r>
              <a:rPr lang="de-DE" sz="700" spc="-1" dirty="0" err="1"/>
              <a:t>Foundation</a:t>
            </a:r>
            <a:r>
              <a:rPr lang="de-DE" sz="700" spc="-1" dirty="0"/>
              <a:t> Support. Zugriff am 07.11.2023 </a:t>
            </a:r>
            <a:r>
              <a:rPr lang="de-DE" sz="700" u="sng" spc="-1" dirty="0">
                <a:solidFill>
                  <a:srgbClr val="0000FF"/>
                </a:solidFill>
                <a:hlinkClick r:id="rId5" tooltip="https://help.osf.io/hc/en-us/articles/360019739054-How-to-Make-a-Data-Dictionary"/>
              </a:rPr>
              <a:t>https://help.osf.io/hc/en-us/articles/360019739054-How-to-Make-a-Data-Dictionary</a:t>
            </a:r>
            <a:endParaRPr lang="de-DE" sz="700" spc="-1" dirty="0">
              <a:solidFill>
                <a:srgbClr val="0000FF"/>
              </a:solidFill>
            </a:endParaRPr>
          </a:p>
        </p:txBody>
      </p:sp>
      <p:sp>
        <p:nvSpPr>
          <p:cNvPr id="5" name="Titel 4"/>
          <p:cNvSpPr>
            <a:spLocks noGrp="1"/>
          </p:cNvSpPr>
          <p:nvPr>
            <p:ph type="title"/>
          </p:nvPr>
        </p:nvSpPr>
        <p:spPr bwMode="auto">
          <a:xfrm>
            <a:off x="476250" y="376238"/>
            <a:ext cx="8191500" cy="584039"/>
          </a:xfrm>
        </p:spPr>
        <p:txBody>
          <a:bodyPr/>
          <a:lstStyle/>
          <a:p>
            <a:pPr>
              <a:defRPr/>
            </a:pPr>
            <a:r>
              <a:rPr lang="de-DE"/>
              <a:t>Dokumentationsformen</a:t>
            </a:r>
            <a:endParaRPr/>
          </a:p>
        </p:txBody>
      </p:sp>
      <p:sp>
        <p:nvSpPr>
          <p:cNvPr id="7" name="Textplatzhalter 6"/>
          <p:cNvSpPr>
            <a:spLocks noGrp="1"/>
          </p:cNvSpPr>
          <p:nvPr>
            <p:ph type="body" sz="quarter" idx="21"/>
          </p:nvPr>
        </p:nvSpPr>
        <p:spPr bwMode="auto"/>
        <p:txBody>
          <a:bodyPr/>
          <a:lstStyle/>
          <a:p>
            <a:pPr>
              <a:defRPr/>
            </a:pPr>
            <a:r>
              <a:rPr lang="de-DE"/>
              <a:t>Data Dictionary</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69</a:t>
            </a:fld>
            <a:endParaRPr lang="de-DE"/>
          </a:p>
        </p:txBody>
      </p:sp>
      <p:sp>
        <p:nvSpPr>
          <p:cNvPr id="2" name="Textfeld 1">
            <a:extLst>
              <a:ext uri="{FF2B5EF4-FFF2-40B4-BE49-F238E27FC236}">
                <a16:creationId xmlns:a16="http://schemas.microsoft.com/office/drawing/2014/main" id="{94C27D2A-042B-D068-7F42-418EEDB0F24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8.8</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half" idx="1"/>
          </p:nvPr>
        </p:nvSpPr>
        <p:spPr bwMode="auto">
          <a:xfrm>
            <a:off x="958850" y="1927225"/>
            <a:ext cx="3613150" cy="2782888"/>
          </a:xfrm>
        </p:spPr>
        <p:txBody>
          <a:bodyPr/>
          <a:lstStyle/>
          <a:p>
            <a:pPr>
              <a:defRPr/>
            </a:pPr>
            <a:r>
              <a:rPr lang="de-DE" sz="1600" dirty="0"/>
              <a:t>Konzeptionierung, Durchführung und Auswertung von wissenschaftlichen Experimenten</a:t>
            </a:r>
          </a:p>
          <a:p>
            <a:pPr>
              <a:defRPr/>
            </a:pPr>
            <a:r>
              <a:rPr lang="de-DE" sz="1600" dirty="0"/>
              <a:t>Beobachtungen oder Versuchen und den in diesem Zusammenhang erstellten Forschungsdaten</a:t>
            </a:r>
            <a:endParaRPr dirty="0"/>
          </a:p>
        </p:txBody>
      </p:sp>
      <p:sp>
        <p:nvSpPr>
          <p:cNvPr id="2" name="Titel 1"/>
          <p:cNvSpPr>
            <a:spLocks noGrp="1"/>
          </p:cNvSpPr>
          <p:nvPr>
            <p:ph type="title"/>
          </p:nvPr>
        </p:nvSpPr>
        <p:spPr bwMode="auto">
          <a:xfrm>
            <a:off x="476250" y="376238"/>
            <a:ext cx="8191500" cy="584039"/>
          </a:xfrm>
        </p:spPr>
        <p:txBody>
          <a:bodyPr/>
          <a:lstStyle/>
          <a:p>
            <a:pPr>
              <a:defRPr/>
            </a:pPr>
            <a:r>
              <a:rPr lang="de-DE"/>
              <a:t>Dokumentationsformen</a:t>
            </a:r>
            <a:endParaRPr/>
          </a:p>
        </p:txBody>
      </p:sp>
      <p:sp>
        <p:nvSpPr>
          <p:cNvPr id="4" name="Textplatzhalter 3"/>
          <p:cNvSpPr>
            <a:spLocks noGrp="1"/>
          </p:cNvSpPr>
          <p:nvPr>
            <p:ph type="body" sz="quarter" idx="21"/>
          </p:nvPr>
        </p:nvSpPr>
        <p:spPr bwMode="auto">
          <a:xfrm>
            <a:off x="538162" y="1452816"/>
            <a:ext cx="8191500" cy="381000"/>
          </a:xfrm>
        </p:spPr>
        <p:txBody>
          <a:bodyPr/>
          <a:lstStyle/>
          <a:p>
            <a:pPr>
              <a:defRPr/>
            </a:pPr>
            <a:r>
              <a:rPr lang="de-DE" dirty="0"/>
              <a:t>Elektronisches Labor-Notizbuch (ELN) dokumentiert:</a:t>
            </a:r>
            <a:endParaRPr dirty="0"/>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70</a:t>
            </a:fld>
            <a:endParaRPr lang="de-DE"/>
          </a:p>
        </p:txBody>
      </p:sp>
      <p:sp>
        <p:nvSpPr>
          <p:cNvPr id="11" name="Textfeld 10"/>
          <p:cNvSpPr txBox="1"/>
          <p:nvPr/>
        </p:nvSpPr>
        <p:spPr bwMode="auto">
          <a:xfrm>
            <a:off x="4797306" y="2315153"/>
            <a:ext cx="4743246" cy="1048685"/>
          </a:xfrm>
          <a:prstGeom prst="rect">
            <a:avLst/>
          </a:prstGeom>
          <a:ln w="12700">
            <a:miter lim="400000"/>
          </a:ln>
        </p:spPr>
        <p:txBody>
          <a:bodyPr wrap="square" lIns="19050" tIns="19050" rIns="19050" bIns="19050" anchor="ctr">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1300" i="1">
                <a:solidFill>
                  <a:srgbClr val="354894"/>
                </a:solidFill>
              </a:defRPr>
            </a:lvl1pPr>
            <a:lvl2pPr marL="630555"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sz="1300"/>
              <a:t>➠ </a:t>
            </a:r>
            <a:r>
              <a:rPr lang="de-DE"/>
              <a:t>Chemotion (Open Source) </a:t>
            </a:r>
            <a:r>
              <a:rPr lang="de-DE" u="sng">
                <a:hlinkClick r:id="rId3" tooltip="https://chemotion.net/"/>
              </a:rPr>
              <a:t>https://chemotion.net</a:t>
            </a:r>
            <a:endParaRPr lang="de-DE"/>
          </a:p>
          <a:p>
            <a:pPr>
              <a:defRPr/>
            </a:pPr>
            <a:r>
              <a:rPr lang="de-DE" sz="1300"/>
              <a:t>➠ </a:t>
            </a:r>
            <a:r>
              <a:rPr lang="de-DE"/>
              <a:t>eLabFTW (Open Source) </a:t>
            </a:r>
            <a:r>
              <a:rPr lang="de-DE" u="sng">
                <a:solidFill>
                  <a:srgbClr val="0000FF"/>
                </a:solidFill>
                <a:hlinkClick r:id="rId4" tooltip="https://www.elabftw.net/"/>
              </a:rPr>
              <a:t>https://www.elabftw.net</a:t>
            </a:r>
            <a:endParaRPr lang="de-DE">
              <a:solidFill>
                <a:srgbClr val="0000FF"/>
              </a:solidFill>
            </a:endParaRPr>
          </a:p>
          <a:p>
            <a:pPr>
              <a:defRPr/>
            </a:pPr>
            <a:r>
              <a:rPr lang="de-DE" sz="1300"/>
              <a:t>➠ </a:t>
            </a:r>
            <a:r>
              <a:rPr lang="de-DE"/>
              <a:t>Labfolder (kommerziell) </a:t>
            </a:r>
            <a:r>
              <a:rPr lang="de-DE" u="sng">
                <a:hlinkClick r:id="rId5" tooltip="https://www.labfolder.com/"/>
              </a:rPr>
              <a:t>https://www.labfolder.com</a:t>
            </a:r>
            <a:endParaRPr lang="de-DE"/>
          </a:p>
          <a:p>
            <a:pPr>
              <a:defRPr/>
            </a:pPr>
            <a:r>
              <a:rPr lang="de-DE" sz="1300"/>
              <a:t>➠ </a:t>
            </a:r>
            <a:r>
              <a:rPr lang="de-DE"/>
              <a:t>openBIS (Open Source) </a:t>
            </a:r>
            <a:r>
              <a:rPr lang="de-DE" u="sng">
                <a:hlinkClick r:id="rId6" tooltip="https://openbis.ch/"/>
              </a:rPr>
              <a:t>https://openbis.ch</a:t>
            </a:r>
            <a:endParaRPr lang="de-DE"/>
          </a:p>
          <a:p>
            <a:pPr>
              <a:defRPr/>
            </a:pPr>
            <a:r>
              <a:rPr lang="de-DE" sz="1300"/>
              <a:t>➠ </a:t>
            </a:r>
            <a:r>
              <a:rPr lang="de-DE"/>
              <a:t>Rspace ELN (kommerziell) </a:t>
            </a:r>
            <a:r>
              <a:rPr lang="de-DE" u="sng">
                <a:hlinkClick r:id="rId7" tooltip="https://www.researchspace.com/"/>
              </a:rPr>
              <a:t>https://www.researchspace.com</a:t>
            </a:r>
            <a:endParaRPr lang="de-DE"/>
          </a:p>
        </p:txBody>
      </p:sp>
      <p:sp>
        <p:nvSpPr>
          <p:cNvPr id="13" name="Textfeld 12"/>
          <p:cNvSpPr txBox="1"/>
          <p:nvPr/>
        </p:nvSpPr>
        <p:spPr bwMode="auto">
          <a:xfrm>
            <a:off x="4797306" y="3782558"/>
            <a:ext cx="3845605" cy="442557"/>
          </a:xfrm>
          <a:prstGeom prst="rect">
            <a:avLst/>
          </a:prstGeom>
          <a:ln w="12700">
            <a:miter lim="400000"/>
          </a:ln>
        </p:spPr>
        <p:txBody>
          <a:bodyPr wrap="none" lIns="19050" tIns="19050" rIns="19050" bIns="19050" anchor="ctr">
            <a:spAutoFit/>
          </a:bodyPr>
          <a:ls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algn="l">
              <a:defRPr sz="1300" i="1">
                <a:solidFill>
                  <a:srgbClr val="354894"/>
                </a:solidFill>
              </a:defRPr>
            </a:lvl1pPr>
            <a:lvl2pPr marL="630555"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sz="1300"/>
              <a:t>➠ </a:t>
            </a:r>
            <a:r>
              <a:rPr lang="de-DE" u="sng">
                <a:hlinkClick r:id="rId8" tooltip="https://dx.doi.org/10.4126/FRL01-006422868"/>
              </a:rPr>
              <a:t>https://dx.doi.org/10.4126/FRL01-006422868</a:t>
            </a:r>
            <a:r>
              <a:rPr lang="de-DE"/>
              <a:t> (dt.)</a:t>
            </a:r>
            <a:endParaRPr/>
          </a:p>
          <a:p>
            <a:pPr>
              <a:defRPr/>
            </a:pPr>
            <a:r>
              <a:rPr lang="de-DE" sz="1300"/>
              <a:t>➠ </a:t>
            </a:r>
            <a:r>
              <a:rPr lang="de-DE" u="sng">
                <a:hlinkClick r:id="rId9" tooltip="https://dx.doi.org/10.4126/FRL01-006425772"/>
              </a:rPr>
              <a:t>https://dx.doi.org/10.4126/FRL01-006425772</a:t>
            </a:r>
            <a:r>
              <a:rPr lang="de-DE"/>
              <a:t> (engl.)</a:t>
            </a:r>
            <a:endParaRPr/>
          </a:p>
        </p:txBody>
      </p:sp>
      <p:sp>
        <p:nvSpPr>
          <p:cNvPr id="15" name="Textfeld 14"/>
          <p:cNvSpPr txBox="1"/>
          <p:nvPr/>
        </p:nvSpPr>
        <p:spPr bwMode="auto">
          <a:xfrm>
            <a:off x="4716016" y="1927225"/>
            <a:ext cx="3437790" cy="912176"/>
          </a:xfrm>
          <a:prstGeom prst="rect">
            <a:avLst/>
          </a:prstGeom>
        </p:spPr>
        <p:txBody>
          <a:bodyPr/>
          <a:lstStyle>
            <a:lvl1pPr marL="209550" indent="-209550" algn="l" defTabSz="914400">
              <a:lnSpc>
                <a:spcPct val="150000"/>
              </a:lnSpc>
              <a:buClr>
                <a:srgbClr val="C53B86"/>
              </a:buClr>
              <a:buSzPct val="100000"/>
              <a:buChar char="•"/>
              <a:defRPr sz="1800"/>
            </a:lvl1pPr>
            <a:lvl2pPr marL="630555"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sz="1600"/>
              <a:t>Beispiele:</a:t>
            </a:r>
            <a:endParaRPr/>
          </a:p>
          <a:p>
            <a:pPr>
              <a:defRPr/>
            </a:pPr>
            <a:endParaRPr lang="de-DE" sz="1600"/>
          </a:p>
          <a:p>
            <a:pPr>
              <a:defRPr/>
            </a:pPr>
            <a:endParaRPr lang="de-DE" sz="1600"/>
          </a:p>
          <a:p>
            <a:pPr>
              <a:defRPr/>
            </a:pPr>
            <a:endParaRPr lang="de-DE" sz="1600"/>
          </a:p>
          <a:p>
            <a:pPr>
              <a:defRPr/>
            </a:pPr>
            <a:r>
              <a:rPr lang="de-DE" sz="1600"/>
              <a:t>Hilfreicher Wegweiser zu ELN:</a:t>
            </a:r>
            <a:endParaRPr/>
          </a:p>
        </p:txBody>
      </p:sp>
      <p:sp>
        <p:nvSpPr>
          <p:cNvPr id="6" name="Textfeld 5">
            <a:extLst>
              <a:ext uri="{FF2B5EF4-FFF2-40B4-BE49-F238E27FC236}">
                <a16:creationId xmlns:a16="http://schemas.microsoft.com/office/drawing/2014/main" id="{967C2720-E6E1-8BD8-222F-933E8258BA3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8.9</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9"/>
          <p:cNvSpPr>
            <a:spLocks noGrp="1"/>
          </p:cNvSpPr>
          <p:nvPr>
            <p:ph type="body" sz="half" idx="1"/>
          </p:nvPr>
        </p:nvSpPr>
        <p:spPr bwMode="auto">
          <a:xfrm>
            <a:off x="958850" y="1927225"/>
            <a:ext cx="7708900" cy="2782888"/>
          </a:xfrm>
        </p:spPr>
        <p:txBody>
          <a:bodyPr numCol="2" spcCol="108000">
            <a:normAutofit fontScale="92500" lnSpcReduction="20000"/>
          </a:bodyPr>
          <a:lstStyle/>
          <a:p>
            <a:pPr marL="0" indent="0">
              <a:buNone/>
              <a:defRPr/>
            </a:pPr>
            <a:r>
              <a:rPr lang="de-DE" b="1" dirty="0"/>
              <a:t>Inhaltliche Metadaten</a:t>
            </a:r>
            <a:endParaRPr dirty="0"/>
          </a:p>
          <a:p>
            <a:pPr lvl="1">
              <a:defRPr/>
            </a:pPr>
            <a:r>
              <a:rPr lang="de-DE" dirty="0"/>
              <a:t>Titel</a:t>
            </a:r>
            <a:endParaRPr dirty="0"/>
          </a:p>
          <a:p>
            <a:pPr lvl="1">
              <a:defRPr/>
            </a:pPr>
            <a:r>
              <a:rPr lang="de-DE" dirty="0"/>
              <a:t>Beschreibung</a:t>
            </a:r>
            <a:endParaRPr dirty="0"/>
          </a:p>
          <a:p>
            <a:pPr lvl="1">
              <a:defRPr/>
            </a:pPr>
            <a:r>
              <a:rPr lang="de-DE" dirty="0"/>
              <a:t>Autor*in</a:t>
            </a:r>
            <a:endParaRPr dirty="0"/>
          </a:p>
          <a:p>
            <a:pPr lvl="1">
              <a:defRPr/>
            </a:pPr>
            <a:r>
              <a:rPr lang="de-DE" dirty="0"/>
              <a:t>Urheberrechts-Inhaber*in</a:t>
            </a:r>
            <a:endParaRPr dirty="0"/>
          </a:p>
          <a:p>
            <a:pPr lvl="1">
              <a:defRPr/>
            </a:pPr>
            <a:r>
              <a:rPr lang="de-DE" dirty="0"/>
              <a:t>Kontaktdaten</a:t>
            </a:r>
            <a:endParaRPr dirty="0"/>
          </a:p>
          <a:p>
            <a:pPr lvl="1">
              <a:defRPr/>
            </a:pPr>
            <a:r>
              <a:rPr lang="de-DE" dirty="0"/>
              <a:t>Lizenzangaben</a:t>
            </a:r>
            <a:endParaRPr dirty="0"/>
          </a:p>
          <a:p>
            <a:pPr lvl="1">
              <a:defRPr/>
            </a:pPr>
            <a:r>
              <a:rPr lang="de-DE" dirty="0"/>
              <a:t>Schlüsselwörter</a:t>
            </a:r>
            <a:endParaRPr dirty="0"/>
          </a:p>
          <a:p>
            <a:pPr marL="0" indent="0">
              <a:buNone/>
              <a:defRPr/>
            </a:pPr>
            <a:r>
              <a:rPr lang="de-DE" b="1" dirty="0"/>
              <a:t>Technische Metadaten</a:t>
            </a:r>
            <a:endParaRPr dirty="0"/>
          </a:p>
          <a:p>
            <a:pPr lvl="1">
              <a:defRPr/>
            </a:pPr>
            <a:r>
              <a:rPr lang="de-DE" dirty="0"/>
              <a:t>Aufnahmedatum</a:t>
            </a:r>
            <a:endParaRPr dirty="0"/>
          </a:p>
          <a:p>
            <a:pPr lvl="1">
              <a:defRPr/>
            </a:pPr>
            <a:r>
              <a:rPr lang="de-DE" dirty="0"/>
              <a:t>Brennweite</a:t>
            </a:r>
            <a:endParaRPr dirty="0"/>
          </a:p>
          <a:p>
            <a:pPr lvl="1">
              <a:defRPr/>
            </a:pPr>
            <a:r>
              <a:rPr lang="de-DE" dirty="0"/>
              <a:t>Blende</a:t>
            </a:r>
            <a:endParaRPr dirty="0"/>
          </a:p>
          <a:p>
            <a:pPr lvl="1">
              <a:defRPr/>
            </a:pPr>
            <a:r>
              <a:rPr lang="de-DE" dirty="0"/>
              <a:t>Belichtungsdauer</a:t>
            </a:r>
            <a:endParaRPr dirty="0"/>
          </a:p>
          <a:p>
            <a:pPr lvl="1">
              <a:defRPr/>
            </a:pPr>
            <a:r>
              <a:rPr lang="de-DE" dirty="0"/>
              <a:t>Geographische Koordinaten</a:t>
            </a:r>
            <a:endParaRPr dirty="0"/>
          </a:p>
          <a:p>
            <a:pPr lvl="1">
              <a:defRPr/>
            </a:pPr>
            <a:r>
              <a:rPr lang="de-DE" dirty="0"/>
              <a:t>und viele weitere …</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Metadaten</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Daten über Daten</a:t>
            </a:r>
            <a:endParaRPr/>
          </a:p>
        </p:txBody>
      </p:sp>
      <p:sp>
        <p:nvSpPr>
          <p:cNvPr id="7"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71</a:t>
            </a:fld>
            <a:endParaRPr lang="de-DE"/>
          </a:p>
        </p:txBody>
      </p:sp>
      <p:sp>
        <p:nvSpPr>
          <p:cNvPr id="3" name="Textfeld 2">
            <a:extLst>
              <a:ext uri="{FF2B5EF4-FFF2-40B4-BE49-F238E27FC236}">
                <a16:creationId xmlns:a16="http://schemas.microsoft.com/office/drawing/2014/main" id="{0B3C3B11-C626-729A-0304-85CE66B156F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8.10</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7"/>
          <p:cNvSpPr>
            <a:spLocks noGrp="1"/>
          </p:cNvSpPr>
          <p:nvPr>
            <p:ph type="body" sz="half" idx="1"/>
          </p:nvPr>
        </p:nvSpPr>
        <p:spPr bwMode="auto">
          <a:xfrm>
            <a:off x="958850" y="1927225"/>
            <a:ext cx="7141542" cy="2782888"/>
          </a:xfrm>
        </p:spPr>
        <p:txBody>
          <a:bodyPr/>
          <a:lstStyle/>
          <a:p>
            <a:pPr>
              <a:defRPr/>
            </a:pPr>
            <a:r>
              <a:rPr lang="de-DE"/>
              <a:t>Dienen der eindeutigen Identifikation von Personen, Institutionen, Forschungsförderorganisationen... </a:t>
            </a:r>
            <a:endParaRPr/>
          </a:p>
          <a:p>
            <a:pPr>
              <a:defRPr/>
            </a:pPr>
            <a:r>
              <a:rPr lang="de-DE"/>
              <a:t>Gemeinsame Normdatei (GND)</a:t>
            </a:r>
            <a:endParaRPr/>
          </a:p>
          <a:p>
            <a:pPr>
              <a:defRPr/>
            </a:pPr>
            <a:r>
              <a:rPr lang="de-DE"/>
              <a:t>International Standard Name Identifier (ISNI)</a:t>
            </a:r>
            <a:endParaRPr/>
          </a:p>
          <a:p>
            <a:pPr>
              <a:defRPr/>
            </a:pPr>
            <a:r>
              <a:rPr lang="de-DE"/>
              <a:t>Virtual International Authority File (VIAF)</a:t>
            </a:r>
            <a:endParaRPr/>
          </a:p>
          <a:p>
            <a:pPr>
              <a:defRPr/>
            </a:pPr>
            <a:r>
              <a:rPr lang="de-DE"/>
              <a:t>Open Funder Registry</a:t>
            </a:r>
            <a:endParaRPr/>
          </a:p>
        </p:txBody>
      </p:sp>
      <p:sp>
        <p:nvSpPr>
          <p:cNvPr id="4" name="Titel 6"/>
          <p:cNvSpPr>
            <a:spLocks noGrp="1"/>
          </p:cNvSpPr>
          <p:nvPr>
            <p:ph type="title"/>
          </p:nvPr>
        </p:nvSpPr>
        <p:spPr bwMode="auto">
          <a:xfrm>
            <a:off x="476250" y="376238"/>
            <a:ext cx="8191500" cy="584039"/>
          </a:xfrm>
        </p:spPr>
        <p:txBody>
          <a:bodyPr/>
          <a:lstStyle/>
          <a:p>
            <a:pPr>
              <a:defRPr/>
            </a:pPr>
            <a:r>
              <a:rPr lang="de-DE"/>
              <a:t>Metadatenstandards	</a:t>
            </a:r>
            <a:endParaRPr/>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Normdaten</a:t>
            </a:r>
            <a:endParaRPr/>
          </a:p>
        </p:txBody>
      </p:sp>
      <p:sp>
        <p:nvSpPr>
          <p:cNvPr id="6" name="Foliennummernplatzhalter 5"/>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72</a:t>
            </a:fld>
            <a:endParaRPr lang="de-DE"/>
          </a:p>
        </p:txBody>
      </p:sp>
      <p:sp>
        <p:nvSpPr>
          <p:cNvPr id="3" name="Textfeld 2">
            <a:extLst>
              <a:ext uri="{FF2B5EF4-FFF2-40B4-BE49-F238E27FC236}">
                <a16:creationId xmlns:a16="http://schemas.microsoft.com/office/drawing/2014/main" id="{12A51118-7186-1814-3BBF-88034570BF73}"/>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8.11</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extplatzhalter 2"/>
          <p:cNvSpPr>
            <a:spLocks noGrp="1"/>
          </p:cNvSpPr>
          <p:nvPr>
            <p:ph type="body" sz="half" idx="1"/>
          </p:nvPr>
        </p:nvSpPr>
        <p:spPr bwMode="auto">
          <a:xfrm>
            <a:off x="958147" y="1928018"/>
            <a:ext cx="3640237" cy="2782094"/>
          </a:xfrm>
        </p:spPr>
        <p:txBody>
          <a:bodyPr/>
          <a:lstStyle/>
          <a:p>
            <a:pPr>
              <a:defRPr/>
            </a:pPr>
            <a:r>
              <a:rPr lang="de-DE"/>
              <a:t>Dient der Zuordnung von Objekten in (meist hierarchisch strukturierten) Klassen</a:t>
            </a:r>
            <a:endParaRPr/>
          </a:p>
          <a:p>
            <a:pPr>
              <a:defRPr/>
            </a:pPr>
            <a:r>
              <a:rPr lang="de-DE"/>
              <a:t>Klassen sind durch bestimmte Merkmale charakterisiert</a:t>
            </a:r>
            <a:endParaRPr/>
          </a:p>
        </p:txBody>
      </p:sp>
      <p:sp>
        <p:nvSpPr>
          <p:cNvPr id="4" name="Titel 1"/>
          <p:cNvSpPr>
            <a:spLocks noGrp="1"/>
          </p:cNvSpPr>
          <p:nvPr>
            <p:ph type="title"/>
          </p:nvPr>
        </p:nvSpPr>
        <p:spPr bwMode="auto">
          <a:xfrm>
            <a:off x="476250" y="376238"/>
            <a:ext cx="8191500" cy="584039"/>
          </a:xfrm>
        </p:spPr>
        <p:txBody>
          <a:bodyPr/>
          <a:lstStyle/>
          <a:p>
            <a:pPr>
              <a:defRPr/>
            </a:pPr>
            <a:r>
              <a:rPr lang="de-DE"/>
              <a:t>Kontrolliertes Vokabular</a:t>
            </a:r>
            <a:endParaRPr/>
          </a:p>
        </p:txBody>
      </p:sp>
      <p:sp>
        <p:nvSpPr>
          <p:cNvPr id="7" name="Textplatzhalter 4"/>
          <p:cNvSpPr>
            <a:spLocks noGrp="1"/>
          </p:cNvSpPr>
          <p:nvPr>
            <p:ph type="body" sz="quarter" idx="21"/>
          </p:nvPr>
        </p:nvSpPr>
        <p:spPr bwMode="auto">
          <a:xfrm>
            <a:off x="538162" y="1452816"/>
            <a:ext cx="8191500" cy="381000"/>
          </a:xfrm>
        </p:spPr>
        <p:txBody>
          <a:bodyPr/>
          <a:lstStyle/>
          <a:p>
            <a:pPr>
              <a:defRPr/>
            </a:pPr>
            <a:r>
              <a:rPr lang="de-DE"/>
              <a:t>Thesaurus</a:t>
            </a:r>
            <a:endParaRPr/>
          </a:p>
        </p:txBody>
      </p:sp>
      <p:sp>
        <p:nvSpPr>
          <p:cNvPr id="9" name="Foliennummernplatzhalter 7"/>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73</a:t>
            </a:fld>
            <a:endParaRPr lang="de-DE"/>
          </a:p>
        </p:txBody>
      </p:sp>
      <p:sp>
        <p:nvSpPr>
          <p:cNvPr id="10" name="Textplatzhalter 2"/>
          <p:cNvSpPr txBox="1"/>
          <p:nvPr/>
        </p:nvSpPr>
        <p:spPr bwMode="auto">
          <a:xfrm>
            <a:off x="4860032" y="1927528"/>
            <a:ext cx="3640237" cy="2804461"/>
          </a:xfrm>
          <a:prstGeom prst="rect">
            <a:avLst/>
          </a:prstGeom>
        </p:spPr>
        <p:txBody>
          <a:bodyPr/>
          <a:lstStyle>
            <a:lvl1pPr marL="209550" indent="-209550" algn="l" defTabSz="914400">
              <a:lnSpc>
                <a:spcPct val="150000"/>
              </a:lnSpc>
              <a:buClr>
                <a:srgbClr val="C53B86"/>
              </a:buClr>
              <a:buSzPct val="100000"/>
              <a:buChar char="•"/>
              <a:defRPr sz="1800"/>
            </a:lvl1pPr>
            <a:lvl2pPr marL="630555"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a:t>Ist eine natürlich-sprachliche, geordnete Sammlung von Begriffen</a:t>
            </a:r>
            <a:endParaRPr/>
          </a:p>
          <a:p>
            <a:pPr>
              <a:defRPr/>
            </a:pPr>
            <a:r>
              <a:rPr lang="de-DE"/>
              <a:t>Stellt zudem die Begriffe in  Beziehungen zueinander</a:t>
            </a:r>
            <a:endParaRPr/>
          </a:p>
        </p:txBody>
      </p:sp>
      <p:sp>
        <p:nvSpPr>
          <p:cNvPr id="11" name="Textplatzhalter 4"/>
          <p:cNvSpPr txBox="1"/>
          <p:nvPr/>
        </p:nvSpPr>
        <p:spPr bwMode="auto">
          <a:xfrm>
            <a:off x="4644008" y="1452816"/>
            <a:ext cx="4033838" cy="381000"/>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Klassifikation</a:t>
            </a:r>
            <a:endParaRPr/>
          </a:p>
        </p:txBody>
      </p:sp>
      <p:sp>
        <p:nvSpPr>
          <p:cNvPr id="2" name="Textfeld 1">
            <a:extLst>
              <a:ext uri="{FF2B5EF4-FFF2-40B4-BE49-F238E27FC236}">
                <a16:creationId xmlns:a16="http://schemas.microsoft.com/office/drawing/2014/main" id="{AE90C487-C03C-29DE-6333-7EA70AC6591D}"/>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8.12</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851670"/>
            <a:ext cx="7770812" cy="2782888"/>
          </a:xfrm>
        </p:spPr>
        <p:txBody>
          <a:bodyPr numCol="2">
            <a:normAutofit fontScale="85000" lnSpcReduction="20000"/>
          </a:bodyPr>
          <a:lstStyle/>
          <a:p>
            <a:pPr marL="0" indent="0">
              <a:buNone/>
              <a:defRPr/>
            </a:pPr>
            <a:r>
              <a:rPr lang="de-DE" b="1" dirty="0"/>
              <a:t>Fachübergreifend:</a:t>
            </a:r>
            <a:endParaRPr dirty="0"/>
          </a:p>
          <a:p>
            <a:pPr>
              <a:defRPr/>
            </a:pPr>
            <a:r>
              <a:rPr lang="de-DE" dirty="0"/>
              <a:t>Dublin Core</a:t>
            </a:r>
            <a:endParaRPr dirty="0"/>
          </a:p>
          <a:p>
            <a:pPr>
              <a:defRPr/>
            </a:pPr>
            <a:r>
              <a:rPr lang="de-DE" dirty="0" err="1"/>
              <a:t>DataCite</a:t>
            </a:r>
            <a:r>
              <a:rPr lang="de-DE" dirty="0"/>
              <a:t> Schema</a:t>
            </a:r>
            <a:endParaRPr dirty="0"/>
          </a:p>
          <a:p>
            <a:pPr>
              <a:defRPr/>
            </a:pPr>
            <a:r>
              <a:rPr lang="de-DE" dirty="0"/>
              <a:t>MARC21</a:t>
            </a:r>
            <a:endParaRPr dirty="0"/>
          </a:p>
          <a:p>
            <a:pPr>
              <a:defRPr/>
            </a:pPr>
            <a:endParaRPr lang="de-DE" dirty="0"/>
          </a:p>
          <a:p>
            <a:pPr>
              <a:defRPr/>
            </a:pPr>
            <a:endParaRPr lang="de-DE" dirty="0"/>
          </a:p>
          <a:p>
            <a:pPr>
              <a:defRPr/>
            </a:pPr>
            <a:endParaRPr lang="de-DE" dirty="0"/>
          </a:p>
          <a:p>
            <a:pPr>
              <a:defRPr/>
            </a:pPr>
            <a:endParaRPr lang="de-DE" dirty="0"/>
          </a:p>
          <a:p>
            <a:pPr>
              <a:defRPr/>
            </a:pPr>
            <a:endParaRPr lang="de-DE" dirty="0"/>
          </a:p>
          <a:p>
            <a:pPr marL="0" indent="0">
              <a:buNone/>
              <a:defRPr/>
            </a:pPr>
            <a:r>
              <a:rPr lang="de-DE" b="1" dirty="0"/>
              <a:t>Fachspezifisch:</a:t>
            </a:r>
            <a:endParaRPr dirty="0"/>
          </a:p>
          <a:p>
            <a:pPr>
              <a:defRPr/>
            </a:pPr>
            <a:r>
              <a:rPr lang="de-DE" dirty="0"/>
              <a:t>Geowissenschaften: ISO 19115</a:t>
            </a:r>
            <a:endParaRPr dirty="0"/>
          </a:p>
          <a:p>
            <a:pPr>
              <a:defRPr/>
            </a:pPr>
            <a:r>
              <a:rPr lang="de-DE" dirty="0"/>
              <a:t>Biodiversität: Darwin Core</a:t>
            </a:r>
            <a:endParaRPr dirty="0"/>
          </a:p>
          <a:p>
            <a:pPr>
              <a:defRPr/>
            </a:pPr>
            <a:r>
              <a:rPr lang="de-DE" dirty="0"/>
              <a:t>Geisteswissenschaften: Text Encoding Initiative (TEI)</a:t>
            </a:r>
            <a:endParaRPr dirty="0"/>
          </a:p>
          <a:p>
            <a:pPr>
              <a:defRPr/>
            </a:pPr>
            <a:r>
              <a:rPr lang="de-DE" dirty="0"/>
              <a:t>Sozialwissenschaften: Data </a:t>
            </a:r>
            <a:r>
              <a:rPr lang="de-DE" dirty="0" err="1"/>
              <a:t>Documentation</a:t>
            </a:r>
            <a:r>
              <a:rPr lang="de-DE" dirty="0"/>
              <a:t> Initiative</a:t>
            </a:r>
            <a:endParaRPr dirty="0"/>
          </a:p>
          <a:p>
            <a:pPr>
              <a:defRPr/>
            </a:pPr>
            <a:r>
              <a:rPr lang="de-DE" dirty="0"/>
              <a:t>Naturwissenschaften: ICAT Schema, </a:t>
            </a:r>
            <a:r>
              <a:rPr lang="de-DE" dirty="0" err="1"/>
              <a:t>Cristallographic</a:t>
            </a:r>
            <a:r>
              <a:rPr lang="de-DE" dirty="0"/>
              <a:t> Information Framework</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Metadatenstandards</a:t>
            </a:r>
            <a:endParaRPr/>
          </a:p>
        </p:txBody>
      </p:sp>
      <p:sp>
        <p:nvSpPr>
          <p:cNvPr id="9" name="Textplatzhalter 8"/>
          <p:cNvSpPr>
            <a:spLocks noGrp="1"/>
          </p:cNvSpPr>
          <p:nvPr>
            <p:ph type="body" sz="quarter" idx="21"/>
          </p:nvPr>
        </p:nvSpPr>
        <p:spPr bwMode="auto"/>
        <p:txBody>
          <a:bodyPr/>
          <a:lstStyle/>
          <a:p>
            <a:pPr>
              <a:defRPr/>
            </a:pPr>
            <a:r>
              <a:rPr lang="de-DE" dirty="0"/>
              <a:t>Beispiele</a:t>
            </a:r>
            <a:endParaRPr dirty="0"/>
          </a:p>
        </p:txBody>
      </p:sp>
      <p:sp>
        <p:nvSpPr>
          <p:cNvPr id="7"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74</a:t>
            </a:fld>
            <a:endParaRPr lang="de-DE"/>
          </a:p>
        </p:txBody>
      </p:sp>
      <p:sp>
        <p:nvSpPr>
          <p:cNvPr id="8" name="Textfeld 6"/>
          <p:cNvSpPr/>
          <p:nvPr/>
        </p:nvSpPr>
        <p:spPr bwMode="auto">
          <a:xfrm>
            <a:off x="1105495" y="3832907"/>
            <a:ext cx="3528417" cy="644600"/>
          </a:xfrm>
          <a:prstGeom prst="rect">
            <a:avLst/>
          </a:prstGeom>
          <a:ln w="12700">
            <a:miter lim="400000"/>
          </a:ln>
        </p:spPr>
        <p:txBody>
          <a:bodyPr wrap="square" lIns="19050" tIns="19050" rIns="19050" bIns="19050" anchor="ctr">
            <a:spAutoFit/>
          </a:bodyPr>
          <a:lstStyle/>
          <a:p>
            <a:pPr algn="l">
              <a:defRPr/>
            </a:pPr>
            <a:r>
              <a:rPr lang="de-DE" sz="1300" i="1">
                <a:solidFill>
                  <a:srgbClr val="354894"/>
                </a:solidFill>
              </a:rPr>
              <a:t>➠ Übersicht zu disziplinspezifischen und fachübergreifenden Metadatenstandards: </a:t>
            </a:r>
            <a:r>
              <a:rPr lang="de-DE" sz="1300" i="1" u="sng">
                <a:solidFill>
                  <a:srgbClr val="354894"/>
                </a:solidFill>
                <a:hlinkClick r:id="rId3" tooltip="https://rdamsc.bath.ac.uk/"/>
              </a:rPr>
              <a:t>https://rdamsc.bath.ac.uk/</a:t>
            </a:r>
            <a:endParaRPr lang="de-DE" sz="1300" i="1">
              <a:solidFill>
                <a:srgbClr val="354894"/>
              </a:solidFill>
            </a:endParaRPr>
          </a:p>
        </p:txBody>
      </p:sp>
      <p:sp>
        <p:nvSpPr>
          <p:cNvPr id="2" name="Textfeld 1">
            <a:extLst>
              <a:ext uri="{FF2B5EF4-FFF2-40B4-BE49-F238E27FC236}">
                <a16:creationId xmlns:a16="http://schemas.microsoft.com/office/drawing/2014/main" id="{675E7373-80EA-6EE9-ACC2-1F897747485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8.13</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6421462" cy="2782888"/>
          </a:xfrm>
        </p:spPr>
        <p:txBody>
          <a:bodyPr anchor="t" anchorCtr="0"/>
          <a:lstStyle/>
          <a:p>
            <a:pPr>
              <a:defRPr/>
            </a:pPr>
            <a:r>
              <a:rPr lang="de-DE"/>
              <a:t>Erstelle eine Liste von Metadaten, die deiner Meinung nach in deinem Fachgebiet vorkommen (können).</a:t>
            </a:r>
            <a:endParaRPr/>
          </a:p>
        </p:txBody>
      </p:sp>
      <p:sp>
        <p:nvSpPr>
          <p:cNvPr id="4" name="Titel 2"/>
          <p:cNvSpPr>
            <a:spLocks noGrp="1"/>
          </p:cNvSpPr>
          <p:nvPr>
            <p:ph type="title"/>
          </p:nvPr>
        </p:nvSpPr>
        <p:spPr bwMode="auto">
          <a:xfrm>
            <a:off x="476250" y="376238"/>
            <a:ext cx="8191500" cy="584039"/>
          </a:xfrm>
        </p:spPr>
        <p:txBody>
          <a:bodyPr>
            <a:normAutofit/>
          </a:bodyPr>
          <a:lstStyle/>
          <a:p>
            <a:pPr>
              <a:defRPr/>
            </a:pPr>
            <a:r>
              <a:rPr lang="de-DE"/>
              <a:t>Fachspezifische Metadaten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75</a:t>
            </a:fld>
            <a:endParaRPr lang="de-DE"/>
          </a:p>
        </p:txBody>
      </p:sp>
      <p:sp>
        <p:nvSpPr>
          <p:cNvPr id="2" name="Textplatzhalter 1"/>
          <p:cNvSpPr>
            <a:spLocks noGrp="1"/>
          </p:cNvSpPr>
          <p:nvPr>
            <p:ph type="body" sz="quarter" idx="21"/>
          </p:nvPr>
        </p:nvSpPr>
        <p:spPr bwMode="auto">
          <a:xfrm>
            <a:off x="538162" y="1452816"/>
            <a:ext cx="8191500" cy="381000"/>
          </a:xfrm>
        </p:spPr>
        <p:txBody>
          <a:bodyPr/>
          <a:lstStyle/>
          <a:p>
            <a:pPr>
              <a:defRPr/>
            </a:pPr>
            <a:r>
              <a:rPr lang="de-DE"/>
              <a:t>Einzelarbeit</a:t>
            </a:r>
            <a:endParaRPr/>
          </a:p>
        </p:txBody>
      </p:sp>
      <p:sp>
        <p:nvSpPr>
          <p:cNvPr id="3" name="Textfeld 2">
            <a:extLst>
              <a:ext uri="{FF2B5EF4-FFF2-40B4-BE49-F238E27FC236}">
                <a16:creationId xmlns:a16="http://schemas.microsoft.com/office/drawing/2014/main" id="{D5E8C06F-536C-3DDF-FA26-B0A97E5E5A87}"/>
              </a:ext>
            </a:extLst>
          </p:cNvPr>
          <p:cNvSpPr txBox="1"/>
          <p:nvPr/>
        </p:nvSpPr>
        <p:spPr bwMode="auto">
          <a:xfrm>
            <a:off x="2640426" y="4889329"/>
            <a:ext cx="851454"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08.04.01a.01_v</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Speicherung und Backup</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76</a:t>
            </a:fld>
            <a:endParaRPr lang="de-DE"/>
          </a:p>
        </p:txBody>
      </p:sp>
      <p:sp>
        <p:nvSpPr>
          <p:cNvPr id="3" name="Textfeld 2">
            <a:extLst>
              <a:ext uri="{FF2B5EF4-FFF2-40B4-BE49-F238E27FC236}">
                <a16:creationId xmlns:a16="http://schemas.microsoft.com/office/drawing/2014/main" id="{1A688C6B-559F-BDB5-F1B7-8EF7D7FF5ED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9.1</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Textplatzhalter 7"/>
          <p:cNvSpPr>
            <a:spLocks noGrp="1"/>
          </p:cNvSpPr>
          <p:nvPr>
            <p:ph type="body" sz="half" idx="1"/>
          </p:nvPr>
        </p:nvSpPr>
        <p:spPr bwMode="auto">
          <a:xfrm>
            <a:off x="958850" y="1927225"/>
            <a:ext cx="5701382" cy="2782888"/>
          </a:xfrm>
        </p:spPr>
        <p:txBody>
          <a:bodyPr/>
          <a:lstStyle/>
          <a:p>
            <a:pPr>
              <a:defRPr/>
            </a:pPr>
            <a:r>
              <a:rPr lang="de-DE" dirty="0"/>
              <a:t>Bitte bewertet die verschiedenen Speichermedien.</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Speichermedien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77</a:t>
            </a:fld>
            <a:endParaRPr lang="de-DE"/>
          </a:p>
        </p:txBody>
      </p:sp>
      <p:sp>
        <p:nvSpPr>
          <p:cNvPr id="9" name="Textplatzhalter 8"/>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8A730D5F-F390-5D9A-62CB-6A1045B8084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9.2</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Textplatzhalter 7"/>
          <p:cNvSpPr>
            <a:spLocks noGrp="1"/>
          </p:cNvSpPr>
          <p:nvPr>
            <p:ph type="body" sz="half" idx="1"/>
          </p:nvPr>
        </p:nvSpPr>
        <p:spPr bwMode="auto">
          <a:xfrm>
            <a:off x="958850" y="1927225"/>
            <a:ext cx="5701382" cy="2782888"/>
          </a:xfrm>
        </p:spPr>
        <p:txBody>
          <a:bodyPr/>
          <a:lstStyle/>
          <a:p>
            <a:pPr>
              <a:defRPr/>
            </a:pPr>
            <a:r>
              <a:rPr lang="de-DE"/>
              <a:t>Bewertet die verschiedenen Speichermedien.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Speichermedien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78</a:t>
            </a:fld>
            <a:endParaRPr lang="de-DE"/>
          </a:p>
        </p:txBody>
      </p:sp>
      <p:sp>
        <p:nvSpPr>
          <p:cNvPr id="9" name="Textplatzhalter 8"/>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8A730D5F-F390-5D9A-62CB-6A1045B8084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9.3</a:t>
            </a:r>
          </a:p>
        </p:txBody>
      </p:sp>
      <p:sp>
        <p:nvSpPr>
          <p:cNvPr id="3" name="Rechteck: abgerundete Ecken 2">
            <a:extLst>
              <a:ext uri="{FF2B5EF4-FFF2-40B4-BE49-F238E27FC236}">
                <a16:creationId xmlns:a16="http://schemas.microsoft.com/office/drawing/2014/main" id="{B2D1278C-E333-8E67-E6BF-6C49227D2FF9}"/>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5" name="Rechteck: abgerundete Ecken 4">
            <a:extLst>
              <a:ext uri="{FF2B5EF4-FFF2-40B4-BE49-F238E27FC236}">
                <a16:creationId xmlns:a16="http://schemas.microsoft.com/office/drawing/2014/main" id="{D0C82CBD-7660-942F-AEE5-AA924404B418}"/>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Vergleich von Speichermedien (Gruppenarbeit)</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2/3 TN arbeiten</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766113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dirty="0" err="1"/>
              <a:t>Begrüssung</a:t>
            </a:r>
            <a:r>
              <a:rPr lang="de-DE" dirty="0"/>
              <a:t> und Kennenlernen</a:t>
            </a: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smtClean="0"/>
              <a:t>7</a:t>
            </a:fld>
            <a:endParaRPr lang="de-DE" dirty="0"/>
          </a:p>
        </p:txBody>
      </p:sp>
      <p:sp>
        <p:nvSpPr>
          <p:cNvPr id="7" name="Rechteck: abgerundete Ecken 6">
            <a:extLst>
              <a:ext uri="{FF2B5EF4-FFF2-40B4-BE49-F238E27FC236}">
                <a16:creationId xmlns:a16="http://schemas.microsoft.com/office/drawing/2014/main" id="{F94BEEED-F123-324E-266B-8D3BC2CF3FD1}"/>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2" name="Textfeld 1">
            <a:extLst>
              <a:ext uri="{FF2B5EF4-FFF2-40B4-BE49-F238E27FC236}">
                <a16:creationId xmlns:a16="http://schemas.microsoft.com/office/drawing/2014/main" id="{2CDEC680-62FB-A620-7AFD-C56D6722878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1.7</a:t>
            </a:r>
          </a:p>
        </p:txBody>
      </p:sp>
      <p:sp>
        <p:nvSpPr>
          <p:cNvPr id="14" name="Rechteck: abgerundete Ecken 13">
            <a:extLst>
              <a:ext uri="{FF2B5EF4-FFF2-40B4-BE49-F238E27FC236}">
                <a16:creationId xmlns:a16="http://schemas.microsoft.com/office/drawing/2014/main" id="{16DD9BCE-993F-0519-3A0D-73C514BF6EC3}"/>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WL stellt sich vor (Vortrag)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WL referiert</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45944598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Textplatzhalter 7"/>
          <p:cNvSpPr>
            <a:spLocks noGrp="1"/>
          </p:cNvSpPr>
          <p:nvPr>
            <p:ph type="body" sz="half" idx="1"/>
          </p:nvPr>
        </p:nvSpPr>
        <p:spPr bwMode="auto">
          <a:xfrm>
            <a:off x="958850" y="1927225"/>
            <a:ext cx="5701382" cy="2782888"/>
          </a:xfrm>
        </p:spPr>
        <p:txBody>
          <a:bodyPr/>
          <a:lstStyle/>
          <a:p>
            <a:pPr>
              <a:defRPr/>
            </a:pPr>
            <a:r>
              <a:rPr lang="de-DE"/>
              <a:t>Bewertet die verschiedenen Speichermedien.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Speichermedien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79</a:t>
            </a:fld>
            <a:endParaRPr lang="de-DE"/>
          </a:p>
        </p:txBody>
      </p:sp>
      <p:sp>
        <p:nvSpPr>
          <p:cNvPr id="9" name="Textplatzhalter 8"/>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8A730D5F-F390-5D9A-62CB-6A1045B8084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9.4</a:t>
            </a:r>
          </a:p>
        </p:txBody>
      </p:sp>
      <p:sp>
        <p:nvSpPr>
          <p:cNvPr id="3" name="Rechteck: abgerundete Ecken 2">
            <a:extLst>
              <a:ext uri="{FF2B5EF4-FFF2-40B4-BE49-F238E27FC236}">
                <a16:creationId xmlns:a16="http://schemas.microsoft.com/office/drawing/2014/main" id="{7A6F6F1D-BA07-F18C-B2F4-1548175C725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5" name="Rechteck: abgerundete Ecken 4">
            <a:extLst>
              <a:ext uri="{FF2B5EF4-FFF2-40B4-BE49-F238E27FC236}">
                <a16:creationId xmlns:a16="http://schemas.microsoft.com/office/drawing/2014/main" id="{AAA3A2AE-B501-4933-218B-FDB14F72AC9E}"/>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Vergleich von Speichermedien (Gruppenarbeit)</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3/3 WL moderiert</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7271400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4"/>
            <a:ext cx="3397126" cy="2962275"/>
          </a:xfrm>
        </p:spPr>
        <p:txBody>
          <a:bodyPr numCol="1">
            <a:noAutofit/>
          </a:bodyPr>
          <a:lstStyle/>
          <a:p>
            <a:pPr>
              <a:defRPr/>
            </a:pPr>
            <a:r>
              <a:rPr lang="de-DE"/>
              <a:t>Technische Defekte</a:t>
            </a:r>
            <a:endParaRPr/>
          </a:p>
          <a:p>
            <a:pPr>
              <a:defRPr/>
            </a:pPr>
            <a:r>
              <a:rPr lang="de-DE"/>
              <a:t>Katastrophen (Unwetter…)</a:t>
            </a:r>
            <a:endParaRPr/>
          </a:p>
          <a:p>
            <a:pPr>
              <a:defRPr/>
            </a:pPr>
            <a:r>
              <a:rPr lang="de-DE"/>
              <a:t>Diebstahl </a:t>
            </a:r>
            <a:endParaRPr/>
          </a:p>
          <a:p>
            <a:pPr>
              <a:defRPr/>
            </a:pPr>
            <a:r>
              <a:rPr lang="de-DE"/>
              <a:t>Vergesslichkeit</a:t>
            </a:r>
            <a:endParaRPr/>
          </a:p>
          <a:p>
            <a:pPr>
              <a:defRPr/>
            </a:pPr>
            <a:r>
              <a:rPr lang="de-DE"/>
              <a:t>…</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Schutz vor Datenverlust</a:t>
            </a:r>
            <a:endParaRPr/>
          </a:p>
        </p:txBody>
      </p:sp>
      <p:sp>
        <p:nvSpPr>
          <p:cNvPr id="11" name="Textplatzhalter 10"/>
          <p:cNvSpPr>
            <a:spLocks noGrp="1"/>
          </p:cNvSpPr>
          <p:nvPr>
            <p:ph type="body" sz="quarter" idx="21"/>
          </p:nvPr>
        </p:nvSpPr>
        <p:spPr bwMode="auto">
          <a:xfrm>
            <a:off x="538162" y="1452816"/>
            <a:ext cx="3745806" cy="381000"/>
          </a:xfrm>
        </p:spPr>
        <p:txBody>
          <a:bodyPr/>
          <a:lstStyle/>
          <a:p>
            <a:pPr>
              <a:defRPr/>
            </a:pPr>
            <a:r>
              <a:rPr lang="de-DE"/>
              <a:t>Risiken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80</a:t>
            </a:fld>
            <a:endParaRPr lang="de-DE"/>
          </a:p>
        </p:txBody>
      </p:sp>
      <p:pic>
        <p:nvPicPr>
          <p:cNvPr id="7" name="Picture 4" descr="C:\Users\Buchholz\AppData\Local\Temp\broken-disc-27801_640.png"/>
          <p:cNvPicPr>
            <a:picLocks noChangeAspect="1" noChangeArrowheads="1"/>
          </p:cNvPicPr>
          <p:nvPr/>
        </p:nvPicPr>
        <p:blipFill>
          <a:blip r:embed="rId3"/>
          <a:stretch/>
        </p:blipFill>
        <p:spPr bwMode="auto">
          <a:xfrm>
            <a:off x="2988304" y="3693564"/>
            <a:ext cx="884177" cy="884177"/>
          </a:xfrm>
          <a:prstGeom prst="rect">
            <a:avLst/>
          </a:prstGeom>
          <a:noFill/>
        </p:spPr>
      </p:pic>
      <p:pic>
        <p:nvPicPr>
          <p:cNvPr id="8" name="Picture 5" descr="C:\Users\Buchholz\AppData\Local\Temp\computer-156948_640.png"/>
          <p:cNvPicPr>
            <a:picLocks noChangeAspect="1" noChangeArrowheads="1"/>
          </p:cNvPicPr>
          <p:nvPr/>
        </p:nvPicPr>
        <p:blipFill>
          <a:blip r:embed="rId4"/>
          <a:stretch/>
        </p:blipFill>
        <p:spPr bwMode="auto">
          <a:xfrm>
            <a:off x="4398953" y="3693564"/>
            <a:ext cx="718394" cy="884177"/>
          </a:xfrm>
          <a:prstGeom prst="rect">
            <a:avLst/>
          </a:prstGeom>
          <a:noFill/>
        </p:spPr>
      </p:pic>
      <p:sp>
        <p:nvSpPr>
          <p:cNvPr id="9" name="Fußzeilenplatzhalter 1"/>
          <p:cNvSpPr/>
          <p:nvPr/>
        </p:nvSpPr>
        <p:spPr bwMode="auto">
          <a:xfrm>
            <a:off x="5165232" y="4299942"/>
            <a:ext cx="3528392" cy="521765"/>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pc="-1">
                <a:solidFill>
                  <a:srgbClr val="5E5E5E"/>
                </a:solidFill>
                <a:latin typeface="+mn-lt"/>
                <a:cs typeface="+mn-cs"/>
              </a:rPr>
              <a:t>Quelle: pixabay.com. </a:t>
            </a:r>
            <a:br>
              <a:rPr lang="de-DE" spc="-1">
                <a:solidFill>
                  <a:srgbClr val="5E5E5E"/>
                </a:solidFill>
                <a:latin typeface="+mn-lt"/>
                <a:cs typeface="+mn-cs"/>
              </a:rPr>
            </a:br>
            <a:r>
              <a:rPr lang="de-DE" spc="-1">
                <a:solidFill>
                  <a:srgbClr val="5E5E5E"/>
                </a:solidFill>
                <a:latin typeface="+mn-lt"/>
                <a:cs typeface="+mn-cs"/>
              </a:rPr>
              <a:t>Dieses Werk ist lizenziert unter einer </a:t>
            </a:r>
            <a:r>
              <a:rPr lang="de-DE" u="sng" spc="-1">
                <a:latin typeface="+mn-lt"/>
                <a:cs typeface="+mn-cs"/>
                <a:hlinkClick r:id="rId5" tooltip="https://creativecommons.org/publicdomain/zero/1.0/deed.de"/>
              </a:rPr>
              <a:t>CC0 1.0 Universal (CC0 1.0) Public Domain Dedication</a:t>
            </a:r>
            <a:r>
              <a:rPr lang="de-DE" spc="-1">
                <a:latin typeface="+mn-lt"/>
                <a:cs typeface="+mn-cs"/>
              </a:rPr>
              <a:t>.</a:t>
            </a:r>
            <a:endParaRPr spc="-1">
              <a:latin typeface="+mn-lt"/>
              <a:cs typeface="+mn-cs"/>
            </a:endParaRPr>
          </a:p>
          <a:p>
            <a:pPr>
              <a:defRPr/>
            </a:pPr>
            <a:r>
              <a:rPr lang="de-DE" u="sng" spc="-1">
                <a:latin typeface="+mn-lt"/>
                <a:cs typeface="+mn-cs"/>
                <a:hlinkClick r:id="rId5" tooltip="https://creativecommons.org/publicdomain/zero/1.0/deed.de"/>
              </a:rPr>
              <a:t>https://creativecommons.org/publicdomain/zero/1.0/deed.de</a:t>
            </a:r>
            <a:r>
              <a:rPr lang="de-DE" spc="-1">
                <a:latin typeface="+mn-lt"/>
                <a:cs typeface="+mn-cs"/>
              </a:rPr>
              <a:t> </a:t>
            </a:r>
            <a:endParaRPr spc="-1">
              <a:latin typeface="+mn-lt"/>
              <a:cs typeface="+mn-cs"/>
            </a:endParaRPr>
          </a:p>
          <a:p>
            <a:pPr>
              <a:defRPr/>
            </a:pPr>
            <a:endParaRPr lang="de-DE" spc="-1">
              <a:latin typeface="+mn-lt"/>
              <a:cs typeface="+mn-cs"/>
            </a:endParaRPr>
          </a:p>
        </p:txBody>
      </p:sp>
      <p:sp>
        <p:nvSpPr>
          <p:cNvPr id="13" name="Textfeld 12"/>
          <p:cNvSpPr txBox="1"/>
          <p:nvPr/>
        </p:nvSpPr>
        <p:spPr bwMode="auto">
          <a:xfrm>
            <a:off x="4398953" y="1995686"/>
            <a:ext cx="4774676" cy="2126864"/>
          </a:xfrm>
          <a:prstGeom prst="rect">
            <a:avLst/>
          </a:prstGeom>
        </p:spPr>
        <p:txBody>
          <a:bodyPr numCol="1">
            <a:noAutofit/>
          </a:bodyPr>
          <a:lstStyle>
            <a:lvl1pPr marL="209550" indent="-209550" algn="l" defTabSz="914400">
              <a:lnSpc>
                <a:spcPct val="150000"/>
              </a:lnSpc>
              <a:buClr>
                <a:srgbClr val="C53B86"/>
              </a:buClr>
              <a:buSzPct val="100000"/>
              <a:buChar char="•"/>
              <a:defRPr sz="1800"/>
            </a:lvl1pPr>
            <a:lvl2pPr marL="630555" lvl="1"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a:t>Speicherung auf institutionellen Servern mit automatischem regelmäßigem Backup</a:t>
            </a:r>
            <a:endParaRPr/>
          </a:p>
          <a:p>
            <a:pPr>
              <a:defRPr/>
            </a:pPr>
            <a:r>
              <a:rPr lang="de-DE"/>
              <a:t>Sicherung wichtiger Daten in mindestens drei Kopien auf räumlich getrennten Datenträgern</a:t>
            </a:r>
            <a:endParaRPr/>
          </a:p>
        </p:txBody>
      </p:sp>
      <p:sp>
        <p:nvSpPr>
          <p:cNvPr id="14" name="Textplatzhalter 10"/>
          <p:cNvSpPr txBox="1"/>
          <p:nvPr/>
        </p:nvSpPr>
        <p:spPr bwMode="auto">
          <a:xfrm>
            <a:off x="4211960" y="1452816"/>
            <a:ext cx="3745806"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Strategien</a:t>
            </a:r>
            <a:endParaRPr/>
          </a:p>
        </p:txBody>
      </p:sp>
      <p:sp>
        <p:nvSpPr>
          <p:cNvPr id="2" name="Textfeld 1">
            <a:extLst>
              <a:ext uri="{FF2B5EF4-FFF2-40B4-BE49-F238E27FC236}">
                <a16:creationId xmlns:a16="http://schemas.microsoft.com/office/drawing/2014/main" id="{ACBFDA2F-6F88-3A57-03ED-9C765480AD93}"/>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9.5</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3973190" cy="2660749"/>
          </a:xfrm>
        </p:spPr>
        <p:txBody>
          <a:bodyPr numCol="1">
            <a:noAutofit/>
          </a:bodyPr>
          <a:lstStyle/>
          <a:p>
            <a:pPr>
              <a:defRPr/>
            </a:pPr>
            <a:r>
              <a:rPr lang="de-DE" sz="1600" dirty="0"/>
              <a:t>Mindestens drei Kopien der Daten …</a:t>
            </a:r>
            <a:endParaRPr dirty="0"/>
          </a:p>
          <a:p>
            <a:pPr>
              <a:defRPr/>
            </a:pPr>
            <a:r>
              <a:rPr lang="de-DE" sz="1600" dirty="0"/>
              <a:t>… auf mindestens zwei unterschiedlichen Speichermedien, … </a:t>
            </a:r>
            <a:endParaRPr dirty="0"/>
          </a:p>
          <a:p>
            <a:pPr>
              <a:defRPr/>
            </a:pPr>
            <a:r>
              <a:rPr lang="de-DE" sz="1600" dirty="0"/>
              <a:t>… wovon mindestens eine Kopie </a:t>
            </a:r>
            <a:br>
              <a:rPr lang="de-DE" sz="1600" dirty="0"/>
            </a:br>
            <a:r>
              <a:rPr lang="de-DE" sz="1600" dirty="0"/>
              <a:t>dezentral ist </a:t>
            </a:r>
            <a:endParaRPr dirty="0"/>
          </a:p>
          <a:p>
            <a:pPr>
              <a:defRPr/>
            </a:pPr>
            <a:r>
              <a:rPr lang="de-DE" sz="1600" dirty="0"/>
              <a:t>Teste die Datenwiederherstellung zu Beginn sowie in regelmäßigen Abständen!</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a:t>Kriterien für Backup</a:t>
            </a:r>
            <a:endParaRPr/>
          </a:p>
        </p:txBody>
      </p:sp>
      <p:sp>
        <p:nvSpPr>
          <p:cNvPr id="8" name="Textplatzhalter 7"/>
          <p:cNvSpPr>
            <a:spLocks noGrp="1"/>
          </p:cNvSpPr>
          <p:nvPr>
            <p:ph type="body" sz="quarter" idx="21"/>
          </p:nvPr>
        </p:nvSpPr>
        <p:spPr bwMode="auto">
          <a:xfrm>
            <a:off x="538162" y="1452816"/>
            <a:ext cx="3817814" cy="381000"/>
          </a:xfrm>
        </p:spPr>
        <p:txBody>
          <a:bodyPr/>
          <a:lstStyle/>
          <a:p>
            <a:pPr>
              <a:defRPr/>
            </a:pPr>
            <a:r>
              <a:rPr lang="de-DE"/>
              <a:t>Einrichtung von „3-2-1“-Backups </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81</a:t>
            </a:fld>
            <a:endParaRPr lang="de-DE"/>
          </a:p>
        </p:txBody>
      </p:sp>
      <p:sp>
        <p:nvSpPr>
          <p:cNvPr id="9" name="Textplatzhalter 7"/>
          <p:cNvSpPr txBox="1"/>
          <p:nvPr/>
        </p:nvSpPr>
        <p:spPr bwMode="auto">
          <a:xfrm>
            <a:off x="4932040" y="1452816"/>
            <a:ext cx="3817814"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Schützt eure (sensiblen) Daten: </a:t>
            </a:r>
            <a:endParaRPr/>
          </a:p>
        </p:txBody>
      </p:sp>
      <p:sp>
        <p:nvSpPr>
          <p:cNvPr id="11" name="Textfeld 10"/>
          <p:cNvSpPr txBox="1"/>
          <p:nvPr/>
        </p:nvSpPr>
        <p:spPr bwMode="auto">
          <a:xfrm>
            <a:off x="5434706" y="1927225"/>
            <a:ext cx="3817814" cy="2957861"/>
          </a:xfrm>
          <a:prstGeom prst="rect">
            <a:avLst/>
          </a:prstGeom>
        </p:spPr>
        <p:txBody>
          <a:bodyPr numCol="1">
            <a:noAutofit/>
          </a:bodyPr>
          <a:lstStyle>
            <a:lvl1pPr marL="209550" indent="-209550" algn="l" defTabSz="914400">
              <a:lnSpc>
                <a:spcPct val="150000"/>
              </a:lnSpc>
              <a:buClr>
                <a:srgbClr val="C53B86"/>
              </a:buClr>
              <a:buSzPct val="100000"/>
              <a:buChar char="•"/>
              <a:defRPr sz="1800"/>
            </a:lvl1pPr>
            <a:lvl2pPr marL="630555" lvl="1" indent="-335280" algn="l" defTabSz="914400">
              <a:lnSpc>
                <a:spcPct val="150000"/>
              </a:lnSpc>
              <a:buClr>
                <a:srgbClr val="C53B86"/>
              </a:buClr>
              <a:buSzPct val="100000"/>
              <a:buChar char="•"/>
              <a:defRPr sz="1800"/>
            </a:lvl2pPr>
            <a:lvl3pPr marL="628650" indent="-209550" algn="l" defTabSz="914400">
              <a:lnSpc>
                <a:spcPct val="150000"/>
              </a:lnSpc>
              <a:buClr>
                <a:srgbClr val="C53B86"/>
              </a:buClr>
              <a:buSzPct val="100000"/>
              <a:buChar char="•"/>
              <a:defRPr sz="1800"/>
            </a:lvl3pPr>
            <a:lvl4pPr marL="838200" indent="-209550" algn="l" defTabSz="914400">
              <a:lnSpc>
                <a:spcPct val="150000"/>
              </a:lnSpc>
              <a:buClr>
                <a:srgbClr val="C53B86"/>
              </a:buClr>
              <a:buSzPct val="100000"/>
              <a:buChar char="•"/>
              <a:defRPr sz="1800"/>
            </a:lvl4pPr>
            <a:lvl5pPr marL="1047750" indent="-209550" algn="l" defTabSz="914400">
              <a:lnSpc>
                <a:spcPct val="150000"/>
              </a:lnSpc>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sz="1600"/>
              <a:t>Hardware (bspw. separater abschließbarer Raum) </a:t>
            </a:r>
            <a:endParaRPr/>
          </a:p>
          <a:p>
            <a:pPr>
              <a:defRPr/>
            </a:pPr>
            <a:r>
              <a:rPr lang="de-DE" sz="1600"/>
              <a:t>Dateiverschlüsselung </a:t>
            </a:r>
            <a:endParaRPr/>
          </a:p>
          <a:p>
            <a:pPr>
              <a:defRPr/>
            </a:pPr>
            <a:r>
              <a:rPr lang="de-DE" sz="1600"/>
              <a:t>Sicherheit der Passwörter </a:t>
            </a:r>
            <a:endParaRPr/>
          </a:p>
          <a:p>
            <a:pPr>
              <a:defRPr/>
            </a:pPr>
            <a:r>
              <a:rPr lang="de-DE" sz="1600"/>
              <a:t>Mindestens zwei Personen sollten Zugang zu deinen Daten haben </a:t>
            </a:r>
            <a:endParaRPr/>
          </a:p>
        </p:txBody>
      </p:sp>
      <p:sp>
        <p:nvSpPr>
          <p:cNvPr id="2" name="Textfeld 1">
            <a:extLst>
              <a:ext uri="{FF2B5EF4-FFF2-40B4-BE49-F238E27FC236}">
                <a16:creationId xmlns:a16="http://schemas.microsoft.com/office/drawing/2014/main" id="{379D8968-5A7D-0EA7-E389-AD4E17FDD15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9.6</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Langzeitarchivierung</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82</a:t>
            </a:fld>
            <a:endParaRPr lang="de-DE"/>
          </a:p>
        </p:txBody>
      </p:sp>
      <p:sp>
        <p:nvSpPr>
          <p:cNvPr id="3" name="Textfeld 2">
            <a:extLst>
              <a:ext uri="{FF2B5EF4-FFF2-40B4-BE49-F238E27FC236}">
                <a16:creationId xmlns:a16="http://schemas.microsoft.com/office/drawing/2014/main" id="{E1EDAF49-9CA8-B55F-929C-D42AC02E66E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10.1</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Textplatzhalter 7"/>
          <p:cNvSpPr>
            <a:spLocks noGrp="1"/>
          </p:cNvSpPr>
          <p:nvPr>
            <p:ph type="body" sz="half" idx="1"/>
          </p:nvPr>
        </p:nvSpPr>
        <p:spPr bwMode="auto">
          <a:xfrm>
            <a:off x="958850" y="1927225"/>
            <a:ext cx="5701382" cy="2782888"/>
          </a:xfrm>
        </p:spPr>
        <p:txBody>
          <a:bodyPr/>
          <a:lstStyle/>
          <a:p>
            <a:pPr>
              <a:defRPr/>
            </a:pPr>
            <a:r>
              <a:rPr lang="de-DE" dirty="0"/>
              <a:t>Wie unterscheidet sich die Archivierung vom Backup?</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dirty="0"/>
              <a:t>Archivierung </a:t>
            </a:r>
            <a:r>
              <a:rPr lang="de-DE" dirty="0" err="1"/>
              <a:t>vs</a:t>
            </a:r>
            <a:r>
              <a:rPr lang="de-DE" dirty="0"/>
              <a:t> Backup</a:t>
            </a:r>
            <a:endParaRPr dirty="0"/>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83</a:t>
            </a:fld>
            <a:endParaRPr lang="de-DE"/>
          </a:p>
        </p:txBody>
      </p:sp>
      <p:sp>
        <p:nvSpPr>
          <p:cNvPr id="9" name="Textplatzhalter 8"/>
          <p:cNvSpPr>
            <a:spLocks noGrp="1"/>
          </p:cNvSpPr>
          <p:nvPr>
            <p:ph type="body" sz="quarter" idx="21"/>
          </p:nvPr>
        </p:nvSpPr>
        <p:spPr bwMode="auto"/>
        <p:txBody>
          <a:bodyPr/>
          <a:lstStyle/>
          <a:p>
            <a:pPr>
              <a:defRPr/>
            </a:pPr>
            <a:r>
              <a:rPr lang="de-DE" dirty="0"/>
              <a:t>Zuruf</a:t>
            </a:r>
            <a:endParaRPr dirty="0"/>
          </a:p>
        </p:txBody>
      </p:sp>
      <p:sp>
        <p:nvSpPr>
          <p:cNvPr id="2" name="Textfeld 1">
            <a:extLst>
              <a:ext uri="{FF2B5EF4-FFF2-40B4-BE49-F238E27FC236}">
                <a16:creationId xmlns:a16="http://schemas.microsoft.com/office/drawing/2014/main" id="{8A730D5F-F390-5D9A-62CB-6A1045B8084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10.2</a:t>
            </a:r>
          </a:p>
        </p:txBody>
      </p:sp>
    </p:spTree>
    <p:extLst>
      <p:ext uri="{BB962C8B-B14F-4D97-AF65-F5344CB8AC3E}">
        <p14:creationId xmlns:p14="http://schemas.microsoft.com/office/powerpoint/2010/main" val="10350951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0"/>
          <p:cNvSpPr>
            <a:spLocks noGrp="1"/>
          </p:cNvSpPr>
          <p:nvPr>
            <p:ph type="title"/>
          </p:nvPr>
        </p:nvSpPr>
        <p:spPr bwMode="auto">
          <a:xfrm>
            <a:off x="476250" y="376238"/>
            <a:ext cx="8191500" cy="584039"/>
          </a:xfrm>
        </p:spPr>
        <p:txBody>
          <a:bodyPr/>
          <a:lstStyle/>
          <a:p>
            <a:pPr>
              <a:defRPr/>
            </a:pPr>
            <a:r>
              <a:rPr lang="de-DE"/>
              <a:t>Wie lange ist Langzeit?</a:t>
            </a:r>
            <a:endParaRPr/>
          </a:p>
        </p:txBody>
      </p:sp>
      <p:sp>
        <p:nvSpPr>
          <p:cNvPr id="5" name="Foliennummernplatzhalter 7"/>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84</a:t>
            </a:fld>
            <a:endParaRPr lang="de-DE"/>
          </a:p>
        </p:txBody>
      </p:sp>
      <p:pic>
        <p:nvPicPr>
          <p:cNvPr id="6" name="Grafik 4"/>
          <p:cNvPicPr>
            <a:picLocks noChangeAspect="1"/>
          </p:cNvPicPr>
          <p:nvPr/>
        </p:nvPicPr>
        <p:blipFill>
          <a:blip r:embed="rId3"/>
          <a:srcRect l="14519" r="5298"/>
          <a:stretch/>
        </p:blipFill>
        <p:spPr bwMode="auto">
          <a:xfrm>
            <a:off x="1187624" y="1278187"/>
            <a:ext cx="1537123" cy="1446871"/>
          </a:xfrm>
          <a:prstGeom prst="rect">
            <a:avLst/>
          </a:prstGeom>
        </p:spPr>
      </p:pic>
      <p:pic>
        <p:nvPicPr>
          <p:cNvPr id="7" name="Grafik 6"/>
          <p:cNvPicPr>
            <a:picLocks noChangeAspect="1"/>
          </p:cNvPicPr>
          <p:nvPr/>
        </p:nvPicPr>
        <p:blipFill>
          <a:blip r:embed="rId4"/>
          <a:stretch/>
        </p:blipFill>
        <p:spPr bwMode="auto">
          <a:xfrm>
            <a:off x="2724747" y="2348358"/>
            <a:ext cx="1917014" cy="1278009"/>
          </a:xfrm>
          <a:prstGeom prst="rect">
            <a:avLst/>
          </a:prstGeom>
        </p:spPr>
      </p:pic>
      <p:pic>
        <p:nvPicPr>
          <p:cNvPr id="8" name="Grafik 12"/>
          <p:cNvPicPr>
            <a:picLocks noChangeAspect="1"/>
          </p:cNvPicPr>
          <p:nvPr/>
        </p:nvPicPr>
        <p:blipFill>
          <a:blip r:embed="rId5"/>
          <a:stretch/>
        </p:blipFill>
        <p:spPr bwMode="auto">
          <a:xfrm>
            <a:off x="4211960" y="3265293"/>
            <a:ext cx="1423880" cy="1388283"/>
          </a:xfrm>
          <a:prstGeom prst="rect">
            <a:avLst/>
          </a:prstGeom>
        </p:spPr>
      </p:pic>
      <p:sp>
        <p:nvSpPr>
          <p:cNvPr id="9" name="Textfeld 13"/>
          <p:cNvSpPr/>
          <p:nvPr/>
        </p:nvSpPr>
        <p:spPr bwMode="auto">
          <a:xfrm>
            <a:off x="3005229" y="1408895"/>
            <a:ext cx="3189249" cy="461665"/>
          </a:xfrm>
          <a:prstGeom prst="rect">
            <a:avLst/>
          </a:prstGeom>
        </p:spPr>
        <p:txBody>
          <a:bodyPr/>
          <a:lstStyle/>
          <a:p>
            <a:pPr algn="l" defTabSz="309563">
              <a:defRPr/>
            </a:pPr>
            <a:r>
              <a:rPr lang="de-DE" sz="1800">
                <a:solidFill>
                  <a:srgbClr val="C63B87"/>
                </a:solidFill>
              </a:rPr>
              <a:t>CD: 5–10 Jahre</a:t>
            </a:r>
            <a:endParaRPr sz="1800">
              <a:solidFill>
                <a:srgbClr val="C63B87"/>
              </a:solidFill>
            </a:endParaRPr>
          </a:p>
        </p:txBody>
      </p:sp>
      <p:sp>
        <p:nvSpPr>
          <p:cNvPr id="10" name="Textfeld 20"/>
          <p:cNvSpPr/>
          <p:nvPr/>
        </p:nvSpPr>
        <p:spPr bwMode="auto">
          <a:xfrm>
            <a:off x="5728011" y="3587444"/>
            <a:ext cx="3189249" cy="461665"/>
          </a:xfrm>
          <a:prstGeom prst="rect">
            <a:avLst/>
          </a:prstGeom>
        </p:spPr>
        <p:txBody>
          <a:bodyPr/>
          <a:lstStyle/>
          <a:p>
            <a:pPr algn="l" defTabSz="309563">
              <a:defRPr/>
            </a:pPr>
            <a:r>
              <a:rPr lang="de-DE" sz="1800">
                <a:solidFill>
                  <a:srgbClr val="C63B87"/>
                </a:solidFill>
              </a:rPr>
              <a:t>Diskette: 10–20 Jahre </a:t>
            </a:r>
            <a:endParaRPr sz="1800">
              <a:solidFill>
                <a:srgbClr val="C63B87"/>
              </a:solidFill>
            </a:endParaRPr>
          </a:p>
        </p:txBody>
      </p:sp>
      <p:sp>
        <p:nvSpPr>
          <p:cNvPr id="11" name="Textfeld 21"/>
          <p:cNvSpPr/>
          <p:nvPr/>
        </p:nvSpPr>
        <p:spPr bwMode="auto">
          <a:xfrm>
            <a:off x="4687846" y="2444945"/>
            <a:ext cx="3412546" cy="461665"/>
          </a:xfrm>
          <a:prstGeom prst="rect">
            <a:avLst/>
          </a:prstGeom>
        </p:spPr>
        <p:txBody>
          <a:bodyPr/>
          <a:lstStyle/>
          <a:p>
            <a:pPr algn="l" defTabSz="309563">
              <a:defRPr/>
            </a:pPr>
            <a:r>
              <a:rPr lang="de-DE" sz="1800">
                <a:solidFill>
                  <a:srgbClr val="C63B87"/>
                </a:solidFill>
              </a:rPr>
              <a:t>Festplatte: 3–10 Jahre </a:t>
            </a:r>
            <a:endParaRPr sz="1800">
              <a:solidFill>
                <a:srgbClr val="C63B87"/>
              </a:solidFill>
            </a:endParaRPr>
          </a:p>
        </p:txBody>
      </p:sp>
      <p:sp>
        <p:nvSpPr>
          <p:cNvPr id="12" name="Fußzeilenplatzhalter 1"/>
          <p:cNvSpPr/>
          <p:nvPr/>
        </p:nvSpPr>
        <p:spPr bwMode="auto">
          <a:xfrm>
            <a:off x="5450296" y="4340773"/>
            <a:ext cx="3744677" cy="521765"/>
          </a:xfrm>
          <a:prstGeom prst="rect">
            <a:avLst/>
          </a:prstGeom>
          <a:noFill/>
          <a:ln>
            <a:noFill/>
          </a:ln>
        </p:spPr>
        <p:style>
          <a:lnRef idx="0">
            <a:srgbClr val="000000"/>
          </a:lnRef>
          <a:fillRef idx="0">
            <a:srgbClr val="000000"/>
          </a:fillRef>
          <a:effectRef idx="0">
            <a:srgbClr val="000000"/>
          </a:effectRef>
          <a:fontRef idx="minor"/>
        </p:style>
        <p:txBody>
          <a:bodyPr wrap="square" lIns="90000" tIns="45000" rIns="90000" bIns="45000">
            <a:spAutoFit/>
          </a:bodyPr>
          <a:lstStyle>
            <a:defPPr>
              <a:defRPr lang="de-DE"/>
            </a:defPPr>
            <a:lvl1pPr marL="0" algn="l" defTabSz="914400">
              <a:defRPr sz="700">
                <a:solidFill>
                  <a:srgbClr val="004476"/>
                </a:solidFill>
                <a:latin typeface="Arial"/>
                <a:ea typeface="+mn-ea"/>
                <a:cs typeface="Arial"/>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de-DE" spc="-1">
                <a:solidFill>
                  <a:srgbClr val="5E5E5E"/>
                </a:solidFill>
                <a:latin typeface="+mn-lt"/>
                <a:cs typeface="+mn-cs"/>
              </a:rPr>
              <a:t>Quelle: pixabay.com. </a:t>
            </a:r>
            <a:br>
              <a:rPr lang="de-DE" spc="-1">
                <a:solidFill>
                  <a:srgbClr val="5E5E5E"/>
                </a:solidFill>
                <a:latin typeface="+mn-lt"/>
                <a:cs typeface="+mn-cs"/>
              </a:rPr>
            </a:br>
            <a:r>
              <a:rPr lang="de-DE" spc="-1">
                <a:solidFill>
                  <a:srgbClr val="5E5E5E"/>
                </a:solidFill>
                <a:latin typeface="+mn-lt"/>
                <a:cs typeface="+mn-cs"/>
              </a:rPr>
              <a:t>Dieses Werk ist lizenziert unter einer </a:t>
            </a:r>
            <a:r>
              <a:rPr lang="de-DE" u="sng" spc="-1">
                <a:latin typeface="+mn-lt"/>
                <a:cs typeface="+mn-cs"/>
                <a:hlinkClick r:id="rId6" tooltip="https://creativecommons.org/publicdomain/zero/1.0/deed.de"/>
              </a:rPr>
              <a:t>CC0 1.0 Universal (CC0 1.0) Public Domain Dedication</a:t>
            </a:r>
            <a:r>
              <a:rPr lang="de-DE" spc="-1">
                <a:latin typeface="+mn-lt"/>
                <a:cs typeface="+mn-cs"/>
              </a:rPr>
              <a:t>.</a:t>
            </a:r>
            <a:endParaRPr spc="-1">
              <a:latin typeface="+mn-lt"/>
              <a:cs typeface="+mn-cs"/>
            </a:endParaRPr>
          </a:p>
          <a:p>
            <a:pPr>
              <a:defRPr/>
            </a:pPr>
            <a:r>
              <a:rPr lang="de-DE" u="sng" spc="-1">
                <a:latin typeface="+mn-lt"/>
                <a:cs typeface="+mn-cs"/>
                <a:hlinkClick r:id="rId6" tooltip="https://creativecommons.org/publicdomain/zero/1.0/deed.de"/>
              </a:rPr>
              <a:t>https://creativecommons.org/publicdomain/zero/1.0/deed.de</a:t>
            </a:r>
            <a:r>
              <a:rPr lang="de-DE" spc="-1">
                <a:latin typeface="+mn-lt"/>
                <a:cs typeface="+mn-cs"/>
              </a:rPr>
              <a:t> </a:t>
            </a:r>
            <a:endParaRPr spc="-1">
              <a:latin typeface="+mn-lt"/>
              <a:cs typeface="+mn-cs"/>
            </a:endParaRPr>
          </a:p>
          <a:p>
            <a:pPr>
              <a:defRPr/>
            </a:pPr>
            <a:endParaRPr lang="de-DE" spc="-1">
              <a:latin typeface="+mn-lt"/>
              <a:cs typeface="+mn-cs"/>
            </a:endParaRPr>
          </a:p>
        </p:txBody>
      </p:sp>
      <p:sp>
        <p:nvSpPr>
          <p:cNvPr id="2" name="Textfeld 1">
            <a:extLst>
              <a:ext uri="{FF2B5EF4-FFF2-40B4-BE49-F238E27FC236}">
                <a16:creationId xmlns:a16="http://schemas.microsoft.com/office/drawing/2014/main" id="{7113EF57-A88B-AA21-D1C9-B83E407E7BA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10.3</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extplatzhalter 1"/>
          <p:cNvSpPr>
            <a:spLocks noGrp="1"/>
          </p:cNvSpPr>
          <p:nvPr>
            <p:ph type="body" sz="half" idx="1"/>
          </p:nvPr>
        </p:nvSpPr>
        <p:spPr bwMode="auto">
          <a:xfrm>
            <a:off x="4847084" y="1892383"/>
            <a:ext cx="4008884" cy="2782888"/>
          </a:xfrm>
        </p:spPr>
        <p:txBody>
          <a:bodyPr/>
          <a:lstStyle/>
          <a:p>
            <a:pPr>
              <a:defRPr/>
            </a:pPr>
            <a:r>
              <a:rPr lang="de-DE"/>
              <a:t>Sicherung ausgewählter Daten, um diese langfristig aufzubewahren</a:t>
            </a:r>
            <a:endParaRPr/>
          </a:p>
          <a:p>
            <a:pPr>
              <a:defRPr/>
            </a:pPr>
            <a:r>
              <a:rPr lang="de-DE"/>
              <a:t>Nur endgültige Versionen</a:t>
            </a:r>
            <a:endParaRPr/>
          </a:p>
          <a:p>
            <a:pPr>
              <a:defRPr/>
            </a:pPr>
            <a:r>
              <a:rPr lang="de-DE"/>
              <a:t>Integritätssicherung</a:t>
            </a:r>
            <a:endParaRPr/>
          </a:p>
          <a:p>
            <a:pPr>
              <a:defRPr/>
            </a:pPr>
            <a:r>
              <a:rPr lang="de-DE"/>
              <a:t>Langzeitspeicherung</a:t>
            </a:r>
            <a:endParaRPr/>
          </a:p>
          <a:p>
            <a:pPr>
              <a:defRPr/>
            </a:pPr>
            <a:r>
              <a:rPr lang="de-DE"/>
              <a:t>Durchsuchbarkeit</a:t>
            </a:r>
            <a:endParaRPr/>
          </a:p>
          <a:p>
            <a:pPr>
              <a:defRPr/>
            </a:pPr>
            <a:endParaRPr lang="de-DE"/>
          </a:p>
        </p:txBody>
      </p:sp>
      <p:sp>
        <p:nvSpPr>
          <p:cNvPr id="4" name="Titel 10"/>
          <p:cNvSpPr>
            <a:spLocks noGrp="1"/>
          </p:cNvSpPr>
          <p:nvPr>
            <p:ph type="title"/>
          </p:nvPr>
        </p:nvSpPr>
        <p:spPr bwMode="auto">
          <a:xfrm>
            <a:off x="476250" y="376238"/>
            <a:ext cx="8191500" cy="584039"/>
          </a:xfrm>
        </p:spPr>
        <p:txBody>
          <a:bodyPr>
            <a:normAutofit/>
          </a:bodyPr>
          <a:lstStyle/>
          <a:p>
            <a:pPr>
              <a:defRPr/>
            </a:pPr>
            <a:r>
              <a:rPr lang="de-DE"/>
              <a:t>Backup vs Archivierung</a:t>
            </a:r>
            <a:endParaRPr/>
          </a:p>
        </p:txBody>
      </p:sp>
      <p:sp>
        <p:nvSpPr>
          <p:cNvPr id="6" name="Textplatzhalter 3"/>
          <p:cNvSpPr>
            <a:spLocks noGrp="1"/>
          </p:cNvSpPr>
          <p:nvPr>
            <p:ph type="body" sz="quarter" idx="21"/>
          </p:nvPr>
        </p:nvSpPr>
        <p:spPr bwMode="auto">
          <a:xfrm>
            <a:off x="4427984" y="1470670"/>
            <a:ext cx="3365575" cy="381000"/>
          </a:xfrm>
        </p:spPr>
        <p:txBody>
          <a:bodyPr/>
          <a:lstStyle/>
          <a:p>
            <a:pPr>
              <a:defRPr/>
            </a:pPr>
            <a:r>
              <a:rPr lang="de-DE"/>
              <a:t>Archivierung</a:t>
            </a:r>
            <a:endParaRPr/>
          </a:p>
        </p:txBody>
      </p:sp>
      <p:sp>
        <p:nvSpPr>
          <p:cNvPr id="7" name="Foliennummernplatzhalter 7"/>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85</a:t>
            </a:fld>
            <a:endParaRPr lang="de-DE"/>
          </a:p>
        </p:txBody>
      </p:sp>
      <p:sp>
        <p:nvSpPr>
          <p:cNvPr id="2" name="Textplatzhalter 1"/>
          <p:cNvSpPr txBox="1"/>
          <p:nvPr/>
        </p:nvSpPr>
        <p:spPr bwMode="auto">
          <a:xfrm>
            <a:off x="957112" y="1995686"/>
            <a:ext cx="3136180" cy="2262341"/>
          </a:xfrm>
          <a:prstGeom prst="rect">
            <a:avLst/>
          </a:prstGeom>
        </p:spPr>
        <p:txBody>
          <a:bodyPr/>
          <a:lst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Helvetica Neue"/>
                <a:cs typeface="Helvetica Neue"/>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nSpc>
                <a:spcPct val="110000"/>
              </a:lnSpc>
              <a:defRPr/>
            </a:pPr>
            <a:r>
              <a:rPr lang="de-DE" dirty="0"/>
              <a:t>(Automatische) Sicherung </a:t>
            </a:r>
            <a:r>
              <a:rPr lang="de-DE" b="1" dirty="0"/>
              <a:t>aller</a:t>
            </a:r>
            <a:r>
              <a:rPr lang="de-DE" dirty="0"/>
              <a:t> Daten, um Datenverlust vorzubeugen </a:t>
            </a:r>
            <a:br>
              <a:rPr lang="de-DE" dirty="0"/>
            </a:br>
            <a:r>
              <a:rPr lang="de-DE" dirty="0"/>
              <a:t>(technisch z. B. defekt, </a:t>
            </a:r>
            <a:br>
              <a:rPr lang="de-DE" dirty="0"/>
            </a:br>
            <a:r>
              <a:rPr lang="de-DE" dirty="0"/>
              <a:t>oder menschlich z. B. versehentlich gelöscht)</a:t>
            </a:r>
            <a:endParaRPr dirty="0"/>
          </a:p>
          <a:p>
            <a:pPr>
              <a:lnSpc>
                <a:spcPct val="110000"/>
              </a:lnSpc>
              <a:defRPr/>
            </a:pPr>
            <a:r>
              <a:rPr lang="de-DE" dirty="0"/>
              <a:t>Alle Versionen</a:t>
            </a:r>
            <a:endParaRPr dirty="0"/>
          </a:p>
        </p:txBody>
      </p:sp>
      <p:sp>
        <p:nvSpPr>
          <p:cNvPr id="3" name="Textplatzhalter 3"/>
          <p:cNvSpPr txBox="1"/>
          <p:nvPr/>
        </p:nvSpPr>
        <p:spPr bwMode="auto">
          <a:xfrm>
            <a:off x="539552" y="1470670"/>
            <a:ext cx="1584175" cy="381000"/>
          </a:xfrm>
          <a:prstGeom prst="rect">
            <a:avLst/>
          </a:prstGeom>
        </p:spPr>
        <p:txBody>
          <a:bodyPr/>
          <a:lstStyle>
            <a:lvl1pPr algn="l" defTabSz="309563">
              <a:defRPr sz="1800">
                <a:solidFill>
                  <a:srgbClr val="C63B87"/>
                </a:solidFill>
              </a:defRPr>
            </a:lvl1pPr>
            <a:lvl2pPr marL="630555" indent="-335280" algn="l" defTabSz="914400">
              <a:spcBef>
                <a:spcPts val="900"/>
              </a:spcBef>
              <a:buClr>
                <a:srgbClr val="C53B86"/>
              </a:buClr>
              <a:buSzPct val="100000"/>
              <a:buChar char="•"/>
              <a:defRPr sz="1800"/>
            </a:lvl2pPr>
            <a:lvl3pPr marL="628650" indent="-209550" algn="l" defTabSz="914400">
              <a:spcBef>
                <a:spcPts val="900"/>
              </a:spcBef>
              <a:buClr>
                <a:srgbClr val="C53B86"/>
              </a:buClr>
              <a:buSzPct val="100000"/>
              <a:buChar char="•"/>
              <a:defRPr sz="1800"/>
            </a:lvl3pPr>
            <a:lvl4pPr marL="838200" indent="-209550" algn="l" defTabSz="914400">
              <a:spcBef>
                <a:spcPts val="900"/>
              </a:spcBef>
              <a:buClr>
                <a:srgbClr val="C53B86"/>
              </a:buClr>
              <a:buSzPct val="100000"/>
              <a:buChar char="•"/>
              <a:defRPr sz="1800"/>
            </a:lvl4pPr>
            <a:lvl5pPr marL="1047750" indent="-209550" algn="l" defTabSz="914400">
              <a:spcBef>
                <a:spcPts val="900"/>
              </a:spcBef>
              <a:buClr>
                <a:srgbClr val="C53B86"/>
              </a:buClr>
              <a:buSzPct val="100000"/>
              <a:buChar char="•"/>
              <a:defRPr sz="1800"/>
            </a:lvl5pPr>
            <a:lvl6pPr marL="1257300" indent="-209550" algn="l" defTabSz="914400">
              <a:spcBef>
                <a:spcPts val="900"/>
              </a:spcBef>
              <a:buClr>
                <a:srgbClr val="C53B86"/>
              </a:buClr>
              <a:buSzPct val="100000"/>
              <a:buChar char="•"/>
              <a:defRPr sz="1800"/>
            </a:lvl6pPr>
            <a:lvl7pPr marL="1466849" indent="-209550" algn="l" defTabSz="914400">
              <a:spcBef>
                <a:spcPts val="900"/>
              </a:spcBef>
              <a:buClr>
                <a:srgbClr val="C53B86"/>
              </a:buClr>
              <a:buSzPct val="100000"/>
              <a:buChar char="•"/>
              <a:defRPr sz="1800"/>
            </a:lvl7pPr>
            <a:lvl8pPr marL="1676400" indent="-209550" algn="l" defTabSz="914400">
              <a:spcBef>
                <a:spcPts val="900"/>
              </a:spcBef>
              <a:buClr>
                <a:srgbClr val="C53B86"/>
              </a:buClr>
              <a:buSzPct val="100000"/>
              <a:buChar char="•"/>
              <a:defRPr sz="1800"/>
            </a:lvl8pPr>
            <a:lvl9pPr marL="1885950" indent="-209550" algn="l" defTabSz="914400">
              <a:spcBef>
                <a:spcPts val="900"/>
              </a:spcBef>
              <a:buClr>
                <a:srgbClr val="C53B86"/>
              </a:buClr>
              <a:buSzPct val="100000"/>
              <a:buChar char="•"/>
              <a:defRPr sz="1800"/>
            </a:lvl9pPr>
          </a:lstStyle>
          <a:p>
            <a:pPr>
              <a:defRPr/>
            </a:pPr>
            <a:r>
              <a:rPr lang="de-DE"/>
              <a:t>Backup</a:t>
            </a:r>
            <a:endParaRPr/>
          </a:p>
        </p:txBody>
      </p:sp>
      <p:sp>
        <p:nvSpPr>
          <p:cNvPr id="8" name="Textfeld 7">
            <a:extLst>
              <a:ext uri="{FF2B5EF4-FFF2-40B4-BE49-F238E27FC236}">
                <a16:creationId xmlns:a16="http://schemas.microsoft.com/office/drawing/2014/main" id="{C34E6247-6AEF-1782-2122-FE952FF7E1E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10.4</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493470" cy="2782888"/>
          </a:xfrm>
        </p:spPr>
        <p:txBody>
          <a:bodyPr/>
          <a:lstStyle/>
          <a:p>
            <a:pPr>
              <a:defRPr/>
            </a:pPr>
            <a:r>
              <a:rPr lang="de-DE" b="1"/>
              <a:t>Physischer</a:t>
            </a:r>
            <a:r>
              <a:rPr lang="de-DE"/>
              <a:t> Erhalt der Daten: </a:t>
            </a:r>
            <a:endParaRPr/>
          </a:p>
          <a:p>
            <a:pPr lvl="1">
              <a:defRPr/>
            </a:pPr>
            <a:r>
              <a:rPr lang="de-DE"/>
              <a:t>Bitstream Preservation</a:t>
            </a:r>
          </a:p>
          <a:p>
            <a:pPr>
              <a:defRPr/>
            </a:pPr>
            <a:r>
              <a:rPr lang="de-DE"/>
              <a:t>Erhalt der </a:t>
            </a:r>
            <a:r>
              <a:rPr lang="de-DE" b="1"/>
              <a:t>technischen</a:t>
            </a:r>
            <a:r>
              <a:rPr lang="de-DE"/>
              <a:t> Interpretierbarkeit: </a:t>
            </a:r>
            <a:endParaRPr/>
          </a:p>
          <a:p>
            <a:pPr lvl="1">
              <a:defRPr/>
            </a:pPr>
            <a:r>
              <a:rPr lang="de-DE"/>
              <a:t>Formatmigration, Emulation</a:t>
            </a:r>
            <a:endParaRPr/>
          </a:p>
          <a:p>
            <a:pPr>
              <a:defRPr/>
            </a:pPr>
            <a:r>
              <a:rPr lang="de-DE"/>
              <a:t>Erhalt der </a:t>
            </a:r>
            <a:r>
              <a:rPr lang="de-DE" b="1"/>
              <a:t>intellektuellen</a:t>
            </a:r>
            <a:r>
              <a:rPr lang="de-DE"/>
              <a:t> Interpretierbarkeit: </a:t>
            </a:r>
            <a:endParaRPr/>
          </a:p>
          <a:p>
            <a:pPr lvl="1">
              <a:defRPr/>
            </a:pPr>
            <a:r>
              <a:rPr lang="de-DE"/>
              <a:t>Metadaten und ausführliche Dokumentation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Erhaltungsmaßnahmenn </a:t>
            </a:r>
            <a:endParaRPr/>
          </a:p>
        </p:txBody>
      </p:sp>
      <p:sp>
        <p:nvSpPr>
          <p:cNvPr id="8" name="Textplatzhalter 7"/>
          <p:cNvSpPr>
            <a:spLocks noGrp="1"/>
          </p:cNvSpPr>
          <p:nvPr>
            <p:ph type="body" sz="quarter" idx="21"/>
          </p:nvPr>
        </p:nvSpPr>
        <p:spPr bwMode="auto"/>
        <p:txBody>
          <a:bodyPr/>
          <a:lstStyle/>
          <a:p>
            <a:pPr>
              <a:defRPr/>
            </a:pPr>
            <a:r>
              <a:rPr lang="de-DE"/>
              <a:t>Aspekte der Erhaltung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86</a:t>
            </a:fld>
            <a:endParaRPr lang="de-DE"/>
          </a:p>
        </p:txBody>
      </p:sp>
      <p:sp>
        <p:nvSpPr>
          <p:cNvPr id="2" name="Textfeld 1">
            <a:extLst>
              <a:ext uri="{FF2B5EF4-FFF2-40B4-BE49-F238E27FC236}">
                <a16:creationId xmlns:a16="http://schemas.microsoft.com/office/drawing/2014/main" id="{EB952936-FE04-E0FF-6FEF-91A8E7DE07DF}"/>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10.5</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p:txBody>
          <a:bodyPr/>
          <a:lstStyle/>
          <a:p>
            <a:pPr>
              <a:defRPr/>
            </a:pPr>
            <a:r>
              <a:rPr lang="de-DE"/>
              <a:t>Nachhaltige Dateiformate</a:t>
            </a:r>
            <a:endParaRPr/>
          </a:p>
        </p:txBody>
      </p:sp>
      <p:sp>
        <p:nvSpPr>
          <p:cNvPr id="5" name="Foliennummernplatzhalter 4"/>
          <p:cNvSpPr>
            <a:spLocks noGrp="1"/>
          </p:cNvSpPr>
          <p:nvPr>
            <p:ph type="sldNum" sz="quarter" idx="2"/>
          </p:nvPr>
        </p:nvSpPr>
        <p:spPr bwMode="auto">
          <a:xfrm>
            <a:off x="2526339" y="4889329"/>
            <a:ext cx="280526" cy="229550"/>
          </a:xfrm>
        </p:spPr>
        <p:txBody>
          <a:bodyPr/>
          <a:lstStyle/>
          <a:p>
            <a:pPr>
              <a:defRPr/>
            </a:pPr>
            <a:fld id="{A3A583AC-90C3-47D4-8E3F-971AFFF238DC}" type="slidenum">
              <a:rPr lang="de-DE"/>
              <a:t>87</a:t>
            </a:fld>
            <a:endParaRPr lang="de-DE"/>
          </a:p>
        </p:txBody>
      </p:sp>
      <p:graphicFrame>
        <p:nvGraphicFramePr>
          <p:cNvPr id="3" name="Inhaltsplatzhalter 5"/>
          <p:cNvGraphicFramePr>
            <a:graphicFrameLocks/>
          </p:cNvGraphicFramePr>
          <p:nvPr>
            <p:extLst>
              <p:ext uri="{D42A27DB-BD31-4B8C-83A1-F6EECF244321}">
                <p14:modId xmlns:p14="http://schemas.microsoft.com/office/powerpoint/2010/main" val="2867470026"/>
              </p:ext>
            </p:extLst>
          </p:nvPr>
        </p:nvGraphicFramePr>
        <p:xfrm>
          <a:off x="476250" y="1558286"/>
          <a:ext cx="7840166" cy="2669646"/>
        </p:xfrm>
        <a:graphic>
          <a:graphicData uri="http://schemas.openxmlformats.org/drawingml/2006/table">
            <a:tbl>
              <a:tblPr firstRow="1" bandRow="1">
                <a:tableStyleId>{69CF1AB2-1976-4502-BF36-3FF5EA218861}</a:tableStyleId>
              </a:tblPr>
              <a:tblGrid>
                <a:gridCol w="1948167">
                  <a:extLst>
                    <a:ext uri="{9D8B030D-6E8A-4147-A177-3AD203B41FA5}">
                      <a16:colId xmlns:a16="http://schemas.microsoft.com/office/drawing/2014/main" val="20000"/>
                    </a:ext>
                  </a:extLst>
                </a:gridCol>
                <a:gridCol w="3070185">
                  <a:extLst>
                    <a:ext uri="{9D8B030D-6E8A-4147-A177-3AD203B41FA5}">
                      <a16:colId xmlns:a16="http://schemas.microsoft.com/office/drawing/2014/main" val="20001"/>
                    </a:ext>
                  </a:extLst>
                </a:gridCol>
                <a:gridCol w="2821814">
                  <a:extLst>
                    <a:ext uri="{9D8B030D-6E8A-4147-A177-3AD203B41FA5}">
                      <a16:colId xmlns:a16="http://schemas.microsoft.com/office/drawing/2014/main" val="20002"/>
                    </a:ext>
                  </a:extLst>
                </a:gridCol>
              </a:tblGrid>
              <a:tr h="369008">
                <a:tc>
                  <a:txBody>
                    <a:bodyPr/>
                    <a:lstStyle/>
                    <a:p>
                      <a:pPr algn="l">
                        <a:lnSpc>
                          <a:spcPct val="100000"/>
                        </a:lnSpc>
                        <a:defRPr/>
                      </a:pPr>
                      <a:r>
                        <a:rPr lang="de-DE" sz="1400" b="1" i="0" u="none" strike="noStrike" cap="none" spc="0">
                          <a:solidFill>
                            <a:srgbClr val="D82789"/>
                          </a:solidFill>
                          <a:latin typeface="+mj-lt"/>
                          <a:ea typeface="Helvetica Neue"/>
                          <a:cs typeface="Helvetica Neue"/>
                        </a:rPr>
                        <a:t>Datenformat</a:t>
                      </a:r>
                      <a:endParaRPr sz="1400" b="1" i="0" u="none" strike="noStrike" cap="none" spc="0">
                        <a:solidFill>
                          <a:srgbClr val="D82789"/>
                        </a:solidFill>
                        <a:latin typeface="+mj-lt"/>
                        <a:ea typeface="Helvetica Neue"/>
                        <a:cs typeface="Helvetica Neue"/>
                      </a:endParaRPr>
                    </a:p>
                  </a:txBody>
                  <a:tcPr anchor="ctr">
                    <a:lnL w="12700">
                      <a:noFill/>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defRPr/>
                      </a:pPr>
                      <a:r>
                        <a:rPr lang="de-DE" sz="1400" b="1" i="0" u="none" strike="noStrike" cap="none" spc="0">
                          <a:solidFill>
                            <a:srgbClr val="D82789"/>
                          </a:solidFill>
                          <a:latin typeface="+mj-lt"/>
                          <a:ea typeface="Helvetica Neue"/>
                          <a:cs typeface="Helvetica Neue"/>
                        </a:rPr>
                        <a:t>Empfehlung</a:t>
                      </a:r>
                      <a:endParaRPr sz="1400" b="1" i="0" u="none" strike="noStrike" cap="none" spc="0">
                        <a:solidFill>
                          <a:srgbClr val="D82789"/>
                        </a:solidFill>
                        <a:latin typeface="+mj-lt"/>
                        <a:ea typeface="Helvetica Neue"/>
                        <a:cs typeface="Helvetica Neue"/>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defRPr/>
                      </a:pPr>
                      <a:r>
                        <a:rPr lang="de-DE" sz="1400" b="1" i="0" u="none" strike="noStrike" cap="none" spc="0">
                          <a:solidFill>
                            <a:srgbClr val="D82789"/>
                          </a:solidFill>
                          <a:latin typeface="+mj-lt"/>
                          <a:ea typeface="Helvetica Neue"/>
                          <a:cs typeface="Helvetica Neue"/>
                        </a:rPr>
                        <a:t>Vermeiden</a:t>
                      </a:r>
                      <a:endParaRPr sz="1400" b="1" i="0" u="none" strike="noStrike" cap="none" spc="0">
                        <a:solidFill>
                          <a:srgbClr val="D82789"/>
                        </a:solidFill>
                        <a:latin typeface="+mj-lt"/>
                        <a:ea typeface="Helvetica Neue"/>
                        <a:cs typeface="Helvetica Neue"/>
                      </a:endParaRPr>
                    </a:p>
                  </a:txBody>
                  <a:tcPr anchor="ctr">
                    <a:lnL w="12700" cap="flat" cmpd="sng" algn="ctr">
                      <a:solidFill>
                        <a:srgbClr val="67BA7F"/>
                      </a:solidFill>
                      <a:prstDash val="solid"/>
                      <a:round/>
                      <a:headEnd type="none" w="med" len="med"/>
                      <a:tailEnd type="none" w="med" len="med"/>
                    </a:lnL>
                    <a:lnR w="12700">
                      <a:noFill/>
                    </a:lnR>
                    <a:lnT w="12700">
                      <a:noFill/>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51250">
                <a:tc>
                  <a:txBody>
                    <a:bodyPr/>
                    <a:lstStyle/>
                    <a:p>
                      <a:pPr algn="l">
                        <a:lnSpc>
                          <a:spcPct val="100000"/>
                        </a:lnSpc>
                        <a:defRPr/>
                      </a:pPr>
                      <a:r>
                        <a:rPr lang="de-DE" sz="1600" b="1" i="0" u="none" strike="noStrike" cap="none" spc="0" dirty="0">
                          <a:solidFill>
                            <a:srgbClr val="5E5E5E"/>
                          </a:solidFill>
                          <a:latin typeface="+mj-lt"/>
                          <a:ea typeface="Helvetica Neue"/>
                          <a:cs typeface="Helvetica Neue"/>
                        </a:rPr>
                        <a:t>Tabellen</a:t>
                      </a:r>
                      <a:endParaRPr sz="1000" dirty="0"/>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Aft>
                          <a:spcPts val="0"/>
                        </a:spcAft>
                        <a:defRPr/>
                      </a:pPr>
                      <a:r>
                        <a:rPr lang="en-US" sz="1600" dirty="0"/>
                        <a:t>CSV, TSV, SPSS portable, ODS, XLSX</a:t>
                      </a:r>
                      <a:endParaRPr lang="de-DE" sz="1600" dirty="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a:lnSpc>
                          <a:spcPct val="100000"/>
                        </a:lnSpc>
                        <a:spcBef>
                          <a:spcPts val="0"/>
                        </a:spcBef>
                        <a:spcAft>
                          <a:spcPts val="0"/>
                        </a:spcAft>
                        <a:buClrTx/>
                        <a:buSzTx/>
                        <a:buFontTx/>
                        <a:buNone/>
                        <a:defRPr/>
                      </a:pPr>
                      <a:r>
                        <a:rPr lang="de-DE" sz="1600"/>
                        <a:t>XLS, </a:t>
                      </a:r>
                      <a:r>
                        <a:rPr lang="en-US" sz="1600"/>
                        <a:t>SPSS, NUMBERS</a:t>
                      </a:r>
                      <a:endParaRPr lang="de-DE" sz="160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51250">
                <a:tc>
                  <a:txBody>
                    <a:bodyPr/>
                    <a:lstStyle/>
                    <a:p>
                      <a:pPr algn="l">
                        <a:lnSpc>
                          <a:spcPct val="100000"/>
                        </a:lnSpc>
                        <a:defRPr/>
                      </a:pPr>
                      <a:r>
                        <a:rPr lang="de-DE" sz="1600" b="1" u="none" strike="noStrike" cap="none" spc="0">
                          <a:ln>
                            <a:noFill/>
                          </a:ln>
                          <a:solidFill>
                            <a:srgbClr val="5E5E5E"/>
                          </a:solidFill>
                          <a:latin typeface="+mj-lt"/>
                        </a:rPr>
                        <a:t>Text</a:t>
                      </a:r>
                      <a:endParaRPr sz="1600" b="1">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Aft>
                          <a:spcPts val="0"/>
                        </a:spcAft>
                        <a:defRPr/>
                      </a:pPr>
                      <a:r>
                        <a:rPr lang="en-US" sz="1600" dirty="0"/>
                        <a:t>TXT, HTML, RTF, PDF/A, DOCX, ODT</a:t>
                      </a:r>
                      <a:endParaRPr lang="de-DE" sz="1600" dirty="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Aft>
                          <a:spcPts val="0"/>
                        </a:spcAft>
                        <a:defRPr/>
                      </a:pPr>
                      <a:r>
                        <a:rPr lang="de-DE" sz="1600"/>
                        <a:t>DOC, PDF</a:t>
                      </a:r>
                      <a:endParaRPr lang="de-DE" sz="160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29130">
                <a:tc>
                  <a:txBody>
                    <a:bodyPr/>
                    <a:lstStyle/>
                    <a:p>
                      <a:pPr algn="l">
                        <a:lnSpc>
                          <a:spcPct val="100000"/>
                        </a:lnSpc>
                        <a:defRPr/>
                      </a:pPr>
                      <a:r>
                        <a:rPr lang="de-DE" sz="1600" b="1" u="none" strike="noStrike" cap="none" spc="0">
                          <a:ln>
                            <a:noFill/>
                          </a:ln>
                          <a:solidFill>
                            <a:schemeClr val="tx1"/>
                          </a:solidFill>
                          <a:latin typeface="+mj-lt"/>
                        </a:rPr>
                        <a:t>Multimedia</a:t>
                      </a:r>
                      <a:endParaRPr sz="1600" b="1">
                        <a:latin typeface="+mj-lt"/>
                      </a:endParaRPr>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Aft>
                          <a:spcPts val="0"/>
                        </a:spcAft>
                        <a:defRPr/>
                      </a:pPr>
                      <a:r>
                        <a:rPr lang="en-US" sz="1600" dirty="0"/>
                        <a:t>Container: MP4, MKV</a:t>
                      </a:r>
                      <a:endParaRPr lang="de-DE" sz="1600" dirty="0"/>
                    </a:p>
                    <a:p>
                      <a:pPr algn="l">
                        <a:lnSpc>
                          <a:spcPct val="100000"/>
                        </a:lnSpc>
                        <a:spcAft>
                          <a:spcPts val="0"/>
                        </a:spcAft>
                        <a:defRPr/>
                      </a:pPr>
                      <a:r>
                        <a:rPr lang="en-US" sz="1600" dirty="0"/>
                        <a:t>Codec: Theora, Dirac, FLAC</a:t>
                      </a:r>
                      <a:endParaRPr lang="de-DE" sz="1600" dirty="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100000"/>
                        </a:lnSpc>
                        <a:spcAft>
                          <a:spcPts val="0"/>
                        </a:spcAft>
                        <a:defRPr/>
                      </a:pPr>
                      <a:r>
                        <a:rPr lang="de-DE" sz="1600" dirty="0"/>
                        <a:t>ProRes, VC-1</a:t>
                      </a:r>
                      <a:endParaRPr lang="de-DE" sz="1600" dirty="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cap="flat" cmpd="sng" algn="ctr">
                      <a:solidFill>
                        <a:srgbClr val="67BA7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9008">
                <a:tc>
                  <a:txBody>
                    <a:bodyPr/>
                    <a:lstStyle/>
                    <a:p>
                      <a:pPr algn="l">
                        <a:lnSpc>
                          <a:spcPct val="100000"/>
                        </a:lnSpc>
                        <a:defRPr/>
                      </a:pPr>
                      <a:r>
                        <a:rPr lang="de-DE" sz="1600" b="1">
                          <a:latin typeface="+mj-lt"/>
                        </a:rPr>
                        <a:t>Bilder/Grafiken</a:t>
                      </a:r>
                      <a:endParaRPr sz="1000"/>
                    </a:p>
                  </a:txBody>
                  <a:tcPr anchor="ctr">
                    <a:lnL w="12700">
                      <a:noFill/>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lgn="l">
                        <a:lnSpc>
                          <a:spcPct val="100000"/>
                        </a:lnSpc>
                        <a:spcAft>
                          <a:spcPts val="0"/>
                        </a:spcAft>
                        <a:defRPr/>
                      </a:pPr>
                      <a:r>
                        <a:rPr lang="de-DE" sz="1600"/>
                        <a:t>TIFF, JPEG2000, PNG, JPEG</a:t>
                      </a:r>
                      <a:endParaRPr lang="de-DE" sz="160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cap="flat" cmpd="sng" algn="ctr">
                      <a:solidFill>
                        <a:srgbClr val="67BA7F"/>
                      </a:solidFill>
                      <a:prstDash val="solid"/>
                      <a:round/>
                      <a:headEnd type="none" w="med" len="med"/>
                      <a:tailEnd type="none" w="med" len="med"/>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tc>
                  <a:txBody>
                    <a:bodyPr/>
                    <a:lstStyle/>
                    <a:p>
                      <a:pPr algn="l">
                        <a:lnSpc>
                          <a:spcPct val="100000"/>
                        </a:lnSpc>
                        <a:spcAft>
                          <a:spcPts val="0"/>
                        </a:spcAft>
                        <a:defRPr/>
                      </a:pPr>
                      <a:r>
                        <a:rPr lang="de-DE" sz="1600" dirty="0"/>
                        <a:t>GIF, RAW, NEF, PSD, VSD</a:t>
                      </a:r>
                      <a:endParaRPr lang="de-DE" sz="1600" dirty="0">
                        <a:latin typeface="Arial"/>
                        <a:ea typeface="Calibri"/>
                        <a:cs typeface="Arial"/>
                      </a:endParaRPr>
                    </a:p>
                  </a:txBody>
                  <a:tcPr anchor="ctr">
                    <a:lnL w="12700" cap="flat" cmpd="sng" algn="ctr">
                      <a:solidFill>
                        <a:srgbClr val="67BA7F"/>
                      </a:solidFill>
                      <a:prstDash val="solid"/>
                      <a:round/>
                      <a:headEnd type="none" w="med" len="med"/>
                      <a:tailEnd type="none" w="med" len="med"/>
                    </a:lnL>
                    <a:lnR w="12700">
                      <a:noFill/>
                    </a:lnR>
                    <a:lnT w="12700" cap="flat" cmpd="sng" algn="ctr">
                      <a:solidFill>
                        <a:srgbClr val="67BA7F"/>
                      </a:solidFill>
                      <a:prstDash val="solid"/>
                      <a:round/>
                      <a:headEnd type="none" w="med" len="med"/>
                      <a:tailEnd type="none" w="med" len="med"/>
                    </a:lnT>
                    <a:lnB w="12700">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2" name="Textfeld 1">
            <a:extLst>
              <a:ext uri="{FF2B5EF4-FFF2-40B4-BE49-F238E27FC236}">
                <a16:creationId xmlns:a16="http://schemas.microsoft.com/office/drawing/2014/main" id="{234134AE-D842-FD7D-EF6D-58565BC29CB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10.6</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9"/>
          <p:cNvSpPr>
            <a:spLocks noGrp="1"/>
          </p:cNvSpPr>
          <p:nvPr>
            <p:ph type="body" sz="half" idx="1"/>
          </p:nvPr>
        </p:nvSpPr>
        <p:spPr bwMode="auto">
          <a:xfrm>
            <a:off x="958850" y="1927225"/>
            <a:ext cx="7708900" cy="2782888"/>
          </a:xfrm>
        </p:spPr>
        <p:txBody>
          <a:bodyPr numCol="2"/>
          <a:lstStyle/>
          <a:p>
            <a:pPr>
              <a:defRPr/>
            </a:pPr>
            <a:r>
              <a:rPr lang="de-DE"/>
              <a:t>Aufbewahrungspflichten</a:t>
            </a:r>
            <a:endParaRPr/>
          </a:p>
          <a:p>
            <a:pPr>
              <a:defRPr/>
            </a:pPr>
            <a:r>
              <a:rPr lang="de-DE"/>
              <a:t>Relevanz für Auftrag/Ziele einer Institution/Community</a:t>
            </a:r>
            <a:endParaRPr/>
          </a:p>
          <a:p>
            <a:pPr>
              <a:defRPr/>
            </a:pPr>
            <a:r>
              <a:rPr lang="de-DE"/>
              <a:t>Wissenschaftlicher, historischer </a:t>
            </a:r>
            <a:br>
              <a:rPr lang="de-DE"/>
            </a:br>
            <a:r>
              <a:rPr lang="de-DE"/>
              <a:t>oder gesellschaftlicher Wert</a:t>
            </a:r>
            <a:br>
              <a:rPr lang="de-DE"/>
            </a:br>
            <a:endParaRPr lang="de-DE"/>
          </a:p>
          <a:p>
            <a:pPr>
              <a:defRPr/>
            </a:pPr>
            <a:r>
              <a:rPr lang="de-DE"/>
              <a:t>Einzigartigkeit</a:t>
            </a:r>
            <a:endParaRPr/>
          </a:p>
          <a:p>
            <a:pPr>
              <a:defRPr/>
            </a:pPr>
            <a:r>
              <a:rPr lang="de-DE"/>
              <a:t>Verbreitungspotential</a:t>
            </a:r>
            <a:endParaRPr/>
          </a:p>
          <a:p>
            <a:pPr>
              <a:defRPr/>
            </a:pPr>
            <a:r>
              <a:rPr lang="de-DE"/>
              <a:t>(Nicht-) Replizierbarkeit</a:t>
            </a:r>
            <a:endParaRPr/>
          </a:p>
          <a:p>
            <a:pPr>
              <a:defRPr/>
            </a:pPr>
            <a:r>
              <a:rPr lang="de-DE"/>
              <a:t>Kosten</a:t>
            </a:r>
            <a:endParaRPr/>
          </a:p>
          <a:p>
            <a:pPr>
              <a:defRPr/>
            </a:pPr>
            <a:r>
              <a:rPr lang="de-DE"/>
              <a:t>(Umfang der) Dokumentation</a:t>
            </a:r>
            <a:endParaRPr/>
          </a:p>
        </p:txBody>
      </p:sp>
      <p:sp>
        <p:nvSpPr>
          <p:cNvPr id="4" name="Titel 8"/>
          <p:cNvSpPr>
            <a:spLocks noGrp="1"/>
          </p:cNvSpPr>
          <p:nvPr>
            <p:ph type="title"/>
          </p:nvPr>
        </p:nvSpPr>
        <p:spPr bwMode="auto">
          <a:xfrm>
            <a:off x="476250" y="376238"/>
            <a:ext cx="8191500" cy="584039"/>
          </a:xfrm>
        </p:spPr>
        <p:txBody>
          <a:bodyPr/>
          <a:lstStyle/>
          <a:p>
            <a:pPr>
              <a:defRPr/>
            </a:pPr>
            <a:r>
              <a:rPr lang="de-DE"/>
              <a:t>Bewertung und Auswahl …</a:t>
            </a:r>
            <a:endParaRPr/>
          </a:p>
        </p:txBody>
      </p:sp>
      <p:sp>
        <p:nvSpPr>
          <p:cNvPr id="8" name="Textplatzhalter 7"/>
          <p:cNvSpPr>
            <a:spLocks noGrp="1"/>
          </p:cNvSpPr>
          <p:nvPr>
            <p:ph type="body" sz="quarter" idx="21"/>
          </p:nvPr>
        </p:nvSpPr>
        <p:spPr bwMode="auto"/>
        <p:txBody>
          <a:bodyPr/>
          <a:lstStyle/>
          <a:p>
            <a:pPr>
              <a:defRPr/>
            </a:pPr>
            <a:r>
              <a:rPr lang="de-DE"/>
              <a:t>... von Daten für die Langzeitarchivierung (LZA) nach:</a:t>
            </a:r>
            <a:endParaRPr/>
          </a:p>
        </p:txBody>
      </p:sp>
      <p:sp>
        <p:nvSpPr>
          <p:cNvPr id="6" name="Foliennummernplatzhalter 7"/>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88</a:t>
            </a:fld>
            <a:endParaRPr lang="de-DE"/>
          </a:p>
        </p:txBody>
      </p:sp>
      <p:sp>
        <p:nvSpPr>
          <p:cNvPr id="2" name="Textfeld 1">
            <a:extLst>
              <a:ext uri="{FF2B5EF4-FFF2-40B4-BE49-F238E27FC236}">
                <a16:creationId xmlns:a16="http://schemas.microsoft.com/office/drawing/2014/main" id="{49566B45-D2E5-5C7C-1127-F6661724A818}"/>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lstStyle/>
          <a:p>
            <a:pPr>
              <a:defRPr/>
            </a:pPr>
            <a:r>
              <a:rPr lang="de-DE"/>
              <a:t>O! O! O! – Orientierung</a:t>
            </a:r>
            <a:endParaRPr/>
          </a:p>
        </p:txBody>
      </p:sp>
      <p:sp>
        <p:nvSpPr>
          <p:cNvPr id="6" name="Foliennummernplatzhalter 4"/>
          <p:cNvSpPr>
            <a:spLocks noGrp="1"/>
          </p:cNvSpPr>
          <p:nvPr>
            <p:ph type="sldNum" sz="quarter" idx="2"/>
          </p:nvPr>
        </p:nvSpPr>
        <p:spPr bwMode="auto"/>
        <p:txBody>
          <a:bodyPr/>
          <a:lstStyle/>
          <a:p>
            <a:pPr>
              <a:defRPr/>
            </a:pPr>
            <a:fld id="{A3A583AC-90C3-47D4-8E3F-971AFFF238DC}" type="slidenum">
              <a:rPr lang="de-DE"/>
              <a:t>8</a:t>
            </a:fld>
            <a:endParaRPr lang="de-DE"/>
          </a:p>
        </p:txBody>
      </p:sp>
      <p:sp>
        <p:nvSpPr>
          <p:cNvPr id="2" name="Textfeld 1">
            <a:extLst>
              <a:ext uri="{FF2B5EF4-FFF2-40B4-BE49-F238E27FC236}">
                <a16:creationId xmlns:a16="http://schemas.microsoft.com/office/drawing/2014/main" id="{CC41B9FF-4F03-63F9-1FC9-DF50DDE0331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2.1</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3"/>
          <p:cNvSpPr>
            <a:spLocks noGrp="1"/>
          </p:cNvSpPr>
          <p:nvPr>
            <p:ph type="body" sz="half" idx="1"/>
          </p:nvPr>
        </p:nvSpPr>
        <p:spPr bwMode="auto">
          <a:xfrm>
            <a:off x="958850" y="1927225"/>
            <a:ext cx="7141542" cy="2782888"/>
          </a:xfrm>
        </p:spPr>
        <p:txBody>
          <a:bodyPr anchor="t" anchorCtr="0"/>
          <a:lstStyle/>
          <a:p>
            <a:pPr>
              <a:defRPr/>
            </a:pPr>
            <a:r>
              <a:rPr lang="de-DE"/>
              <a:t>Worauf sollte bei der Auswahl eines Langzeitarchivs geachtet werden?</a:t>
            </a:r>
            <a:endParaRPr/>
          </a:p>
        </p:txBody>
      </p:sp>
      <p:sp>
        <p:nvSpPr>
          <p:cNvPr id="4" name="Titel 10"/>
          <p:cNvSpPr>
            <a:spLocks noGrp="1"/>
          </p:cNvSpPr>
          <p:nvPr>
            <p:ph type="title"/>
          </p:nvPr>
        </p:nvSpPr>
        <p:spPr bwMode="auto">
          <a:xfrm>
            <a:off x="476250" y="376238"/>
            <a:ext cx="8191500" cy="584039"/>
          </a:xfrm>
        </p:spPr>
        <p:txBody>
          <a:bodyPr/>
          <a:lstStyle/>
          <a:p>
            <a:pPr>
              <a:defRPr/>
            </a:pPr>
            <a:r>
              <a:rPr lang="de-DE"/>
              <a:t>Archivauswahl</a:t>
            </a:r>
            <a:endParaRPr/>
          </a:p>
        </p:txBody>
      </p:sp>
      <p:sp>
        <p:nvSpPr>
          <p:cNvPr id="5" name="Foliennummernplatzhalter 7"/>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89</a:t>
            </a:fld>
            <a:endParaRPr lang="de-DE"/>
          </a:p>
        </p:txBody>
      </p:sp>
      <p:sp>
        <p:nvSpPr>
          <p:cNvPr id="9" name="Textplatzhalter 8"/>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DEE954C2-8391-56AE-F4B2-B386381ADECC}"/>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10.8</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9"/>
          <p:cNvSpPr>
            <a:spLocks noGrp="1"/>
          </p:cNvSpPr>
          <p:nvPr>
            <p:ph type="body" sz="half" idx="1"/>
          </p:nvPr>
        </p:nvSpPr>
        <p:spPr bwMode="auto">
          <a:xfrm>
            <a:off x="958850" y="1927225"/>
            <a:ext cx="6925518" cy="2782888"/>
          </a:xfrm>
        </p:spPr>
        <p:txBody>
          <a:bodyPr/>
          <a:lstStyle/>
          <a:p>
            <a:pPr>
              <a:defRPr/>
            </a:pPr>
            <a:r>
              <a:rPr lang="de-DE"/>
              <a:t>Technische Anforderungen</a:t>
            </a:r>
            <a:endParaRPr/>
          </a:p>
          <a:p>
            <a:pPr>
              <a:defRPr/>
            </a:pPr>
            <a:r>
              <a:rPr lang="de-DE"/>
              <a:t>Siegel für vertrauenswürdige Langzeitarchive</a:t>
            </a:r>
            <a:br>
              <a:rPr lang="de-DE"/>
            </a:br>
            <a:r>
              <a:rPr lang="de-DE"/>
              <a:t>(z. B. CoreTrustSeal, nestor-Siegel, DIN 31644)</a:t>
            </a:r>
            <a:endParaRPr/>
          </a:p>
          <a:p>
            <a:pPr>
              <a:defRPr/>
            </a:pPr>
            <a:r>
              <a:rPr lang="de-DE"/>
              <a:t>Kosten</a:t>
            </a:r>
            <a:endParaRPr/>
          </a:p>
          <a:p>
            <a:pPr>
              <a:defRPr/>
            </a:pPr>
            <a:r>
              <a:rPr lang="de-DE"/>
              <a:t>Zugänglichmachung der Daten</a:t>
            </a:r>
            <a:endParaRPr/>
          </a:p>
          <a:p>
            <a:pPr>
              <a:defRPr/>
            </a:pPr>
            <a:r>
              <a:rPr lang="de-DE"/>
              <a:t>Langlebigkeit des Dienstleisters</a:t>
            </a:r>
            <a:endParaRPr/>
          </a:p>
        </p:txBody>
      </p:sp>
      <p:sp>
        <p:nvSpPr>
          <p:cNvPr id="4" name="Titel 8"/>
          <p:cNvSpPr>
            <a:spLocks noGrp="1"/>
          </p:cNvSpPr>
          <p:nvPr>
            <p:ph type="title"/>
          </p:nvPr>
        </p:nvSpPr>
        <p:spPr bwMode="auto">
          <a:xfrm>
            <a:off x="476250" y="376238"/>
            <a:ext cx="8191500" cy="584039"/>
          </a:xfrm>
        </p:spPr>
        <p:txBody>
          <a:bodyPr/>
          <a:lstStyle/>
          <a:p>
            <a:pPr>
              <a:defRPr/>
            </a:pPr>
            <a:r>
              <a:rPr lang="de-DE"/>
              <a:t>Archivauswahl</a:t>
            </a:r>
            <a:endParaRPr/>
          </a:p>
        </p:txBody>
      </p:sp>
      <p:sp>
        <p:nvSpPr>
          <p:cNvPr id="8" name="Textplatzhalter 7"/>
          <p:cNvSpPr>
            <a:spLocks noGrp="1"/>
          </p:cNvSpPr>
          <p:nvPr>
            <p:ph type="body" sz="quarter" idx="21"/>
          </p:nvPr>
        </p:nvSpPr>
        <p:spPr bwMode="auto"/>
        <p:txBody>
          <a:bodyPr/>
          <a:lstStyle/>
          <a:p>
            <a:pPr>
              <a:defRPr/>
            </a:pPr>
            <a:r>
              <a:rPr lang="de-DE"/>
              <a:t>Anforderungen an Langzeitarchive</a:t>
            </a:r>
            <a:endParaRPr/>
          </a:p>
        </p:txBody>
      </p:sp>
      <p:sp>
        <p:nvSpPr>
          <p:cNvPr id="6" name="Foliennummernplatzhalter 7"/>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90</a:t>
            </a:fld>
            <a:endParaRPr lang="de-DE"/>
          </a:p>
        </p:txBody>
      </p:sp>
      <p:sp>
        <p:nvSpPr>
          <p:cNvPr id="2" name="Textfeld 1">
            <a:extLst>
              <a:ext uri="{FF2B5EF4-FFF2-40B4-BE49-F238E27FC236}">
                <a16:creationId xmlns:a16="http://schemas.microsoft.com/office/drawing/2014/main" id="{4D1C79BA-CC28-6374-CD67-4E6A1C0CBC3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10.9</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Zugriffssicherheit</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91</a:t>
            </a:fld>
            <a:endParaRPr lang="de-DE"/>
          </a:p>
        </p:txBody>
      </p:sp>
      <p:sp>
        <p:nvSpPr>
          <p:cNvPr id="3" name="Textfeld 2">
            <a:extLst>
              <a:ext uri="{FF2B5EF4-FFF2-40B4-BE49-F238E27FC236}">
                <a16:creationId xmlns:a16="http://schemas.microsoft.com/office/drawing/2014/main" id="{87C95C2F-F88E-AED4-E40B-8292B4AB1E4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11.1</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4765278" cy="2782888"/>
          </a:xfrm>
        </p:spPr>
        <p:txBody>
          <a:bodyPr/>
          <a:lstStyle/>
          <a:p>
            <a:pPr>
              <a:defRPr/>
            </a:pPr>
            <a:r>
              <a:rPr lang="de-DE"/>
              <a:t>Vor Datendiebstahl schützen</a:t>
            </a:r>
            <a:endParaRPr/>
          </a:p>
          <a:p>
            <a:pPr>
              <a:defRPr/>
            </a:pPr>
            <a:r>
              <a:rPr lang="de-DE"/>
              <a:t>Missbrauch der Daten verhindern</a:t>
            </a:r>
            <a:endParaRPr/>
          </a:p>
          <a:p>
            <a:pPr>
              <a:defRPr/>
            </a:pPr>
            <a:r>
              <a:rPr lang="de-DE"/>
              <a:t>Personen schützen (sensible Daten)</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Datensicherheit</a:t>
            </a:r>
            <a:endParaRPr/>
          </a:p>
        </p:txBody>
      </p:sp>
      <p:sp>
        <p:nvSpPr>
          <p:cNvPr id="8" name="Textplatzhalter 7"/>
          <p:cNvSpPr>
            <a:spLocks noGrp="1"/>
          </p:cNvSpPr>
          <p:nvPr>
            <p:ph type="body" sz="quarter" idx="21"/>
          </p:nvPr>
        </p:nvSpPr>
        <p:spPr bwMode="auto"/>
        <p:txBody>
          <a:bodyPr/>
          <a:lstStyle/>
          <a:p>
            <a:pPr>
              <a:defRPr/>
            </a:pPr>
            <a:r>
              <a:rPr lang="de-DE"/>
              <a:t>Gründe für einen sicheren Umgang mit Daten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92</a:t>
            </a:fld>
            <a:endParaRPr lang="de-DE"/>
          </a:p>
        </p:txBody>
      </p:sp>
      <p:sp>
        <p:nvSpPr>
          <p:cNvPr id="2" name="Textfeld 1">
            <a:extLst>
              <a:ext uri="{FF2B5EF4-FFF2-40B4-BE49-F238E27FC236}">
                <a16:creationId xmlns:a16="http://schemas.microsoft.com/office/drawing/2014/main" id="{DC05EDEA-D5F9-A7D8-493E-CF9A59F9EB2E}"/>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11.2</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Inhaltsplatzhalter 5"/>
          <p:cNvSpPr>
            <a:spLocks noGrp="1"/>
          </p:cNvSpPr>
          <p:nvPr>
            <p:ph type="body" sz="half" idx="1"/>
          </p:nvPr>
        </p:nvSpPr>
        <p:spPr bwMode="auto">
          <a:xfrm>
            <a:off x="958147" y="1928018"/>
            <a:ext cx="3640237" cy="2782094"/>
          </a:xfrm>
        </p:spPr>
        <p:txBody>
          <a:bodyPr/>
          <a:lstStyle/>
          <a:p>
            <a:pPr>
              <a:defRPr/>
            </a:pPr>
            <a:r>
              <a:rPr lang="de-DE"/>
              <a:t>Vertraulichkeit</a:t>
            </a:r>
            <a:endParaRPr/>
          </a:p>
          <a:p>
            <a:pPr>
              <a:defRPr/>
            </a:pPr>
            <a:r>
              <a:rPr lang="de-DE"/>
              <a:t>Integrität</a:t>
            </a:r>
            <a:endParaRPr/>
          </a:p>
          <a:p>
            <a:pPr>
              <a:defRPr/>
            </a:pPr>
            <a:r>
              <a:rPr lang="de-DE"/>
              <a:t>Verfügbarkeit</a:t>
            </a:r>
            <a:endParaRPr/>
          </a:p>
          <a:p>
            <a:pPr>
              <a:defRPr/>
            </a:pPr>
            <a:r>
              <a:rPr lang="de-DE"/>
              <a:t>Kontrollierbarkeit</a:t>
            </a:r>
            <a:endParaRPr/>
          </a:p>
        </p:txBody>
      </p:sp>
      <p:sp>
        <p:nvSpPr>
          <p:cNvPr id="4" name="Titel 2"/>
          <p:cNvSpPr>
            <a:spLocks noGrp="1"/>
          </p:cNvSpPr>
          <p:nvPr>
            <p:ph type="title"/>
          </p:nvPr>
        </p:nvSpPr>
        <p:spPr bwMode="auto">
          <a:xfrm>
            <a:off x="476250" y="376238"/>
            <a:ext cx="8191500" cy="584039"/>
          </a:xfrm>
        </p:spPr>
        <p:txBody>
          <a:bodyPr/>
          <a:lstStyle/>
          <a:p>
            <a:pPr>
              <a:defRPr/>
            </a:pPr>
            <a:r>
              <a:rPr lang="de-DE"/>
              <a:t>Datensicherheit</a:t>
            </a:r>
            <a:endParaRPr/>
          </a:p>
        </p:txBody>
      </p:sp>
      <p:sp>
        <p:nvSpPr>
          <p:cNvPr id="8" name="Textplatzhalter 7"/>
          <p:cNvSpPr>
            <a:spLocks noGrp="1"/>
          </p:cNvSpPr>
          <p:nvPr>
            <p:ph type="body" sz="quarter" idx="21"/>
          </p:nvPr>
        </p:nvSpPr>
        <p:spPr bwMode="auto"/>
        <p:txBody>
          <a:bodyPr/>
          <a:lstStyle/>
          <a:p>
            <a:pPr>
              <a:defRPr/>
            </a:pPr>
            <a:r>
              <a:rPr lang="de-DE"/>
              <a:t>Aspekte</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93</a:t>
            </a:fld>
            <a:endParaRPr lang="de-DE"/>
          </a:p>
        </p:txBody>
      </p:sp>
      <p:sp>
        <p:nvSpPr>
          <p:cNvPr id="2" name="Textfeld 1">
            <a:extLst>
              <a:ext uri="{FF2B5EF4-FFF2-40B4-BE49-F238E27FC236}">
                <a16:creationId xmlns:a16="http://schemas.microsoft.com/office/drawing/2014/main" id="{09BE424D-87F9-BB53-E424-C8528802132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11.3</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7285558" cy="2782888"/>
          </a:xfrm>
        </p:spPr>
        <p:txBody>
          <a:bodyPr/>
          <a:lstStyle/>
          <a:p>
            <a:pPr>
              <a:defRPr/>
            </a:pPr>
            <a:r>
              <a:rPr lang="de-DE"/>
              <a:t>Physischer Schutz vor Zugriff, </a:t>
            </a:r>
            <a:br>
              <a:rPr lang="de-DE"/>
            </a:br>
            <a:r>
              <a:rPr lang="de-DE"/>
              <a:t>z. B. abschließbarer Raum, Safe, Datentreuhänder</a:t>
            </a:r>
            <a:endParaRPr/>
          </a:p>
          <a:p>
            <a:pPr>
              <a:defRPr/>
            </a:pPr>
            <a:r>
              <a:rPr lang="de-DE"/>
              <a:t>Automatische Verschlüsselungsoptionen, </a:t>
            </a:r>
            <a:br>
              <a:rPr lang="de-DE"/>
            </a:br>
            <a:r>
              <a:rPr lang="de-DE"/>
              <a:t>z. B. FileVault, Bitlocker, dm-crypt</a:t>
            </a:r>
          </a:p>
        </p:txBody>
      </p:sp>
      <p:sp>
        <p:nvSpPr>
          <p:cNvPr id="4" name="Titel 2"/>
          <p:cNvSpPr>
            <a:spLocks noGrp="1"/>
          </p:cNvSpPr>
          <p:nvPr>
            <p:ph type="title"/>
          </p:nvPr>
        </p:nvSpPr>
        <p:spPr bwMode="auto">
          <a:xfrm>
            <a:off x="476250" y="376238"/>
            <a:ext cx="8191500" cy="584039"/>
          </a:xfrm>
        </p:spPr>
        <p:txBody>
          <a:bodyPr/>
          <a:lstStyle/>
          <a:p>
            <a:pPr>
              <a:defRPr/>
            </a:pPr>
            <a:r>
              <a:rPr lang="de-DE" dirty="0"/>
              <a:t>Daten Schützen</a:t>
            </a:r>
            <a:endParaRPr dirty="0"/>
          </a:p>
        </p:txBody>
      </p:sp>
      <p:sp>
        <p:nvSpPr>
          <p:cNvPr id="8" name="Textplatzhalter 7"/>
          <p:cNvSpPr>
            <a:spLocks noGrp="1"/>
          </p:cNvSpPr>
          <p:nvPr>
            <p:ph type="body" sz="quarter" idx="21"/>
          </p:nvPr>
        </p:nvSpPr>
        <p:spPr bwMode="auto"/>
        <p:txBody>
          <a:bodyPr/>
          <a:lstStyle/>
          <a:p>
            <a:pPr>
              <a:defRPr/>
            </a:pPr>
            <a:r>
              <a:rPr lang="de-DE"/>
              <a:t>Physischer Schutz und Verschlüsselung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94</a:t>
            </a:fld>
            <a:endParaRPr lang="de-DE"/>
          </a:p>
        </p:txBody>
      </p:sp>
      <p:sp>
        <p:nvSpPr>
          <p:cNvPr id="2" name="Textfeld 1">
            <a:extLst>
              <a:ext uri="{FF2B5EF4-FFF2-40B4-BE49-F238E27FC236}">
                <a16:creationId xmlns:a16="http://schemas.microsoft.com/office/drawing/2014/main" id="{E937FF08-E090-CCC8-63ED-8ED2904A95C6}"/>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11.4</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3"/>
          <p:cNvSpPr>
            <a:spLocks noGrp="1"/>
          </p:cNvSpPr>
          <p:nvPr>
            <p:ph type="body" sz="half" idx="1"/>
          </p:nvPr>
        </p:nvSpPr>
        <p:spPr bwMode="auto">
          <a:xfrm>
            <a:off x="958850" y="1927225"/>
            <a:ext cx="7501582" cy="2782888"/>
          </a:xfrm>
        </p:spPr>
        <p:txBody>
          <a:bodyPr/>
          <a:lstStyle/>
          <a:p>
            <a:pPr>
              <a:defRPr/>
            </a:pPr>
            <a:r>
              <a:rPr lang="de-DE" dirty="0"/>
              <a:t>Mindestens acht Zeichen</a:t>
            </a:r>
            <a:endParaRPr dirty="0"/>
          </a:p>
          <a:p>
            <a:pPr>
              <a:defRPr/>
            </a:pPr>
            <a:r>
              <a:rPr lang="de-DE" dirty="0"/>
              <a:t>Klein- und Großbuchstaben </a:t>
            </a:r>
            <a:endParaRPr dirty="0"/>
          </a:p>
          <a:p>
            <a:pPr>
              <a:defRPr/>
            </a:pPr>
            <a:r>
              <a:rPr lang="de-DE" dirty="0"/>
              <a:t>Sonderzeichen und Ziffern</a:t>
            </a:r>
            <a:endParaRPr dirty="0"/>
          </a:p>
          <a:p>
            <a:pPr>
              <a:defRPr/>
            </a:pPr>
            <a:r>
              <a:rPr lang="de-DE" dirty="0"/>
              <a:t>Verwendete Zeichen sollten auf der Tastatur nicht nebeneinander liegen</a:t>
            </a:r>
            <a:endParaRPr dirty="0"/>
          </a:p>
          <a:p>
            <a:pPr>
              <a:defRPr/>
            </a:pPr>
            <a:r>
              <a:rPr lang="de-DE" dirty="0"/>
              <a:t>Nutzt keine Passwörter, die in Wörterbüchern vorkommen!</a:t>
            </a:r>
            <a:endParaRPr dirty="0"/>
          </a:p>
        </p:txBody>
      </p:sp>
      <p:sp>
        <p:nvSpPr>
          <p:cNvPr id="4" name="Titel 2"/>
          <p:cNvSpPr>
            <a:spLocks noGrp="1"/>
          </p:cNvSpPr>
          <p:nvPr>
            <p:ph type="title"/>
          </p:nvPr>
        </p:nvSpPr>
        <p:spPr bwMode="auto">
          <a:xfrm>
            <a:off x="476250" y="376238"/>
            <a:ext cx="8191500" cy="584039"/>
          </a:xfrm>
        </p:spPr>
        <p:txBody>
          <a:bodyPr/>
          <a:lstStyle/>
          <a:p>
            <a:pPr>
              <a:defRPr/>
            </a:pPr>
            <a:r>
              <a:rPr lang="de-DE" dirty="0"/>
              <a:t>Daten Schützen</a:t>
            </a:r>
            <a:endParaRPr dirty="0"/>
          </a:p>
        </p:txBody>
      </p:sp>
      <p:sp>
        <p:nvSpPr>
          <p:cNvPr id="12" name="Textplatzhalter 11"/>
          <p:cNvSpPr>
            <a:spLocks noGrp="1"/>
          </p:cNvSpPr>
          <p:nvPr>
            <p:ph type="body" sz="quarter" idx="21"/>
          </p:nvPr>
        </p:nvSpPr>
        <p:spPr bwMode="auto"/>
        <p:txBody>
          <a:bodyPr/>
          <a:lstStyle/>
          <a:p>
            <a:pPr>
              <a:defRPr/>
            </a:pPr>
            <a:r>
              <a:rPr lang="de-DE"/>
              <a:t>Passwortschutz</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95</a:t>
            </a:fld>
            <a:endParaRPr lang="de-DE"/>
          </a:p>
        </p:txBody>
      </p:sp>
      <p:pic>
        <p:nvPicPr>
          <p:cNvPr id="1943244951" name="Grafik 1943244950"/>
          <p:cNvPicPr>
            <a:picLocks noChangeAspect="1"/>
          </p:cNvPicPr>
          <p:nvPr/>
        </p:nvPicPr>
        <p:blipFill>
          <a:blip r:embed="rId3"/>
          <a:stretch/>
        </p:blipFill>
        <p:spPr bwMode="auto">
          <a:xfrm>
            <a:off x="6300192" y="1203598"/>
            <a:ext cx="1501324" cy="1866645"/>
          </a:xfrm>
          <a:prstGeom prst="rect">
            <a:avLst/>
          </a:prstGeom>
        </p:spPr>
      </p:pic>
      <p:sp>
        <p:nvSpPr>
          <p:cNvPr id="2" name="Textfeld 1">
            <a:extLst>
              <a:ext uri="{FF2B5EF4-FFF2-40B4-BE49-F238E27FC236}">
                <a16:creationId xmlns:a16="http://schemas.microsoft.com/office/drawing/2014/main" id="{41602733-3006-25D7-312C-503E7195E66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11.5</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Rechte und Rollen</a:t>
            </a:r>
            <a:endParaRPr/>
          </a:p>
        </p:txBody>
      </p:sp>
      <p:sp>
        <p:nvSpPr>
          <p:cNvPr id="29" name="Textplatzhalter 28"/>
          <p:cNvSpPr>
            <a:spLocks noGrp="1"/>
          </p:cNvSpPr>
          <p:nvPr>
            <p:ph type="body" sz="quarter" idx="21"/>
          </p:nvPr>
        </p:nvSpPr>
        <p:spPr bwMode="auto"/>
        <p:txBody>
          <a:bodyPr/>
          <a:lstStyle/>
          <a:p>
            <a:pPr>
              <a:defRPr/>
            </a:pPr>
            <a:r>
              <a:rPr lang="de-DE"/>
              <a:t>Zugriffsrechte und Rollenvergabe</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96</a:t>
            </a:fld>
            <a:endParaRPr lang="de-DE"/>
          </a:p>
        </p:txBody>
      </p:sp>
      <p:grpSp>
        <p:nvGrpSpPr>
          <p:cNvPr id="43" name="Gruppieren 42"/>
          <p:cNvGrpSpPr/>
          <p:nvPr/>
        </p:nvGrpSpPr>
        <p:grpSpPr bwMode="auto">
          <a:xfrm>
            <a:off x="530460" y="1964757"/>
            <a:ext cx="2952328" cy="1787552"/>
            <a:chOff x="530460" y="1964757"/>
            <a:chExt cx="2952328" cy="1787552"/>
          </a:xfrm>
        </p:grpSpPr>
        <p:sp>
          <p:nvSpPr>
            <p:cNvPr id="7" name="Oval 6"/>
            <p:cNvSpPr>
              <a:spLocks noChangeAspect="1"/>
            </p:cNvSpPr>
            <p:nvPr/>
          </p:nvSpPr>
          <p:spPr bwMode="auto">
            <a:xfrm>
              <a:off x="1616240" y="2924309"/>
              <a:ext cx="828000" cy="828000"/>
            </a:xfrm>
            <a:prstGeom prst="ellipse">
              <a:avLst/>
            </a:prstGeom>
            <a:solidFill>
              <a:schemeClr val="accent1">
                <a:hueOff val="0"/>
                <a:satOff val="0"/>
                <a:lumOff val="0"/>
                <a:alphaOff val="0"/>
                <a:alpha val="65000"/>
              </a:schemeClr>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12700" tIns="12700" rIns="12700" bIns="12700" numCol="1" spcCol="1270" anchor="ctr" anchorCtr="0">
              <a:noAutofit/>
            </a:bodyPr>
            <a:lstStyle/>
            <a:p>
              <a:pPr marL="0" lvl="0" indent="0" algn="ctr" defTabSz="889000">
                <a:lnSpc>
                  <a:spcPct val="90000"/>
                </a:lnSpc>
                <a:spcBef>
                  <a:spcPts val="0"/>
                </a:spcBef>
                <a:spcAft>
                  <a:spcPts val="0"/>
                </a:spcAft>
                <a:buNone/>
                <a:defRPr/>
              </a:pPr>
              <a:r>
                <a:rPr lang="de-DE" sz="1400" b="1">
                  <a:solidFill>
                    <a:schemeClr val="bg2">
                      <a:lumMod val="10000"/>
                    </a:schemeClr>
                  </a:solidFill>
                </a:rPr>
                <a:t>Wer?</a:t>
              </a:r>
              <a:endParaRPr sz="1400" b="1"/>
            </a:p>
          </p:txBody>
        </p:sp>
        <p:grpSp>
          <p:nvGrpSpPr>
            <p:cNvPr id="31" name="Gruppieren 30"/>
            <p:cNvGrpSpPr/>
            <p:nvPr/>
          </p:nvGrpSpPr>
          <p:grpSpPr bwMode="auto">
            <a:xfrm>
              <a:off x="530460" y="2342055"/>
              <a:ext cx="1125055" cy="658615"/>
              <a:chOff x="323528" y="2643758"/>
              <a:chExt cx="1125055" cy="658615"/>
            </a:xfrm>
          </p:grpSpPr>
          <p:sp>
            <p:nvSpPr>
              <p:cNvPr id="8" name="Pfeil nach links 7"/>
              <p:cNvSpPr/>
              <p:nvPr/>
            </p:nvSpPr>
            <p:spPr bwMode="auto">
              <a:xfrm rot="12899999">
                <a:off x="821559" y="3080346"/>
                <a:ext cx="627024" cy="222027"/>
              </a:xfrm>
              <a:prstGeom prst="leftArrow">
                <a:avLst>
                  <a:gd name="adj1" fmla="val 60000"/>
                  <a:gd name="adj2" fmla="val 50000"/>
                </a:avLst>
              </a:prstGeom>
              <a:solidFill>
                <a:schemeClr val="accent1">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9" name="Abgerundetes Rechteck 8"/>
              <p:cNvSpPr/>
              <p:nvPr/>
            </p:nvSpPr>
            <p:spPr bwMode="auto">
              <a:xfrm>
                <a:off x="323528" y="2643758"/>
                <a:ext cx="864000" cy="592073"/>
              </a:xfrm>
              <a:prstGeom prst="roundRect">
                <a:avLst>
                  <a:gd name="adj" fmla="val 10000"/>
                </a:avLst>
              </a:prstGeom>
              <a:solidFill>
                <a:srgbClr val="6DA7D3"/>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26670" tIns="26670" rIns="26670" bIns="26670" numCol="1" spcCol="1270" anchor="ctr" anchorCtr="0">
                <a:noAutofit/>
              </a:bodyPr>
              <a:lstStyle/>
              <a:p>
                <a:pPr marL="0" lvl="0" indent="0" algn="ctr" defTabSz="622300">
                  <a:lnSpc>
                    <a:spcPct val="90000"/>
                  </a:lnSpc>
                  <a:spcBef>
                    <a:spcPts val="0"/>
                  </a:spcBef>
                  <a:spcAft>
                    <a:spcPts val="0"/>
                  </a:spcAft>
                  <a:buNone/>
                  <a:defRPr/>
                </a:pPr>
                <a:r>
                  <a:rPr lang="de-DE" sz="1400">
                    <a:solidFill>
                      <a:schemeClr val="bg2">
                        <a:lumMod val="10000"/>
                      </a:schemeClr>
                    </a:solidFill>
                  </a:rPr>
                  <a:t>Gruppe</a:t>
                </a:r>
                <a:endParaRPr sz="1400"/>
              </a:p>
            </p:txBody>
          </p:sp>
        </p:grpSp>
        <p:grpSp>
          <p:nvGrpSpPr>
            <p:cNvPr id="33" name="Gruppieren 32"/>
            <p:cNvGrpSpPr/>
            <p:nvPr/>
          </p:nvGrpSpPr>
          <p:grpSpPr bwMode="auto">
            <a:xfrm>
              <a:off x="1598240" y="1964757"/>
              <a:ext cx="864000" cy="923060"/>
              <a:chOff x="1367421" y="2266460"/>
              <a:chExt cx="864000" cy="923060"/>
            </a:xfrm>
          </p:grpSpPr>
          <p:sp>
            <p:nvSpPr>
              <p:cNvPr id="10" name="Pfeil nach links 9"/>
              <p:cNvSpPr/>
              <p:nvPr/>
            </p:nvSpPr>
            <p:spPr bwMode="auto">
              <a:xfrm rot="16199998">
                <a:off x="1485909" y="2764994"/>
                <a:ext cx="627024" cy="222027"/>
              </a:xfrm>
              <a:prstGeom prst="leftArrow">
                <a:avLst>
                  <a:gd name="adj1" fmla="val 60000"/>
                  <a:gd name="adj2" fmla="val 50000"/>
                </a:avLst>
              </a:prstGeom>
              <a:solidFill>
                <a:schemeClr val="accent1">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11" name="Abgerundetes Rechteck 10"/>
              <p:cNvSpPr/>
              <p:nvPr/>
            </p:nvSpPr>
            <p:spPr bwMode="auto">
              <a:xfrm>
                <a:off x="1367421" y="2266460"/>
                <a:ext cx="864000" cy="592073"/>
              </a:xfrm>
              <a:prstGeom prst="roundRect">
                <a:avLst>
                  <a:gd name="adj" fmla="val 10000"/>
                </a:avLst>
              </a:prstGeom>
              <a:solidFill>
                <a:srgbClr val="6DA7D3"/>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26670" tIns="26670" rIns="26670" bIns="26670" numCol="1" spcCol="1270" anchor="ctr" anchorCtr="0">
                <a:noAutofit/>
              </a:bodyPr>
              <a:lstStyle/>
              <a:p>
                <a:pPr marL="0" lvl="0" indent="0" algn="ctr" defTabSz="622300">
                  <a:lnSpc>
                    <a:spcPct val="90000"/>
                  </a:lnSpc>
                  <a:spcBef>
                    <a:spcPts val="0"/>
                  </a:spcBef>
                  <a:spcAft>
                    <a:spcPts val="0"/>
                  </a:spcAft>
                  <a:buNone/>
                  <a:defRPr/>
                </a:pPr>
                <a:r>
                  <a:rPr lang="de-DE" sz="1400">
                    <a:solidFill>
                      <a:schemeClr val="bg2">
                        <a:lumMod val="10000"/>
                      </a:schemeClr>
                    </a:solidFill>
                  </a:rPr>
                  <a:t>Rolle</a:t>
                </a:r>
                <a:endParaRPr sz="1400"/>
              </a:p>
            </p:txBody>
          </p:sp>
        </p:grpSp>
        <p:sp>
          <p:nvSpPr>
            <p:cNvPr id="12" name="Pfeil nach links 11"/>
            <p:cNvSpPr/>
            <p:nvPr/>
          </p:nvSpPr>
          <p:spPr bwMode="auto">
            <a:xfrm rot="19499999">
              <a:off x="2416739" y="2778643"/>
              <a:ext cx="627024" cy="222027"/>
            </a:xfrm>
            <a:prstGeom prst="leftArrow">
              <a:avLst>
                <a:gd name="adj1" fmla="val 60000"/>
                <a:gd name="adj2" fmla="val 50000"/>
              </a:avLst>
            </a:prstGeom>
            <a:solidFill>
              <a:schemeClr val="accent1">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13" name="Abgerundetes Rechteck 12"/>
            <p:cNvSpPr/>
            <p:nvPr/>
          </p:nvSpPr>
          <p:spPr bwMode="auto">
            <a:xfrm>
              <a:off x="2618788" y="2342055"/>
              <a:ext cx="864000" cy="592073"/>
            </a:xfrm>
            <a:prstGeom prst="roundRect">
              <a:avLst>
                <a:gd name="adj" fmla="val 10000"/>
              </a:avLst>
            </a:prstGeom>
            <a:solidFill>
              <a:srgbClr val="6DA7D3"/>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26670" tIns="26670" rIns="26670" bIns="26670" numCol="1" spcCol="1270" anchor="ctr" anchorCtr="0">
              <a:noAutofit/>
            </a:bodyPr>
            <a:lstStyle/>
            <a:p>
              <a:pPr marL="0" lvl="0" indent="0" algn="ctr" defTabSz="622300">
                <a:lnSpc>
                  <a:spcPct val="90000"/>
                </a:lnSpc>
                <a:spcBef>
                  <a:spcPts val="0"/>
                </a:spcBef>
                <a:spcAft>
                  <a:spcPts val="0"/>
                </a:spcAft>
                <a:buNone/>
                <a:defRPr/>
              </a:pPr>
              <a:r>
                <a:rPr lang="de-DE" sz="1400">
                  <a:solidFill>
                    <a:schemeClr val="bg2">
                      <a:lumMod val="10000"/>
                    </a:schemeClr>
                  </a:solidFill>
                </a:rPr>
                <a:t>Benutzer</a:t>
              </a:r>
              <a:endParaRPr sz="1400"/>
            </a:p>
          </p:txBody>
        </p:sp>
      </p:grpSp>
      <p:grpSp>
        <p:nvGrpSpPr>
          <p:cNvPr id="38" name="Gruppieren 37"/>
          <p:cNvGrpSpPr/>
          <p:nvPr/>
        </p:nvGrpSpPr>
        <p:grpSpPr bwMode="auto">
          <a:xfrm>
            <a:off x="3203848" y="2866734"/>
            <a:ext cx="3024336" cy="1793248"/>
            <a:chOff x="3275856" y="2800420"/>
            <a:chExt cx="3024336" cy="1793248"/>
          </a:xfrm>
        </p:grpSpPr>
        <p:grpSp>
          <p:nvGrpSpPr>
            <p:cNvPr id="37" name="Gruppieren 36"/>
            <p:cNvGrpSpPr/>
            <p:nvPr/>
          </p:nvGrpSpPr>
          <p:grpSpPr bwMode="auto">
            <a:xfrm>
              <a:off x="3275856" y="3219822"/>
              <a:ext cx="1145151" cy="616513"/>
              <a:chOff x="3275856" y="3219822"/>
              <a:chExt cx="1145151" cy="616513"/>
            </a:xfrm>
          </p:grpSpPr>
          <p:sp>
            <p:nvSpPr>
              <p:cNvPr id="16" name="Pfeil nach links 15"/>
              <p:cNvSpPr/>
              <p:nvPr/>
            </p:nvSpPr>
            <p:spPr bwMode="auto">
              <a:xfrm rot="12899999">
                <a:off x="3793983" y="3614308"/>
                <a:ext cx="627024" cy="222027"/>
              </a:xfrm>
              <a:prstGeom prst="leftArrow">
                <a:avLst>
                  <a:gd name="adj1" fmla="val 60000"/>
                  <a:gd name="adj2" fmla="val 50000"/>
                </a:avLst>
              </a:prstGeom>
              <a:solidFill>
                <a:schemeClr val="accent2">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17" name="Abgerundetes Rechteck 16"/>
              <p:cNvSpPr/>
              <p:nvPr/>
            </p:nvSpPr>
            <p:spPr bwMode="auto">
              <a:xfrm>
                <a:off x="3275856" y="3219822"/>
                <a:ext cx="864000" cy="592073"/>
              </a:xfrm>
              <a:prstGeom prst="roundRect">
                <a:avLst>
                  <a:gd name="adj" fmla="val 10000"/>
                </a:avLst>
              </a:prstGeom>
              <a:solidFill>
                <a:srgbClr val="78C6C0"/>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22860" tIns="22860" rIns="22860" bIns="22860" numCol="1" spcCol="1270" anchor="ctr" anchorCtr="0">
                <a:noAutofit/>
              </a:bodyPr>
              <a:lstStyle/>
              <a:p>
                <a:pPr marL="0" lvl="0" indent="0" algn="ctr" defTabSz="533400">
                  <a:lnSpc>
                    <a:spcPct val="90000"/>
                  </a:lnSpc>
                  <a:spcBef>
                    <a:spcPts val="0"/>
                  </a:spcBef>
                  <a:spcAft>
                    <a:spcPts val="0"/>
                  </a:spcAft>
                  <a:buNone/>
                  <a:defRPr/>
                </a:pPr>
                <a:r>
                  <a:rPr lang="de-DE" sz="1400">
                    <a:solidFill>
                      <a:schemeClr val="bg2">
                        <a:lumMod val="10000"/>
                      </a:schemeClr>
                    </a:solidFill>
                  </a:rPr>
                  <a:t>Lesen</a:t>
                </a:r>
                <a:endParaRPr sz="1400"/>
              </a:p>
            </p:txBody>
          </p:sp>
        </p:grpSp>
        <p:grpSp>
          <p:nvGrpSpPr>
            <p:cNvPr id="36" name="Gruppieren 35"/>
            <p:cNvGrpSpPr/>
            <p:nvPr/>
          </p:nvGrpSpPr>
          <p:grpSpPr bwMode="auto">
            <a:xfrm>
              <a:off x="4366738" y="2800420"/>
              <a:ext cx="864000" cy="1793248"/>
              <a:chOff x="4367320" y="2800420"/>
              <a:chExt cx="864000" cy="1793248"/>
            </a:xfrm>
          </p:grpSpPr>
          <p:sp>
            <p:nvSpPr>
              <p:cNvPr id="15" name="Oval 14"/>
              <p:cNvSpPr>
                <a:spLocks noChangeAspect="1"/>
              </p:cNvSpPr>
              <p:nvPr/>
            </p:nvSpPr>
            <p:spPr bwMode="auto">
              <a:xfrm>
                <a:off x="4385320" y="3765669"/>
                <a:ext cx="828000" cy="828000"/>
              </a:xfrm>
              <a:prstGeom prst="ellipse">
                <a:avLst/>
              </a:prstGeom>
              <a:solidFill>
                <a:schemeClr val="accent2">
                  <a:hueOff val="0"/>
                  <a:satOff val="0"/>
                  <a:lumOff val="0"/>
                  <a:alphaOff val="0"/>
                  <a:alpha val="65000"/>
                </a:schemeClr>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11430" tIns="11430" rIns="11430" bIns="11430" numCol="1" spcCol="1270" anchor="ctr" anchorCtr="0">
                <a:noAutofit/>
              </a:bodyPr>
              <a:lstStyle/>
              <a:p>
                <a:pPr marL="0" lvl="0" indent="0" algn="ctr" defTabSz="800100">
                  <a:lnSpc>
                    <a:spcPct val="90000"/>
                  </a:lnSpc>
                  <a:spcBef>
                    <a:spcPts val="0"/>
                  </a:spcBef>
                  <a:spcAft>
                    <a:spcPts val="0"/>
                  </a:spcAft>
                  <a:buNone/>
                  <a:defRPr/>
                </a:pPr>
                <a:r>
                  <a:rPr lang="de-DE" sz="1400" b="1">
                    <a:solidFill>
                      <a:schemeClr val="bg2">
                        <a:lumMod val="10000"/>
                      </a:schemeClr>
                    </a:solidFill>
                  </a:rPr>
                  <a:t>Darf was?</a:t>
                </a:r>
                <a:endParaRPr sz="1400" b="1">
                  <a:solidFill>
                    <a:schemeClr val="bg2">
                      <a:lumMod val="10000"/>
                    </a:schemeClr>
                  </a:solidFill>
                </a:endParaRPr>
              </a:p>
            </p:txBody>
          </p:sp>
          <p:sp>
            <p:nvSpPr>
              <p:cNvPr id="18" name="Pfeil nach links 17"/>
              <p:cNvSpPr/>
              <p:nvPr/>
            </p:nvSpPr>
            <p:spPr bwMode="auto">
              <a:xfrm rot="16199998">
                <a:off x="4485808" y="3298956"/>
                <a:ext cx="627024" cy="222027"/>
              </a:xfrm>
              <a:prstGeom prst="leftArrow">
                <a:avLst>
                  <a:gd name="adj1" fmla="val 60000"/>
                  <a:gd name="adj2" fmla="val 50000"/>
                </a:avLst>
              </a:prstGeom>
              <a:solidFill>
                <a:schemeClr val="accent2">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19" name="Abgerundetes Rechteck 18"/>
              <p:cNvSpPr/>
              <p:nvPr/>
            </p:nvSpPr>
            <p:spPr bwMode="auto">
              <a:xfrm>
                <a:off x="4367320" y="2800420"/>
                <a:ext cx="864000" cy="592073"/>
              </a:xfrm>
              <a:prstGeom prst="roundRect">
                <a:avLst>
                  <a:gd name="adj" fmla="val 10000"/>
                </a:avLst>
              </a:prstGeom>
              <a:solidFill>
                <a:srgbClr val="78C6C0"/>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22860" tIns="22860" rIns="22860" bIns="22860" numCol="1" spcCol="1270" anchor="ctr" anchorCtr="0">
                <a:noAutofit/>
              </a:bodyPr>
              <a:lstStyle/>
              <a:p>
                <a:pPr marL="0" lvl="0" indent="0" algn="ctr" defTabSz="533400">
                  <a:lnSpc>
                    <a:spcPct val="90000"/>
                  </a:lnSpc>
                  <a:spcBef>
                    <a:spcPts val="0"/>
                  </a:spcBef>
                  <a:spcAft>
                    <a:spcPts val="0"/>
                  </a:spcAft>
                  <a:buNone/>
                  <a:defRPr/>
                </a:pPr>
                <a:r>
                  <a:rPr lang="de-DE" sz="1400">
                    <a:solidFill>
                      <a:schemeClr val="bg2">
                        <a:lumMod val="10000"/>
                      </a:schemeClr>
                    </a:solidFill>
                  </a:rPr>
                  <a:t>Schreiben</a:t>
                </a:r>
                <a:endParaRPr sz="1400"/>
              </a:p>
            </p:txBody>
          </p:sp>
        </p:grpSp>
        <p:grpSp>
          <p:nvGrpSpPr>
            <p:cNvPr id="35" name="Gruppieren 34"/>
            <p:cNvGrpSpPr/>
            <p:nvPr/>
          </p:nvGrpSpPr>
          <p:grpSpPr bwMode="auto">
            <a:xfrm>
              <a:off x="5162135" y="3219822"/>
              <a:ext cx="1138057" cy="616513"/>
              <a:chOff x="5162135" y="3219822"/>
              <a:chExt cx="1138057" cy="616513"/>
            </a:xfrm>
          </p:grpSpPr>
          <p:sp>
            <p:nvSpPr>
              <p:cNvPr id="20" name="Pfeil nach links 19"/>
              <p:cNvSpPr/>
              <p:nvPr/>
            </p:nvSpPr>
            <p:spPr bwMode="auto">
              <a:xfrm rot="19499999">
                <a:off x="5162135" y="3614308"/>
                <a:ext cx="627024" cy="222027"/>
              </a:xfrm>
              <a:prstGeom prst="leftArrow">
                <a:avLst>
                  <a:gd name="adj1" fmla="val 60000"/>
                  <a:gd name="adj2" fmla="val 50000"/>
                </a:avLst>
              </a:prstGeom>
              <a:solidFill>
                <a:schemeClr val="accent2">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21" name="Abgerundetes Rechteck 20"/>
              <p:cNvSpPr/>
              <p:nvPr/>
            </p:nvSpPr>
            <p:spPr bwMode="auto">
              <a:xfrm>
                <a:off x="5436192" y="3219822"/>
                <a:ext cx="864000" cy="592073"/>
              </a:xfrm>
              <a:prstGeom prst="roundRect">
                <a:avLst>
                  <a:gd name="adj" fmla="val 10000"/>
                </a:avLst>
              </a:prstGeom>
              <a:solidFill>
                <a:srgbClr val="78C6C0"/>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22860" tIns="22860" rIns="22860" bIns="22860" numCol="1" spcCol="1270" anchor="ctr" anchorCtr="0">
                <a:noAutofit/>
              </a:bodyPr>
              <a:lstStyle/>
              <a:p>
                <a:pPr marL="0" lvl="0" indent="0" algn="ctr" defTabSz="533400">
                  <a:lnSpc>
                    <a:spcPct val="90000"/>
                  </a:lnSpc>
                  <a:spcBef>
                    <a:spcPts val="0"/>
                  </a:spcBef>
                  <a:spcAft>
                    <a:spcPts val="0"/>
                  </a:spcAft>
                  <a:buNone/>
                  <a:defRPr/>
                </a:pPr>
                <a:r>
                  <a:rPr lang="de-DE" sz="1400">
                    <a:solidFill>
                      <a:schemeClr val="bg2">
                        <a:lumMod val="10000"/>
                      </a:schemeClr>
                    </a:solidFill>
                  </a:rPr>
                  <a:t>Ausführen</a:t>
                </a:r>
                <a:endParaRPr sz="1400"/>
              </a:p>
            </p:txBody>
          </p:sp>
        </p:grpSp>
      </p:grpSp>
      <p:grpSp>
        <p:nvGrpSpPr>
          <p:cNvPr id="42" name="Gruppieren 41"/>
          <p:cNvGrpSpPr/>
          <p:nvPr/>
        </p:nvGrpSpPr>
        <p:grpSpPr bwMode="auto">
          <a:xfrm>
            <a:off x="6012159" y="2342055"/>
            <a:ext cx="2952328" cy="1410254"/>
            <a:chOff x="6012159" y="2342055"/>
            <a:chExt cx="2952328" cy="1410254"/>
          </a:xfrm>
        </p:grpSpPr>
        <p:sp>
          <p:nvSpPr>
            <p:cNvPr id="23" name="Oval 22"/>
            <p:cNvSpPr>
              <a:spLocks noChangeAspect="1"/>
            </p:cNvSpPr>
            <p:nvPr/>
          </p:nvSpPr>
          <p:spPr bwMode="auto">
            <a:xfrm>
              <a:off x="7078729" y="2924309"/>
              <a:ext cx="828000" cy="828000"/>
            </a:xfrm>
            <a:prstGeom prst="ellipse">
              <a:avLst/>
            </a:prstGeom>
            <a:solidFill>
              <a:schemeClr val="accent6">
                <a:hueOff val="0"/>
                <a:satOff val="0"/>
                <a:lumOff val="0"/>
                <a:alphaOff val="0"/>
                <a:alpha val="65000"/>
              </a:schemeClr>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8890" tIns="8890" rIns="8890" bIns="8890" numCol="1" spcCol="1270" anchor="ctr" anchorCtr="0">
              <a:noAutofit/>
            </a:bodyPr>
            <a:lstStyle/>
            <a:p>
              <a:pPr marL="0" lvl="0" indent="0" algn="ctr" defTabSz="622300">
                <a:lnSpc>
                  <a:spcPct val="90000"/>
                </a:lnSpc>
                <a:spcBef>
                  <a:spcPts val="0"/>
                </a:spcBef>
                <a:spcAft>
                  <a:spcPts val="0"/>
                </a:spcAft>
                <a:buNone/>
                <a:defRPr/>
              </a:pPr>
              <a:r>
                <a:rPr lang="de-DE" sz="1400" b="1">
                  <a:solidFill>
                    <a:schemeClr val="bg2">
                      <a:lumMod val="10000"/>
                    </a:schemeClr>
                  </a:solidFill>
                </a:rPr>
                <a:t>Wofür?</a:t>
              </a:r>
              <a:endParaRPr sz="1400" b="1"/>
            </a:p>
          </p:txBody>
        </p:sp>
        <p:grpSp>
          <p:nvGrpSpPr>
            <p:cNvPr id="41" name="Gruppieren 40"/>
            <p:cNvGrpSpPr/>
            <p:nvPr/>
          </p:nvGrpSpPr>
          <p:grpSpPr bwMode="auto">
            <a:xfrm>
              <a:off x="6012159" y="2342055"/>
              <a:ext cx="1144961" cy="659285"/>
              <a:chOff x="6012159" y="2342055"/>
              <a:chExt cx="1144961" cy="659285"/>
            </a:xfrm>
          </p:grpSpPr>
          <p:sp>
            <p:nvSpPr>
              <p:cNvPr id="24" name="Pfeil nach links 23"/>
              <p:cNvSpPr/>
              <p:nvPr/>
            </p:nvSpPr>
            <p:spPr bwMode="auto">
              <a:xfrm rot="12899999">
                <a:off x="6532192" y="2779313"/>
                <a:ext cx="624929" cy="222027"/>
              </a:xfrm>
              <a:prstGeom prst="leftArrow">
                <a:avLst>
                  <a:gd name="adj1" fmla="val 60000"/>
                  <a:gd name="adj2" fmla="val 50000"/>
                </a:avLst>
              </a:prstGeom>
              <a:solidFill>
                <a:schemeClr val="accent6">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25" name="Abgerundetes Rechteck 24"/>
              <p:cNvSpPr/>
              <p:nvPr/>
            </p:nvSpPr>
            <p:spPr bwMode="auto">
              <a:xfrm>
                <a:off x="6012159" y="2342055"/>
                <a:ext cx="864000" cy="592073"/>
              </a:xfrm>
              <a:prstGeom prst="roundRect">
                <a:avLst>
                  <a:gd name="adj" fmla="val 10000"/>
                </a:avLst>
              </a:prstGeom>
              <a:solidFill>
                <a:srgbClr val="E079AA"/>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32385" tIns="32385" rIns="32385" bIns="32385" numCol="1" spcCol="1270" anchor="ctr" anchorCtr="0">
                <a:noAutofit/>
              </a:bodyPr>
              <a:lstStyle/>
              <a:p>
                <a:pPr marL="0" lvl="0" indent="0" algn="ctr" defTabSz="755650">
                  <a:lnSpc>
                    <a:spcPct val="90000"/>
                  </a:lnSpc>
                  <a:spcBef>
                    <a:spcPts val="0"/>
                  </a:spcBef>
                  <a:spcAft>
                    <a:spcPts val="0"/>
                  </a:spcAft>
                  <a:buNone/>
                  <a:defRPr/>
                </a:pPr>
                <a:r>
                  <a:rPr lang="de-DE" sz="1400">
                    <a:solidFill>
                      <a:schemeClr val="bg2">
                        <a:lumMod val="10000"/>
                      </a:schemeClr>
                    </a:solidFill>
                  </a:rPr>
                  <a:t>Ordner</a:t>
                </a:r>
                <a:endParaRPr sz="1400"/>
              </a:p>
            </p:txBody>
          </p:sp>
        </p:grpSp>
        <p:grpSp>
          <p:nvGrpSpPr>
            <p:cNvPr id="40" name="Gruppieren 39"/>
            <p:cNvGrpSpPr/>
            <p:nvPr/>
          </p:nvGrpSpPr>
          <p:grpSpPr bwMode="auto">
            <a:xfrm>
              <a:off x="7828336" y="2342055"/>
              <a:ext cx="1136152" cy="659285"/>
              <a:chOff x="7828336" y="2342055"/>
              <a:chExt cx="1136152" cy="659285"/>
            </a:xfrm>
          </p:grpSpPr>
          <p:sp>
            <p:nvSpPr>
              <p:cNvPr id="26" name="Pfeil nach links 25"/>
              <p:cNvSpPr/>
              <p:nvPr/>
            </p:nvSpPr>
            <p:spPr bwMode="auto">
              <a:xfrm rot="19499999">
                <a:off x="7828336" y="2779313"/>
                <a:ext cx="624929" cy="222027"/>
              </a:xfrm>
              <a:prstGeom prst="leftArrow">
                <a:avLst>
                  <a:gd name="adj1" fmla="val 60000"/>
                  <a:gd name="adj2" fmla="val 50000"/>
                </a:avLst>
              </a:prstGeom>
              <a:solidFill>
                <a:schemeClr val="accent6">
                  <a:tint val="60000"/>
                  <a:hueOff val="0"/>
                  <a:satOff val="0"/>
                  <a:lumOff val="0"/>
                  <a:alphaOff val="0"/>
                </a:schemeClr>
              </a:solidFill>
              <a:ln>
                <a:noFill/>
              </a:ln>
            </p:spPr>
            <p:style>
              <a:lnRef idx="0">
                <a:srgbClr val="000000"/>
              </a:lnRef>
              <a:fillRef idx="1">
                <a:srgbClr val="000000"/>
              </a:fillRef>
              <a:effectRef idx="0">
                <a:srgbClr val="000000"/>
              </a:effectRef>
              <a:fontRef idx="minor">
                <a:schemeClr val="lt1"/>
              </a:fontRef>
            </p:style>
            <p:txBody>
              <a:bodyPr/>
              <a:lstStyle/>
              <a:p>
                <a:pPr>
                  <a:defRPr/>
                </a:pPr>
                <a:endParaRPr lang="en-GB" sz="1400"/>
              </a:p>
            </p:txBody>
          </p:sp>
          <p:sp>
            <p:nvSpPr>
              <p:cNvPr id="27" name="Abgerundetes Rechteck 26"/>
              <p:cNvSpPr/>
              <p:nvPr/>
            </p:nvSpPr>
            <p:spPr bwMode="auto">
              <a:xfrm>
                <a:off x="8100488" y="2342055"/>
                <a:ext cx="864000" cy="592073"/>
              </a:xfrm>
              <a:prstGeom prst="roundRect">
                <a:avLst>
                  <a:gd name="adj" fmla="val 10000"/>
                </a:avLst>
              </a:prstGeom>
              <a:solidFill>
                <a:srgbClr val="E079AA"/>
              </a:solidFill>
              <a:ln w="12700" cap="flat" cmpd="sng" algn="ctr">
                <a:solidFill>
                  <a:srgbClr val="5E5E5E"/>
                </a:solidFill>
                <a:prstDash val="solid"/>
                <a:miter lim="800000"/>
              </a:ln>
            </p:spPr>
            <p:style>
              <a:lnRef idx="2">
                <a:srgbClr val="000000"/>
              </a:lnRef>
              <a:fillRef idx="1">
                <a:srgbClr val="000000"/>
              </a:fillRef>
              <a:effectRef idx="0">
                <a:srgbClr val="000000"/>
              </a:effectRef>
              <a:fontRef idx="minor">
                <a:schemeClr val="lt1"/>
              </a:fontRef>
            </p:style>
            <p:txBody>
              <a:bodyPr spcFirstLastPara="0" vert="horz" wrap="square" lIns="32385" tIns="32385" rIns="32385" bIns="32385" numCol="1" spcCol="1270" anchor="ctr" anchorCtr="0">
                <a:noAutofit/>
              </a:bodyPr>
              <a:lstStyle/>
              <a:p>
                <a:pPr marL="0" lvl="0" indent="0" algn="ctr" defTabSz="755650">
                  <a:lnSpc>
                    <a:spcPct val="90000"/>
                  </a:lnSpc>
                  <a:spcBef>
                    <a:spcPts val="0"/>
                  </a:spcBef>
                  <a:spcAft>
                    <a:spcPts val="0"/>
                  </a:spcAft>
                  <a:buNone/>
                  <a:defRPr/>
                </a:pPr>
                <a:r>
                  <a:rPr lang="de-DE" sz="1400">
                    <a:solidFill>
                      <a:schemeClr val="bg2">
                        <a:lumMod val="10000"/>
                      </a:schemeClr>
                    </a:solidFill>
                  </a:rPr>
                  <a:t>Datei</a:t>
                </a:r>
                <a:endParaRPr sz="1400"/>
              </a:p>
            </p:txBody>
          </p:sp>
        </p:grpSp>
      </p:grpSp>
      <p:sp>
        <p:nvSpPr>
          <p:cNvPr id="2" name="Textfeld 1">
            <a:extLst>
              <a:ext uri="{FF2B5EF4-FFF2-40B4-BE49-F238E27FC236}">
                <a16:creationId xmlns:a16="http://schemas.microsoft.com/office/drawing/2014/main" id="{63342891-CBB9-62E6-7AF1-D59B8BAA0C94}"/>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11.6</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915644" y="3685598"/>
            <a:ext cx="8191500" cy="974384"/>
          </a:xfrm>
        </p:spPr>
        <p:txBody>
          <a:bodyPr/>
          <a:lstStyle/>
          <a:p>
            <a:pPr>
              <a:defRPr/>
            </a:pPr>
            <a:r>
              <a:rPr lang="de-DE"/>
              <a:t>Kaffeepause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97</a:t>
            </a:fld>
            <a:endParaRPr lang="de-DE"/>
          </a:p>
        </p:txBody>
      </p:sp>
      <p:pic>
        <p:nvPicPr>
          <p:cNvPr id="5" name="Inhaltsplatzhalter 6"/>
          <p:cNvPicPr>
            <a:picLocks noGrp="1" noChangeAspect="1"/>
          </p:cNvPicPr>
          <p:nvPr>
            <p:ph idx="4294967295"/>
          </p:nvPr>
        </p:nvPicPr>
        <p:blipFill>
          <a:blip r:embed="rId3"/>
          <a:stretch/>
        </p:blipFill>
        <p:spPr bwMode="auto">
          <a:xfrm>
            <a:off x="0" y="0"/>
            <a:ext cx="0" cy="0"/>
          </a:xfrm>
          <a:prstGeom prst="rect">
            <a:avLst/>
          </a:prstGeom>
        </p:spPr>
      </p:pic>
      <p:pic>
        <p:nvPicPr>
          <p:cNvPr id="2"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Formaler Rahmen</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98</a:t>
            </a:fld>
            <a:endParaRPr lang="de-DE"/>
          </a:p>
        </p:txBody>
      </p:sp>
      <p:sp>
        <p:nvSpPr>
          <p:cNvPr id="3" name="Textfeld 2">
            <a:extLst>
              <a:ext uri="{FF2B5EF4-FFF2-40B4-BE49-F238E27FC236}">
                <a16:creationId xmlns:a16="http://schemas.microsoft.com/office/drawing/2014/main" id="{5C646F72-6DF3-C7C5-156F-735DFF162A2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12.1</a:t>
            </a:r>
          </a:p>
        </p:txBody>
      </p:sp>
    </p:spTree>
  </p:cSld>
  <p:clrMapOvr>
    <a:masterClrMapping/>
  </p:clrMapOvr>
</p:sld>
</file>

<file path=ppt/theme/theme1.xml><?xml version="1.0" encoding="utf-8"?>
<a:theme xmlns:a="http://schemas.openxmlformats.org/drawingml/2006/main" name="TtT_Design">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solidFill>
          <a:srgbClr val="000000"/>
        </a:solidFill>
        <a:ln w="12700" cap="flat">
          <a:noFill/>
          <a:miter lim="400000"/>
        </a:ln>
      </a:spPr>
      <a:bodyPr rtlCol="0" anchor="ctr"/>
      <a:lstStyle>
        <a:defPPr algn="ctr">
          <a:defRPr sz="2800" dirty="0" smtClean="0">
            <a:solidFill>
              <a:srgbClr val="FFFFFF"/>
            </a:solidFill>
          </a:defRPr>
        </a:defP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TtT_Design</Template>
  <TotalTime>0</TotalTime>
  <Words>12916</Words>
  <Application>Microsoft Office PowerPoint</Application>
  <DocSecurity>0</DocSecurity>
  <PresentationFormat>Bildschirmpräsentation (16:9)</PresentationFormat>
  <Paragraphs>2090</Paragraphs>
  <Slides>112</Slides>
  <Notes>112</Notes>
  <HiddenSlides>3</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112</vt:i4>
      </vt:variant>
    </vt:vector>
  </HeadingPairs>
  <TitlesOfParts>
    <vt:vector size="118" baseType="lpstr">
      <vt:lpstr>Arial</vt:lpstr>
      <vt:lpstr>Calibri</vt:lpstr>
      <vt:lpstr>Source Sans Pro Light</vt:lpstr>
      <vt:lpstr>Verdana</vt:lpstr>
      <vt:lpstr>Wingdings</vt:lpstr>
      <vt:lpstr>TtT_Design</vt:lpstr>
      <vt:lpstr>Train-the-Trainer-Workshop zum Thema Forschungsdatenmanagement</vt:lpstr>
      <vt:lpstr>Begrüssung und Kennenlernen</vt:lpstr>
      <vt:lpstr>Begrüssung und Kennenlernen</vt:lpstr>
      <vt:lpstr>Begrüssung und Kennenlernen</vt:lpstr>
      <vt:lpstr>Begrüssung und Kennenlernen</vt:lpstr>
      <vt:lpstr>Begrüssung und Kennenlernen</vt:lpstr>
      <vt:lpstr>Begrüssung und Kennenlernen</vt:lpstr>
      <vt:lpstr>Begrüssung und Kennenlernen</vt:lpstr>
      <vt:lpstr>O! O! O! – Orientierung</vt:lpstr>
      <vt:lpstr>Workshoplandkarte</vt:lpstr>
      <vt:lpstr>Workshoplandkarte</vt:lpstr>
      <vt:lpstr>Workshoplandkarte</vt:lpstr>
      <vt:lpstr>Tagesplan</vt:lpstr>
      <vt:lpstr>Tagesplan</vt:lpstr>
      <vt:lpstr>Beuteblatt</vt:lpstr>
      <vt:lpstr>Didaktisches Vorgehen</vt:lpstr>
      <vt:lpstr>Workshops?</vt:lpstr>
      <vt:lpstr>Kriterien TtT-Workshops</vt:lpstr>
      <vt:lpstr>Lernprozess nach K. Döring</vt:lpstr>
      <vt:lpstr>Digitale Forschungsdaten</vt:lpstr>
      <vt:lpstr>Digitale Forschungsdaten</vt:lpstr>
      <vt:lpstr>Digitale Forschungsdaten</vt:lpstr>
      <vt:lpstr>Was passiert mit Daten?</vt:lpstr>
      <vt:lpstr>Was passiert mit Daten?</vt:lpstr>
      <vt:lpstr>Was passiert mit Daten?</vt:lpstr>
      <vt:lpstr>Daten-Lebenszyklus</vt:lpstr>
      <vt:lpstr>Daten-Lebenszyklus</vt:lpstr>
      <vt:lpstr>Kaffeepause</vt:lpstr>
      <vt:lpstr>Forschungsdatenmanagement</vt:lpstr>
      <vt:lpstr>Der Nutzen von FDM?</vt:lpstr>
      <vt:lpstr>Der Nutzen von FDM?</vt:lpstr>
      <vt:lpstr>Die FAIR-Prinzipien</vt:lpstr>
      <vt:lpstr>Aspekte im FDM</vt:lpstr>
      <vt:lpstr>Forschungsdaten-Policies</vt:lpstr>
      <vt:lpstr>Forschungsdaten-Policy</vt:lpstr>
      <vt:lpstr>Verlags-Policies</vt:lpstr>
      <vt:lpstr>Institutionelle FD-Policy</vt:lpstr>
      <vt:lpstr>Forschungsdaten-Policy</vt:lpstr>
      <vt:lpstr>Hilfestellungen</vt:lpstr>
      <vt:lpstr>Datenmanagementplan</vt:lpstr>
      <vt:lpstr>Datenmanagementpläne?</vt:lpstr>
      <vt:lpstr>Datenmanagementpläne?</vt:lpstr>
      <vt:lpstr>Anforderungen der Förderer</vt:lpstr>
      <vt:lpstr>Bestandteile eines DMP</vt:lpstr>
      <vt:lpstr>Tool: RDMO</vt:lpstr>
      <vt:lpstr>Tool: DMPonline </vt:lpstr>
      <vt:lpstr>Vergleich von DMP-Tools</vt:lpstr>
      <vt:lpstr>Ordnung und Struktur</vt:lpstr>
      <vt:lpstr>Ordnung &amp; Struktur</vt:lpstr>
      <vt:lpstr>Wirkung von Struktur</vt:lpstr>
      <vt:lpstr>Benennung …</vt:lpstr>
      <vt:lpstr>Benennung …</vt:lpstr>
      <vt:lpstr>Beispiele Dateinamen</vt:lpstr>
      <vt:lpstr>Beispiele Dateinamen</vt:lpstr>
      <vt:lpstr>Benennungskonventionen</vt:lpstr>
      <vt:lpstr>Dateien Umbenennen</vt:lpstr>
      <vt:lpstr>Dateien Umbenennen</vt:lpstr>
      <vt:lpstr>Kontrolle der Dateiversion </vt:lpstr>
      <vt:lpstr>Kontrolle der Dateiversion </vt:lpstr>
      <vt:lpstr>5S-Methode</vt:lpstr>
      <vt:lpstr>Mittagspause</vt:lpstr>
      <vt:lpstr>Dokumentation und Metadaten</vt:lpstr>
      <vt:lpstr>Datendokumentation</vt:lpstr>
      <vt:lpstr>Datendokumentation</vt:lpstr>
      <vt:lpstr>Datendokumentation</vt:lpstr>
      <vt:lpstr>Datendokumentation</vt:lpstr>
      <vt:lpstr>Datendokumentation</vt:lpstr>
      <vt:lpstr>Datendokumentation</vt:lpstr>
      <vt:lpstr>Datendokumentation</vt:lpstr>
      <vt:lpstr>Dokumentationsformen</vt:lpstr>
      <vt:lpstr>Dokumentationsformen</vt:lpstr>
      <vt:lpstr>Metadaten</vt:lpstr>
      <vt:lpstr>Metadatenstandards </vt:lpstr>
      <vt:lpstr>Kontrolliertes Vokabular</vt:lpstr>
      <vt:lpstr>Metadatenstandards</vt:lpstr>
      <vt:lpstr>Fachspezifische Metadaten</vt:lpstr>
      <vt:lpstr>Speicherung und Backup</vt:lpstr>
      <vt:lpstr>Speichermedien</vt:lpstr>
      <vt:lpstr>Speichermedien</vt:lpstr>
      <vt:lpstr>Speichermedien</vt:lpstr>
      <vt:lpstr>Schutz vor Datenverlust</vt:lpstr>
      <vt:lpstr>Kriterien für Backup</vt:lpstr>
      <vt:lpstr>Langzeitarchivierung</vt:lpstr>
      <vt:lpstr>Archivierung vs Backup</vt:lpstr>
      <vt:lpstr>Wie lange ist Langzeit?</vt:lpstr>
      <vt:lpstr>Backup vs Archivierung</vt:lpstr>
      <vt:lpstr>Erhaltungsmaßnahmenn </vt:lpstr>
      <vt:lpstr>Nachhaltige Dateiformate</vt:lpstr>
      <vt:lpstr>Bewertung und Auswahl …</vt:lpstr>
      <vt:lpstr>Archivauswahl</vt:lpstr>
      <vt:lpstr>Archivauswahl</vt:lpstr>
      <vt:lpstr>Zugriffssicherheit</vt:lpstr>
      <vt:lpstr>Datensicherheit</vt:lpstr>
      <vt:lpstr>Datensicherheit</vt:lpstr>
      <vt:lpstr>Daten Schützen</vt:lpstr>
      <vt:lpstr>Daten Schützen</vt:lpstr>
      <vt:lpstr>Rechte und Rollen</vt:lpstr>
      <vt:lpstr>Kaffeepause</vt:lpstr>
      <vt:lpstr>Formaler Rahmen</vt:lpstr>
      <vt:lpstr>Workshop-Planung</vt:lpstr>
      <vt:lpstr>Workshop-Planung</vt:lpstr>
      <vt:lpstr>Workshop-Planung</vt:lpstr>
      <vt:lpstr>1. Rahmenbedingungen</vt:lpstr>
      <vt:lpstr>2. Inhalte</vt:lpstr>
      <vt:lpstr>3. Organisation</vt:lpstr>
      <vt:lpstr>PowerPoint-Präsentation</vt:lpstr>
      <vt:lpstr>Abschluss</vt:lpstr>
      <vt:lpstr>Rückblick</vt:lpstr>
      <vt:lpstr>Nutzen Tag 1</vt:lpstr>
      <vt:lpstr>Feedback</vt:lpstr>
      <vt:lpstr>Fragen</vt:lpstr>
      <vt:lpstr>Herzlichen Dank für Eure Teilnahme!</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Andreas Mühlichen</cp:lastModifiedBy>
  <cp:revision>405</cp:revision>
  <cp:lastPrinted>2023-12-12T21:02:09Z</cp:lastPrinted>
  <dcterms:created xsi:type="dcterms:W3CDTF">2017-05-29T08:09:42Z</dcterms:created>
  <dcterms:modified xsi:type="dcterms:W3CDTF">2023-12-14T11:30:43Z</dcterms:modified>
  <cp:category/>
  <dc:identifier/>
  <cp:contentStatus/>
  <dc:language/>
  <cp:version/>
</cp:coreProperties>
</file>