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10"/>
  </p:notesMasterIdLst>
  <p:sldIdLst>
    <p:sldId id="339" r:id="rId2"/>
    <p:sldId id="340" r:id="rId3"/>
    <p:sldId id="374" r:id="rId4"/>
    <p:sldId id="375" r:id="rId5"/>
    <p:sldId id="341" r:id="rId6"/>
    <p:sldId id="342" r:id="rId7"/>
    <p:sldId id="343" r:id="rId8"/>
    <p:sldId id="344" r:id="rId9"/>
  </p:sldIdLst>
  <p:sldSz cx="9144000" cy="5143500" type="screen16x9"/>
  <p:notesSz cx="5143500" cy="91440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1pPr>
    <a:lvl2pPr marL="0" marR="0" indent="457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2pPr>
    <a:lvl3pPr marL="0" marR="0" indent="914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3pPr>
    <a:lvl4pPr marL="0" marR="0" indent="1371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4pPr>
    <a:lvl5pPr marL="0" marR="0" indent="18288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5pPr>
    <a:lvl6pPr marL="0" marR="0" indent="22860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6pPr>
    <a:lvl7pPr marL="0" marR="0" indent="27432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7pPr>
    <a:lvl8pPr marL="0" marR="0" indent="32004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8pPr>
    <a:lvl9pPr marL="0" marR="0" indent="3657600" algn="ctr" defTabSz="825500">
      <a:lnSpc>
        <a:spcPct val="100000"/>
      </a:lnSpc>
      <a:spcBef>
        <a:spcPts val="0"/>
      </a:spcBef>
      <a:spcAft>
        <a:spcPts val="0"/>
      </a:spcAft>
      <a:buClrTx/>
      <a:buSzTx/>
      <a:buFontTx/>
      <a:buNone/>
      <a:defRPr sz="4800" b="0" i="0" u="none" strike="noStrike" cap="none" spc="0">
        <a:ln>
          <a:noFill/>
        </a:ln>
        <a:solidFill>
          <a:srgbClr val="5E5E5E"/>
        </a:solidFill>
        <a:latin typeface="+mj-lt"/>
        <a:ea typeface="+mj-ea"/>
        <a:cs typeface="+mj-cs"/>
      </a:defRPr>
    </a:lvl9pPr>
  </p:defaultTextStyle>
  <p:extLst>
    <p:ext uri="{521415D9-36F7-43E2-AB2F-B90AF26B5E84}">
      <p14:sectionLst xmlns:p14="http://schemas.microsoft.com/office/powerpoint/2010/main">
        <p14:section name="Einheit 12: Formaler Rahmen" id="{647FF3C7-3228-411B-ACEF-9D6BDF2E4F1D}">
          <p14:sldIdLst>
            <p14:sldId id="339"/>
            <p14:sldId id="340"/>
            <p14:sldId id="374"/>
            <p14:sldId id="375"/>
            <p14:sldId id="341"/>
            <p14:sldId id="342"/>
            <p14:sldId id="343"/>
            <p14:sldId id="34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EDD3"/>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CF1AB2-1976-4502-BF36-3FF5EA218861}">
  <a:tblStyle styleId="{69CF1AB2-1976-4502-BF36-3FF5EA218861}" styleName="Medium Style 4 - Accent 1">
    <a:wholeTbl>
      <a:tcTxStyle>
        <a:fontRef idx="minor">
          <a:prstClr val="black"/>
        </a:fontRef>
        <a:schemeClr val="dk1"/>
      </a:tcTxStyle>
      <a:tcStyle>
        <a:tcBdr>
          <a:left>
            <a:ln w="12700">
              <a:solidFill>
                <a:schemeClr val="accent1"/>
              </a:solidFill>
            </a:ln>
          </a:left>
          <a:right>
            <a:ln w="12700">
              <a:solidFill>
                <a:schemeClr val="accent1"/>
              </a:solidFill>
            </a:ln>
          </a:right>
          <a:top>
            <a:ln w="12700">
              <a:solidFill>
                <a:schemeClr val="accent1"/>
              </a:solidFill>
            </a:ln>
          </a:top>
          <a:bottom>
            <a:ln w="12700">
              <a:solidFill>
                <a:schemeClr val="accent1"/>
              </a:solidFill>
            </a:ln>
          </a:bottom>
          <a:insideH>
            <a:ln w="12700">
              <a:solidFill>
                <a:schemeClr val="accent1"/>
              </a:solidFill>
            </a:ln>
          </a:insideH>
          <a:insideV>
            <a:ln w="12700">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prstClr val="black"/>
        </a:fontRef>
        <a:schemeClr val="dk1"/>
      </a:tcTxStyle>
      <a:tcStyle>
        <a:tcBdr/>
      </a:tcStyle>
    </a:lastCol>
    <a:firstCol>
      <a:tcTxStyle b="on">
        <a:fontRef idx="minor">
          <a:prstClr val="black"/>
        </a:fontRef>
        <a:schemeClr val="dk1"/>
      </a:tcTxStyle>
      <a:tcStyle>
        <a:tcBdr/>
      </a:tcStyle>
    </a:firstCol>
    <a:lastRow>
      <a:tcTxStyle b="on">
        <a:fontRef idx="minor">
          <a:prstClr val="black"/>
        </a:fontRef>
        <a:schemeClr val="dk1"/>
      </a:tcTxStyle>
      <a:tcStyle>
        <a:tcBdr>
          <a:top>
            <a:ln w="38100">
              <a:solidFill>
                <a:schemeClr val="accent1"/>
              </a:solidFill>
            </a:ln>
          </a:top>
        </a:tcBdr>
        <a:fill>
          <a:solidFill>
            <a:schemeClr val="accent1">
              <a:tint val="20000"/>
            </a:schemeClr>
          </a:solidFill>
        </a:fill>
      </a:tcStyle>
    </a:lastRow>
    <a:seCell>
      <a:tcStyle>
        <a:tcBdr/>
      </a:tcStyle>
    </a:seCell>
    <a:swCell>
      <a:tcStyle>
        <a:tcBdr/>
      </a:tcStyle>
    </a:swCell>
    <a:firstRow>
      <a:tcTxStyle b="on">
        <a:fontRef idx="minor">
          <a:prstClr val="black"/>
        </a:fontRef>
        <a:schemeClr val="dk1"/>
      </a:tcTxStyle>
      <a:tcStyle>
        <a:tcBdr>
          <a:bottom>
            <a:ln w="12700">
              <a:solidFill>
                <a:schemeClr val="accent1"/>
              </a:solidFill>
            </a:ln>
          </a:bottom>
        </a:tcBdr>
        <a:fill>
          <a:solidFill>
            <a:schemeClr val="accent1">
              <a:tint val="20000"/>
            </a:schemeClr>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53265" autoAdjust="0"/>
  </p:normalViewPr>
  <p:slideViewPr>
    <p:cSldViewPr>
      <p:cViewPr varScale="1">
        <p:scale>
          <a:sx n="86" d="100"/>
          <a:sy n="86" d="100"/>
        </p:scale>
        <p:origin x="2944" y="192"/>
      </p:cViewPr>
      <p:guideLst>
        <p:guide orient="horz" pos="2160"/>
        <p:guide pos="2880"/>
      </p:guideLst>
    </p:cSldViewPr>
  </p:slideViewPr>
  <p:notesTextViewPr>
    <p:cViewPr>
      <p:scale>
        <a:sx n="1" d="1"/>
        <a:sy n="1" d="1"/>
      </p:scale>
      <p:origin x="0" y="0"/>
    </p:cViewPr>
  </p:notesTextViewPr>
  <p:notesViewPr>
    <p:cSldViewPr>
      <p:cViewPr>
        <p:scale>
          <a:sx n="150" d="100"/>
          <a:sy n="150" d="100"/>
        </p:scale>
        <p:origin x="1608" y="26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Kopfzeilenplatzhalter 1"/>
          <p:cNvSpPr>
            <a:spLocks noGrp="1"/>
          </p:cNvSpPr>
          <p:nvPr>
            <p:ph type="hdr" sz="quarter"/>
          </p:nvPr>
        </p:nvSpPr>
        <p:spPr bwMode="auto">
          <a:xfrm>
            <a:off x="-858" y="0"/>
            <a:ext cx="1347614" cy="323528"/>
          </a:xfrm>
          <a:prstGeom prst="rect">
            <a:avLst/>
          </a:prstGeom>
        </p:spPr>
        <p:txBody>
          <a:bodyPr vert="horz" lIns="91440" tIns="45720" rIns="91440" bIns="45720" rtlCol="0"/>
          <a:lstStyle>
            <a:lvl1pPr algn="l">
              <a:defRPr sz="1100">
                <a:latin typeface="+mn-lt"/>
              </a:defRPr>
            </a:lvl1pPr>
          </a:lstStyle>
          <a:p>
            <a:pPr>
              <a:defRPr/>
            </a:pPr>
            <a:endParaRPr lang="de-DE"/>
          </a:p>
        </p:txBody>
      </p:sp>
      <p:sp>
        <p:nvSpPr>
          <p:cNvPr id="5" name="Datumsplatzhalter 2"/>
          <p:cNvSpPr>
            <a:spLocks noGrp="1"/>
          </p:cNvSpPr>
          <p:nvPr>
            <p:ph type="dt" idx="1"/>
          </p:nvPr>
        </p:nvSpPr>
        <p:spPr bwMode="auto">
          <a:xfrm>
            <a:off x="3507854" y="0"/>
            <a:ext cx="1635646" cy="323528"/>
          </a:xfrm>
          <a:prstGeom prst="rect">
            <a:avLst/>
          </a:prstGeom>
        </p:spPr>
        <p:txBody>
          <a:bodyPr vert="horz" lIns="91440" tIns="45720" rIns="91440" bIns="45720" rtlCol="0"/>
          <a:lstStyle>
            <a:lvl1pPr algn="r">
              <a:defRPr sz="1100">
                <a:latin typeface="+mn-lt"/>
              </a:defRPr>
            </a:lvl1pPr>
          </a:lstStyle>
          <a:p>
            <a:pPr>
              <a:defRPr/>
            </a:pPr>
            <a:fld id="{AC2B1D8D-54EB-4148-B867-E805BFE41198}" type="datetimeFigureOut">
              <a:rPr lang="de-DE" smtClean="0"/>
              <a:pPr>
                <a:defRPr/>
              </a:pPr>
              <a:t>13.12.23</a:t>
            </a:fld>
            <a:endParaRPr lang="de-DE"/>
          </a:p>
        </p:txBody>
      </p:sp>
      <p:sp>
        <p:nvSpPr>
          <p:cNvPr id="6" name="Folienbildplatzhalter 3"/>
          <p:cNvSpPr>
            <a:spLocks noGrp="1" noRot="1" noChangeAspect="1"/>
          </p:cNvSpPr>
          <p:nvPr>
            <p:ph type="sldImg" idx="2"/>
          </p:nvPr>
        </p:nvSpPr>
        <p:spPr bwMode="auto">
          <a:xfrm>
            <a:off x="123478" y="489495"/>
            <a:ext cx="4825194" cy="2714353"/>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7" name="Notizenplatzhalter 4"/>
          <p:cNvSpPr>
            <a:spLocks noGrp="1"/>
          </p:cNvSpPr>
          <p:nvPr>
            <p:ph type="body" sz="quarter" idx="3"/>
          </p:nvPr>
        </p:nvSpPr>
        <p:spPr bwMode="auto">
          <a:xfrm>
            <a:off x="125045" y="3404405"/>
            <a:ext cx="4823627" cy="5416067"/>
          </a:xfrm>
          <a:prstGeom prst="rect">
            <a:avLst/>
          </a:prstGeom>
        </p:spPr>
        <p:txBody>
          <a:bodyPr vert="horz" lIns="91440" tIns="45720" rIns="91440" bIns="45720" rtlCol="0"/>
          <a:lstStyle/>
          <a:p>
            <a:pPr lvl="0">
              <a:defRPr/>
            </a:pPr>
            <a:r>
              <a:rPr lang="de-DE"/>
              <a:t>Textmasterformat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8" name="Fußzeilenplatzhalter 5"/>
          <p:cNvSpPr>
            <a:spLocks noGrp="1"/>
          </p:cNvSpPr>
          <p:nvPr>
            <p:ph type="ftr" sz="quarter" idx="4"/>
          </p:nvPr>
        </p:nvSpPr>
        <p:spPr bwMode="auto">
          <a:xfrm>
            <a:off x="-858" y="8820472"/>
            <a:ext cx="1625590" cy="323528"/>
          </a:xfrm>
          <a:prstGeom prst="rect">
            <a:avLst/>
          </a:prstGeom>
        </p:spPr>
        <p:txBody>
          <a:bodyPr vert="horz" lIns="91440" tIns="45720" rIns="91440" bIns="45720" rtlCol="0" anchor="b"/>
          <a:lstStyle>
            <a:lvl1pPr algn="l">
              <a:defRPr sz="1100">
                <a:latin typeface="+mn-lt"/>
              </a:defRPr>
            </a:lvl1pPr>
          </a:lstStyle>
          <a:p>
            <a:pPr>
              <a:defRPr/>
            </a:pPr>
            <a:endParaRPr lang="de-DE" dirty="0"/>
          </a:p>
        </p:txBody>
      </p:sp>
      <p:sp>
        <p:nvSpPr>
          <p:cNvPr id="9" name="Foliennummernplatzhalter 6"/>
          <p:cNvSpPr>
            <a:spLocks noGrp="1"/>
          </p:cNvSpPr>
          <p:nvPr>
            <p:ph type="sldNum" sz="quarter" idx="5"/>
          </p:nvPr>
        </p:nvSpPr>
        <p:spPr bwMode="auto">
          <a:xfrm>
            <a:off x="3517910" y="8820472"/>
            <a:ext cx="1625590" cy="325686"/>
          </a:xfrm>
          <a:prstGeom prst="rect">
            <a:avLst/>
          </a:prstGeom>
        </p:spPr>
        <p:txBody>
          <a:bodyPr vert="horz" lIns="91440" tIns="45720" rIns="91440" bIns="45720" rtlCol="0" anchor="b"/>
          <a:lstStyle>
            <a:lvl1pPr algn="r">
              <a:defRPr sz="1100">
                <a:latin typeface="+mn-lt"/>
              </a:defRPr>
            </a:lvl1pPr>
          </a:lstStyle>
          <a:p>
            <a:pPr>
              <a:defRPr/>
            </a:pPr>
            <a:fld id="{8EAAC689-E6F8-4900-9BA8-F5156BA58BEB}" type="slidenum">
              <a:rPr lang="de-DE" smtClean="0"/>
              <a:pPr>
                <a:defRPr/>
              </a:pPr>
              <a:t>‹Nr.›</a:t>
            </a:fld>
            <a:endParaRPr lang="de-DE"/>
          </a:p>
        </p:txBody>
      </p:sp>
    </p:spTree>
  </p:cSld>
  <p:clrMap bg1="lt1" tx1="dk1" bg2="lt2" tx2="dk2" accent1="accent1" accent2="accent2" accent3="accent3" accent4="accent4" accent5="accent5" accent6="accent6" hlink="hlink" folHlink="folHlink"/>
  <p:notesStyle>
    <a:lvl1pPr marL="0" algn="l" defTabSz="914400">
      <a:defRPr sz="1100">
        <a:solidFill>
          <a:schemeClr val="tx1"/>
        </a:solidFill>
        <a:latin typeface="+mn-lt"/>
        <a:ea typeface="+mn-ea"/>
        <a:cs typeface="+mn-cs"/>
      </a:defRPr>
    </a:lvl1pPr>
    <a:lvl2pPr marL="457200" algn="l" defTabSz="914400">
      <a:defRPr sz="1100">
        <a:solidFill>
          <a:schemeClr val="tx1"/>
        </a:solidFill>
        <a:latin typeface="+mn-lt"/>
        <a:ea typeface="+mn-ea"/>
        <a:cs typeface="+mn-cs"/>
      </a:defRPr>
    </a:lvl2pPr>
    <a:lvl3pPr marL="914400" algn="l" defTabSz="914400">
      <a:defRPr sz="1100">
        <a:solidFill>
          <a:schemeClr val="tx1"/>
        </a:solidFill>
        <a:latin typeface="+mn-lt"/>
        <a:ea typeface="+mn-ea"/>
        <a:cs typeface="+mn-cs"/>
      </a:defRPr>
    </a:lvl3pPr>
    <a:lvl4pPr marL="1371600" algn="l" defTabSz="914400">
      <a:defRPr sz="1100">
        <a:solidFill>
          <a:schemeClr val="tx1"/>
        </a:solidFill>
        <a:latin typeface="+mn-lt"/>
        <a:ea typeface="+mn-ea"/>
        <a:cs typeface="+mn-cs"/>
      </a:defRPr>
    </a:lvl4pPr>
    <a:lvl5pPr marL="1828800" algn="l" defTabSz="914400">
      <a:defRPr sz="11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14:49 --- Folie 12.1-12.2 (2)]</a:t>
            </a:r>
          </a:p>
          <a:p>
            <a:pPr>
              <a:defRPr/>
            </a:pPr>
            <a:r>
              <a:rPr lang="de-DE" dirty="0"/>
              <a:t>ID: 12.01.01.01_v | Einheit 12: Formaler Rahmen | Baustein 1: Gesprächsleitfaden Schulungskonzeption</a:t>
            </a:r>
          </a:p>
          <a:p>
            <a:pPr>
              <a:defRPr/>
            </a:pPr>
            <a:r>
              <a:rPr lang="de-DE" dirty="0"/>
              <a:t>Inhalt 1: Beratung Schulung (Übung) | Schritt 1: 1/5 WL Vorbereitung BR</a:t>
            </a:r>
          </a:p>
          <a:p>
            <a:pPr>
              <a:defRPr/>
            </a:pPr>
            <a:endParaRPr lang="de-DE" dirty="0"/>
          </a:p>
          <a:p>
            <a:pPr>
              <a:defRPr/>
            </a:pPr>
            <a:r>
              <a:rPr lang="de-DE" dirty="0"/>
              <a:t>Aktive Rolle:</a:t>
            </a:r>
          </a:p>
          <a:p>
            <a:pPr>
              <a:defRPr/>
            </a:pPr>
            <a:r>
              <a:rPr lang="de-DE" dirty="0"/>
              <a:t>Aufgabenstellung:</a:t>
            </a:r>
          </a:p>
          <a:p>
            <a:pPr>
              <a:defRPr/>
            </a:pPr>
            <a:r>
              <a:rPr lang="de-DE" dirty="0"/>
              <a:t>- Aufteilung TN in 3 BR</a:t>
            </a:r>
          </a:p>
          <a:p>
            <a:pPr>
              <a:defRPr/>
            </a:pPr>
            <a:r>
              <a:rPr lang="de-DE" dirty="0"/>
              <a:t>- Szenario: Anfrage nach einer FDM-Schulung aus einer Forschungsgruppe, aus der keine Details </a:t>
            </a:r>
            <a:r>
              <a:rPr lang="de-DE" dirty="0" err="1"/>
              <a:t>hervorgehgen</a:t>
            </a:r>
            <a:r>
              <a:rPr lang="de-DE" dirty="0"/>
              <a:t>.</a:t>
            </a:r>
          </a:p>
          <a:p>
            <a:pPr>
              <a:defRPr/>
            </a:pPr>
            <a:r>
              <a:rPr lang="de-DE" dirty="0"/>
              <a:t>- "Bitte erarbeitet einen Gesprächsleitfaden für eine Beratung zu der Anfrage, in der relevante Aspekte für die Schulungskonzeption geklärt werden. Beachtet dabei auch, welche Ressourcen Eurer (imaginierten) Institution für so eine Veranstaltung zur Verfügung stehen."</a:t>
            </a:r>
          </a:p>
          <a:p>
            <a:pPr>
              <a:defRPr/>
            </a:pPr>
            <a:r>
              <a:rPr lang="de-DE" dirty="0"/>
              <a:t>- BR Zeit: 10 min</a:t>
            </a:r>
          </a:p>
          <a:p>
            <a:pPr>
              <a:defRPr/>
            </a:pPr>
            <a:r>
              <a:rPr lang="de-DE" dirty="0"/>
              <a:t>- Vorstellung des Beratungs-Skripts nach BR durch Gruppe im Plenum, max. 3 min</a:t>
            </a:r>
          </a:p>
          <a:p>
            <a:pPr>
              <a:defRPr/>
            </a:pPr>
            <a:endParaRPr lang="de-DE" dirty="0"/>
          </a:p>
          <a:p>
            <a:pPr>
              <a:defRPr/>
            </a:pPr>
            <a:r>
              <a:rPr lang="de-DE" dirty="0"/>
              <a:t>Passive Rolle:</a:t>
            </a:r>
          </a:p>
          <a:p>
            <a:pPr>
              <a:defRPr/>
            </a:pPr>
            <a:r>
              <a:rPr lang="de-DE" dirty="0"/>
              <a:t>* BR-Räume Vorbereiten</a:t>
            </a:r>
          </a:p>
          <a:p>
            <a:pPr>
              <a:defRPr/>
            </a:pPr>
            <a:r>
              <a:rPr lang="de-DE" dirty="0"/>
              <a:t>(3 Gruppen)</a:t>
            </a:r>
          </a:p>
          <a:p>
            <a:pPr>
              <a:defRPr/>
            </a:pPr>
            <a:r>
              <a:rPr lang="de-DE" dirty="0"/>
              <a:t>* in Chat: Aufgabenstellung</a:t>
            </a:r>
          </a:p>
          <a:p>
            <a:pPr>
              <a:defRPr/>
            </a:pPr>
            <a:endParaRPr lang="de-DE" dirty="0"/>
          </a:p>
          <a:p>
            <a:pPr>
              <a:defRPr/>
            </a:pPr>
            <a:r>
              <a:rPr lang="de-DE" dirty="0"/>
              <a:t>--- Text für Chat---</a:t>
            </a:r>
          </a:p>
          <a:p>
            <a:pPr>
              <a:defRPr/>
            </a:pPr>
            <a:r>
              <a:rPr lang="de-DE" dirty="0"/>
              <a:t>Aufgabenstellung für Breakout-Room:</a:t>
            </a:r>
          </a:p>
          <a:p>
            <a:pPr>
              <a:defRPr/>
            </a:pPr>
            <a:r>
              <a:rPr lang="de-DE" dirty="0"/>
              <a:t>- Szenario: Ihr erhaltet eine Anfrage nach einer FDM-Schulung aus einer Forschungsgruppe, aus der keine Details </a:t>
            </a:r>
            <a:r>
              <a:rPr lang="de-DE" dirty="0" err="1"/>
              <a:t>hervorgehgen</a:t>
            </a:r>
            <a:r>
              <a:rPr lang="de-DE" dirty="0"/>
              <a:t>.</a:t>
            </a:r>
          </a:p>
          <a:p>
            <a:pPr>
              <a:defRPr/>
            </a:pPr>
            <a:r>
              <a:rPr lang="de-DE" dirty="0"/>
              <a:t>- Bitte erarbeitet in Gruppen einen Gesprächsleitfaden für eine Beratung zu der Anfrage, in der relevante Aspekte für die Schulungskonzeption geklärt werden.</a:t>
            </a:r>
          </a:p>
          <a:p>
            <a:pPr>
              <a:defRPr/>
            </a:pPr>
            <a:r>
              <a:rPr lang="de-DE" dirty="0"/>
              <a:t>- Beachtet dabei auch, welche Ressourcen Eurer (imaginierten) Institution für so eine Veranstaltung zur Verfügung stehen.</a:t>
            </a:r>
          </a:p>
          <a:p>
            <a:pPr>
              <a:defRPr/>
            </a:pPr>
            <a:r>
              <a:rPr lang="de-DE" dirty="0"/>
              <a:t>- Verfasst hierzu ein Skript, das Ihr in die Beratung mitnehmen würdet um den Bedarf der Anfragenden zu klären.</a:t>
            </a:r>
          </a:p>
          <a:p>
            <a:pPr>
              <a:defRPr/>
            </a:pPr>
            <a:r>
              <a:rPr lang="de-DE" dirty="0"/>
              <a:t>- Zeit: 10 min</a:t>
            </a:r>
          </a:p>
          <a:p>
            <a:pPr>
              <a:defRPr/>
            </a:pPr>
            <a:r>
              <a:rPr lang="de-DE" dirty="0"/>
              <a:t>- Bitte bereitet Euch darauf vor, die Ergebnisse Eurer Gruppe (z.B. anhand des Beratungs-Skripts) im Plenum vorzustellen (max. 3 min/Gruppe)</a:t>
            </a:r>
            <a:endParaRPr dirty="0"/>
          </a:p>
        </p:txBody>
      </p:sp>
      <p:sp>
        <p:nvSpPr>
          <p:cNvPr id="4" name="Slide Number Placeholder 3"/>
          <p:cNvSpPr>
            <a:spLocks noGrp="1"/>
          </p:cNvSpPr>
          <p:nvPr>
            <p:ph type="sldNum" sz="quarter" idx="10"/>
          </p:nvPr>
        </p:nvSpPr>
        <p:spPr bwMode="auto"/>
        <p:txBody>
          <a:bodyPr/>
          <a:lstStyle/>
          <a:p>
            <a:pPr>
              <a:defRPr/>
            </a:pPr>
            <a:fld id="{F4D06F46-C717-0A58-FF1D-73DB2A3CB872}" type="slidenum">
              <a:rPr/>
              <a:t>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[01m; bis 14:49 --- Folie 12.1-12.2 (2)]</a:t>
            </a:r>
          </a:p>
          <a:p>
            <a:pPr>
              <a:defRPr/>
            </a:pPr>
            <a:r>
              <a:rPr lang="de-DE" dirty="0"/>
              <a:t>ID: 12.01.01.01_v | Einheit 12: Formaler Rahmen | Baustein 1: Gesprächsleitfaden Schulungskonzeption</a:t>
            </a:r>
          </a:p>
          <a:p>
            <a:pPr>
              <a:defRPr/>
            </a:pPr>
            <a:r>
              <a:rPr lang="de-DE" dirty="0"/>
              <a:t>Inhalt 1: Beratung Schulung (Übung) | Schritt 1: 1/5 WL Vorbereitung BR</a:t>
            </a:r>
          </a:p>
          <a:p>
            <a:pPr>
              <a:defRPr/>
            </a:pPr>
            <a:endParaRPr lang="de-DE" dirty="0"/>
          </a:p>
          <a:p>
            <a:pPr>
              <a:defRPr/>
            </a:pPr>
            <a:r>
              <a:rPr lang="de-DE" dirty="0"/>
              <a:t>Aktive Rolle:</a:t>
            </a:r>
          </a:p>
          <a:p>
            <a:pPr>
              <a:defRPr/>
            </a:pPr>
            <a:r>
              <a:rPr lang="de-DE" dirty="0"/>
              <a:t>Aufgabenstellung:</a:t>
            </a:r>
          </a:p>
          <a:p>
            <a:pPr>
              <a:defRPr/>
            </a:pPr>
            <a:r>
              <a:rPr lang="de-DE" dirty="0"/>
              <a:t>- Aufteilung TN in 3 BR</a:t>
            </a:r>
          </a:p>
          <a:p>
            <a:pPr>
              <a:defRPr/>
            </a:pPr>
            <a:r>
              <a:rPr lang="de-DE" dirty="0"/>
              <a:t>- Szenario: Anfrage nach einer FDM-Schulung aus einer Forschungsgruppe, aus der keine Details </a:t>
            </a:r>
            <a:r>
              <a:rPr lang="de-DE" dirty="0" err="1"/>
              <a:t>hervorgehgen</a:t>
            </a:r>
            <a:r>
              <a:rPr lang="de-DE" dirty="0"/>
              <a:t>.</a:t>
            </a:r>
          </a:p>
          <a:p>
            <a:pPr>
              <a:defRPr/>
            </a:pPr>
            <a:r>
              <a:rPr lang="de-DE" dirty="0"/>
              <a:t>- "Bitte erarbeitet einen Gesprächsleitfaden für eine Beratung zu der Anfrage, in der relevante Aspekte für die Schulungskonzeption geklärt werden. Beachtet dabei auch, welche Ressourcen Eurer (imaginierten) Institution für so eine Veranstaltung zur Verfügung stehen."</a:t>
            </a:r>
          </a:p>
          <a:p>
            <a:pPr>
              <a:defRPr/>
            </a:pPr>
            <a:r>
              <a:rPr lang="de-DE" dirty="0"/>
              <a:t>- BR Zeit: 10 min</a:t>
            </a:r>
          </a:p>
          <a:p>
            <a:pPr>
              <a:defRPr/>
            </a:pPr>
            <a:r>
              <a:rPr lang="de-DE" dirty="0"/>
              <a:t>- Vorstellung des Beratungs-Skripts nach BR durch Gruppe im Plenum, max. 3 min</a:t>
            </a:r>
          </a:p>
          <a:p>
            <a:pPr>
              <a:defRPr/>
            </a:pPr>
            <a:endParaRPr lang="de-DE" dirty="0"/>
          </a:p>
          <a:p>
            <a:pPr>
              <a:defRPr/>
            </a:pPr>
            <a:r>
              <a:rPr lang="de-DE" dirty="0"/>
              <a:t>Passive Rolle:</a:t>
            </a:r>
          </a:p>
          <a:p>
            <a:pPr>
              <a:defRPr/>
            </a:pPr>
            <a:r>
              <a:rPr lang="de-DE" dirty="0"/>
              <a:t>* BR-Räume Vorbereiten</a:t>
            </a:r>
          </a:p>
          <a:p>
            <a:pPr>
              <a:defRPr/>
            </a:pPr>
            <a:r>
              <a:rPr lang="de-DE" dirty="0"/>
              <a:t>(3 Gruppen)</a:t>
            </a:r>
          </a:p>
          <a:p>
            <a:pPr>
              <a:defRPr/>
            </a:pPr>
            <a:r>
              <a:rPr lang="de-DE" dirty="0"/>
              <a:t>* in Chat: Aufgabenstellung</a:t>
            </a:r>
          </a:p>
          <a:p>
            <a:pPr>
              <a:defRPr/>
            </a:pPr>
            <a:endParaRPr lang="de-DE" dirty="0"/>
          </a:p>
          <a:p>
            <a:pPr>
              <a:defRPr/>
            </a:pPr>
            <a:r>
              <a:rPr lang="de-DE" dirty="0"/>
              <a:t>--- Text für Chat---</a:t>
            </a:r>
          </a:p>
          <a:p>
            <a:pPr>
              <a:defRPr/>
            </a:pPr>
            <a:r>
              <a:rPr lang="de-DE" dirty="0"/>
              <a:t>Aufgabenstellung für Breakout-Room:</a:t>
            </a:r>
          </a:p>
          <a:p>
            <a:pPr>
              <a:defRPr/>
            </a:pPr>
            <a:r>
              <a:rPr lang="de-DE" dirty="0"/>
              <a:t>- Szenario: Ihr erhaltet eine Anfrage nach einer FDM-Schulung aus einer Forschungsgruppe, aus der keine Details </a:t>
            </a:r>
            <a:r>
              <a:rPr lang="de-DE" dirty="0" err="1"/>
              <a:t>hervorgehgen</a:t>
            </a:r>
            <a:r>
              <a:rPr lang="de-DE" dirty="0"/>
              <a:t>.</a:t>
            </a:r>
          </a:p>
          <a:p>
            <a:pPr>
              <a:defRPr/>
            </a:pPr>
            <a:r>
              <a:rPr lang="de-DE" dirty="0"/>
              <a:t>- Bitte erarbeitet in Gruppen einen Gesprächsleitfaden für eine Beratung zu der Anfrage, in der relevante Aspekte für die Schulungskonzeption geklärt werden.</a:t>
            </a:r>
          </a:p>
          <a:p>
            <a:pPr>
              <a:defRPr/>
            </a:pPr>
            <a:r>
              <a:rPr lang="de-DE" dirty="0"/>
              <a:t>- Beachtet dabei auch, welche Ressourcen Eurer (imaginierten) Institution für so eine Veranstaltung zur Verfügung stehen.</a:t>
            </a:r>
          </a:p>
          <a:p>
            <a:pPr>
              <a:defRPr/>
            </a:pPr>
            <a:r>
              <a:rPr lang="de-DE" dirty="0"/>
              <a:t>- Verfasst hierzu ein Skript, das Ihr in die Beratung mitnehmen würdet um den Bedarf der Anfragenden zu klären.</a:t>
            </a:r>
          </a:p>
          <a:p>
            <a:pPr>
              <a:defRPr/>
            </a:pPr>
            <a:r>
              <a:rPr lang="de-DE" dirty="0"/>
              <a:t>- Zeit: 10 min</a:t>
            </a:r>
          </a:p>
          <a:p>
            <a:pPr>
              <a:defRPr/>
            </a:pPr>
            <a:r>
              <a:rPr lang="de-DE" dirty="0"/>
              <a:t>- Bitte bereitet Euch darauf vor, die Ergebnisse Eurer Gruppe (z.B. anhand des Beratungs-Skripts) im Plenum vorzustellen (max. 3 min/Gruppe)</a:t>
            </a:r>
            <a:endParaRPr dirty="0"/>
          </a:p>
        </p:txBody>
      </p:sp>
      <p:sp>
        <p:nvSpPr>
          <p:cNvPr id="4" name="Slide Number Placeholder 3"/>
          <p:cNvSpPr>
            <a:spLocks noGrp="1"/>
          </p:cNvSpPr>
          <p:nvPr>
            <p:ph type="sldNum" sz="quarter" idx="10"/>
          </p:nvPr>
        </p:nvSpPr>
        <p:spPr bwMode="auto"/>
        <p:txBody>
          <a:bodyPr/>
          <a:lstStyle/>
          <a:p>
            <a:pPr>
              <a:defRPr/>
            </a:pPr>
            <a:fld id="{0B29B547-8E50-A79F-FC29-1491D344DC09}" type="slidenum">
              <a:rPr/>
              <a:t>1</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[10m; bis 14:59 --- Folie 12.3 (1)]</a:t>
            </a:r>
          </a:p>
          <a:p>
            <a:pPr>
              <a:defRPr/>
            </a:pPr>
            <a:r>
              <a:rPr lang="de-DE" dirty="0"/>
              <a:t>ID: 12.01.01.02_v | Einheit 12: Formaler Rahmen | Baustein 1: Gesprächsleitfaden Schulungskonzeption</a:t>
            </a:r>
          </a:p>
          <a:p>
            <a:pPr>
              <a:defRPr/>
            </a:pPr>
            <a:r>
              <a:rPr lang="de-DE" dirty="0"/>
              <a:t>Inhalt 1: Beratung Schulung (Übung) | Schritt 2: 2/5 TN Gruppenarbeit BR</a:t>
            </a:r>
          </a:p>
          <a:p>
            <a:pPr>
              <a:defRPr/>
            </a:pPr>
            <a:endParaRPr lang="de-DE" dirty="0"/>
          </a:p>
          <a:p>
            <a:pPr>
              <a:defRPr/>
            </a:pPr>
            <a:r>
              <a:rPr lang="de-DE" dirty="0"/>
              <a:t>Aktive Rolle:</a:t>
            </a:r>
          </a:p>
          <a:p>
            <a:pPr>
              <a:defRPr/>
            </a:pPr>
            <a:r>
              <a:rPr lang="de-DE" dirty="0"/>
              <a:t>TN: Gruppen arbeiten in BR</a:t>
            </a:r>
          </a:p>
          <a:p>
            <a:pPr>
              <a:defRPr/>
            </a:pPr>
            <a:endParaRPr lang="de-DE" dirty="0"/>
          </a:p>
          <a:p>
            <a:pPr>
              <a:defRPr/>
            </a:pPr>
            <a:r>
              <a:rPr lang="de-DE" dirty="0"/>
              <a:t>Passive Rolle:</a:t>
            </a:r>
          </a:p>
          <a:p>
            <a:pPr>
              <a:defRPr/>
            </a:pPr>
            <a:r>
              <a:rPr lang="de-DE" dirty="0"/>
              <a:t>* </a:t>
            </a:r>
            <a:r>
              <a:rPr lang="de-DE" dirty="0" err="1"/>
              <a:t>Rückholtimer</a:t>
            </a:r>
            <a:r>
              <a:rPr lang="de-DE" dirty="0"/>
              <a:t> nach 9 min starten</a:t>
            </a:r>
            <a:endParaRPr dirty="0"/>
          </a:p>
        </p:txBody>
      </p:sp>
      <p:sp>
        <p:nvSpPr>
          <p:cNvPr id="4" name="Slide Number Placeholder 3"/>
          <p:cNvSpPr>
            <a:spLocks noGrp="1"/>
          </p:cNvSpPr>
          <p:nvPr>
            <p:ph type="sldNum" sz="quarter" idx="10"/>
          </p:nvPr>
        </p:nvSpPr>
        <p:spPr bwMode="auto"/>
        <p:txBody>
          <a:bodyPr/>
          <a:lstStyle/>
          <a:p>
            <a:pPr>
              <a:defRPr/>
            </a:pPr>
            <a:fld id="{0B29B547-8E50-A79F-FC29-1491D344DC09}" type="slidenum">
              <a:rPr/>
              <a:t>2</a:t>
            </a:fld>
            <a:endParaRPr/>
          </a:p>
        </p:txBody>
      </p:sp>
    </p:spTree>
    <p:extLst>
      <p:ext uri="{BB962C8B-B14F-4D97-AF65-F5344CB8AC3E}">
        <p14:creationId xmlns:p14="http://schemas.microsoft.com/office/powerpoint/2010/main" val="1515335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[09m; bis 15:08 --- Folie 12.4 (1)]</a:t>
            </a:r>
          </a:p>
          <a:p>
            <a:pPr>
              <a:defRPr/>
            </a:pPr>
            <a:r>
              <a:rPr lang="de-DE" dirty="0"/>
              <a:t>ID: 12.01.01.03_v | Einheit 12: Formaler Rahmen | Baustein 1: Gesprächsleitfaden Schulungskonzeption</a:t>
            </a:r>
          </a:p>
          <a:p>
            <a:pPr>
              <a:defRPr/>
            </a:pPr>
            <a:r>
              <a:rPr lang="de-DE" dirty="0"/>
              <a:t>Inhalt 1: Beratung Schulung (Übung) | Schritt 3: 3/5 TN stellen vor</a:t>
            </a:r>
          </a:p>
          <a:p>
            <a:pPr>
              <a:defRPr/>
            </a:pPr>
            <a:endParaRPr lang="de-DE" dirty="0"/>
          </a:p>
          <a:p>
            <a:pPr>
              <a:defRPr/>
            </a:pPr>
            <a:r>
              <a:rPr lang="de-DE" dirty="0"/>
              <a:t>Aktive Rolle:</a:t>
            </a:r>
          </a:p>
          <a:p>
            <a:pPr>
              <a:defRPr/>
            </a:pPr>
            <a:r>
              <a:rPr lang="de-DE" dirty="0"/>
              <a:t>Moderation:</a:t>
            </a:r>
          </a:p>
          <a:p>
            <a:pPr>
              <a:defRPr/>
            </a:pPr>
            <a:r>
              <a:rPr lang="de-DE" dirty="0"/>
              <a:t>- Gruppen stellen Methode vor</a:t>
            </a:r>
          </a:p>
          <a:p>
            <a:pPr>
              <a:defRPr/>
            </a:pPr>
            <a:r>
              <a:rPr lang="de-DE" dirty="0"/>
              <a:t>- max. 3 min/Gruppe (9 min Gesamt)</a:t>
            </a:r>
          </a:p>
          <a:p>
            <a:pPr>
              <a:defRPr/>
            </a:pPr>
            <a:r>
              <a:rPr lang="de-DE" dirty="0"/>
              <a:t>- TN teilen ihr Dokument selbst via Bildschirmfreigabe</a:t>
            </a:r>
            <a:endParaRPr dirty="0"/>
          </a:p>
        </p:txBody>
      </p:sp>
      <p:sp>
        <p:nvSpPr>
          <p:cNvPr id="4" name="Slide Number Placeholder 3"/>
          <p:cNvSpPr>
            <a:spLocks noGrp="1"/>
          </p:cNvSpPr>
          <p:nvPr>
            <p:ph type="sldNum" sz="quarter" idx="10"/>
          </p:nvPr>
        </p:nvSpPr>
        <p:spPr bwMode="auto"/>
        <p:txBody>
          <a:bodyPr/>
          <a:lstStyle/>
          <a:p>
            <a:pPr>
              <a:defRPr/>
            </a:pPr>
            <a:fld id="{0B29B547-8E50-A79F-FC29-1491D344DC09}" type="slidenum">
              <a:rPr/>
              <a:t>3</a:t>
            </a:fld>
            <a:endParaRPr/>
          </a:p>
        </p:txBody>
      </p:sp>
    </p:spTree>
    <p:extLst>
      <p:ext uri="{BB962C8B-B14F-4D97-AF65-F5344CB8AC3E}">
        <p14:creationId xmlns:p14="http://schemas.microsoft.com/office/powerpoint/2010/main" val="149175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15:13 --- Folie 12.5-12.7 (3)]</a:t>
            </a:r>
          </a:p>
          <a:p>
            <a:pPr>
              <a:defRPr/>
            </a:pPr>
            <a:r>
              <a:rPr lang="de-DE" dirty="0"/>
              <a:t>ID: 12.01.01.04_v | Einheit 12: Formaler Rahmen | Baustein 1: Gesprächsleitfaden Schulungskonzeption</a:t>
            </a:r>
          </a:p>
          <a:p>
            <a:pPr>
              <a:defRPr/>
            </a:pPr>
            <a:r>
              <a:rPr lang="de-DE" dirty="0"/>
              <a:t>Inhalt 1: Beratung Schulung (Übung) | Schritt 4: 4/5 WL referiert</a:t>
            </a:r>
          </a:p>
          <a:p>
            <a:pPr>
              <a:defRPr/>
            </a:pPr>
            <a:endParaRPr lang="de-DE" dirty="0"/>
          </a:p>
          <a:p>
            <a:pPr>
              <a:defRPr/>
            </a:pPr>
            <a:r>
              <a:rPr lang="de-DE" dirty="0"/>
              <a:t>Aktive Rolle:</a:t>
            </a:r>
          </a:p>
          <a:p>
            <a:pPr>
              <a:defRPr/>
            </a:pPr>
            <a:r>
              <a:rPr lang="de-DE" dirty="0"/>
              <a:t>Vortrag:</a:t>
            </a:r>
          </a:p>
          <a:p>
            <a:pPr>
              <a:defRPr/>
            </a:pPr>
            <a:r>
              <a:rPr lang="de-DE" dirty="0"/>
              <a:t>- Mindmaps zu:</a:t>
            </a:r>
          </a:p>
          <a:p>
            <a:pPr>
              <a:defRPr/>
            </a:pPr>
            <a:r>
              <a:rPr lang="de-DE" dirty="0"/>
              <a:t>- 1) Rahmenbedingungen (3Z)</a:t>
            </a:r>
          </a:p>
          <a:p>
            <a:pPr>
              <a:defRPr/>
            </a:pPr>
            <a:r>
              <a:rPr lang="de-DE" dirty="0"/>
              <a:t>- 2) inhaltliches</a:t>
            </a:r>
          </a:p>
          <a:p>
            <a:pPr>
              <a:defRPr/>
            </a:pPr>
            <a:r>
              <a:rPr lang="de-DE" dirty="0"/>
              <a:t>- 3) </a:t>
            </a:r>
            <a:r>
              <a:rPr lang="de-DE" dirty="0" err="1"/>
              <a:t>Orga</a:t>
            </a:r>
            <a:endParaRPr lang="de-DE" dirty="0"/>
          </a:p>
          <a:p>
            <a:pPr>
              <a:defRPr/>
            </a:pPr>
            <a:r>
              <a:rPr lang="de-DE" dirty="0"/>
              <a:t>- Zusammenfassung</a:t>
            </a:r>
            <a:endParaRPr dirty="0"/>
          </a:p>
        </p:txBody>
      </p:sp>
      <p:sp>
        <p:nvSpPr>
          <p:cNvPr id="4" name="Slide Number Placeholder 3"/>
          <p:cNvSpPr>
            <a:spLocks noGrp="1"/>
          </p:cNvSpPr>
          <p:nvPr>
            <p:ph type="sldNum" sz="quarter" idx="10"/>
          </p:nvPr>
        </p:nvSpPr>
        <p:spPr bwMode="auto"/>
        <p:txBody>
          <a:bodyPr/>
          <a:lstStyle/>
          <a:p>
            <a:pPr>
              <a:defRPr/>
            </a:pPr>
            <a:fld id="{0DB3DCCF-A8D6-AAF1-1F4F-B92E267E9D1A}" type="slidenum">
              <a:rPr/>
              <a:t>4</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15:13 --- Folie 12.5-12.7 (3)]</a:t>
            </a:r>
          </a:p>
          <a:p>
            <a:pPr>
              <a:defRPr/>
            </a:pPr>
            <a:r>
              <a:rPr lang="de-DE" dirty="0"/>
              <a:t>ID: 12.01.01.04_v | Einheit 12: Formaler Rahmen | Baustein 1: Gesprächsleitfaden Schulungskonzeption</a:t>
            </a:r>
          </a:p>
          <a:p>
            <a:pPr>
              <a:defRPr/>
            </a:pPr>
            <a:r>
              <a:rPr lang="de-DE" dirty="0"/>
              <a:t>Inhalt 1: Beratung Schulung (Übung) | Schritt 4: 4/5 WL referiert</a:t>
            </a:r>
          </a:p>
          <a:p>
            <a:pPr>
              <a:defRPr/>
            </a:pPr>
            <a:endParaRPr lang="de-DE" dirty="0"/>
          </a:p>
          <a:p>
            <a:pPr>
              <a:defRPr/>
            </a:pPr>
            <a:r>
              <a:rPr lang="de-DE" dirty="0"/>
              <a:t>Aktive Rolle:</a:t>
            </a:r>
          </a:p>
          <a:p>
            <a:pPr>
              <a:defRPr/>
            </a:pPr>
            <a:r>
              <a:rPr lang="de-DE" dirty="0"/>
              <a:t>Vortrag:</a:t>
            </a:r>
          </a:p>
          <a:p>
            <a:pPr>
              <a:defRPr/>
            </a:pPr>
            <a:r>
              <a:rPr lang="de-DE" dirty="0"/>
              <a:t>- Mindmaps zu:</a:t>
            </a:r>
          </a:p>
          <a:p>
            <a:pPr>
              <a:defRPr/>
            </a:pPr>
            <a:r>
              <a:rPr lang="de-DE" dirty="0"/>
              <a:t>- 1) Rahmenbedingungen (3Z)</a:t>
            </a:r>
          </a:p>
          <a:p>
            <a:pPr>
              <a:defRPr/>
            </a:pPr>
            <a:r>
              <a:rPr lang="de-DE" dirty="0"/>
              <a:t>- 2) inhaltliches</a:t>
            </a:r>
          </a:p>
          <a:p>
            <a:pPr>
              <a:defRPr/>
            </a:pPr>
            <a:r>
              <a:rPr lang="de-DE" dirty="0"/>
              <a:t>- 3) </a:t>
            </a:r>
            <a:r>
              <a:rPr lang="de-DE" dirty="0" err="1"/>
              <a:t>Orga</a:t>
            </a:r>
            <a:endParaRPr lang="de-DE" dirty="0"/>
          </a:p>
          <a:p>
            <a:pPr>
              <a:defRPr/>
            </a:pPr>
            <a:r>
              <a:rPr lang="de-DE" dirty="0"/>
              <a:t>- Zusammenfassung</a:t>
            </a:r>
            <a:endParaRPr dirty="0"/>
          </a:p>
        </p:txBody>
      </p:sp>
      <p:sp>
        <p:nvSpPr>
          <p:cNvPr id="4" name="Slide Number Placeholder 3"/>
          <p:cNvSpPr>
            <a:spLocks noGrp="1"/>
          </p:cNvSpPr>
          <p:nvPr>
            <p:ph type="sldNum" sz="quarter" idx="10"/>
          </p:nvPr>
        </p:nvSpPr>
        <p:spPr bwMode="auto"/>
        <p:txBody>
          <a:bodyPr/>
          <a:lstStyle/>
          <a:p>
            <a:pPr>
              <a:defRPr/>
            </a:pPr>
            <a:fld id="{581E4129-66D4-F552-2F6C-E99FAB69A9A1}" type="slidenum">
              <a:rPr/>
              <a:t>5</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15:13 --- Folie 12.5-12.7 (3)]</a:t>
            </a:r>
          </a:p>
          <a:p>
            <a:pPr>
              <a:defRPr/>
            </a:pPr>
            <a:r>
              <a:rPr lang="de-DE" dirty="0"/>
              <a:t>ID: 12.01.01.04_v | Einheit 12: Formaler Rahmen | Baustein 1: Gesprächsleitfaden Schulungskonzeption</a:t>
            </a:r>
          </a:p>
          <a:p>
            <a:pPr>
              <a:defRPr/>
            </a:pPr>
            <a:r>
              <a:rPr lang="de-DE" dirty="0"/>
              <a:t>Inhalt 1: Beratung Schulung (Übung) | Schritt 4: 4/5 WL referiert</a:t>
            </a:r>
          </a:p>
          <a:p>
            <a:pPr>
              <a:defRPr/>
            </a:pPr>
            <a:endParaRPr lang="de-DE" dirty="0"/>
          </a:p>
          <a:p>
            <a:pPr>
              <a:defRPr/>
            </a:pPr>
            <a:r>
              <a:rPr lang="de-DE" dirty="0"/>
              <a:t>Aktive Rolle:</a:t>
            </a:r>
          </a:p>
          <a:p>
            <a:pPr>
              <a:defRPr/>
            </a:pPr>
            <a:r>
              <a:rPr lang="de-DE" dirty="0"/>
              <a:t>Vortrag:</a:t>
            </a:r>
          </a:p>
          <a:p>
            <a:pPr>
              <a:defRPr/>
            </a:pPr>
            <a:r>
              <a:rPr lang="de-DE" dirty="0"/>
              <a:t>- Mindmaps zu:</a:t>
            </a:r>
          </a:p>
          <a:p>
            <a:pPr>
              <a:defRPr/>
            </a:pPr>
            <a:r>
              <a:rPr lang="de-DE" dirty="0"/>
              <a:t>- 1) Rahmenbedingungen (3Z)</a:t>
            </a:r>
          </a:p>
          <a:p>
            <a:pPr>
              <a:defRPr/>
            </a:pPr>
            <a:r>
              <a:rPr lang="de-DE" dirty="0"/>
              <a:t>- 2) inhaltliches</a:t>
            </a:r>
          </a:p>
          <a:p>
            <a:pPr>
              <a:defRPr/>
            </a:pPr>
            <a:r>
              <a:rPr lang="de-DE" dirty="0"/>
              <a:t>- 3) </a:t>
            </a:r>
            <a:r>
              <a:rPr lang="de-DE" dirty="0" err="1"/>
              <a:t>Orga</a:t>
            </a:r>
            <a:endParaRPr lang="de-DE" dirty="0"/>
          </a:p>
          <a:p>
            <a:pPr>
              <a:defRPr/>
            </a:pPr>
            <a:r>
              <a:rPr lang="de-DE" dirty="0"/>
              <a:t>- Zusammenfassung</a:t>
            </a:r>
            <a:endParaRPr dirty="0"/>
          </a:p>
        </p:txBody>
      </p:sp>
      <p:sp>
        <p:nvSpPr>
          <p:cNvPr id="4" name="Slide Number Placeholder 3"/>
          <p:cNvSpPr>
            <a:spLocks noGrp="1"/>
          </p:cNvSpPr>
          <p:nvPr>
            <p:ph type="sldNum" sz="quarter" idx="10"/>
          </p:nvPr>
        </p:nvSpPr>
        <p:spPr bwMode="auto"/>
        <p:txBody>
          <a:bodyPr/>
          <a:lstStyle/>
          <a:p>
            <a:pPr>
              <a:defRPr/>
            </a:pPr>
            <a:fld id="{362F9D5A-BBE0-4CAE-76EB-FF2551FF1C56}" type="slidenum">
              <a:rPr/>
              <a:t>6</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a:xfrm>
            <a:off x="123825" y="488950"/>
            <a:ext cx="4824413" cy="2714625"/>
          </a:xfrm>
        </p:spPr>
      </p:sp>
      <p:sp>
        <p:nvSpPr>
          <p:cNvPr id="3" name="Notes Placeholder 2"/>
          <p:cNvSpPr>
            <a:spLocks noGrp="1"/>
          </p:cNvSpPr>
          <p:nvPr>
            <p:ph type="body" idx="1"/>
          </p:nvPr>
        </p:nvSpPr>
        <p:spPr bwMode="auto"/>
        <p:txBody>
          <a:bodyPr/>
          <a:lstStyle/>
          <a:p>
            <a:pPr>
              <a:defRPr/>
            </a:pPr>
            <a:r>
              <a:rPr lang="de-DE" dirty="0"/>
              <a:t>[05m; bis 15:18 --- Folie 12.8 (1)]</a:t>
            </a:r>
          </a:p>
          <a:p>
            <a:pPr>
              <a:defRPr/>
            </a:pPr>
            <a:r>
              <a:rPr lang="de-DE" dirty="0"/>
              <a:t>ID: 12.01.01.05_v | Einheit 12: Formaler Rahmen | Baustein 1: Gesprächsleitfaden Schulungskonzeption</a:t>
            </a:r>
          </a:p>
          <a:p>
            <a:pPr>
              <a:defRPr/>
            </a:pPr>
            <a:r>
              <a:rPr lang="de-DE" dirty="0"/>
              <a:t>Inhalt 1: Beratung Schulung (Übung) | Schritt 5: 5/5 WL moderiert</a:t>
            </a:r>
          </a:p>
          <a:p>
            <a:pPr>
              <a:defRPr/>
            </a:pPr>
            <a:endParaRPr lang="de-DE" dirty="0"/>
          </a:p>
          <a:p>
            <a:pPr>
              <a:defRPr/>
            </a:pPr>
            <a:r>
              <a:rPr lang="de-DE" dirty="0"/>
              <a:t>Aktive Rolle:</a:t>
            </a:r>
          </a:p>
          <a:p>
            <a:pPr>
              <a:defRPr/>
            </a:pPr>
            <a:r>
              <a:rPr lang="de-DE" dirty="0"/>
              <a:t>Moderation:</a:t>
            </a:r>
          </a:p>
          <a:p>
            <a:pPr>
              <a:defRPr/>
            </a:pPr>
            <a:r>
              <a:rPr lang="de-DE" dirty="0"/>
              <a:t>- Fragerunde zu den Mindmaps</a:t>
            </a:r>
            <a:endParaRPr dirty="0"/>
          </a:p>
        </p:txBody>
      </p:sp>
      <p:sp>
        <p:nvSpPr>
          <p:cNvPr id="4" name="Slide Number Placeholder 3"/>
          <p:cNvSpPr>
            <a:spLocks noGrp="1"/>
          </p:cNvSpPr>
          <p:nvPr>
            <p:ph type="sldNum" sz="quarter" idx="10"/>
          </p:nvPr>
        </p:nvSpPr>
        <p:spPr bwMode="auto"/>
        <p:txBody>
          <a:bodyPr/>
          <a:lstStyle/>
          <a:p>
            <a:pPr>
              <a:defRPr/>
            </a:pPr>
            <a:fld id="{9CD81599-A8FD-E681-6FED-B71215CC3857}" type="slidenum">
              <a:rPr/>
              <a:t>7</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x" userDrawn="1">
  <p:cSld name="Abschnitt">
    <p:spTree>
      <p:nvGrpSpPr>
        <p:cNvPr id="1" name=""/>
        <p:cNvGrpSpPr/>
        <p:nvPr/>
      </p:nvGrpSpPr>
      <p:grpSpPr bwMode="auto">
        <a:xfrm>
          <a:off x="0" y="0"/>
          <a:ext cx="0" cy="0"/>
          <a:chOff x="0" y="0"/>
          <a:chExt cx="0" cy="0"/>
        </a:xfrm>
      </p:grpSpPr>
      <p:pic>
        <p:nvPicPr>
          <p:cNvPr id="80"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7" name="Grafik 6" descr="Ein Bild, das Screenshot, Farbigkeit, lila, Verschwommen enthält.&#10;&#10;Automatisch generierte Beschreibung">
            <a:extLst>
              <a:ext uri="{FF2B5EF4-FFF2-40B4-BE49-F238E27FC236}">
                <a16:creationId xmlns:a16="http://schemas.microsoft.com/office/drawing/2014/main" id="{FB05A0CF-168F-978B-94BD-04B476DBD0B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0528" y="2246400"/>
            <a:ext cx="9523001" cy="2755321"/>
          </a:xfrm>
          <a:prstGeom prst="rect">
            <a:avLst/>
          </a:prstGeom>
        </p:spPr>
      </p:pic>
      <p:pic>
        <p:nvPicPr>
          <p:cNvPr id="83" name="LogosDINInestor.png" descr="LogosDINInestor.png"/>
          <p:cNvPicPr>
            <a:picLocks noChangeAspect="1"/>
          </p:cNvPicPr>
          <p:nvPr userDrawn="1"/>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85" name="Folientitel"/>
          <p:cNvSpPr txBox="1">
            <a:spLocks noGrp="1"/>
          </p:cNvSpPr>
          <p:nvPr>
            <p:ph type="title" hasCustomPrompt="1"/>
          </p:nvPr>
        </p:nvSpPr>
        <p:spPr bwMode="auto">
          <a:xfrm>
            <a:off x="915644" y="3685598"/>
            <a:ext cx="8191500" cy="974384"/>
          </a:xfrm>
          <a:prstGeom prst="rect">
            <a:avLst/>
          </a:prstGeom>
        </p:spPr>
        <p:txBody>
          <a:bodyPr anchor="b"/>
          <a:lstStyle/>
          <a:p>
            <a:pPr>
              <a:defRPr/>
            </a:pPr>
            <a:r>
              <a:t>Folientitel</a:t>
            </a:r>
          </a:p>
        </p:txBody>
      </p:sp>
      <p:sp>
        <p:nvSpPr>
          <p:cNvPr id="4" name="Benjamin Slowig &amp; Jeanne Wilbrandt ( &amp; Katarzyna Biernacka) für die UAG Schulungen/Fortbildungen, AG Forschungsdaten (DINI/nestor)"/>
          <p:cNvSpPr txBox="1"/>
          <p:nvPr/>
        </p:nvSpPr>
        <p:spPr bwMode="auto">
          <a:xfrm>
            <a:off x="5959231" y="4919466"/>
            <a:ext cx="3124253"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
        <p:nvSpPr>
          <p:cNvPr id="3" name="Foliennummer"/>
          <p:cNvSpPr txBox="1">
            <a:spLocks noGrp="1"/>
          </p:cNvSpPr>
          <p:nvPr>
            <p:ph type="sldNum" sz="quarter" idx="2"/>
          </p:nvPr>
        </p:nvSpPr>
        <p:spPr bwMode="auto">
          <a:xfrm>
            <a:off x="2483768" y="4889329"/>
            <a:ext cx="280526" cy="229550"/>
          </a:xfrm>
          <a:prstGeom prst="rect">
            <a:avLst/>
          </a:prstGeom>
        </p:spPr>
        <p:txBody>
          <a:bodyPr/>
          <a:lstStyle/>
          <a:p>
            <a:pPr>
              <a:defRPr/>
            </a:pPr>
            <a:fld id="{A3A583AC-90C3-47D4-8E3F-971AFFF238DC}"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x" userDrawn="1">
  <p:cSld name="Aufgabe2">
    <p:spTree>
      <p:nvGrpSpPr>
        <p:cNvPr id="1" name=""/>
        <p:cNvGrpSpPr/>
        <p:nvPr/>
      </p:nvGrpSpPr>
      <p:grpSpPr bwMode="auto">
        <a:xfrm>
          <a:off x="0" y="0"/>
          <a:ext cx="0" cy="0"/>
          <a:chOff x="0" y="0"/>
          <a:chExt cx="0" cy="0"/>
        </a:xfrm>
      </p:grpSpPr>
      <p:pic>
        <p:nvPicPr>
          <p:cNvPr id="6" name="Grafik 5">
            <a:extLst>
              <a:ext uri="{FF2B5EF4-FFF2-40B4-BE49-F238E27FC236}">
                <a16:creationId xmlns:a16="http://schemas.microsoft.com/office/drawing/2014/main" id="{701E9702-5E40-E13A-27F1-BF4E6F45072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3248" y="843558"/>
            <a:ext cx="5274000" cy="395552"/>
          </a:xfrm>
          <a:prstGeom prst="rect">
            <a:avLst/>
          </a:prstGeom>
        </p:spPr>
      </p:pic>
      <p:sp>
        <p:nvSpPr>
          <p:cNvPr id="125" name="Textebene 1…"/>
          <p:cNvSpPr txBox="1">
            <a:spLocks noGrp="1"/>
          </p:cNvSpPr>
          <p:nvPr>
            <p:ph type="body" sz="half" idx="1" hasCustomPrompt="1"/>
          </p:nvPr>
        </p:nvSpPr>
        <p:spPr bwMode="auto">
          <a:xfrm>
            <a:off x="958147" y="1928018"/>
            <a:ext cx="3640237" cy="2782094"/>
          </a:xfrm>
          <a:prstGeom prst="rect">
            <a:avLst/>
          </a:prstGeom>
        </p:spPr>
        <p:txBody>
          <a:bodyPr/>
          <a:lstStyle>
            <a:lvl1pPr>
              <a:lnSpc>
                <a:spcPct val="150000"/>
              </a:lnSpc>
              <a:spcBef>
                <a:spcPts val="0"/>
              </a:spcBef>
              <a:defRPr/>
            </a:lvl1pPr>
            <a:lvl2pPr>
              <a:lnSpc>
                <a:spcPct val="150000"/>
              </a:lnSpc>
              <a:spcBef>
                <a:spcPts val="0"/>
              </a:spcBef>
              <a:defRPr/>
            </a:lvl2pPr>
            <a:lvl3pPr>
              <a:lnSpc>
                <a:spcPct val="150000"/>
              </a:lnSpc>
              <a:spcBef>
                <a:spcPts val="0"/>
              </a:spcBef>
              <a:defRPr/>
            </a:lvl3pPr>
            <a:lvl4pPr>
              <a:lnSpc>
                <a:spcPct val="150000"/>
              </a:lnSpc>
              <a:spcBef>
                <a:spcPts val="0"/>
              </a:spcBef>
              <a:defRPr/>
            </a:lvl4pPr>
            <a:lvl5pPr>
              <a:lnSpc>
                <a:spcPct val="150000"/>
              </a:lnSpc>
              <a:spcBef>
                <a:spcPts val="0"/>
              </a:spcBef>
              <a:defRPr/>
            </a:lvl5pPr>
          </a:lstStyle>
          <a:p>
            <a:pPr>
              <a:defRPr/>
            </a:pPr>
            <a:r>
              <a:t>Text für Folienpunkt</a:t>
            </a:r>
          </a:p>
          <a:p>
            <a:pPr lvl="1">
              <a:defRPr/>
            </a:pPr>
            <a:endParaRPr/>
          </a:p>
          <a:p>
            <a:pPr lvl="2">
              <a:defRPr/>
            </a:pPr>
            <a:endParaRPr/>
          </a:p>
          <a:p>
            <a:pPr lvl="3">
              <a:defRPr/>
            </a:pPr>
            <a:endParaRPr/>
          </a:p>
          <a:p>
            <a:pPr lvl="4">
              <a:defRPr/>
            </a:pPr>
            <a:endParaRPr/>
          </a:p>
        </p:txBody>
      </p:sp>
      <p:pic>
        <p:nvPicPr>
          <p:cNvPr id="126" name="LogosDINInestor.png" descr="LogosDINInestor.png"/>
          <p:cNvPicPr>
            <a:picLocks noChangeAspect="1"/>
          </p:cNvPicPr>
          <p:nvPr/>
        </p:nvPicPr>
        <p:blipFill>
          <a:blip r:embed="rId3"/>
          <a:stretch/>
        </p:blipFill>
        <p:spPr bwMode="auto">
          <a:xfrm>
            <a:off x="15435" y="4460489"/>
            <a:ext cx="2376488" cy="704850"/>
          </a:xfrm>
          <a:prstGeom prst="rect">
            <a:avLst/>
          </a:prstGeom>
          <a:ln w="12700">
            <a:miter lim="400000"/>
          </a:ln>
        </p:spPr>
      </p:pic>
      <p:pic>
        <p:nvPicPr>
          <p:cNvPr id="8" name="Grafik 7">
            <a:extLst>
              <a:ext uri="{FF2B5EF4-FFF2-40B4-BE49-F238E27FC236}">
                <a16:creationId xmlns:a16="http://schemas.microsoft.com/office/drawing/2014/main" id="{136B47CB-D8F5-3265-BADA-8C04005199FA}"/>
              </a:ext>
            </a:extLst>
          </p:cNvPr>
          <p:cNvPicPr>
            <a:picLocks/>
          </p:cNvPicPr>
          <p:nvPr userDrawn="1"/>
        </p:nvPicPr>
        <p:blipFill>
          <a:blip r:embed="rId4" cstate="print">
            <a:extLst>
              <a:ext uri="{28A0092B-C50C-407E-A947-70E740481C1C}">
                <a14:useLocalDpi xmlns:a14="http://schemas.microsoft.com/office/drawing/2010/main" val="0"/>
              </a:ext>
            </a:extLst>
          </a:blip>
          <a:stretch>
            <a:fillRect/>
          </a:stretch>
        </p:blipFill>
        <p:spPr>
          <a:xfrm>
            <a:off x="-173248" y="4600800"/>
            <a:ext cx="9525000" cy="423545"/>
          </a:xfrm>
          <a:prstGeom prst="rect">
            <a:avLst/>
          </a:prstGeom>
        </p:spPr>
      </p:pic>
      <p:sp>
        <p:nvSpPr>
          <p:cNvPr id="130" name="Folientitel"/>
          <p:cNvSpPr txBox="1">
            <a:spLocks noGrp="1"/>
          </p:cNvSpPr>
          <p:nvPr>
            <p:ph type="title" hasCustomPrompt="1"/>
          </p:nvPr>
        </p:nvSpPr>
        <p:spPr bwMode="auto">
          <a:xfrm>
            <a:off x="476250" y="376238"/>
            <a:ext cx="8191500" cy="584039"/>
          </a:xfrm>
          <a:prstGeom prst="rect">
            <a:avLst/>
          </a:prstGeom>
        </p:spPr>
        <p:txBody>
          <a:bodyPr anchor="b"/>
          <a:lstStyle>
            <a:lvl1pPr defTabSz="309563">
              <a:lnSpc>
                <a:spcPct val="80000"/>
              </a:lnSpc>
              <a:defRPr sz="3150" b="0" spc="-95">
                <a:solidFill>
                  <a:srgbClr val="354894"/>
                </a:solidFill>
                <a:latin typeface="+mn-lt"/>
                <a:ea typeface="+mn-ea"/>
                <a:cs typeface="+mn-cs"/>
              </a:defRPr>
            </a:lvl1pPr>
          </a:lstStyle>
          <a:p>
            <a:pPr>
              <a:defRPr/>
            </a:pPr>
            <a:r>
              <a:t>Folientitel</a:t>
            </a:r>
          </a:p>
        </p:txBody>
      </p:sp>
      <p:sp>
        <p:nvSpPr>
          <p:cNvPr id="132" name="Arbeitsvorbereitung"/>
          <p:cNvSpPr txBox="1">
            <a:spLocks noGrp="1"/>
          </p:cNvSpPr>
          <p:nvPr>
            <p:ph type="body" sz="quarter" idx="21"/>
          </p:nvPr>
        </p:nvSpPr>
        <p:spPr bwMode="auto">
          <a:xfrm>
            <a:off x="538162" y="1452816"/>
            <a:ext cx="8191500" cy="381000"/>
          </a:xfrm>
          <a:prstGeom prst="rect">
            <a:avLst/>
          </a:prstGeom>
        </p:spPr>
        <p:txBody>
          <a:bodyPr/>
          <a:lstStyle>
            <a:lvl1pPr marL="0" indent="0" defTabSz="309563">
              <a:spcBef>
                <a:spcPts val="0"/>
              </a:spcBef>
              <a:buClrTx/>
              <a:buSzTx/>
              <a:buNone/>
              <a:defRPr sz="1800">
                <a:solidFill>
                  <a:srgbClr val="C63B87"/>
                </a:solidFill>
              </a:defRPr>
            </a:lvl1pPr>
          </a:lstStyle>
          <a:p>
            <a:pPr lvl="0">
              <a:defRPr/>
            </a:pPr>
            <a:r>
              <a:rPr lang="de-DE"/>
              <a:t>Mastertextformat bearbeiten</a:t>
            </a:r>
            <a:endParaRPr/>
          </a:p>
        </p:txBody>
      </p:sp>
      <p:sp>
        <p:nvSpPr>
          <p:cNvPr id="4" name="Benjamin Slowig &amp; Jeanne Wilbrandt ( &amp; Katarzyna Biernacka) für die UAG Schulungen/Fortbildungen, AG Forschungsdaten (DINI/nestor)"/>
          <p:cNvSpPr txBox="1"/>
          <p:nvPr userDrawn="1"/>
        </p:nvSpPr>
        <p:spPr bwMode="auto">
          <a:xfrm>
            <a:off x="5959231" y="4919466"/>
            <a:ext cx="3124253"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
        <p:nvSpPr>
          <p:cNvPr id="5" name="Foliennummer"/>
          <p:cNvSpPr txBox="1">
            <a:spLocks noGrp="1"/>
          </p:cNvSpPr>
          <p:nvPr>
            <p:ph type="sldNum" sz="quarter" idx="2"/>
          </p:nvPr>
        </p:nvSpPr>
        <p:spPr bwMode="auto">
          <a:xfrm>
            <a:off x="2483768" y="4889329"/>
            <a:ext cx="280526" cy="229550"/>
          </a:xfrm>
          <a:prstGeom prst="rect">
            <a:avLst/>
          </a:prstGeom>
        </p:spPr>
        <p:txBody>
          <a:bodyPr/>
          <a:lstStyle/>
          <a:p>
            <a:pPr>
              <a:defRPr/>
            </a:pPr>
            <a:fld id="{A3A583AC-90C3-47D4-8E3F-971AFFF238DC}" type="slidenum">
              <a:rPr lang="de-DE"/>
              <a:t>‹Nr.›</a:t>
            </a:fld>
            <a:endParaRPr lang="de-DE"/>
          </a:p>
        </p:txBody>
      </p:sp>
      <p:pic>
        <p:nvPicPr>
          <p:cNvPr id="2" name="LogosDINInestor.png" descr="LogosDINInestor.png">
            <a:extLst>
              <a:ext uri="{FF2B5EF4-FFF2-40B4-BE49-F238E27FC236}">
                <a16:creationId xmlns:a16="http://schemas.microsoft.com/office/drawing/2014/main" id="{A900AE2E-09F2-73F4-ACA4-3157009F5CA9}"/>
              </a:ext>
            </a:extLst>
          </p:cNvPr>
          <p:cNvPicPr>
            <a:picLocks noChangeAspect="1"/>
          </p:cNvPicPr>
          <p:nvPr userDrawn="1"/>
        </p:nvPicPr>
        <p:blipFill>
          <a:blip r:embed="rId3"/>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tx" preserve="1" userDrawn="1">
  <p:cSld name="1_Aufgabe2">
    <p:spTree>
      <p:nvGrpSpPr>
        <p:cNvPr id="1" name=""/>
        <p:cNvGrpSpPr/>
        <p:nvPr/>
      </p:nvGrpSpPr>
      <p:grpSpPr bwMode="auto">
        <a:xfrm>
          <a:off x="0" y="0"/>
          <a:ext cx="0" cy="0"/>
          <a:chOff x="0" y="0"/>
          <a:chExt cx="0" cy="0"/>
        </a:xfrm>
      </p:grpSpPr>
      <p:sp>
        <p:nvSpPr>
          <p:cNvPr id="125" name="Textebene 1…"/>
          <p:cNvSpPr txBox="1">
            <a:spLocks noGrp="1"/>
          </p:cNvSpPr>
          <p:nvPr>
            <p:ph type="body" sz="half" idx="1" hasCustomPrompt="1"/>
          </p:nvPr>
        </p:nvSpPr>
        <p:spPr bwMode="auto">
          <a:xfrm>
            <a:off x="958147" y="1928018"/>
            <a:ext cx="3640237" cy="2782094"/>
          </a:xfrm>
          <a:prstGeom prst="rect">
            <a:avLst/>
          </a:prstGeom>
        </p:spPr>
        <p:txBody>
          <a:bodyPr/>
          <a:lstStyle>
            <a:lvl1pPr>
              <a:lnSpc>
                <a:spcPct val="150000"/>
              </a:lnSpc>
              <a:spcBef>
                <a:spcPts val="0"/>
              </a:spcBef>
              <a:defRPr/>
            </a:lvl1pPr>
            <a:lvl2pPr>
              <a:lnSpc>
                <a:spcPct val="150000"/>
              </a:lnSpc>
              <a:spcBef>
                <a:spcPts val="0"/>
              </a:spcBef>
              <a:defRPr/>
            </a:lvl2pPr>
            <a:lvl3pPr>
              <a:lnSpc>
                <a:spcPct val="150000"/>
              </a:lnSpc>
              <a:spcBef>
                <a:spcPts val="0"/>
              </a:spcBef>
              <a:defRPr/>
            </a:lvl3pPr>
            <a:lvl4pPr>
              <a:lnSpc>
                <a:spcPct val="150000"/>
              </a:lnSpc>
              <a:spcBef>
                <a:spcPts val="0"/>
              </a:spcBef>
              <a:defRPr/>
            </a:lvl4pPr>
            <a:lvl5pPr>
              <a:lnSpc>
                <a:spcPct val="150000"/>
              </a:lnSpc>
              <a:spcBef>
                <a:spcPts val="0"/>
              </a:spcBef>
              <a:defRPr/>
            </a:lvl5pPr>
          </a:lstStyle>
          <a:p>
            <a:pPr>
              <a:defRPr/>
            </a:pPr>
            <a:r>
              <a:t>Text für Folienpunkt</a:t>
            </a:r>
          </a:p>
          <a:p>
            <a:pPr lvl="1">
              <a:defRPr/>
            </a:pPr>
            <a:endParaRPr/>
          </a:p>
          <a:p>
            <a:pPr lvl="2">
              <a:defRPr/>
            </a:pPr>
            <a:endParaRPr/>
          </a:p>
          <a:p>
            <a:pPr lvl="3">
              <a:defRPr/>
            </a:pPr>
            <a:endParaRPr/>
          </a:p>
          <a:p>
            <a:pPr lvl="4">
              <a:defRPr/>
            </a:pPr>
            <a:endParaRPr/>
          </a:p>
        </p:txBody>
      </p:sp>
      <p:pic>
        <p:nvPicPr>
          <p:cNvPr id="126" name="LogosDINInestor.png" descr="LogosDINInestor.png"/>
          <p:cNvPicPr>
            <a:picLocks noChangeAspect="1"/>
          </p:cNvPicPr>
          <p:nvPr/>
        </p:nvPicPr>
        <p:blipFill>
          <a:blip r:embed="rId2"/>
          <a:stretch/>
        </p:blipFill>
        <p:spPr bwMode="auto">
          <a:xfrm>
            <a:off x="15435" y="4460489"/>
            <a:ext cx="2376488" cy="704850"/>
          </a:xfrm>
          <a:prstGeom prst="rect">
            <a:avLst/>
          </a:prstGeom>
          <a:ln w="12700">
            <a:miter lim="400000"/>
          </a:ln>
        </p:spPr>
      </p:pic>
      <p:pic>
        <p:nvPicPr>
          <p:cNvPr id="5" name="Grafik 4">
            <a:extLst>
              <a:ext uri="{FF2B5EF4-FFF2-40B4-BE49-F238E27FC236}">
                <a16:creationId xmlns:a16="http://schemas.microsoft.com/office/drawing/2014/main" id="{3E22066E-B91A-D040-49FA-E2D173B65FFD}"/>
              </a:ext>
            </a:extLst>
          </p:cNvPr>
          <p:cNvPicPr>
            <a:picLocks/>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73248" y="4600800"/>
            <a:ext cx="9525000" cy="423545"/>
          </a:xfrm>
          <a:prstGeom prst="rect">
            <a:avLst/>
          </a:prstGeom>
        </p:spPr>
      </p:pic>
      <p:sp>
        <p:nvSpPr>
          <p:cNvPr id="130" name="Folientitel"/>
          <p:cNvSpPr txBox="1">
            <a:spLocks noGrp="1"/>
          </p:cNvSpPr>
          <p:nvPr>
            <p:ph type="title" hasCustomPrompt="1"/>
          </p:nvPr>
        </p:nvSpPr>
        <p:spPr bwMode="auto">
          <a:xfrm>
            <a:off x="476250" y="376238"/>
            <a:ext cx="8191500" cy="584039"/>
          </a:xfrm>
          <a:prstGeom prst="rect">
            <a:avLst/>
          </a:prstGeom>
        </p:spPr>
        <p:txBody>
          <a:bodyPr anchor="b"/>
          <a:lstStyle>
            <a:lvl1pPr defTabSz="309563">
              <a:lnSpc>
                <a:spcPct val="80000"/>
              </a:lnSpc>
              <a:defRPr sz="3150" b="0" spc="-95">
                <a:solidFill>
                  <a:srgbClr val="354894"/>
                </a:solidFill>
                <a:latin typeface="+mn-lt"/>
                <a:ea typeface="+mn-ea"/>
                <a:cs typeface="+mn-cs"/>
              </a:defRPr>
            </a:lvl1pPr>
          </a:lstStyle>
          <a:p>
            <a:pPr>
              <a:defRPr/>
            </a:pPr>
            <a:r>
              <a:t>Folientitel</a:t>
            </a:r>
          </a:p>
        </p:txBody>
      </p:sp>
      <p:sp>
        <p:nvSpPr>
          <p:cNvPr id="131" name="Foliennummer"/>
          <p:cNvSpPr txBox="1">
            <a:spLocks noGrp="1"/>
          </p:cNvSpPr>
          <p:nvPr>
            <p:ph type="sldNum" sz="quarter" idx="2"/>
          </p:nvPr>
        </p:nvSpPr>
        <p:spPr bwMode="auto">
          <a:xfrm>
            <a:off x="2483768" y="4889329"/>
            <a:ext cx="280526" cy="229550"/>
          </a:xfrm>
          <a:prstGeom prst="rect">
            <a:avLst/>
          </a:prstGeom>
        </p:spPr>
        <p:txBody>
          <a:bodyPr/>
          <a:lstStyle/>
          <a:p>
            <a:pPr>
              <a:defRPr/>
            </a:pPr>
            <a:fld id="{A3A583AC-90C3-47D4-8E3F-971AFFF238DC}" type="slidenum">
              <a:rPr lang="de-DE"/>
              <a:t>‹Nr.›</a:t>
            </a:fld>
            <a:endParaRPr lang="de-DE"/>
          </a:p>
        </p:txBody>
      </p:sp>
      <p:sp>
        <p:nvSpPr>
          <p:cNvPr id="132" name="Arbeitsvorbereitung"/>
          <p:cNvSpPr txBox="1">
            <a:spLocks noGrp="1"/>
          </p:cNvSpPr>
          <p:nvPr>
            <p:ph type="body" sz="quarter" idx="21"/>
          </p:nvPr>
        </p:nvSpPr>
        <p:spPr bwMode="auto">
          <a:xfrm>
            <a:off x="538162" y="1452816"/>
            <a:ext cx="8191500" cy="381000"/>
          </a:xfrm>
          <a:prstGeom prst="rect">
            <a:avLst/>
          </a:prstGeom>
        </p:spPr>
        <p:txBody>
          <a:bodyPr/>
          <a:lstStyle>
            <a:lvl1pPr marL="0" indent="0" defTabSz="309563">
              <a:spcBef>
                <a:spcPts val="0"/>
              </a:spcBef>
              <a:buClrTx/>
              <a:buSzTx/>
              <a:buNone/>
              <a:defRPr sz="1800">
                <a:solidFill>
                  <a:srgbClr val="C63B87"/>
                </a:solidFill>
              </a:defRPr>
            </a:lvl1pPr>
          </a:lstStyle>
          <a:p>
            <a:pPr lvl="0">
              <a:defRPr/>
            </a:pPr>
            <a:r>
              <a:rPr lang="de-DE"/>
              <a:t>Mastertextformat bearbeiten</a:t>
            </a:r>
            <a:endParaRPr/>
          </a:p>
        </p:txBody>
      </p:sp>
      <p:pic>
        <p:nvPicPr>
          <p:cNvPr id="6" name="Grafik 5" descr="Ein Bild, das Text enthält.&#10;&#10;Automatisch generierte Beschreibung"/>
          <p:cNvPicPr>
            <a:picLocks noChangeAspect="1"/>
          </p:cNvPicPr>
          <p:nvPr/>
        </p:nvPicPr>
        <p:blipFill>
          <a:blip r:embed="rId4"/>
          <a:stretch/>
        </p:blipFill>
        <p:spPr bwMode="auto">
          <a:xfrm>
            <a:off x="6314429" y="303492"/>
            <a:ext cx="2376488" cy="1419225"/>
          </a:xfrm>
          <a:prstGeom prst="rect">
            <a:avLst/>
          </a:prstGeom>
        </p:spPr>
      </p:pic>
      <p:sp>
        <p:nvSpPr>
          <p:cNvPr id="4" name="Benjamin Slowig &amp; Jeanne Wilbrandt ( &amp; Katarzyna Biernacka) für die UAG Schulungen/Fortbildungen, AG Forschungsdaten (DINI/nestor)"/>
          <p:cNvSpPr txBox="1"/>
          <p:nvPr userDrawn="1"/>
        </p:nvSpPr>
        <p:spPr bwMode="auto">
          <a:xfrm>
            <a:off x="5959231" y="4919466"/>
            <a:ext cx="3124253"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pic>
        <p:nvPicPr>
          <p:cNvPr id="3" name="Grafik 2">
            <a:extLst>
              <a:ext uri="{FF2B5EF4-FFF2-40B4-BE49-F238E27FC236}">
                <a16:creationId xmlns:a16="http://schemas.microsoft.com/office/drawing/2014/main" id="{F6496B8B-27B5-ED7B-BBCF-5ECEA29FC80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bwMode="auto">
          <a:xfrm>
            <a:off x="-173248" y="843558"/>
            <a:ext cx="5274000" cy="395552"/>
          </a:xfrm>
          <a:prstGeom prst="rect">
            <a:avLst/>
          </a:prstGeom>
        </p:spPr>
      </p:pic>
      <p:pic>
        <p:nvPicPr>
          <p:cNvPr id="2" name="LogosDINInestor.png" descr="LogosDINInestor.png">
            <a:extLst>
              <a:ext uri="{FF2B5EF4-FFF2-40B4-BE49-F238E27FC236}">
                <a16:creationId xmlns:a16="http://schemas.microsoft.com/office/drawing/2014/main" id="{95E53551-9E77-E99B-66C5-EA5A45792468}"/>
              </a:ext>
            </a:extLst>
          </p:cNvPr>
          <p:cNvPicPr>
            <a:picLocks noChangeAspect="1"/>
          </p:cNvPicPr>
          <p:nvPr userDrawn="1"/>
        </p:nvPicPr>
        <p:blipFill>
          <a:blip r:embed="rId2"/>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pic>
        <p:nvPicPr>
          <p:cNvPr id="2" name="LogosDINInestor.png" descr="LogosDINInestor.png"/>
          <p:cNvPicPr>
            <a:picLocks noChangeAspect="1"/>
          </p:cNvPicPr>
          <p:nvPr/>
        </p:nvPicPr>
        <p:blipFill>
          <a:blip r:embed="rId5"/>
          <a:stretch/>
        </p:blipFill>
        <p:spPr bwMode="auto">
          <a:xfrm>
            <a:off x="15435" y="4460489"/>
            <a:ext cx="2376488" cy="704850"/>
          </a:xfrm>
          <a:prstGeom prst="rect">
            <a:avLst/>
          </a:prstGeom>
          <a:ln w="12700">
            <a:miter lim="400000"/>
          </a:ln>
        </p:spPr>
      </p:pic>
      <p:pic>
        <p:nvPicPr>
          <p:cNvPr id="10" name="Grafik 9" descr="Ein Bild, das Farbigkeit, Screenshot, lila, violett enthält.&#10;&#10;Automatisch generierte Beschreibung">
            <a:extLst>
              <a:ext uri="{FF2B5EF4-FFF2-40B4-BE49-F238E27FC236}">
                <a16:creationId xmlns:a16="http://schemas.microsoft.com/office/drawing/2014/main" id="{97583194-E1AC-BCAA-9C5E-D216FABB9BF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53566" y="-414000"/>
            <a:ext cx="9850102" cy="5424122"/>
          </a:xfrm>
          <a:prstGeom prst="rect">
            <a:avLst/>
          </a:prstGeom>
        </p:spPr>
      </p:pic>
      <p:pic>
        <p:nvPicPr>
          <p:cNvPr id="5" name="LogosDINInestor.png" descr="LogosDINInestor.png"/>
          <p:cNvPicPr>
            <a:picLocks noChangeAspect="1"/>
          </p:cNvPicPr>
          <p:nvPr/>
        </p:nvPicPr>
        <p:blipFill>
          <a:blip r:embed="rId5"/>
          <a:srcRect l="3706" t="7483" r="70750" b="6400"/>
          <a:stretch/>
        </p:blipFill>
        <p:spPr bwMode="auto">
          <a:xfrm>
            <a:off x="103521" y="4513232"/>
            <a:ext cx="607017" cy="606993"/>
          </a:xfrm>
          <a:custGeom>
            <a:avLst/>
            <a:gdLst/>
            <a:ahLst/>
            <a:cxnLst>
              <a:cxn ang="0">
                <a:pos x="wd2" y="hd2"/>
              </a:cxn>
              <a:cxn ang="5400000">
                <a:pos x="wd2" y="hd2"/>
              </a:cxn>
              <a:cxn ang="10800000">
                <a:pos x="wd2" y="hd2"/>
              </a:cxn>
              <a:cxn ang="16200000">
                <a:pos x="wd2" y="hd2"/>
              </a:cxn>
            </a:cxnLst>
            <a:rect l="0" t="0" r="r" b="b"/>
            <a:pathLst>
              <a:path w="21600" h="21600" extrusionOk="0">
                <a:moveTo>
                  <a:pt x="10897" y="0"/>
                </a:moveTo>
                <a:lnTo>
                  <a:pt x="0" y="10815"/>
                </a:lnTo>
                <a:lnTo>
                  <a:pt x="10703" y="21600"/>
                </a:lnTo>
                <a:lnTo>
                  <a:pt x="21600" y="10785"/>
                </a:lnTo>
                <a:lnTo>
                  <a:pt x="10897" y="0"/>
                </a:lnTo>
                <a:close/>
              </a:path>
            </a:pathLst>
          </a:custGeom>
          <a:ln w="12700">
            <a:miter lim="400000"/>
          </a:ln>
        </p:spPr>
      </p:pic>
      <p:sp>
        <p:nvSpPr>
          <p:cNvPr id="7" name="Folientitel"/>
          <p:cNvSpPr txBox="1">
            <a:spLocks noGrp="1"/>
          </p:cNvSpPr>
          <p:nvPr>
            <p:ph type="title" hasCustomPrompt="1"/>
          </p:nvPr>
        </p:nvSpPr>
        <p:spPr bwMode="auto">
          <a:xfrm>
            <a:off x="915644" y="2571750"/>
            <a:ext cx="8191500" cy="1792841"/>
          </a:xfrm>
          <a:prstGeom prst="rect">
            <a:avLst/>
          </a:prstGeom>
          <a:ln w="12700">
            <a:miter lim="400000"/>
          </a:ln>
        </p:spPr>
        <p:txBody>
          <a:bodyPr lIns="50800" tIns="50800" rIns="50800" bIns="50800">
            <a:normAutofit/>
          </a:bodyPr>
          <a:lstStyle/>
          <a:p>
            <a:pPr>
              <a:defRPr/>
            </a:pPr>
            <a:r>
              <a:t>Folientitel</a:t>
            </a:r>
          </a:p>
        </p:txBody>
      </p:sp>
      <p:sp>
        <p:nvSpPr>
          <p:cNvPr id="9" name="Foliennummer"/>
          <p:cNvSpPr txBox="1">
            <a:spLocks noGrp="1"/>
          </p:cNvSpPr>
          <p:nvPr>
            <p:ph type="sldNum" sz="quarter" idx="2"/>
          </p:nvPr>
        </p:nvSpPr>
        <p:spPr bwMode="auto">
          <a:xfrm>
            <a:off x="2486442" y="4889329"/>
            <a:ext cx="280526" cy="229550"/>
          </a:xfrm>
          <a:prstGeom prst="rect">
            <a:avLst/>
          </a:prstGeom>
          <a:ln w="12700">
            <a:miter lim="400000"/>
          </a:ln>
        </p:spPr>
        <p:txBody>
          <a:bodyPr wrap="none" lIns="50800" tIns="50800" rIns="50800" bIns="50800" anchor="b">
            <a:spAutoFit/>
          </a:bodyPr>
          <a:lstStyle>
            <a:lvl1pPr>
              <a:defRPr sz="850">
                <a:solidFill>
                  <a:srgbClr val="7BB885"/>
                </a:solidFill>
                <a:latin typeface="Source Sans Pro Light"/>
                <a:ea typeface="Source Sans Pro Light"/>
                <a:cs typeface="Source Sans Pro Light"/>
              </a:defRPr>
            </a:lvl1pPr>
          </a:lstStyle>
          <a:p>
            <a:pPr>
              <a:defRPr/>
            </a:pPr>
            <a:fld id="{A3A583AC-90C3-47D4-8E3F-971AFFF238DC}" type="slidenum">
              <a:rPr lang="de-DE"/>
              <a:t>‹Nr.›</a:t>
            </a:fld>
            <a:endParaRPr lang="de-DE"/>
          </a:p>
        </p:txBody>
      </p:sp>
      <p:sp>
        <p:nvSpPr>
          <p:cNvPr id="13" name="Benjamin Slowig &amp; Jeanne Wilbrandt ( &amp; Katarzyna Biernacka) für die UAG Schulungen/Fortbildungen, AG Forschungsdaten (DINI/nestor)"/>
          <p:cNvSpPr txBox="1"/>
          <p:nvPr/>
        </p:nvSpPr>
        <p:spPr bwMode="auto">
          <a:xfrm>
            <a:off x="5978468" y="4919466"/>
            <a:ext cx="3105016" cy="169277"/>
          </a:xfrm>
          <a:prstGeom prst="rect">
            <a:avLst/>
          </a:prstGeom>
          <a:ln w="12700">
            <a:miter lim="400000"/>
          </a:ln>
        </p:spPr>
        <p:txBody>
          <a:bodyPr wrap="none" lIns="19050" tIns="19050" rIns="19050" bIns="19050" anchor="ctr">
            <a:spAutoFit/>
          </a:bodyPr>
          <a:lstStyle>
            <a:lvl1pPr algn="r">
              <a:defRPr sz="2200">
                <a:solidFill>
                  <a:srgbClr val="7BB884"/>
                </a:solidFill>
                <a:latin typeface="Source Sans Pro Light"/>
                <a:ea typeface="Source Sans Pro Light"/>
                <a:cs typeface="Source Sans Pro Light"/>
              </a:defRPr>
            </a:lvl1pPr>
          </a:lstStyle>
          <a:p>
            <a:pPr>
              <a:defRPr/>
            </a:pPr>
            <a:r>
              <a:rPr sz="850" b="1"/>
              <a:t>UAG Schulungen/Fortbildungen, AG Forschungsdaten (DINI/nestor)</a:t>
            </a:r>
            <a:endParaRPr b="1"/>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Lst>
  <p:hf hdr="0" ftr="0" dt="0"/>
  <p:txStyles>
    <p:titleStyle>
      <a:lvl1pPr marL="0" marR="0" indent="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1pPr>
      <a:lvl2pPr marL="0" marR="0" indent="1714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2pPr>
      <a:lvl3pPr marL="0" marR="0" indent="3429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3pPr>
      <a:lvl4pPr marL="0" marR="0" indent="5143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4pPr>
      <a:lvl5pPr marL="0" marR="0" indent="6858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5pPr>
      <a:lvl6pPr marL="0" marR="0" indent="8572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6pPr>
      <a:lvl7pPr marL="0" marR="0" indent="10287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7pPr>
      <a:lvl8pPr marL="0" marR="0" indent="120015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8pPr>
      <a:lvl9pPr marL="0" marR="0" indent="1371600" algn="l" defTabSz="914400">
        <a:lnSpc>
          <a:spcPct val="90000"/>
        </a:lnSpc>
        <a:spcBef>
          <a:spcPts val="0"/>
        </a:spcBef>
        <a:spcAft>
          <a:spcPts val="0"/>
        </a:spcAft>
        <a:buClrTx/>
        <a:buSzTx/>
        <a:buFontTx/>
        <a:buNone/>
        <a:defRPr sz="4650" b="1" i="0" u="none" strike="noStrike" cap="small" spc="-140">
          <a:solidFill>
            <a:srgbClr val="FFFFFF"/>
          </a:solidFill>
          <a:latin typeface="+mj-lt"/>
          <a:ea typeface="+mj-ea"/>
          <a:cs typeface="+mj-cs"/>
        </a:defRPr>
      </a:lvl9pPr>
    </p:titleStyle>
    <p:bodyStyle>
      <a:lvl1pPr marL="2095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p:bodyStyle>
    <p:otherStyle>
      <a:lvl1pPr marL="0" marR="0" indent="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1pPr>
      <a:lvl2pPr marL="0" marR="0" indent="1714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2pPr>
      <a:lvl3pPr marL="0" marR="0" indent="3429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3pPr>
      <a:lvl4pPr marL="0" marR="0" indent="5143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4pPr>
      <a:lvl5pPr marL="0" marR="0" indent="6858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5pPr>
      <a:lvl6pPr marL="0" marR="0" indent="8572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6pPr>
      <a:lvl7pPr marL="0" marR="0" indent="10287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7pPr>
      <a:lvl8pPr marL="0" marR="0" indent="120015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8pPr>
      <a:lvl9pPr marL="0" marR="0" indent="1371600" algn="ctr" defTabSz="309563">
        <a:lnSpc>
          <a:spcPct val="100000"/>
        </a:lnSpc>
        <a:spcBef>
          <a:spcPts val="0"/>
        </a:spcBef>
        <a:spcAft>
          <a:spcPts val="0"/>
        </a:spcAft>
        <a:buClrTx/>
        <a:buSzTx/>
        <a:buFontTx/>
        <a:buNone/>
        <a:defRPr sz="850" b="0" i="0" u="none" strike="noStrike" cap="none" spc="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915644" y="3685598"/>
            <a:ext cx="8191500" cy="974384"/>
          </a:xfrm>
        </p:spPr>
        <p:txBody>
          <a:bodyPr/>
          <a:lstStyle/>
          <a:p>
            <a:pPr>
              <a:defRPr/>
            </a:pPr>
            <a:r>
              <a:rPr lang="de-DE"/>
              <a:t>Formaler Rahmen</a:t>
            </a:r>
            <a:endParaRPr/>
          </a:p>
        </p:txBody>
      </p:sp>
      <p:sp>
        <p:nvSpPr>
          <p:cNvPr id="2" name="Foliennummernplatzhalter 1"/>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0</a:t>
            </a:fld>
            <a:endParaRPr lang="de-DE"/>
          </a:p>
        </p:txBody>
      </p:sp>
      <p:sp>
        <p:nvSpPr>
          <p:cNvPr id="3" name="Textfeld 2">
            <a:extLst>
              <a:ext uri="{FF2B5EF4-FFF2-40B4-BE49-F238E27FC236}">
                <a16:creationId xmlns:a16="http://schemas.microsoft.com/office/drawing/2014/main" id="{5C646F72-6DF3-C7C5-156F-735DFF162A2A}"/>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8850" y="1927225"/>
            <a:ext cx="6997525" cy="2782888"/>
          </a:xfrm>
        </p:spPr>
        <p:txBody>
          <a:bodyPr anchor="t" anchorCtr="0"/>
          <a:lstStyle/>
          <a:p>
            <a:pPr>
              <a:defRPr/>
            </a:pPr>
            <a:r>
              <a:rPr lang="de-DE"/>
              <a:t>Gestaltet eine Mindmap zum Thema: </a:t>
            </a:r>
            <a:br>
              <a:rPr lang="de-DE"/>
            </a:br>
            <a:r>
              <a:rPr lang="de-DE"/>
              <a:t>Was muss ich bei der Planung eines Workshops bedenken?</a:t>
            </a:r>
            <a:endParaRPr/>
          </a:p>
          <a:p>
            <a:pPr>
              <a:defRPr/>
            </a:pPr>
            <a:endParaRPr lang="de-DE" sz="1000"/>
          </a:p>
          <a:p>
            <a:pPr lvl="1">
              <a:defRPr/>
            </a:pPr>
            <a:r>
              <a:rPr lang="de-DE"/>
              <a:t>Gruppe 1: Rahmenbedingungen</a:t>
            </a:r>
            <a:endParaRPr/>
          </a:p>
          <a:p>
            <a:pPr lvl="1">
              <a:defRPr/>
            </a:pPr>
            <a:r>
              <a:rPr lang="de-DE"/>
              <a:t>Gruppe 2: Inhalte</a:t>
            </a:r>
            <a:endParaRPr/>
          </a:p>
          <a:p>
            <a:pPr lvl="1">
              <a:defRPr/>
            </a:pPr>
            <a:r>
              <a:rPr lang="de-DE"/>
              <a:t>Gruppe 3: Organisation</a:t>
            </a:r>
            <a:endParaRPr/>
          </a:p>
        </p:txBody>
      </p:sp>
      <p:sp>
        <p:nvSpPr>
          <p:cNvPr id="4" name="Titel 5"/>
          <p:cNvSpPr>
            <a:spLocks noGrp="1"/>
          </p:cNvSpPr>
          <p:nvPr>
            <p:ph type="title"/>
          </p:nvPr>
        </p:nvSpPr>
        <p:spPr bwMode="auto">
          <a:xfrm>
            <a:off x="476250" y="376238"/>
            <a:ext cx="8191500" cy="584039"/>
          </a:xfrm>
        </p:spPr>
        <p:txBody>
          <a:bodyPr/>
          <a:lstStyle/>
          <a:p>
            <a:pPr>
              <a:defRPr/>
            </a:pPr>
            <a:r>
              <a:rPr lang="de-DE"/>
              <a:t>Workshop-Planung</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1</a:t>
            </a:fld>
            <a:endParaRPr lang="de-DE"/>
          </a:p>
        </p:txBody>
      </p:sp>
      <p:sp>
        <p:nvSpPr>
          <p:cNvPr id="8" name="Textplatzhalter 7"/>
          <p:cNvSpPr>
            <a:spLocks noGrp="1"/>
          </p:cNvSpPr>
          <p:nvPr>
            <p:ph type="body" sz="quarter" idx="21"/>
          </p:nvPr>
        </p:nvSpPr>
        <p:spPr bwMode="auto"/>
        <p:txBody>
          <a:bodyPr/>
          <a:lstStyle/>
          <a:p>
            <a:pPr>
              <a:defRPr/>
            </a:pPr>
            <a:r>
              <a:rPr lang="de-DE"/>
              <a:t>Gruppenarbeit</a:t>
            </a:r>
            <a:endParaRPr/>
          </a:p>
        </p:txBody>
      </p:sp>
      <p:sp>
        <p:nvSpPr>
          <p:cNvPr id="2" name="Textfeld 1">
            <a:extLst>
              <a:ext uri="{FF2B5EF4-FFF2-40B4-BE49-F238E27FC236}">
                <a16:creationId xmlns:a16="http://schemas.microsoft.com/office/drawing/2014/main" id="{CB9BA16C-614A-68AE-3E75-A72F51AB3A0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8850" y="1927225"/>
            <a:ext cx="6997525" cy="2782888"/>
          </a:xfrm>
        </p:spPr>
        <p:txBody>
          <a:bodyPr anchor="t" anchorCtr="0"/>
          <a:lstStyle/>
          <a:p>
            <a:pPr>
              <a:defRPr/>
            </a:pPr>
            <a:r>
              <a:rPr lang="de-DE"/>
              <a:t>Gestaltet eine Mindmap zum Thema: </a:t>
            </a:r>
            <a:br>
              <a:rPr lang="de-DE"/>
            </a:br>
            <a:r>
              <a:rPr lang="de-DE"/>
              <a:t>Was muss ich bei der Planung eines Workshops bedenken?</a:t>
            </a:r>
            <a:endParaRPr/>
          </a:p>
          <a:p>
            <a:pPr>
              <a:defRPr/>
            </a:pPr>
            <a:endParaRPr lang="de-DE" sz="1000"/>
          </a:p>
          <a:p>
            <a:pPr lvl="1">
              <a:defRPr/>
            </a:pPr>
            <a:r>
              <a:rPr lang="de-DE"/>
              <a:t>Gruppe 1: Rahmenbedingungen</a:t>
            </a:r>
            <a:endParaRPr/>
          </a:p>
          <a:p>
            <a:pPr lvl="1">
              <a:defRPr/>
            </a:pPr>
            <a:r>
              <a:rPr lang="de-DE"/>
              <a:t>Gruppe 2: Inhalte</a:t>
            </a:r>
            <a:endParaRPr/>
          </a:p>
          <a:p>
            <a:pPr lvl="1">
              <a:defRPr/>
            </a:pPr>
            <a:r>
              <a:rPr lang="de-DE"/>
              <a:t>Gruppe 3: Organisation</a:t>
            </a:r>
            <a:endParaRPr/>
          </a:p>
        </p:txBody>
      </p:sp>
      <p:sp>
        <p:nvSpPr>
          <p:cNvPr id="4" name="Titel 5"/>
          <p:cNvSpPr>
            <a:spLocks noGrp="1"/>
          </p:cNvSpPr>
          <p:nvPr>
            <p:ph type="title"/>
          </p:nvPr>
        </p:nvSpPr>
        <p:spPr bwMode="auto">
          <a:xfrm>
            <a:off x="476250" y="376238"/>
            <a:ext cx="8191500" cy="584039"/>
          </a:xfrm>
        </p:spPr>
        <p:txBody>
          <a:bodyPr/>
          <a:lstStyle/>
          <a:p>
            <a:pPr>
              <a:defRPr/>
            </a:pPr>
            <a:r>
              <a:rPr lang="de-DE"/>
              <a:t>Workshop-Planung</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2</a:t>
            </a:fld>
            <a:endParaRPr lang="de-DE"/>
          </a:p>
        </p:txBody>
      </p:sp>
      <p:sp>
        <p:nvSpPr>
          <p:cNvPr id="8" name="Textplatzhalter 7"/>
          <p:cNvSpPr>
            <a:spLocks noGrp="1"/>
          </p:cNvSpPr>
          <p:nvPr>
            <p:ph type="body" sz="quarter" idx="21"/>
          </p:nvPr>
        </p:nvSpPr>
        <p:spPr bwMode="auto"/>
        <p:txBody>
          <a:bodyPr/>
          <a:lstStyle/>
          <a:p>
            <a:pPr>
              <a:defRPr/>
            </a:pPr>
            <a:r>
              <a:rPr lang="de-DE"/>
              <a:t>Gruppenarbeit</a:t>
            </a:r>
            <a:endParaRPr/>
          </a:p>
        </p:txBody>
      </p:sp>
      <p:sp>
        <p:nvSpPr>
          <p:cNvPr id="2" name="Textfeld 1">
            <a:extLst>
              <a:ext uri="{FF2B5EF4-FFF2-40B4-BE49-F238E27FC236}">
                <a16:creationId xmlns:a16="http://schemas.microsoft.com/office/drawing/2014/main" id="{CB9BA16C-614A-68AE-3E75-A72F51AB3A0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12.3</a:t>
            </a:r>
          </a:p>
        </p:txBody>
      </p:sp>
      <p:sp>
        <p:nvSpPr>
          <p:cNvPr id="3" name="Rechteck: abgerundete Ecken 2">
            <a:extLst>
              <a:ext uri="{FF2B5EF4-FFF2-40B4-BE49-F238E27FC236}">
                <a16:creationId xmlns:a16="http://schemas.microsoft.com/office/drawing/2014/main" id="{2C53AFD0-0F7A-4A05-9E12-8F086B9FC37B}"/>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7" name="Rechteck: abgerundete Ecken 6">
            <a:extLst>
              <a:ext uri="{FF2B5EF4-FFF2-40B4-BE49-F238E27FC236}">
                <a16:creationId xmlns:a16="http://schemas.microsoft.com/office/drawing/2014/main" id="{648F4FA5-AC67-C7C9-55EE-EAF910ED28F0}"/>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dirty="0">
                <a:solidFill>
                  <a:srgbClr val="00B050"/>
                </a:solidFill>
                <a:effectLst/>
                <a:latin typeface="Calibri" panose="020F0502020204030204" pitchFamily="34" charset="0"/>
              </a:rPr>
              <a:t>Beratung Schulung (Übung)</a:t>
            </a:r>
            <a:br>
              <a:rPr lang="de-DE" sz="1800" b="0" i="0" u="none" strike="noStrike" dirty="0">
                <a:solidFill>
                  <a:srgbClr val="00B050"/>
                </a:solidFill>
                <a:effectLst/>
                <a:latin typeface="Calibri" panose="020F0502020204030204" pitchFamily="34" charset="0"/>
              </a:rPr>
            </a:br>
            <a:r>
              <a:rPr lang="de-DE" sz="1800" b="0" i="0" u="none" strike="noStrike" dirty="0">
                <a:solidFill>
                  <a:srgbClr val="00B050"/>
                </a:solidFill>
                <a:effectLst/>
                <a:latin typeface="Calibri" panose="020F0502020204030204" pitchFamily="34" charset="0"/>
              </a:rPr>
              <a:t>2/5 TN Gruppenarbeit BR</a:t>
            </a:r>
            <a:r>
              <a:rPr lang="de-DE" sz="1050" dirty="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1026945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Inhaltsplatzhalter 6"/>
          <p:cNvSpPr>
            <a:spLocks noGrp="1"/>
          </p:cNvSpPr>
          <p:nvPr>
            <p:ph type="body" sz="half" idx="1"/>
          </p:nvPr>
        </p:nvSpPr>
        <p:spPr bwMode="auto">
          <a:xfrm>
            <a:off x="958850" y="1927225"/>
            <a:ext cx="6997525" cy="2782888"/>
          </a:xfrm>
        </p:spPr>
        <p:txBody>
          <a:bodyPr anchor="t" anchorCtr="0"/>
          <a:lstStyle/>
          <a:p>
            <a:pPr>
              <a:defRPr/>
            </a:pPr>
            <a:r>
              <a:rPr lang="de-DE"/>
              <a:t>Gestaltet eine Mindmap zum Thema: </a:t>
            </a:r>
            <a:br>
              <a:rPr lang="de-DE"/>
            </a:br>
            <a:r>
              <a:rPr lang="de-DE"/>
              <a:t>Was muss ich bei der Planung eines Workshops bedenken?</a:t>
            </a:r>
            <a:endParaRPr/>
          </a:p>
          <a:p>
            <a:pPr>
              <a:defRPr/>
            </a:pPr>
            <a:endParaRPr lang="de-DE" sz="1000"/>
          </a:p>
          <a:p>
            <a:pPr lvl="1">
              <a:defRPr/>
            </a:pPr>
            <a:r>
              <a:rPr lang="de-DE"/>
              <a:t>Gruppe 1: Rahmenbedingungen</a:t>
            </a:r>
            <a:endParaRPr/>
          </a:p>
          <a:p>
            <a:pPr lvl="1">
              <a:defRPr/>
            </a:pPr>
            <a:r>
              <a:rPr lang="de-DE"/>
              <a:t>Gruppe 2: Inhalte</a:t>
            </a:r>
            <a:endParaRPr/>
          </a:p>
          <a:p>
            <a:pPr lvl="1">
              <a:defRPr/>
            </a:pPr>
            <a:r>
              <a:rPr lang="de-DE"/>
              <a:t>Gruppe 3: Organisation</a:t>
            </a:r>
            <a:endParaRPr/>
          </a:p>
        </p:txBody>
      </p:sp>
      <p:sp>
        <p:nvSpPr>
          <p:cNvPr id="4" name="Titel 5"/>
          <p:cNvSpPr>
            <a:spLocks noGrp="1"/>
          </p:cNvSpPr>
          <p:nvPr>
            <p:ph type="title"/>
          </p:nvPr>
        </p:nvSpPr>
        <p:spPr bwMode="auto">
          <a:xfrm>
            <a:off x="476250" y="376238"/>
            <a:ext cx="8191500" cy="584039"/>
          </a:xfrm>
        </p:spPr>
        <p:txBody>
          <a:bodyPr/>
          <a:lstStyle/>
          <a:p>
            <a:pPr>
              <a:defRPr/>
            </a:pPr>
            <a:r>
              <a:rPr lang="de-DE"/>
              <a:t>Workshop-Planung</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3</a:t>
            </a:fld>
            <a:endParaRPr lang="de-DE"/>
          </a:p>
        </p:txBody>
      </p:sp>
      <p:sp>
        <p:nvSpPr>
          <p:cNvPr id="8" name="Textplatzhalter 7"/>
          <p:cNvSpPr>
            <a:spLocks noGrp="1"/>
          </p:cNvSpPr>
          <p:nvPr>
            <p:ph type="body" sz="quarter" idx="21"/>
          </p:nvPr>
        </p:nvSpPr>
        <p:spPr bwMode="auto"/>
        <p:txBody>
          <a:bodyPr/>
          <a:lstStyle/>
          <a:p>
            <a:pPr>
              <a:defRPr/>
            </a:pPr>
            <a:r>
              <a:rPr lang="de-DE"/>
              <a:t>Gruppenarbeit</a:t>
            </a:r>
            <a:endParaRPr/>
          </a:p>
        </p:txBody>
      </p:sp>
      <p:sp>
        <p:nvSpPr>
          <p:cNvPr id="2" name="Textfeld 1">
            <a:extLst>
              <a:ext uri="{FF2B5EF4-FFF2-40B4-BE49-F238E27FC236}">
                <a16:creationId xmlns:a16="http://schemas.microsoft.com/office/drawing/2014/main" id="{CB9BA16C-614A-68AE-3E75-A72F51AB3A0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12.4</a:t>
            </a:r>
          </a:p>
        </p:txBody>
      </p:sp>
      <p:sp>
        <p:nvSpPr>
          <p:cNvPr id="3" name="Rechteck: abgerundete Ecken 2">
            <a:extLst>
              <a:ext uri="{FF2B5EF4-FFF2-40B4-BE49-F238E27FC236}">
                <a16:creationId xmlns:a16="http://schemas.microsoft.com/office/drawing/2014/main" id="{2C53AFD0-0F7A-4A05-9E12-8F086B9FC37B}"/>
              </a:ext>
            </a:extLst>
          </p:cNvPr>
          <p:cNvSpPr/>
          <p:nvPr/>
        </p:nvSpPr>
        <p:spPr bwMode="auto">
          <a:xfrm>
            <a:off x="6012160" y="123478"/>
            <a:ext cx="2994372" cy="1020400"/>
          </a:xfrm>
          <a:prstGeom prst="roundRect">
            <a:avLst/>
          </a:prstGeom>
          <a:solidFill>
            <a:srgbClr val="EE760A"/>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800" b="0" i="0" u="none" strike="noStrike" kern="0" cap="none" spc="0" normalizeH="0" baseline="0" noProof="0" dirty="0">
                <a:ln>
                  <a:noFill/>
                </a:ln>
                <a:solidFill>
                  <a:prstClr val="white"/>
                </a:solidFill>
                <a:effectLst/>
                <a:uLnTx/>
                <a:uFillTx/>
                <a:latin typeface="Calibri"/>
                <a:cs typeface="Arial"/>
              </a:rPr>
              <a:t>Bildschirmteilung unterbrechen</a:t>
            </a:r>
          </a:p>
        </p:txBody>
      </p:sp>
      <p:sp>
        <p:nvSpPr>
          <p:cNvPr id="7" name="Rechteck: abgerundete Ecken 6">
            <a:extLst>
              <a:ext uri="{FF2B5EF4-FFF2-40B4-BE49-F238E27FC236}">
                <a16:creationId xmlns:a16="http://schemas.microsoft.com/office/drawing/2014/main" id="{648F4FA5-AC67-C7C9-55EE-EAF910ED28F0}"/>
              </a:ext>
            </a:extLst>
          </p:cNvPr>
          <p:cNvSpPr/>
          <p:nvPr/>
        </p:nvSpPr>
        <p:spPr bwMode="auto">
          <a:xfrm>
            <a:off x="539552" y="1687248"/>
            <a:ext cx="8064896" cy="1892613"/>
          </a:xfrm>
          <a:prstGeom prst="roundRect">
            <a:avLst/>
          </a:prstGeom>
          <a:solidFill>
            <a:srgbClr val="0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de-DE" sz="1800" b="0" i="0" u="none" strike="noStrike">
                <a:solidFill>
                  <a:srgbClr val="00B050"/>
                </a:solidFill>
                <a:effectLst/>
                <a:latin typeface="Calibri" panose="020F0502020204030204" pitchFamily="34" charset="0"/>
              </a:rPr>
              <a:t>Beratung Schulung (Übung)</a:t>
            </a:r>
            <a:br>
              <a:rPr lang="de-DE" sz="1800" b="0" i="0" u="none" strike="noStrike">
                <a:solidFill>
                  <a:srgbClr val="00B050"/>
                </a:solidFill>
                <a:effectLst/>
                <a:latin typeface="Calibri" panose="020F0502020204030204" pitchFamily="34" charset="0"/>
              </a:rPr>
            </a:br>
            <a:r>
              <a:rPr lang="de-DE" sz="1800" b="0" i="0" u="none" strike="noStrike">
                <a:solidFill>
                  <a:srgbClr val="00B050"/>
                </a:solidFill>
                <a:effectLst/>
                <a:latin typeface="Calibri" panose="020F0502020204030204" pitchFamily="34" charset="0"/>
              </a:rPr>
              <a:t>3/5 TN stellen vor</a:t>
            </a:r>
            <a:r>
              <a:rPr lang="de-DE" sz="1050"/>
              <a:t> </a:t>
            </a:r>
            <a:endParaRPr kumimoji="0" lang="de-DE" sz="2800" b="0" i="0" u="none" strike="noStrike" kern="0" cap="none" spc="0" normalizeH="0" baseline="0" noProof="0" dirty="0">
              <a:ln>
                <a:noFill/>
              </a:ln>
              <a:solidFill>
                <a:prstClr val="white"/>
              </a:solidFill>
              <a:effectLst/>
              <a:uLnTx/>
              <a:uFillTx/>
              <a:latin typeface="Calibri"/>
              <a:cs typeface="Arial"/>
            </a:endParaRPr>
          </a:p>
        </p:txBody>
      </p:sp>
    </p:spTree>
    <p:extLst>
      <p:ext uri="{BB962C8B-B14F-4D97-AF65-F5344CB8AC3E}">
        <p14:creationId xmlns:p14="http://schemas.microsoft.com/office/powerpoint/2010/main" val="630454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1. Rahmenbedingungen</a:t>
            </a:r>
            <a:endParaRPr/>
          </a:p>
        </p:txBody>
      </p:sp>
      <p:sp>
        <p:nvSpPr>
          <p:cNvPr id="5"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4</a:t>
            </a:fld>
            <a:endParaRPr lang="de-DE"/>
          </a:p>
        </p:txBody>
      </p:sp>
      <p:pic>
        <p:nvPicPr>
          <p:cNvPr id="6" name="Inhaltsplatzhalter 5"/>
          <p:cNvPicPr>
            <a:picLocks noGrp="1" noChangeAspect="1"/>
          </p:cNvPicPr>
          <p:nvPr>
            <p:ph idx="4294967295"/>
          </p:nvPr>
        </p:nvPicPr>
        <p:blipFill>
          <a:blip r:embed="rId3"/>
          <a:srcRect l="31083" r="26813" b="51243"/>
          <a:stretch/>
        </p:blipFill>
        <p:spPr bwMode="auto">
          <a:xfrm>
            <a:off x="1403648" y="1200150"/>
            <a:ext cx="5502275" cy="3387725"/>
          </a:xfrm>
          <a:prstGeom prst="rect">
            <a:avLst/>
          </a:prstGeom>
        </p:spPr>
      </p:pic>
      <p:sp>
        <p:nvSpPr>
          <p:cNvPr id="7" name="Rechteck 6"/>
          <p:cNvSpPr/>
          <p:nvPr/>
        </p:nvSpPr>
        <p:spPr bwMode="auto">
          <a:xfrm>
            <a:off x="5943500" y="3795712"/>
            <a:ext cx="1148780" cy="9144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4" name="Textplatzhalter 13"/>
          <p:cNvSpPr>
            <a:spLocks noGrp="1"/>
          </p:cNvSpPr>
          <p:nvPr>
            <p:ph type="body" sz="quarter" idx="21"/>
          </p:nvPr>
        </p:nvSpPr>
        <p:spPr bwMode="auto">
          <a:xfrm>
            <a:off x="538162" y="1452816"/>
            <a:ext cx="3241750" cy="381000"/>
          </a:xfrm>
        </p:spPr>
        <p:txBody>
          <a:bodyPr/>
          <a:lstStyle/>
          <a:p>
            <a:pPr>
              <a:defRPr/>
            </a:pPr>
            <a:r>
              <a:rPr lang="de-DE"/>
              <a:t>Erste Schritte: die 3Z-Formel</a:t>
            </a:r>
            <a:endParaRPr/>
          </a:p>
        </p:txBody>
      </p:sp>
      <p:sp>
        <p:nvSpPr>
          <p:cNvPr id="2" name="Textfeld 1">
            <a:extLst>
              <a:ext uri="{FF2B5EF4-FFF2-40B4-BE49-F238E27FC236}">
                <a16:creationId xmlns:a16="http://schemas.microsoft.com/office/drawing/2014/main" id="{202A1623-D4A2-0986-0159-4DB7E60073F9}"/>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12.5</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2. Inhalte</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5</a:t>
            </a:fld>
            <a:endParaRPr lang="de-DE"/>
          </a:p>
        </p:txBody>
      </p:sp>
      <p:pic>
        <p:nvPicPr>
          <p:cNvPr id="5" name="Inhaltsplatzhalter 8"/>
          <p:cNvPicPr>
            <a:picLocks noGrp="1" noChangeAspect="1"/>
          </p:cNvPicPr>
          <p:nvPr>
            <p:ph idx="4294967295"/>
          </p:nvPr>
        </p:nvPicPr>
        <p:blipFill>
          <a:blip r:embed="rId3"/>
          <a:srcRect l="74133" t="24413" r="167" b="35542"/>
          <a:stretch/>
        </p:blipFill>
        <p:spPr bwMode="auto">
          <a:xfrm>
            <a:off x="4355977" y="1164041"/>
            <a:ext cx="4249862" cy="3520671"/>
          </a:xfrm>
          <a:prstGeom prst="rect">
            <a:avLst/>
          </a:prstGeom>
        </p:spPr>
      </p:pic>
      <p:sp>
        <p:nvSpPr>
          <p:cNvPr id="2" name="Textfeld 1">
            <a:extLst>
              <a:ext uri="{FF2B5EF4-FFF2-40B4-BE49-F238E27FC236}">
                <a16:creationId xmlns:a16="http://schemas.microsoft.com/office/drawing/2014/main" id="{140193D4-8750-FA8D-0A5B-B0A7E1E29208}"/>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2"/>
          <p:cNvSpPr>
            <a:spLocks noGrp="1"/>
          </p:cNvSpPr>
          <p:nvPr>
            <p:ph type="title"/>
          </p:nvPr>
        </p:nvSpPr>
        <p:spPr bwMode="auto">
          <a:xfrm>
            <a:off x="476250" y="376238"/>
            <a:ext cx="8191500" cy="584039"/>
          </a:xfrm>
        </p:spPr>
        <p:txBody>
          <a:bodyPr/>
          <a:lstStyle/>
          <a:p>
            <a:pPr>
              <a:defRPr/>
            </a:pPr>
            <a:r>
              <a:rPr lang="de-DE"/>
              <a:t>3. Organisation</a:t>
            </a:r>
            <a:endParaRPr/>
          </a:p>
        </p:txBody>
      </p:sp>
      <p:sp>
        <p:nvSpPr>
          <p:cNvPr id="6" name="Foliennummernplatzhalter 4"/>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6</a:t>
            </a:fld>
            <a:endParaRPr lang="de-DE"/>
          </a:p>
        </p:txBody>
      </p:sp>
      <p:pic>
        <p:nvPicPr>
          <p:cNvPr id="5" name="Inhaltsplatzhalter 6"/>
          <p:cNvPicPr>
            <a:picLocks noGrp="1" noChangeAspect="1"/>
          </p:cNvPicPr>
          <p:nvPr>
            <p:ph idx="4294967295"/>
          </p:nvPr>
        </p:nvPicPr>
        <p:blipFill>
          <a:blip r:embed="rId3"/>
          <a:srcRect t="44100" r="45873" b="13131"/>
          <a:stretch/>
        </p:blipFill>
        <p:spPr bwMode="auto">
          <a:xfrm>
            <a:off x="0" y="1347614"/>
            <a:ext cx="7032625" cy="3024336"/>
          </a:xfrm>
          <a:prstGeom prst="rect">
            <a:avLst/>
          </a:prstGeom>
        </p:spPr>
      </p:pic>
      <p:sp>
        <p:nvSpPr>
          <p:cNvPr id="2" name="Rechteck 1"/>
          <p:cNvSpPr/>
          <p:nvPr/>
        </p:nvSpPr>
        <p:spPr bwMode="auto">
          <a:xfrm>
            <a:off x="6458234" y="3651870"/>
            <a:ext cx="1210109" cy="109479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3" name="Textfeld 2">
            <a:extLst>
              <a:ext uri="{FF2B5EF4-FFF2-40B4-BE49-F238E27FC236}">
                <a16:creationId xmlns:a16="http://schemas.microsoft.com/office/drawing/2014/main" id="{972D7BAC-9EC8-3298-240D-94144EED0A82}"/>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Textplatzhalter 8"/>
          <p:cNvSpPr>
            <a:spLocks noGrp="1"/>
          </p:cNvSpPr>
          <p:nvPr>
            <p:ph type="body" sz="half" idx="1"/>
          </p:nvPr>
        </p:nvSpPr>
        <p:spPr bwMode="auto"/>
        <p:txBody>
          <a:bodyPr/>
          <a:lstStyle/>
          <a:p>
            <a:pPr>
              <a:defRPr/>
            </a:pPr>
            <a:endParaRPr lang="de-DE"/>
          </a:p>
        </p:txBody>
      </p:sp>
      <p:sp>
        <p:nvSpPr>
          <p:cNvPr id="8" name="Titel 7"/>
          <p:cNvSpPr>
            <a:spLocks noGrp="1"/>
          </p:cNvSpPr>
          <p:nvPr>
            <p:ph type="title"/>
          </p:nvPr>
        </p:nvSpPr>
        <p:spPr bwMode="auto"/>
        <p:txBody>
          <a:bodyPr/>
          <a:lstStyle/>
          <a:p>
            <a:pPr>
              <a:defRPr/>
            </a:pPr>
            <a:endParaRPr lang="de-DE"/>
          </a:p>
        </p:txBody>
      </p:sp>
      <p:sp>
        <p:nvSpPr>
          <p:cNvPr id="10" name="Textplatzhalter 9"/>
          <p:cNvSpPr>
            <a:spLocks noGrp="1"/>
          </p:cNvSpPr>
          <p:nvPr>
            <p:ph type="body" sz="quarter" idx="21"/>
          </p:nvPr>
        </p:nvSpPr>
        <p:spPr bwMode="auto"/>
        <p:txBody>
          <a:bodyPr/>
          <a:lstStyle/>
          <a:p>
            <a:pPr>
              <a:defRPr/>
            </a:pPr>
            <a:endParaRPr lang="de-DE"/>
          </a:p>
        </p:txBody>
      </p:sp>
      <p:sp>
        <p:nvSpPr>
          <p:cNvPr id="4" name="Foliennummernplatzhalter 2"/>
          <p:cNvSpPr>
            <a:spLocks noGrp="1"/>
          </p:cNvSpPr>
          <p:nvPr>
            <p:ph type="sldNum" sz="quarter" idx="2"/>
          </p:nvPr>
        </p:nvSpPr>
        <p:spPr bwMode="auto">
          <a:xfrm>
            <a:off x="2483768" y="4889329"/>
            <a:ext cx="280526" cy="229550"/>
          </a:xfrm>
        </p:spPr>
        <p:txBody>
          <a:bodyPr/>
          <a:lstStyle/>
          <a:p>
            <a:pPr>
              <a:defRPr/>
            </a:pPr>
            <a:fld id="{A3A583AC-90C3-47D4-8E3F-971AFFF238DC}" type="slidenum">
              <a:rPr lang="de-DE"/>
              <a:t>7</a:t>
            </a:fld>
            <a:endParaRPr lang="de-DE"/>
          </a:p>
        </p:txBody>
      </p:sp>
      <p:pic>
        <p:nvPicPr>
          <p:cNvPr id="5" name="Grafik 4"/>
          <p:cNvPicPr>
            <a:picLocks noChangeAspect="1"/>
          </p:cNvPicPr>
          <p:nvPr/>
        </p:nvPicPr>
        <p:blipFill>
          <a:blip r:embed="rId3"/>
          <a:srcRect t="2157" r="920" b="2153"/>
          <a:stretch/>
        </p:blipFill>
        <p:spPr bwMode="auto">
          <a:xfrm>
            <a:off x="323528" y="25138"/>
            <a:ext cx="8581200" cy="4490828"/>
          </a:xfrm>
          <a:prstGeom prst="rect">
            <a:avLst/>
          </a:prstGeom>
        </p:spPr>
      </p:pic>
      <p:sp>
        <p:nvSpPr>
          <p:cNvPr id="11" name="Rechteck 10"/>
          <p:cNvSpPr/>
          <p:nvPr/>
        </p:nvSpPr>
        <p:spPr bwMode="auto">
          <a:xfrm>
            <a:off x="0" y="432093"/>
            <a:ext cx="1148780" cy="9144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2" name="Textplatzhalter 13"/>
          <p:cNvSpPr txBox="1"/>
          <p:nvPr/>
        </p:nvSpPr>
        <p:spPr bwMode="auto">
          <a:xfrm>
            <a:off x="538162" y="337891"/>
            <a:ext cx="3241750" cy="381000"/>
          </a:xfrm>
          <a:prstGeom prst="rect">
            <a:avLst/>
          </a:prstGeom>
        </p:spPr>
        <p:txBody>
          <a:bodyPr/>
          <a:lstStyle>
            <a:lvl1pPr marL="0" marR="0" indent="0" algn="l" defTabSz="309563">
              <a:lnSpc>
                <a:spcPct val="100000"/>
              </a:lnSpc>
              <a:spcBef>
                <a:spcPts val="0"/>
              </a:spcBef>
              <a:spcAft>
                <a:spcPts val="0"/>
              </a:spcAft>
              <a:buClrTx/>
              <a:buSzTx/>
              <a:buFontTx/>
              <a:buNone/>
              <a:defRPr sz="1800" b="0" i="0" u="none" strike="noStrike" cap="none" spc="0">
                <a:solidFill>
                  <a:srgbClr val="C63B87"/>
                </a:solidFill>
                <a:latin typeface="+mj-lt"/>
                <a:ea typeface="+mj-ea"/>
                <a:cs typeface="+mj-cs"/>
              </a:defRPr>
            </a:lvl1pPr>
            <a:lvl2pPr marL="630555" marR="0" indent="-33528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2pPr>
            <a:lvl3pPr marL="6286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3pPr>
            <a:lvl4pPr marL="8382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4pPr>
            <a:lvl5pPr marL="10477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5pPr>
            <a:lvl6pPr marL="12573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6pPr>
            <a:lvl7pPr marL="1466849"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7pPr>
            <a:lvl8pPr marL="167640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8pPr>
            <a:lvl9pPr marL="1885950" marR="0" indent="-209550" algn="l" defTabSz="914400">
              <a:lnSpc>
                <a:spcPct val="100000"/>
              </a:lnSpc>
              <a:spcBef>
                <a:spcPts val="900"/>
              </a:spcBef>
              <a:spcAft>
                <a:spcPts val="0"/>
              </a:spcAft>
              <a:buClr>
                <a:srgbClr val="C53B86"/>
              </a:buClr>
              <a:buSzPct val="100000"/>
              <a:buFontTx/>
              <a:buChar char="•"/>
              <a:defRPr sz="1800" b="0" i="0" u="none" strike="noStrike" cap="none" spc="0">
                <a:solidFill>
                  <a:srgbClr val="5E5E5E"/>
                </a:solidFill>
                <a:latin typeface="+mj-lt"/>
                <a:ea typeface="+mj-ea"/>
                <a:cs typeface="+mj-cs"/>
              </a:defRPr>
            </a:lvl9pPr>
          </a:lstStyle>
          <a:p>
            <a:pPr>
              <a:defRPr/>
            </a:pPr>
            <a:r>
              <a:rPr lang="de-DE"/>
              <a:t>Überblick Beispiel-Mindmap</a:t>
            </a:r>
            <a:endParaRPr/>
          </a:p>
          <a:p>
            <a:pPr>
              <a:defRPr/>
            </a:pPr>
            <a:r>
              <a:rPr lang="de-DE"/>
              <a:t>zum Formalen Rahmen</a:t>
            </a:r>
            <a:endParaRPr/>
          </a:p>
        </p:txBody>
      </p:sp>
      <p:sp>
        <p:nvSpPr>
          <p:cNvPr id="2" name="Textfeld 1">
            <a:extLst>
              <a:ext uri="{FF2B5EF4-FFF2-40B4-BE49-F238E27FC236}">
                <a16:creationId xmlns:a16="http://schemas.microsoft.com/office/drawing/2014/main" id="{46AFBBFE-C560-EFF5-7BA0-ABF76D40EAD1}"/>
              </a:ext>
            </a:extLst>
          </p:cNvPr>
          <p:cNvSpPr txBox="1"/>
          <p:nvPr/>
        </p:nvSpPr>
        <p:spPr bwMode="auto">
          <a:xfrm>
            <a:off x="2640426" y="4889329"/>
            <a:ext cx="419405" cy="223138"/>
          </a:xfrm>
          <a:prstGeom prst="rect">
            <a:avLst/>
          </a:prstGeom>
          <a:noFill/>
          <a:ln w="12700" cap="flat">
            <a:noFill/>
            <a:miter lim="400000"/>
          </a:ln>
        </p:spPr>
        <p:style>
          <a:lnRef idx="0">
            <a:srgbClr val="000000"/>
          </a:lnRef>
          <a:fillRef idx="0">
            <a:srgbClr val="000000"/>
          </a:fillRef>
          <a:effectRef idx="0">
            <a:srgbClr val="000000"/>
          </a:effectRef>
          <a:fontRef idx="none"/>
        </p:style>
        <p:txBody>
          <a:bodyPr wrap="square" rtlCol="0">
            <a:spAutoFit/>
          </a:bodyPr>
          <a:lstStyle/>
          <a:p>
            <a:pPr algn="r"/>
            <a:r>
              <a:rPr lang="de-DE" sz="850" dirty="0">
                <a:solidFill>
                  <a:srgbClr val="7BB885"/>
                </a:solidFill>
                <a:latin typeface="Source Sans Pro Light"/>
                <a:ea typeface="Source Sans Pro Light"/>
              </a:rPr>
              <a:t>12.8</a:t>
            </a:r>
          </a:p>
        </p:txBody>
      </p:sp>
    </p:spTree>
  </p:cSld>
  <p:clrMapOvr>
    <a:masterClrMapping/>
  </p:clrMapOvr>
</p:sld>
</file>

<file path=ppt/theme/theme1.xml><?xml version="1.0" encoding="utf-8"?>
<a:theme xmlns:a="http://schemas.openxmlformats.org/drawingml/2006/main" name="TtT_Design">
  <a:themeElements>
    <a:clrScheme name="31_ColorGradientLight">
      <a:dk1>
        <a:srgbClr val="5E5E5E"/>
      </a:dk1>
      <a:lt1>
        <a:srgbClr val="005E00"/>
      </a:lt1>
      <a:dk2>
        <a:srgbClr val="5E5E5E"/>
      </a:dk2>
      <a:lt2>
        <a:srgbClr val="D5D5D5"/>
      </a:lt2>
      <a:accent1>
        <a:srgbClr val="0076BA"/>
      </a:accent1>
      <a:accent2>
        <a:srgbClr val="05A89D"/>
      </a:accent2>
      <a:accent3>
        <a:srgbClr val="1DB100"/>
      </a:accent3>
      <a:accent4>
        <a:srgbClr val="F9B900"/>
      </a:accent4>
      <a:accent5>
        <a:srgbClr val="EE220D"/>
      </a:accent5>
      <a:accent6>
        <a:srgbClr val="CB297B"/>
      </a:accent6>
      <a:hlink>
        <a:srgbClr val="0000FF"/>
      </a:hlink>
      <a:folHlink>
        <a:srgbClr val="FF00FF"/>
      </a:folHlink>
    </a:clrScheme>
    <a:fontScheme name="Calibri">
      <a:majorFont>
        <a:latin typeface="Calibri"/>
        <a:ea typeface="Arial"/>
        <a:cs typeface="Arial"/>
      </a:majorFont>
      <a:minorFont>
        <a:latin typeface="Calibri"/>
        <a:ea typeface="Arial"/>
        <a:cs typeface="Arial"/>
      </a:minorFont>
    </a:fontScheme>
    <a:fmtScheme name="31_ColorGradientLight">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solidFill>
          <a:srgbClr val="000000"/>
        </a:solidFill>
        <a:ln w="12700" cap="flat">
          <a:noFill/>
          <a:miter lim="400000"/>
        </a:ln>
      </a:spPr>
      <a:bodyPr rtlCol="0" anchor="ctr"/>
      <a:lstStyle>
        <a:defPPr algn="ctr">
          <a:defRPr sz="2800" dirty="0" smtClean="0">
            <a:solidFill>
              <a:srgbClr val="FFFFFF"/>
            </a:solidFill>
          </a:defRPr>
        </a:defPPr>
      </a:lstStyle>
      <a:style>
        <a:lnRef idx="0">
          <a:srgbClr val="000000"/>
        </a:lnRef>
        <a:fillRef idx="0">
          <a:srgbClr val="000000"/>
        </a:fillRef>
        <a:effectRef idx="0">
          <a:srgbClr val="000000"/>
        </a:effectRef>
        <a:fontRef idx="none"/>
      </a:style>
    </a:spDef>
    <a:lnDef>
      <a:spPr bwMode="auto">
        <a:prstGeom prst="rect">
          <a:avLst/>
        </a:prstGeom>
        <a:noFill/>
        <a:ln w="25400" cap="flat">
          <a:solidFill>
            <a:srgbClr val="000000"/>
          </a:solidFill>
          <a:prstDash val="solid"/>
          <a:miter lim="400000"/>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TtT_Design</Template>
  <TotalTime>0</TotalTime>
  <Words>1118</Words>
  <Application>Microsoft Macintosh PowerPoint</Application>
  <DocSecurity>0</DocSecurity>
  <PresentationFormat>Bildschirmpräsentation (16:9)</PresentationFormat>
  <Paragraphs>164</Paragraphs>
  <Slides>8</Slides>
  <Notes>8</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8</vt:i4>
      </vt:variant>
    </vt:vector>
  </HeadingPairs>
  <TitlesOfParts>
    <vt:vector size="11" baseType="lpstr">
      <vt:lpstr>Calibri</vt:lpstr>
      <vt:lpstr>Source Sans Pro Light</vt:lpstr>
      <vt:lpstr>TtT_Design</vt:lpstr>
      <vt:lpstr>Formaler Rahmen</vt:lpstr>
      <vt:lpstr>Workshop-Planung</vt:lpstr>
      <vt:lpstr>Workshop-Planung</vt:lpstr>
      <vt:lpstr>Workshop-Planung</vt:lpstr>
      <vt:lpstr>1. Rahmenbedingungen</vt:lpstr>
      <vt:lpstr>2. Inhalte</vt:lpstr>
      <vt:lpstr>3. Organisation</vt:lpstr>
      <vt:lpstr>PowerPoint-Präsentation</vt:lpstr>
    </vt:vector>
  </TitlesOfParts>
  <Manager/>
  <Company>Humboldt-u</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Train-the-Trainer Workshop zum Thema Forschungsdatenmanagement</dc:title>
  <dc:subject/>
  <dc:creator>Katarzyna Biernacka;Petra Buchholz;Sarah Ann Danker;Dr. Dominika Dolzycka;Claudia Engelhardt;Kerstin Helbig;Dr. Juliane Jacob;Dr. Janna Neumann;Dr. Carolin Odebrecht;Dr. Ute Trautwein-Bruns;Cord Wiljes;Dr. Ulrike Wuttke</dc:creator>
  <cp:keywords/>
  <dc:description/>
  <cp:lastModifiedBy>Jeanne Wilbrandt</cp:lastModifiedBy>
  <cp:revision>399</cp:revision>
  <cp:lastPrinted>2023-12-12T21:02:09Z</cp:lastPrinted>
  <dcterms:created xsi:type="dcterms:W3CDTF">2017-05-29T08:09:42Z</dcterms:created>
  <dcterms:modified xsi:type="dcterms:W3CDTF">2023-12-13T09:16:20Z</dcterms:modified>
  <cp:category/>
  <dc:identifier/>
  <cp:contentStatus/>
  <dc:language/>
  <cp:version/>
</cp:coreProperties>
</file>