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sldIdLst>
    <p:sldId id="330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20: Einführung in die Konzeptentwicklung" id="{367DC7AD-D787-4CC2-AA3D-31ED16D033FF}">
          <p14:sldIdLst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14:04 --- Folie 20.1-20.2 (2)]</a:t>
            </a:r>
          </a:p>
          <a:p>
            <a:r>
              <a:rPr lang="de-DE" dirty="0"/>
              <a:t>ID: 20.01.01.01_v | Einheit 20: Einführung in die Konzeptentwicklung | Baustein 1: </a:t>
            </a:r>
            <a:r>
              <a:rPr lang="de-DE" dirty="0" err="1"/>
              <a:t>Recap</a:t>
            </a:r>
            <a:endParaRPr lang="de-DE" dirty="0"/>
          </a:p>
          <a:p>
            <a:r>
              <a:rPr lang="de-DE" dirty="0"/>
              <a:t>Inhalt 1: Inhaltliche Fragen (Zuruf) | Schritt 1: TN tauschen sich aus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"Wir wechseln gleich noch einmal zum didaktischen Rahmen. Gibt es vorher noch Fragen zum Inhaltlichen?"</a:t>
            </a:r>
          </a:p>
          <a:p>
            <a:r>
              <a:rPr lang="de-DE" dirty="0"/>
              <a:t>- Fragen zuerst durch TN beantworten lassen, erst dann durch WL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für Antworten zum jeweiligen Abschnitt bereithalten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80F8E-2C11-42A8-F125-3760BA81AE75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9E95923B-ADF5-8658-EB2B-11192B3746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14:13 --- Folie 20.10-20.12 (3)]</a:t>
            </a:r>
          </a:p>
          <a:p>
            <a:r>
              <a:rPr lang="de-DE" dirty="0"/>
              <a:t>ID: 20.03.01.07_v | Einheit 20: Einführung in die Konzeptentwicklung | Baustein 3: Schritte der Konzeptentwicklung</a:t>
            </a:r>
          </a:p>
          <a:p>
            <a:r>
              <a:rPr lang="de-DE" dirty="0"/>
              <a:t>Inhalt 1: Konzept Teil 6 (Vortrag) | Schritt 7: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6</a:t>
            </a:r>
          </a:p>
          <a:p>
            <a:r>
              <a:rPr lang="de-DE" dirty="0"/>
              <a:t>- Methoden und Übungen kreieren</a:t>
            </a:r>
          </a:p>
          <a:p>
            <a:r>
              <a:rPr lang="de-DE" dirty="0"/>
              <a:t>- Kriterien und Grundformen des Lernens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BDFFE-2D64-2A8F-5322-48DB2F3EC403}" type="slidenum">
              <a:rPr lang="de-DE"/>
              <a:pPr/>
              <a:t>9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689E7FD9-C97F-88C1-CE3A-B9215B5455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14:13 --- Folie 20.10-20.12 (3)]</a:t>
            </a:r>
          </a:p>
          <a:p>
            <a:r>
              <a:rPr lang="de-DE" dirty="0"/>
              <a:t>ID: 20.03.01.07_v | Einheit 20: Einführung in die Konzeptentwicklung | Baustein 3: Schritte der Konzeptentwicklung</a:t>
            </a:r>
          </a:p>
          <a:p>
            <a:r>
              <a:rPr lang="de-DE" dirty="0"/>
              <a:t>Inhalt 1: Konzept Teil 6 (Vortrag) | Schritt 7: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6</a:t>
            </a:r>
          </a:p>
          <a:p>
            <a:r>
              <a:rPr lang="de-DE" dirty="0"/>
              <a:t>- Methoden und Übungen kreieren</a:t>
            </a:r>
          </a:p>
          <a:p>
            <a:r>
              <a:rPr lang="de-DE" dirty="0"/>
              <a:t>- Kriterien und Grundformen des Lernens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7C28D0-9920-0BB2-EA79-C7FFACFC8B56}" type="slidenum">
              <a:rPr lang="de-DE"/>
              <a:pPr/>
              <a:t>10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2C36E28-F13C-2998-4FEE-72C9A3640E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14:13 --- Folie 20.10-20.12 (3)]</a:t>
            </a:r>
          </a:p>
          <a:p>
            <a:r>
              <a:rPr lang="de-DE" dirty="0"/>
              <a:t>ID: 20.03.01.07_v | Einheit 20: Einführung in die Konzeptentwicklung | Baustein 3: Schritte der Konzeptentwicklung</a:t>
            </a:r>
          </a:p>
          <a:p>
            <a:r>
              <a:rPr lang="de-DE" dirty="0"/>
              <a:t>Inhalt 1: Konzept Teil 6 (Vortrag) | Schritt 7: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6</a:t>
            </a:r>
          </a:p>
          <a:p>
            <a:r>
              <a:rPr lang="de-DE" dirty="0"/>
              <a:t>- Methoden und Übungen kreieren</a:t>
            </a:r>
          </a:p>
          <a:p>
            <a:r>
              <a:rPr lang="de-DE" dirty="0"/>
              <a:t>- Kriterien und Grundformen des Lernens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B290A-A247-FEBE-A443-3C028EFFCF42}" type="slidenum">
              <a:rPr lang="de-DE"/>
              <a:pPr/>
              <a:t>11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2A07792D-BD34-9AC8-B697-EDB2892047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14:14 --- Folie 20.13-20.14 (2)]</a:t>
            </a:r>
          </a:p>
          <a:p>
            <a:r>
              <a:rPr lang="de-DE" dirty="0"/>
              <a:t>ID: 20.03.01.08_v | Einheit 20: Einführung in die Konzeptentwicklung | Baustein 3: Schritte der Konzeptentwicklung</a:t>
            </a:r>
          </a:p>
          <a:p>
            <a:r>
              <a:rPr lang="de-DE" dirty="0"/>
              <a:t>Inhalt 1: Konzept Teil 7 (Vortrag) | Schritt 8: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7</a:t>
            </a:r>
          </a:p>
          <a:p>
            <a:r>
              <a:rPr lang="de-DE" dirty="0"/>
              <a:t>- Lehrdrehbuch entwickeln</a:t>
            </a:r>
          </a:p>
          <a:p>
            <a:r>
              <a:rPr lang="de-DE" dirty="0"/>
              <a:t>- Ein- und Ausatmen wiederholen (ggf. ins Plenum fragen)</a:t>
            </a:r>
          </a:p>
          <a:p>
            <a:r>
              <a:rPr lang="de-DE" dirty="0"/>
              <a:t>- bei Blick auf Tabelle: kurz, mittel und lang (KML) erwähnen, womit Alternativen für Methoden und Ablauf konzipiert werden können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6F4EC-1B29-C3F2-9C92-B1885139150B}" type="slidenum">
              <a:rPr lang="de-DE"/>
              <a:pPr/>
              <a:t>12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281A5193-03E6-8AC9-908E-D47E618EFF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14:14 --- Folie 20.13-20.14 (2)]</a:t>
            </a:r>
          </a:p>
          <a:p>
            <a:r>
              <a:rPr lang="de-DE" dirty="0"/>
              <a:t>ID: 20.03.01.08_v | Einheit 20: Einführung in die Konzeptentwicklung | Baustein 3: Schritte der Konzeptentwicklung</a:t>
            </a:r>
          </a:p>
          <a:p>
            <a:r>
              <a:rPr lang="de-DE" dirty="0"/>
              <a:t>Inhalt 1: Konzept Teil 7 (Vortrag) | Schritt 8: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7</a:t>
            </a:r>
          </a:p>
          <a:p>
            <a:r>
              <a:rPr lang="de-DE" dirty="0"/>
              <a:t>- Lehrdrehbuch entwickeln</a:t>
            </a:r>
          </a:p>
          <a:p>
            <a:r>
              <a:rPr lang="de-DE" dirty="0"/>
              <a:t>- Ein- und Ausatmen wiederholen (ggf. ins Plenum fragen)</a:t>
            </a:r>
          </a:p>
          <a:p>
            <a:r>
              <a:rPr lang="de-DE" dirty="0"/>
              <a:t>- bei Blick auf Tabelle: kurz, mittel und lang (KML) erwähnen, womit Alternativen für Methoden und Ablauf konzipiert werden können</a:t>
            </a:r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E68C1B08-31EB-736E-D645-32C4269973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14:15 --- Folie 20.15 (1)]</a:t>
            </a:r>
          </a:p>
          <a:p>
            <a:r>
              <a:rPr lang="de-DE" dirty="0"/>
              <a:t>ID: 20.03.01.09_v | Einheit 20: Einführung in die Konzeptentwicklung | Baustein 3: Schritte der Konzeptentwicklung</a:t>
            </a:r>
          </a:p>
          <a:p>
            <a:r>
              <a:rPr lang="de-DE" dirty="0"/>
              <a:t>Inhalt 1: Konzept Teil 8 (Vortrag) | Schritt 9: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8</a:t>
            </a:r>
          </a:p>
          <a:p>
            <a:r>
              <a:rPr lang="de-DE" dirty="0"/>
              <a:t>- Konzept prüfen</a:t>
            </a:r>
          </a:p>
          <a:p>
            <a:r>
              <a:rPr lang="de-DE" dirty="0"/>
              <a:t>- letzter Schritt mit einigen Leitfragen, um Konzept zu prüfen</a:t>
            </a:r>
          </a:p>
          <a:p>
            <a:endParaRPr lang="de-DE" dirty="0"/>
          </a:p>
          <a:p>
            <a:r>
              <a:rPr lang="de-DE" dirty="0"/>
              <a:t>Werden die gesteckten Ziele wirklich erreicht?</a:t>
            </a:r>
          </a:p>
          <a:p>
            <a:r>
              <a:rPr lang="de-DE" dirty="0"/>
              <a:t>Passt das Vorhaben zur Zielgruppe?</a:t>
            </a:r>
          </a:p>
          <a:p>
            <a:r>
              <a:rPr lang="de-DE" dirty="0"/>
              <a:t>Gibt es Einleitung, Hauptteil und Schluss?</a:t>
            </a:r>
          </a:p>
          <a:p>
            <a:r>
              <a:rPr lang="de-DE" dirty="0"/>
              <a:t>Gibt es einen thematischen und einen sozialen Einstieg?</a:t>
            </a:r>
          </a:p>
          <a:p>
            <a:r>
              <a:rPr lang="de-DE" dirty="0"/>
              <a:t>Stimmt der Wechsel von Einatmen und Ausatmen?</a:t>
            </a:r>
          </a:p>
          <a:p>
            <a:r>
              <a:rPr lang="de-DE" dirty="0"/>
              <a:t>Stimmt der Wechsel von Input, Übung und Reflexion?</a:t>
            </a:r>
          </a:p>
          <a:p>
            <a:r>
              <a:rPr lang="de-DE" dirty="0"/>
              <a:t>Ist der Schluss knackig und feuert den Lerntransfer an?</a:t>
            </a:r>
          </a:p>
          <a:p>
            <a:r>
              <a:rPr lang="de-DE" dirty="0"/>
              <a:t>Stimmt der Zeitansatz? Wo könnte es knapp werden?</a:t>
            </a:r>
          </a:p>
          <a:p>
            <a:r>
              <a:rPr lang="de-DE" dirty="0"/>
              <a:t>Könnten an bestimmten Stellen im Kurs Längen entstehen?</a:t>
            </a:r>
          </a:p>
          <a:p>
            <a:r>
              <a:rPr lang="de-DE" dirty="0"/>
              <a:t>Würde ich selbst gerne teilnehmen wollen?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C689-E6F8-4900-9BA8-F5156BA58BEB}" type="slidenum">
              <a:rPr lang="de-DE"/>
              <a:pPr/>
              <a:t>14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CFF3FC19-4305-185E-2D78-F266C5CD61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[15m; bis 14:30 --- Folie na (na)]</a:t>
            </a:r>
          </a:p>
          <a:p>
            <a:r>
              <a:rPr lang="de-DE" dirty="0"/>
              <a:t>ID: 20.04.01.01_v | Einheit 20: Kaffeepause | Baustein 4: na</a:t>
            </a:r>
          </a:p>
          <a:p>
            <a:r>
              <a:rPr lang="de-DE" dirty="0"/>
              <a:t>Inhalt 1: Pause (na) | Schritt 1: na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Pause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Ende Pausen-Zeit in Chat</a:t>
            </a:r>
          </a:p>
          <a:p>
            <a:r>
              <a:rPr lang="de-DE" dirty="0"/>
              <a:t>* Folie Methodenübersicht (Folie: 4) endgültig anpassen. Nicht verwendete Methoden streichen, bevor Folie gleich gezeigt wird.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7609-D38F-35EB-D103-51A2A8A459B8}" type="slidenum">
              <a:rPr lang="de-DE"/>
              <a:pPr/>
              <a:t>15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A2924DB-386D-7955-A6A1-47C6C9AF0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14:04 --- Folie 20.1-20.2 (2)]</a:t>
            </a:r>
          </a:p>
          <a:p>
            <a:r>
              <a:rPr lang="de-DE" dirty="0"/>
              <a:t>ID: 20.01.01.01_v | Einheit 20: Einführung in die Konzeptentwicklung | Baustein 1: </a:t>
            </a:r>
            <a:r>
              <a:rPr lang="de-DE" dirty="0" err="1"/>
              <a:t>Recap</a:t>
            </a:r>
            <a:endParaRPr lang="de-DE" dirty="0"/>
          </a:p>
          <a:p>
            <a:r>
              <a:rPr lang="de-DE" dirty="0"/>
              <a:t>Inhalt 1: Inhaltliche Fragen (Zuruf) | Schritt 1: TN tauschen sich aus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"Wir wechseln gleich noch einmal zum didaktischen Rahmen. Gibt es vorher noch Fragen zum Inhaltlichen?"</a:t>
            </a:r>
          </a:p>
          <a:p>
            <a:r>
              <a:rPr lang="de-DE" dirty="0"/>
              <a:t>- Fragen zuerst durch TN beantworten lassen, erst dann durch WL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für Antworten zum jeweiligen Abschnitt bereithalten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D5CC7-DD50-F311-48CE-1FA45FA1B84B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2255767-A5BA-FCBF-0417-0E855D18D5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14:06 --- Folie 20.3 (1)]</a:t>
            </a:r>
          </a:p>
          <a:p>
            <a:r>
              <a:rPr lang="de-DE" dirty="0"/>
              <a:t>ID: 20.02.01.01_v | Einheit 20: Einführung in die Konzeptentwicklung | Baustein 2: Schritte der Konzeptentwicklung</a:t>
            </a:r>
          </a:p>
          <a:p>
            <a:r>
              <a:rPr lang="de-DE" dirty="0"/>
              <a:t>Inhalt 1: Konzeptentwicklung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8 Schritte werden vorgestellt (Einführung)</a:t>
            </a:r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14343065-B26F-295C-8810-93DAD370E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14:07 --- Folie 20.4-20.5 (2)]</a:t>
            </a:r>
          </a:p>
          <a:p>
            <a:r>
              <a:rPr lang="de-DE" dirty="0"/>
              <a:t>ID: 20.03.01.02_v | Einheit 20: Einführung in die Konzeptentwicklung | Baustein 3: Schritte der Konzeptentwicklung</a:t>
            </a:r>
          </a:p>
          <a:p>
            <a:r>
              <a:rPr lang="de-DE" dirty="0"/>
              <a:t>Inhalt 1: Konzept Teil 1 (Vortrag) | Schritt 2: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1</a:t>
            </a:r>
          </a:p>
          <a:p>
            <a:r>
              <a:rPr lang="de-DE" dirty="0"/>
              <a:t>- Thema öffnen</a:t>
            </a:r>
          </a:p>
          <a:p>
            <a:r>
              <a:rPr lang="de-DE" dirty="0"/>
              <a:t>- hier kurz auf das Format "Follow </a:t>
            </a:r>
            <a:r>
              <a:rPr lang="de-DE" dirty="0" err="1"/>
              <a:t>up</a:t>
            </a:r>
            <a:r>
              <a:rPr lang="de-DE" dirty="0"/>
              <a:t> zum </a:t>
            </a:r>
            <a:r>
              <a:rPr lang="de-DE" dirty="0" err="1"/>
              <a:t>TtT</a:t>
            </a:r>
            <a:r>
              <a:rPr lang="de-DE" dirty="0"/>
              <a:t>" hinweisen, der von der UAG i. d. R. 2 Mal im Jahr angeboten wird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 [bei Schritt 1]: Link zum Follow-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1A908908-B9F4-D2FB-4289-B2E1110654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14:07 --- Folie 20.4-20.5 (2)]</a:t>
            </a:r>
          </a:p>
          <a:p>
            <a:r>
              <a:rPr lang="de-DE" dirty="0"/>
              <a:t>ID: 20.03.01.02_v | Einheit 20: Einführung in die Konzeptentwicklung | Baustein 3: Schritte der Konzeptentwicklung</a:t>
            </a:r>
          </a:p>
          <a:p>
            <a:r>
              <a:rPr lang="de-DE" dirty="0"/>
              <a:t>Inhalt 1: Konzept Teil 1 (Vortrag) | Schritt 2: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1</a:t>
            </a:r>
          </a:p>
          <a:p>
            <a:r>
              <a:rPr lang="de-DE" dirty="0"/>
              <a:t>- Thema öffnen</a:t>
            </a:r>
          </a:p>
          <a:p>
            <a:r>
              <a:rPr lang="de-DE" dirty="0"/>
              <a:t>- hier kurz auf das Format "Follow </a:t>
            </a:r>
            <a:r>
              <a:rPr lang="de-DE" dirty="0" err="1"/>
              <a:t>up</a:t>
            </a:r>
            <a:r>
              <a:rPr lang="de-DE" dirty="0"/>
              <a:t> zum </a:t>
            </a:r>
            <a:r>
              <a:rPr lang="de-DE" dirty="0" err="1"/>
              <a:t>TtT</a:t>
            </a:r>
            <a:r>
              <a:rPr lang="de-DE" dirty="0"/>
              <a:t>" hinweisen, der von der UAG i. d. R. 2 Mal im Jahr angeboten wird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 [bei Schritt 1]: Link zum Follow-</a:t>
            </a:r>
            <a:r>
              <a:rPr lang="de-DE" dirty="0" err="1"/>
              <a:t>up</a:t>
            </a:r>
            <a:endParaRPr lang="de-DE" dirty="0"/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CE5E7AC7-0145-2550-F37B-6E62A7A827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14:09 --- Folie 20.6 (1)]</a:t>
            </a:r>
          </a:p>
          <a:p>
            <a:r>
              <a:rPr lang="de-DE" dirty="0"/>
              <a:t>ID: 20.03.01.03_v | Einheit 20: Einführung in die Konzeptentwicklung | Baustein 3: Schritte der Konzeptentwicklung</a:t>
            </a:r>
          </a:p>
          <a:p>
            <a:r>
              <a:rPr lang="de-DE" dirty="0"/>
              <a:t>Inhalt 1: Konzept Teil 2 (Vortrag) | Schritt 3: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2</a:t>
            </a:r>
          </a:p>
          <a:p>
            <a:r>
              <a:rPr lang="de-DE" dirty="0"/>
              <a:t>- Bedingungen klären</a:t>
            </a:r>
          </a:p>
          <a:p>
            <a:r>
              <a:rPr lang="de-DE" dirty="0"/>
              <a:t>- 3 Z wiederholen und Aspekt "Lernziele" ansprechen</a:t>
            </a:r>
          </a:p>
          <a:p>
            <a:r>
              <a:rPr lang="de-DE" dirty="0"/>
              <a:t>- explizit auf Lernzielmatrix zum FDM verweisen (und weitere Links erwähnen)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 [bei Schritt 2]: Links zu Lernzielen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Lernziele:</a:t>
            </a:r>
          </a:p>
          <a:p>
            <a:r>
              <a:rPr lang="de-DE" dirty="0"/>
              <a:t>- Lernzielmatrix zum FDM: https://zenodo.org/doi/10.5281/zenodo.7034477</a:t>
            </a:r>
          </a:p>
          <a:p>
            <a:r>
              <a:rPr lang="de-DE" dirty="0"/>
              <a:t>- Link zu einem Aufsatz zur Kompetenzorientierten Hochschuldidaktik: https://zfhe.at/index.php/zfhe/article/view/506 </a:t>
            </a:r>
          </a:p>
          <a:p>
            <a:r>
              <a:rPr lang="de-DE" dirty="0"/>
              <a:t>- zudem sehr gute Seite der Uni Bremen zur Formulierung von Lernzielen etc.: https://www.uni-bremen.de/informationsportal-hochschullehre/lehre-gestalten/phase-1-konzeption/lernergebnisse-formulieren</a:t>
            </a:r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DD17E414-CFC1-C682-CB14-E9B8CC80F2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14:10 --- Folie 20.7 (1)]</a:t>
            </a:r>
          </a:p>
          <a:p>
            <a:r>
              <a:rPr lang="de-DE" dirty="0"/>
              <a:t>ID: 20.03.01.04_v | Einheit 20: Einführung in die Konzeptentwicklung | Baustein 3: Schritte der Konzeptentwicklung</a:t>
            </a:r>
          </a:p>
          <a:p>
            <a:r>
              <a:rPr lang="de-DE" dirty="0"/>
              <a:t>Inhalt 1: Konzept Teil 3 (Vortrag) | Schritt 4: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3 </a:t>
            </a:r>
          </a:p>
          <a:p>
            <a:r>
              <a:rPr lang="de-DE" dirty="0"/>
              <a:t>- Prioritäten setzen</a:t>
            </a:r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F169A7E1-CED6-1806-0120-3DCE5170BE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14:11 --- Folie 20.8 (1)]</a:t>
            </a:r>
          </a:p>
          <a:p>
            <a:r>
              <a:rPr lang="de-DE" dirty="0"/>
              <a:t>ID: 20.03.01.05_v | Einheit 20: Einführung in die Konzeptentwicklung | Baustein 3: Schritte der Konzeptentwicklung</a:t>
            </a:r>
          </a:p>
          <a:p>
            <a:r>
              <a:rPr lang="de-DE" dirty="0"/>
              <a:t>Inhalt 1: Konzept Teil 4 (Vortrag) | Schritt 5: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4 </a:t>
            </a:r>
          </a:p>
          <a:p>
            <a:r>
              <a:rPr lang="de-DE" dirty="0"/>
              <a:t>- Kern- und Unterpunkte benennen</a:t>
            </a:r>
          </a:p>
          <a:p>
            <a:r>
              <a:rPr lang="de-DE" dirty="0"/>
              <a:t>- hier auch die Fachlandkarte als mögliche Methode zur Visualisierung erwähnen (bzw. Workshoplandkarte)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B4EE-6D2F-85B7-C595-C82D984E7805}" type="slidenum">
              <a:rPr lang="de-DE"/>
              <a:pPr/>
              <a:t>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D504995-EEDA-3E0C-F4A0-67496F3BB2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14:12 --- Folie 20.9 (1)]</a:t>
            </a:r>
          </a:p>
          <a:p>
            <a:r>
              <a:rPr lang="de-DE" dirty="0"/>
              <a:t>ID: 20.03.01.06_v | Einheit 20: Einführung in die Konzeptentwicklung | Baustein 3: Schritte der Konzeptentwicklung</a:t>
            </a:r>
          </a:p>
          <a:p>
            <a:r>
              <a:rPr lang="de-DE" dirty="0"/>
              <a:t>Inhalt 1: Konzept Teil 5 (Vortrag) | Schritt 6: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Schritt 5</a:t>
            </a:r>
          </a:p>
          <a:p>
            <a:r>
              <a:rPr lang="de-DE" dirty="0"/>
              <a:t>- Grobstruktur entwerfen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75918-350E-996F-6CB8-A765A2091EC4}" type="slidenum">
              <a:rPr lang="de-DE"/>
              <a:pPr/>
              <a:t>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12736A11-7566-68FA-7FD1-2F41C84FE0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6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/>
              <a:t>Einführung in die Konzeptentwicklung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3635BD-F0AA-1B8E-E098-007BB3FF22D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496645" cy="2735263"/>
          </a:xfrm>
        </p:spPr>
        <p:txBody>
          <a:bodyPr/>
          <a:lstStyle/>
          <a:p>
            <a:pPr>
              <a:defRPr/>
            </a:pPr>
            <a:r>
              <a:rPr lang="de-DE"/>
              <a:t>Sie verschieben die Aktivität vom Trainer zu den Lernenden (siehe auch </a:t>
            </a:r>
            <a:r>
              <a:rPr lang="de-DE" b="1"/>
              <a:t>Ausatmen</a:t>
            </a:r>
            <a:r>
              <a:rPr lang="de-DE"/>
              <a:t>)</a:t>
            </a:r>
            <a:endParaRPr/>
          </a:p>
          <a:p>
            <a:pPr>
              <a:defRPr/>
            </a:pPr>
            <a:r>
              <a:rPr lang="de-DE"/>
              <a:t>Sie haben jeweils spezifische Ziele, sprechen verschiedene Zielgruppen an und benötigen unterschiedlich viel Zeit </a:t>
            </a:r>
            <a:br>
              <a:rPr lang="de-DE"/>
            </a:br>
            <a:r>
              <a:rPr lang="de-DE"/>
              <a:t>(siehe </a:t>
            </a:r>
            <a:r>
              <a:rPr lang="de-DE" b="1"/>
              <a:t>3Z-Formel</a:t>
            </a:r>
            <a:r>
              <a:rPr lang="de-DE"/>
              <a:t>)</a:t>
            </a:r>
            <a:endParaRPr/>
          </a:p>
          <a:p>
            <a:pPr>
              <a:defRPr/>
            </a:pPr>
            <a:r>
              <a:rPr lang="de-DE"/>
              <a:t>Sie unterstützen unterschiedliche </a:t>
            </a:r>
            <a:r>
              <a:rPr lang="de-DE" b="1"/>
              <a:t>Sozial- und Arbeitsformen </a:t>
            </a:r>
            <a:r>
              <a:rPr lang="de-DE"/>
              <a:t>sowie </a:t>
            </a:r>
            <a:r>
              <a:rPr lang="de-DE" b="1"/>
              <a:t>Grundformen des Lernens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6. Methoden und Übungen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Methoden und Übungen bereichern das Training</a:t>
            </a:r>
            <a:endParaRPr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400A9FF-4105-8BCC-A9BD-9DBD1537D77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 dirty="0"/>
              <a:t>Einzelarbeit</a:t>
            </a:r>
            <a:endParaRPr dirty="0"/>
          </a:p>
          <a:p>
            <a:pPr>
              <a:defRPr/>
            </a:pPr>
            <a:r>
              <a:rPr lang="de-DE" dirty="0"/>
              <a:t>Partnerarbeit</a:t>
            </a:r>
            <a:endParaRPr dirty="0"/>
          </a:p>
          <a:p>
            <a:pPr>
              <a:defRPr/>
            </a:pPr>
            <a:r>
              <a:rPr lang="de-DE" dirty="0"/>
              <a:t>Trio</a:t>
            </a:r>
            <a:endParaRPr dirty="0"/>
          </a:p>
          <a:p>
            <a:pPr>
              <a:defRPr/>
            </a:pPr>
            <a:r>
              <a:rPr lang="de-DE" dirty="0"/>
              <a:t>Gruppenarbeit</a:t>
            </a:r>
            <a:endParaRPr dirty="0"/>
          </a:p>
          <a:p>
            <a:pPr>
              <a:defRPr/>
            </a:pPr>
            <a:r>
              <a:rPr lang="de-DE" dirty="0"/>
              <a:t>Lehrgespräch</a:t>
            </a:r>
            <a:endParaRPr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6. Methoden und Übungen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Sozial- und Arbeitsformen</a:t>
            </a:r>
            <a:endParaRPr/>
          </a:p>
        </p:txBody>
      </p:sp>
      <p:sp>
        <p:nvSpPr>
          <p:cNvPr id="8" name="Textplatzhalter 1"/>
          <p:cNvSpPr txBox="1"/>
          <p:nvPr/>
        </p:nvSpPr>
        <p:spPr bwMode="auto">
          <a:xfrm>
            <a:off x="5133852" y="1924050"/>
            <a:ext cx="3616004" cy="2591916"/>
          </a:xfrm>
          <a:prstGeom prst="rect">
            <a:avLst/>
          </a:prstGeom>
        </p:spPr>
        <p:txBody>
          <a:bodyPr numCol="2"/>
          <a:lstStyle>
            <a:lvl1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1pPr>
            <a:lvl2pPr marL="630555" indent="-33528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Analysieren</a:t>
            </a:r>
            <a:endParaRPr/>
          </a:p>
          <a:p>
            <a:pPr>
              <a:defRPr/>
            </a:pPr>
            <a:r>
              <a:rPr lang="de-DE"/>
              <a:t>Beobachten</a:t>
            </a:r>
            <a:endParaRPr/>
          </a:p>
          <a:p>
            <a:pPr>
              <a:defRPr/>
            </a:pPr>
            <a:r>
              <a:rPr lang="de-DE"/>
              <a:t>Erinnern</a:t>
            </a:r>
            <a:endParaRPr/>
          </a:p>
          <a:p>
            <a:pPr>
              <a:defRPr/>
            </a:pPr>
            <a:r>
              <a:rPr lang="de-DE"/>
              <a:t>Erklären</a:t>
            </a:r>
            <a:endParaRPr/>
          </a:p>
          <a:p>
            <a:pPr>
              <a:defRPr/>
            </a:pPr>
            <a:r>
              <a:rPr lang="de-DE"/>
              <a:t>Lesen</a:t>
            </a:r>
            <a:endParaRPr/>
          </a:p>
          <a:p>
            <a:pPr>
              <a:defRPr/>
            </a:pPr>
            <a:r>
              <a:rPr lang="de-DE"/>
              <a:t>Fragen</a:t>
            </a:r>
            <a:endParaRPr/>
          </a:p>
          <a:p>
            <a:pPr>
              <a:defRPr/>
            </a:pPr>
            <a:r>
              <a:rPr lang="de-DE"/>
              <a:t>Ordnen</a:t>
            </a:r>
            <a:endParaRPr/>
          </a:p>
          <a:p>
            <a:pPr>
              <a:defRPr/>
            </a:pPr>
            <a:r>
              <a:rPr lang="de-DE"/>
              <a:t>Problemlösen</a:t>
            </a:r>
            <a:endParaRPr/>
          </a:p>
          <a:p>
            <a:pPr>
              <a:defRPr/>
            </a:pPr>
            <a:r>
              <a:rPr lang="de-DE"/>
              <a:t>Schreiben</a:t>
            </a:r>
            <a:endParaRPr/>
          </a:p>
          <a:p>
            <a:pPr>
              <a:defRPr/>
            </a:pPr>
            <a:r>
              <a:rPr lang="de-DE"/>
              <a:t>Üben</a:t>
            </a:r>
            <a:endParaRPr/>
          </a:p>
          <a:p>
            <a:pPr>
              <a:defRPr/>
            </a:pPr>
            <a:r>
              <a:rPr lang="de-DE"/>
              <a:t>Übertragen</a:t>
            </a:r>
            <a:endParaRPr/>
          </a:p>
          <a:p>
            <a:pPr>
              <a:defRPr/>
            </a:pPr>
            <a:r>
              <a:rPr lang="de-DE"/>
              <a:t>Vermuten</a:t>
            </a:r>
            <a:endParaRPr/>
          </a:p>
        </p:txBody>
      </p:sp>
      <p:sp>
        <p:nvSpPr>
          <p:cNvPr id="9" name="Textplatzhalter 3"/>
          <p:cNvSpPr txBox="1"/>
          <p:nvPr/>
        </p:nvSpPr>
        <p:spPr bwMode="auto">
          <a:xfrm>
            <a:off x="4716018" y="1452816"/>
            <a:ext cx="3889822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 sz="1800"/>
              <a:t>Grundformen des Lernens</a:t>
            </a:r>
            <a:endParaRPr/>
          </a:p>
        </p:txBody>
      </p:sp>
      <p:sp>
        <p:nvSpPr>
          <p:cNvPr id="10" name="Textfeld 1"/>
          <p:cNvSpPr/>
          <p:nvPr/>
        </p:nvSpPr>
        <p:spPr bwMode="auto">
          <a:xfrm>
            <a:off x="4633913" y="4375604"/>
            <a:ext cx="4306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 dirty="0">
                <a:cs typeface="Arial"/>
              </a:rPr>
              <a:t>Basierend auf: Aebli, H.: Zwölf Grundformen des Lehrens: Eine Allgemeine Didaktik auf psychologischer Grundlage. Medien und Inhalte didaktischer Kommunikation, der Lernzyklus. 2011. Klett-Cotta, Auflage: 14. </a:t>
            </a:r>
            <a:endParaRPr sz="700" dirty="0">
              <a:cs typeface="Arial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930AD3A-C5F8-ED8D-E0E8-BA63C1E72D2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/>
              <a:t>3Z-Formel</a:t>
            </a:r>
            <a:endParaRPr/>
          </a:p>
          <a:p>
            <a:pPr>
              <a:defRPr/>
            </a:pPr>
            <a:r>
              <a:rPr lang="de-DE"/>
              <a:t>Thema</a:t>
            </a:r>
            <a:endParaRPr/>
          </a:p>
          <a:p>
            <a:pPr>
              <a:defRPr/>
            </a:pPr>
            <a:r>
              <a:rPr lang="de-DE"/>
              <a:t>Gruppengröße</a:t>
            </a:r>
            <a:endParaRPr/>
          </a:p>
          <a:p>
            <a:pPr>
              <a:defRPr/>
            </a:pPr>
            <a:r>
              <a:rPr lang="de-DE"/>
              <a:t>Energie im Raum</a:t>
            </a:r>
            <a:endParaRPr/>
          </a:p>
          <a:p>
            <a:pPr>
              <a:defRPr/>
            </a:pPr>
            <a:r>
              <a:rPr lang="de-DE"/>
              <a:t>Verfügbare Zeit</a:t>
            </a:r>
            <a:endParaRPr/>
          </a:p>
          <a:p>
            <a:pPr>
              <a:defRPr/>
            </a:pPr>
            <a:r>
              <a:rPr lang="de-DE"/>
              <a:t>Persönlicher Lehrstil</a:t>
            </a:r>
            <a:endParaRPr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6. Methoden und Übungen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Kriterien zur Auswahl</a:t>
            </a:r>
            <a:endParaRPr/>
          </a:p>
        </p:txBody>
      </p:sp>
      <p:sp>
        <p:nvSpPr>
          <p:cNvPr id="6" name="Geschweifte Klammer rechts 5"/>
          <p:cNvSpPr/>
          <p:nvPr/>
        </p:nvSpPr>
        <p:spPr bwMode="auto">
          <a:xfrm>
            <a:off x="3203848" y="2797589"/>
            <a:ext cx="216024" cy="998297"/>
          </a:xfrm>
          <a:prstGeom prst="rightBrace">
            <a:avLst>
              <a:gd name="adj1" fmla="val 8333"/>
              <a:gd name="adj2" fmla="val 50000"/>
            </a:avLst>
          </a:prstGeom>
          <a:noFill/>
          <a:ln w="25400" cap="flat">
            <a:solidFill>
              <a:srgbClr val="D82789"/>
            </a:solidFill>
            <a:prstDash val="solid"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Textplatzhalter 3"/>
          <p:cNvSpPr txBox="1"/>
          <p:nvPr/>
        </p:nvSpPr>
        <p:spPr bwMode="auto">
          <a:xfrm>
            <a:off x="3572594" y="3101329"/>
            <a:ext cx="5175870" cy="550541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>
                <a:solidFill>
                  <a:srgbClr val="044978"/>
                </a:solidFill>
              </a:rPr>
              <a:t>Kann sich spontan ändern, Alternativen einplanen!</a:t>
            </a:r>
            <a:endParaRPr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2C448CD-9F84-53A9-04D2-2554B65A8C2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 dirty="0"/>
              <a:t>Inhalt (Einzelschritte)</a:t>
            </a:r>
            <a:endParaRPr dirty="0"/>
          </a:p>
          <a:p>
            <a:pPr>
              <a:defRPr/>
            </a:pPr>
            <a:r>
              <a:rPr lang="de-DE" dirty="0"/>
              <a:t>Material</a:t>
            </a:r>
            <a:endParaRPr dirty="0"/>
          </a:p>
          <a:p>
            <a:pPr>
              <a:defRPr/>
            </a:pPr>
            <a:r>
              <a:rPr lang="de-DE" dirty="0"/>
              <a:t>Uhrzeit und Dauer</a:t>
            </a:r>
            <a:endParaRPr dirty="0"/>
          </a:p>
          <a:p>
            <a:pPr>
              <a:defRPr/>
            </a:pPr>
            <a:r>
              <a:rPr lang="de-DE" dirty="0"/>
              <a:t>Alternativen</a:t>
            </a:r>
            <a:endParaRPr dirty="0"/>
          </a:p>
          <a:p>
            <a:pPr>
              <a:defRPr/>
            </a:pPr>
            <a:r>
              <a:rPr lang="de-DE" dirty="0"/>
              <a:t>Verantwortlichkeiten</a:t>
            </a:r>
            <a:endParaRPr dirty="0"/>
          </a:p>
          <a:p>
            <a:pPr>
              <a:defRPr/>
            </a:pPr>
            <a:r>
              <a:rPr lang="de-DE" dirty="0"/>
              <a:t>…</a:t>
            </a: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7. Lehrdrehbuch entwickeln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Wichtig für die Durchführung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12</a:t>
            </a:fld>
            <a:endParaRPr lang="de-DE"/>
          </a:p>
        </p:txBody>
      </p:sp>
      <p:sp>
        <p:nvSpPr>
          <p:cNvPr id="5" name="Textplatzhalter 1"/>
          <p:cNvSpPr txBox="1"/>
          <p:nvPr/>
        </p:nvSpPr>
        <p:spPr bwMode="auto">
          <a:xfrm>
            <a:off x="5076056" y="1924050"/>
            <a:ext cx="3111948" cy="2591916"/>
          </a:xfrm>
          <a:prstGeom prst="rect">
            <a:avLst/>
          </a:prstGeom>
        </p:spPr>
        <p:txBody>
          <a:bodyPr/>
          <a:lstStyle>
            <a:lvl1pPr marL="2095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Themenblock</a:t>
            </a:r>
            <a:endParaRPr/>
          </a:p>
          <a:p>
            <a:pPr>
              <a:defRPr/>
            </a:pPr>
            <a:r>
              <a:rPr lang="de-DE"/>
              <a:t>Lernziele und Ziele der Einzelschritte</a:t>
            </a:r>
            <a:endParaRPr/>
          </a:p>
          <a:p>
            <a:pPr>
              <a:defRPr/>
            </a:pPr>
            <a:r>
              <a:rPr lang="de-DE"/>
              <a:t>Ein-/Ausatmen</a:t>
            </a:r>
            <a:endParaRPr/>
          </a:p>
          <a:p>
            <a:pPr>
              <a:defRPr/>
            </a:pPr>
            <a:r>
              <a:rPr lang="de-DE"/>
              <a:t>Stimmenklingen</a:t>
            </a:r>
            <a:endParaRPr/>
          </a:p>
          <a:p>
            <a:pPr>
              <a:defRPr/>
            </a:pPr>
            <a:r>
              <a:rPr lang="de-DE"/>
              <a:t>Bemerkungen</a:t>
            </a:r>
            <a:endParaRPr/>
          </a:p>
          <a:p>
            <a:pPr>
              <a:defRPr/>
            </a:pPr>
            <a:r>
              <a:rPr lang="de-DE"/>
              <a:t>…</a:t>
            </a:r>
            <a:endParaRPr/>
          </a:p>
        </p:txBody>
      </p:sp>
      <p:sp>
        <p:nvSpPr>
          <p:cNvPr id="8" name="Textplatzhalter 3"/>
          <p:cNvSpPr txBox="1"/>
          <p:nvPr/>
        </p:nvSpPr>
        <p:spPr bwMode="auto">
          <a:xfrm>
            <a:off x="4572000" y="1452816"/>
            <a:ext cx="4753918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Zusätzlich für die Planung</a:t>
            </a:r>
            <a:endParaRPr/>
          </a:p>
        </p:txBody>
      </p:sp>
      <p:sp>
        <p:nvSpPr>
          <p:cNvPr id="9" name="Was?…"/>
          <p:cNvSpPr txBox="1"/>
          <p:nvPr/>
        </p:nvSpPr>
        <p:spPr bwMode="auto">
          <a:xfrm>
            <a:off x="2626704" y="3112575"/>
            <a:ext cx="2232248" cy="358881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/>
          <a:p>
            <a:pPr algn="l">
              <a:lnSpc>
                <a:spcPct val="150000"/>
              </a:lnSpc>
              <a:buClr>
                <a:srgbClr val="C53B86"/>
              </a:buClr>
              <a:buSzPct val="100000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lang="de-DE" sz="1400"/>
              <a:t>Kurz- und Langversionen!</a:t>
            </a:r>
            <a:endParaRPr sz="115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6A91D29-3863-B16C-BD3F-6C22662197F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0A54F1A-4D19-08B6-1EF9-B91851CB0F92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9" name="4. Lehrdrehbuch entwickeln"/>
          <p:cNvSpPr txBox="1"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7. Lehrdrehbuch entwickeln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401FE31-8A51-5B38-6725-3F4D59148F7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8162" y="1452816"/>
            <a:ext cx="5401990" cy="381000"/>
          </a:xfrm>
        </p:spPr>
        <p:txBody>
          <a:bodyPr/>
          <a:lstStyle/>
          <a:p>
            <a:r>
              <a:rPr lang="de-DE" dirty="0"/>
              <a:t>Beispiel:</a:t>
            </a:r>
          </a:p>
        </p:txBody>
      </p:sp>
      <p:sp>
        <p:nvSpPr>
          <p:cNvPr id="370" name="Foliennummer"/>
          <p:cNvSpPr txBox="1"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13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98E69F-C853-0A5F-65F9-0C0BDEFE85D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20.14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A9BB8EE-DA17-F340-284C-E3FB34DA0E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490"/>
          <a:stretch/>
        </p:blipFill>
        <p:spPr bwMode="auto">
          <a:xfrm>
            <a:off x="472782" y="1923678"/>
            <a:ext cx="8447224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 numCol="1" spcCol="180000"/>
          <a:lstStyle/>
          <a:p>
            <a:pPr>
              <a:defRPr/>
            </a:pPr>
            <a:r>
              <a:rPr lang="de-DE" sz="1200" dirty="0"/>
              <a:t>Werden die gesteckten Ziele wirklich erreicht?</a:t>
            </a:r>
            <a:endParaRPr dirty="0"/>
          </a:p>
          <a:p>
            <a:pPr>
              <a:defRPr/>
            </a:pPr>
            <a:r>
              <a:rPr lang="de-DE" sz="1200" dirty="0"/>
              <a:t>Passt das Vorhaben zur Zielgruppe?</a:t>
            </a:r>
            <a:endParaRPr dirty="0"/>
          </a:p>
          <a:p>
            <a:pPr>
              <a:defRPr/>
            </a:pPr>
            <a:r>
              <a:rPr lang="de-DE" sz="1200" dirty="0"/>
              <a:t>Gibt es Einleitung, Hauptteil und Schluss?</a:t>
            </a:r>
            <a:endParaRPr dirty="0"/>
          </a:p>
          <a:p>
            <a:pPr>
              <a:defRPr/>
            </a:pPr>
            <a:r>
              <a:rPr lang="de-DE" sz="1200" dirty="0"/>
              <a:t>Gibt es einen thematischen und einen sozialen </a:t>
            </a:r>
            <a:br>
              <a:rPr lang="de-DE" sz="1200" dirty="0"/>
            </a:br>
            <a:r>
              <a:rPr lang="de-DE" sz="1200" dirty="0"/>
              <a:t>Einstieg?</a:t>
            </a:r>
            <a:endParaRPr dirty="0"/>
          </a:p>
          <a:p>
            <a:pPr>
              <a:defRPr/>
            </a:pPr>
            <a:r>
              <a:rPr lang="de-DE" sz="1200" dirty="0"/>
              <a:t>Stimmt der Wechsel von Einatmen und Ausatmen?</a:t>
            </a:r>
            <a:endParaRPr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8. Konzept prüfen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Mögliche Leitfragen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14</a:t>
            </a:fld>
            <a:endParaRPr lang="de-DE"/>
          </a:p>
        </p:txBody>
      </p:sp>
      <p:sp>
        <p:nvSpPr>
          <p:cNvPr id="14" name="Textplatzhalter 1"/>
          <p:cNvSpPr txBox="1"/>
          <p:nvPr/>
        </p:nvSpPr>
        <p:spPr bwMode="auto">
          <a:xfrm>
            <a:off x="4659611" y="1924050"/>
            <a:ext cx="4336084" cy="3162300"/>
          </a:xfrm>
          <a:prstGeom prst="rect">
            <a:avLst/>
          </a:prstGeom>
        </p:spPr>
        <p:txBody>
          <a:bodyPr numCol="1" spcCol="180000"/>
          <a:lstStyle>
            <a:lvl1pPr marL="2095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 sz="1200" dirty="0"/>
              <a:t>Stimmt der Wechsel von Input, Übung und </a:t>
            </a:r>
            <a:br>
              <a:rPr lang="de-DE" sz="1200" dirty="0"/>
            </a:br>
            <a:r>
              <a:rPr lang="de-DE" sz="1200" dirty="0"/>
              <a:t>Reflexion?</a:t>
            </a:r>
          </a:p>
          <a:p>
            <a:pPr>
              <a:defRPr/>
            </a:pPr>
            <a:r>
              <a:rPr lang="de-DE" sz="1200" dirty="0"/>
              <a:t>Ist der Schluss knackig und feuert den Lerntransfer an?</a:t>
            </a:r>
            <a:endParaRPr dirty="0"/>
          </a:p>
          <a:p>
            <a:pPr>
              <a:defRPr/>
            </a:pPr>
            <a:r>
              <a:rPr lang="de-DE" sz="1200" dirty="0"/>
              <a:t>Stimmt der Zeitansatz? Wo könnte es knapp werden?</a:t>
            </a:r>
            <a:endParaRPr dirty="0"/>
          </a:p>
          <a:p>
            <a:pPr>
              <a:defRPr/>
            </a:pPr>
            <a:r>
              <a:rPr lang="de-DE" sz="1200" dirty="0"/>
              <a:t>Könnten an bestimmten Stellen im Kurs Längen entstehen?</a:t>
            </a:r>
            <a:endParaRPr dirty="0"/>
          </a:p>
          <a:p>
            <a:pPr>
              <a:defRPr/>
            </a:pPr>
            <a:r>
              <a:rPr lang="de-DE" sz="1200" dirty="0"/>
              <a:t>Würde ich selbst gerne teilnehmen wollen?</a:t>
            </a:r>
            <a:endParaRPr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  <a:p>
            <a:pPr>
              <a:defRPr/>
            </a:pPr>
            <a:endParaRPr lang="de-DE" sz="12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71ACC86-9017-4E3F-E51D-45A3800C21A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15</a:t>
            </a:fld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 dirty="0"/>
              <a:t>Kaffeepause</a:t>
            </a:r>
            <a:endParaRPr dirty="0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632549" cy="2444750"/>
          </a:xfrm>
        </p:spPr>
        <p:txBody>
          <a:bodyPr anchor="t" anchorCtr="0"/>
          <a:lstStyle/>
          <a:p>
            <a:pPr marL="0" indent="0">
              <a:buNone/>
              <a:defRPr/>
            </a:pPr>
            <a:r>
              <a:rPr lang="de-DE"/>
              <a:t>Im Themenblock „Formaler Rahmen“ wurden bereits einige Aspekte der Konzeptentwicklung angesprochen.</a:t>
            </a:r>
            <a:endParaRPr/>
          </a:p>
          <a:p>
            <a:pPr>
              <a:defRPr/>
            </a:pPr>
            <a:r>
              <a:rPr lang="de-DE"/>
              <a:t>Welche könnten dazugehören?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Konzeptentwicklung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Zuruf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B9774D6-308B-0975-AAF2-0363BF18AE2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" name="Thema öffnen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 dirty="0"/>
              <a:t>Thema öffnen</a:t>
            </a:r>
          </a:p>
          <a:p>
            <a:pPr>
              <a:defRPr/>
            </a:pPr>
            <a:r>
              <a:rPr lang="de-DE" dirty="0"/>
              <a:t>Bedingungen klären (3Z-Formel)</a:t>
            </a:r>
            <a:endParaRPr dirty="0"/>
          </a:p>
          <a:p>
            <a:pPr>
              <a:defRPr/>
            </a:pPr>
            <a:r>
              <a:rPr lang="de-DE" dirty="0"/>
              <a:t>Prioritäten setzen</a:t>
            </a:r>
            <a:endParaRPr dirty="0"/>
          </a:p>
          <a:p>
            <a:pPr>
              <a:defRPr/>
            </a:pPr>
            <a:r>
              <a:rPr lang="de-DE" dirty="0"/>
              <a:t>Kern- und Unterpunkte benennen</a:t>
            </a:r>
            <a:endParaRPr dirty="0"/>
          </a:p>
        </p:txBody>
      </p:sp>
      <p:sp>
        <p:nvSpPr>
          <p:cNvPr id="208" name="7 Schrit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8 Schritte</a:t>
            </a:r>
            <a:endParaRPr dirty="0"/>
          </a:p>
        </p:txBody>
      </p:sp>
      <p:sp>
        <p:nvSpPr>
          <p:cNvPr id="209" name="Sachlogik: Was?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Inhalte: Was?</a:t>
            </a:r>
            <a:endParaRPr/>
          </a:p>
        </p:txBody>
      </p:sp>
      <p:sp>
        <p:nvSpPr>
          <p:cNvPr id="207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2</a:t>
            </a:fld>
            <a:endParaRPr lang="de-DE"/>
          </a:p>
        </p:txBody>
      </p:sp>
      <p:sp>
        <p:nvSpPr>
          <p:cNvPr id="210" name="Psychologik: Wie?"/>
          <p:cNvSpPr txBox="1"/>
          <p:nvPr/>
        </p:nvSpPr>
        <p:spPr bwMode="auto">
          <a:xfrm>
            <a:off x="4623555" y="1452816"/>
            <a:ext cx="3147593" cy="381000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>
            <a:normAutofit/>
          </a:bodyPr>
          <a:lstStyle>
            <a:lvl1pPr algn="l">
              <a:defRPr sz="4700">
                <a:solidFill>
                  <a:srgbClr val="C63B87"/>
                </a:solidFill>
              </a:defRPr>
            </a:lvl1pPr>
          </a:lstStyle>
          <a:p>
            <a:pPr>
              <a:defRPr/>
            </a:pPr>
            <a:r>
              <a:rPr lang="de-DE" sz="1800"/>
              <a:t>Methodik</a:t>
            </a:r>
            <a:r>
              <a:rPr sz="1800"/>
              <a:t>: Wie?</a:t>
            </a:r>
            <a:endParaRPr/>
          </a:p>
        </p:txBody>
      </p:sp>
      <p:sp>
        <p:nvSpPr>
          <p:cNvPr id="211" name="➠ Konkrete Gestaltung des Seminars: Methoden,…"/>
          <p:cNvSpPr txBox="1"/>
          <p:nvPr/>
        </p:nvSpPr>
        <p:spPr bwMode="auto">
          <a:xfrm>
            <a:off x="4900932" y="3789383"/>
            <a:ext cx="3611091" cy="442557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>
            <a:spAutoFit/>
          </a:bodyPr>
          <a:lstStyle/>
          <a:p>
            <a:pPr algn="l">
              <a:defRPr sz="3500" i="1">
                <a:solidFill>
                  <a:srgbClr val="354894"/>
                </a:solidFill>
              </a:defRPr>
            </a:pPr>
            <a:r>
              <a:rPr sz="1300"/>
              <a:t>➠ Konkrete Gestaltung des Seminars: Methoden, </a:t>
            </a:r>
            <a:endParaRPr/>
          </a:p>
          <a:p>
            <a:pPr algn="l">
              <a:defRPr sz="3500" i="1">
                <a:solidFill>
                  <a:srgbClr val="354894"/>
                </a:solidFill>
              </a:defRPr>
            </a:pPr>
            <a:r>
              <a:rPr sz="1300"/>
              <a:t>     Lernwege, Abläufe und Übungen.</a:t>
            </a:r>
            <a:endParaRPr/>
          </a:p>
        </p:txBody>
      </p:sp>
      <p:sp>
        <p:nvSpPr>
          <p:cNvPr id="213" name="Ein Lehrdrehbuch entwickeln…"/>
          <p:cNvSpPr txBox="1"/>
          <p:nvPr/>
        </p:nvSpPr>
        <p:spPr bwMode="auto">
          <a:xfrm>
            <a:off x="5008171" y="1924050"/>
            <a:ext cx="3708789" cy="1553861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>
            <a:normAutofit/>
          </a:bodyPr>
          <a:lstStyle/>
          <a:p>
            <a: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FontTx/>
              <a:buChar char="•"/>
              <a:defRPr/>
            </a:pPr>
            <a:r>
              <a:rPr lang="de-DE" sz="1800"/>
              <a:t>Grobstruktur entwerfen</a:t>
            </a:r>
            <a:endParaRPr sz="1800"/>
          </a:p>
          <a:p>
            <a: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FontTx/>
              <a:buChar char="•"/>
              <a:defRPr/>
            </a:pPr>
            <a:r>
              <a:rPr sz="1800"/>
              <a:t>Methoden und Übungen </a:t>
            </a:r>
            <a:r>
              <a:rPr lang="de-DE" sz="1800"/>
              <a:t>finden</a:t>
            </a:r>
            <a:endParaRPr sz="1800"/>
          </a:p>
          <a:p>
            <a: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FontTx/>
              <a:buChar char="•"/>
              <a:defRPr/>
            </a:pPr>
            <a:r>
              <a:rPr lang="de-DE" sz="1800"/>
              <a:t>Lehrdrehbuch entwickeln</a:t>
            </a:r>
            <a:endParaRPr sz="1800"/>
          </a:p>
          <a:p>
            <a:pPr marL="2095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FontTx/>
              <a:buChar char="•"/>
              <a:defRPr/>
            </a:pPr>
            <a:r>
              <a:rPr sz="1800"/>
              <a:t>Konzept prüfen</a:t>
            </a:r>
          </a:p>
        </p:txBody>
      </p:sp>
      <p:sp>
        <p:nvSpPr>
          <p:cNvPr id="214" name="➠ Inhalte, Ziele, Rahmenbedingungen"/>
          <p:cNvSpPr txBox="1"/>
          <p:nvPr/>
        </p:nvSpPr>
        <p:spPr bwMode="auto">
          <a:xfrm>
            <a:off x="760719" y="3810061"/>
            <a:ext cx="2652970" cy="240515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l">
              <a:defRPr sz="35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sz="1300"/>
              <a:t>➠ Inhalte, Ziele, Rahmenbedingungen</a:t>
            </a:r>
            <a:endParaRPr/>
          </a:p>
        </p:txBody>
      </p:sp>
      <p:sp>
        <p:nvSpPr>
          <p:cNvPr id="2" name="[1] nach Groß, H. (n.d.). Online verfügbar unter: https://www.orbium.de/trainerausbildung-berlin/"/>
          <p:cNvSpPr txBox="1"/>
          <p:nvPr/>
        </p:nvSpPr>
        <p:spPr bwMode="auto">
          <a:xfrm>
            <a:off x="5316613" y="4352990"/>
            <a:ext cx="3414828" cy="306323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 defTabSz="914400">
              <a:defRPr sz="700" spc="-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/>
              <a:t>Quelle: Groß, H.: Lernwirksame Seminare entwickeln und durchführen: Ein didaktisches Praxisbuch für Ein- und Umsteiger. GABAL, 2022.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225A447-D081-3108-6549-108C249B906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0" name="Leitfrage: Was alles könnte dazu gehören?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12669" cy="2735263"/>
          </a:xfrm>
        </p:spPr>
        <p:txBody>
          <a:bodyPr/>
          <a:lstStyle/>
          <a:p>
            <a:pPr>
              <a:defRPr/>
            </a:pPr>
            <a:r>
              <a:rPr lang="de-DE" dirty="0"/>
              <a:t>Leitfrage: Was alles könnte dazugehören? </a:t>
            </a:r>
            <a:endParaRPr dirty="0"/>
          </a:p>
          <a:p>
            <a:pPr>
              <a:defRPr/>
            </a:pPr>
            <a:r>
              <a:rPr lang="de-DE" dirty="0"/>
              <a:t>Sammelt Inhalte (z. B. per Mind-Map)!</a:t>
            </a:r>
            <a:endParaRPr dirty="0"/>
          </a:p>
          <a:p>
            <a:pPr>
              <a:defRPr/>
            </a:pPr>
            <a:r>
              <a:rPr lang="de-DE" dirty="0"/>
              <a:t>Ohne Einschränkungen und Bewertungen!</a:t>
            </a:r>
            <a:endParaRPr dirty="0"/>
          </a:p>
          <a:p>
            <a:pPr>
              <a:defRPr/>
            </a:pPr>
            <a:r>
              <a:rPr lang="de-DE" dirty="0"/>
              <a:t>Fertigt Notizen an!</a:t>
            </a:r>
            <a:endParaRPr dirty="0"/>
          </a:p>
          <a:p>
            <a:pPr>
              <a:defRPr/>
            </a:pPr>
            <a:r>
              <a:rPr lang="de-DE" dirty="0"/>
              <a:t>Beginnt früh!</a:t>
            </a:r>
            <a:endParaRPr dirty="0"/>
          </a:p>
        </p:txBody>
      </p:sp>
      <p:sp>
        <p:nvSpPr>
          <p:cNvPr id="232" name="1. Thema öffnen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1. Thema öffnen</a:t>
            </a:r>
            <a:endParaRPr/>
          </a:p>
        </p:txBody>
      </p:sp>
      <p:sp>
        <p:nvSpPr>
          <p:cNvPr id="233" name="Generelle Hinweise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Generelle Hinweise</a:t>
            </a:r>
          </a:p>
        </p:txBody>
      </p:sp>
      <p:sp>
        <p:nvSpPr>
          <p:cNvPr id="2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AB85623-58D2-7D28-A7A4-EF0FA34F460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1" name="1. Thema öffnen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1. Thema öffnen</a:t>
            </a:r>
            <a:endParaRPr/>
          </a:p>
        </p:txBody>
      </p:sp>
      <p:sp>
        <p:nvSpPr>
          <p:cNvPr id="242" name="Mindmap — Mögliche Aspekte (für später)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Mindmap — Mögliche Aspekte (für später)</a:t>
            </a:r>
            <a:endParaRPr/>
          </a:p>
        </p:txBody>
      </p:sp>
      <p:sp>
        <p:nvSpPr>
          <p:cNvPr id="240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4</a:t>
            </a:fld>
            <a:endParaRPr lang="de-DE"/>
          </a:p>
        </p:txBody>
      </p:sp>
      <p:sp>
        <p:nvSpPr>
          <p:cNvPr id="243" name="Formalia…"/>
          <p:cNvSpPr txBox="1"/>
          <p:nvPr/>
        </p:nvSpPr>
        <p:spPr bwMode="auto">
          <a:xfrm>
            <a:off x="6019911" y="2122147"/>
            <a:ext cx="2898228" cy="2358851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>
            <a:spAutoFit/>
          </a:bodyPr>
          <a:lstStyle/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Formalia</a:t>
            </a:r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Gibt es Vorgaben / Vorlagen?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Schema F?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Rechtliches?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Policies?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Werkzeuge</a:t>
            </a:r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Hilferessourcen</a:t>
            </a:r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Verbindungen zu anderen Themen</a:t>
            </a:r>
          </a:p>
        </p:txBody>
      </p:sp>
      <p:sp>
        <p:nvSpPr>
          <p:cNvPr id="244" name="Was?…"/>
          <p:cNvSpPr txBox="1"/>
          <p:nvPr/>
        </p:nvSpPr>
        <p:spPr bwMode="auto">
          <a:xfrm>
            <a:off x="766854" y="2114876"/>
            <a:ext cx="2301521" cy="2159887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>
            <a:spAutoFit/>
          </a:bodyPr>
          <a:lstStyle/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Was?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Warum?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Wie?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Teilfragen/-Aspekte</a:t>
            </a:r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Vorteile 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Welches Problem wirD behoben?</a:t>
            </a:r>
            <a:endParaRPr/>
          </a:p>
        </p:txBody>
      </p:sp>
      <p:sp>
        <p:nvSpPr>
          <p:cNvPr id="245" name="Nachteile…"/>
          <p:cNvSpPr txBox="1"/>
          <p:nvPr/>
        </p:nvSpPr>
        <p:spPr bwMode="auto">
          <a:xfrm>
            <a:off x="3151582" y="2121954"/>
            <a:ext cx="2785123" cy="2298130"/>
          </a:xfrm>
          <a:prstGeom prst="rect">
            <a:avLst/>
          </a:prstGeom>
          <a:ln w="12700">
            <a:miter lim="400000"/>
          </a:ln>
        </p:spPr>
        <p:txBody>
          <a:bodyPr lIns="19050" tIns="19050" rIns="19050" bIns="19050" anchor="ctr">
            <a:spAutoFit/>
          </a:bodyPr>
          <a:lstStyle/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Nachteile</a:t>
            </a:r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Zu welchen Kosten?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Bedenken</a:t>
            </a:r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Welche Probleme sind Vorhersehbar?</a:t>
            </a:r>
            <a:endParaRPr/>
          </a:p>
          <a:p>
            <a:pPr marL="209550" indent="-209550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7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400"/>
              <a:t>Anreize 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Wer fordert das? </a:t>
            </a:r>
            <a:endParaRPr/>
          </a:p>
          <a:p>
            <a:pPr marL="426244" lvl="1" indent="-130969" algn="l">
              <a:lnSpc>
                <a:spcPct val="150000"/>
              </a:lnSpc>
              <a:buClr>
                <a:srgbClr val="C53B86"/>
              </a:buClr>
              <a:buSzPct val="100000"/>
              <a:buChar char="‣"/>
              <a:defRPr sz="3000">
                <a:gradFill>
                  <a:gsLst>
                    <a:gs pos="0">
                      <a:srgbClr val="7BB884"/>
                    </a:gs>
                    <a:gs pos="30547">
                      <a:srgbClr val="354894"/>
                    </a:gs>
                    <a:gs pos="61707">
                      <a:srgbClr val="C63A87"/>
                    </a:gs>
                    <a:gs pos="100000">
                      <a:srgbClr val="E18837"/>
                    </a:gs>
                  </a:gsLst>
                  <a:lin ang="483929" scaled="0"/>
                </a:gradFill>
                <a:latin typeface="Secret Words Display Regular"/>
                <a:ea typeface="Secret Words Display Regular"/>
                <a:cs typeface="Secret Words Display Regular"/>
              </a:defRPr>
            </a:pPr>
            <a:r>
              <a:rPr sz="1150"/>
              <a:t>Welchen Gewinn habe ich?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AA89DDE-2DF6-9633-620E-C6E20F1BD1B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1" name="2. Bedingungen klären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2. Bedingungen klären</a:t>
            </a:r>
            <a:endParaRPr/>
          </a:p>
        </p:txBody>
      </p:sp>
      <p:sp>
        <p:nvSpPr>
          <p:cNvPr id="252" name="Die 3 Zs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Die 3 Zs</a:t>
            </a:r>
            <a:endParaRPr/>
          </a:p>
        </p:txBody>
      </p:sp>
      <p:sp>
        <p:nvSpPr>
          <p:cNvPr id="250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5</a:t>
            </a:fld>
            <a:endParaRPr lang="de-DE"/>
          </a:p>
        </p:txBody>
      </p:sp>
      <p:pic>
        <p:nvPicPr>
          <p:cNvPr id="253" name="Dreieck Dreieck" descr="Dreieck Dreieck"/>
          <p:cNvPicPr/>
          <p:nvPr/>
        </p:nvPicPr>
        <p:blipFill>
          <a:blip r:embed="rId3"/>
          <a:stretch/>
        </p:blipFill>
        <p:spPr bwMode="auto">
          <a:xfrm>
            <a:off x="3414020" y="2178455"/>
            <a:ext cx="2230586" cy="2000151"/>
          </a:xfrm>
          <a:prstGeom prst="rect">
            <a:avLst/>
          </a:prstGeom>
        </p:spPr>
      </p:pic>
      <p:sp>
        <p:nvSpPr>
          <p:cNvPr id="255" name="Zielgruppe"/>
          <p:cNvSpPr txBox="1"/>
          <p:nvPr/>
        </p:nvSpPr>
        <p:spPr bwMode="auto">
          <a:xfrm>
            <a:off x="4010742" y="1756041"/>
            <a:ext cx="1037143" cy="315470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/>
          <a:p>
            <a:pPr>
              <a:defRPr/>
            </a:pPr>
            <a:r>
              <a:rPr sz="1800"/>
              <a:t>Zielgruppe</a:t>
            </a:r>
            <a:endParaRPr/>
          </a:p>
        </p:txBody>
      </p:sp>
      <p:sp>
        <p:nvSpPr>
          <p:cNvPr id="256" name="Zeit"/>
          <p:cNvSpPr txBox="1"/>
          <p:nvPr/>
        </p:nvSpPr>
        <p:spPr bwMode="auto">
          <a:xfrm>
            <a:off x="5878030" y="3958443"/>
            <a:ext cx="391133" cy="315470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/>
          <a:p>
            <a:pPr>
              <a:defRPr/>
            </a:pPr>
            <a:r>
              <a:rPr sz="1800"/>
              <a:t>Zeit</a:t>
            </a:r>
            <a:endParaRPr/>
          </a:p>
        </p:txBody>
      </p:sp>
      <p:sp>
        <p:nvSpPr>
          <p:cNvPr id="257" name="Ziel"/>
          <p:cNvSpPr txBox="1"/>
          <p:nvPr/>
        </p:nvSpPr>
        <p:spPr bwMode="auto">
          <a:xfrm>
            <a:off x="2879773" y="3958443"/>
            <a:ext cx="367088" cy="315470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/>
          <a:p>
            <a:pPr>
              <a:defRPr/>
            </a:pPr>
            <a:r>
              <a:rPr sz="1800"/>
              <a:t>Ziel</a:t>
            </a:r>
            <a:endParaRPr/>
          </a:p>
        </p:txBody>
      </p:sp>
      <p:sp>
        <p:nvSpPr>
          <p:cNvPr id="4" name="➠ Inhalte, Ziele, Rahmenbedingungen"/>
          <p:cNvSpPr txBox="1"/>
          <p:nvPr/>
        </p:nvSpPr>
        <p:spPr bwMode="auto">
          <a:xfrm>
            <a:off x="5878030" y="4305596"/>
            <a:ext cx="2503891" cy="240515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l">
              <a:defRPr sz="35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sz="1300"/>
              <a:t>➠ </a:t>
            </a:r>
            <a:r>
              <a:rPr lang="de-DE" sz="1300"/>
              <a:t>Wieviel Zeit steht zur Verfügung?</a:t>
            </a:r>
            <a:endParaRPr sz="1300"/>
          </a:p>
        </p:txBody>
      </p:sp>
      <p:sp>
        <p:nvSpPr>
          <p:cNvPr id="5" name="➠ Inhalte, Ziele, Rahmenbedingungen"/>
          <p:cNvSpPr txBox="1"/>
          <p:nvPr/>
        </p:nvSpPr>
        <p:spPr bwMode="auto">
          <a:xfrm>
            <a:off x="956716" y="4273914"/>
            <a:ext cx="2152833" cy="240515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l">
              <a:defRPr sz="35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sz="1300"/>
              <a:t>➠ </a:t>
            </a:r>
            <a:r>
              <a:rPr lang="de-DE" sz="1300"/>
              <a:t>Was soll vermittelt werden?</a:t>
            </a:r>
            <a:endParaRPr sz="1300"/>
          </a:p>
        </p:txBody>
      </p:sp>
      <p:sp>
        <p:nvSpPr>
          <p:cNvPr id="6" name="➠ Inhalte, Ziele, Rahmenbedingungen"/>
          <p:cNvSpPr txBox="1"/>
          <p:nvPr/>
        </p:nvSpPr>
        <p:spPr bwMode="auto">
          <a:xfrm>
            <a:off x="4932040" y="2154617"/>
            <a:ext cx="2556790" cy="240515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l">
              <a:defRPr sz="35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sz="1300"/>
              <a:t>➠</a:t>
            </a:r>
            <a:r>
              <a:rPr lang="de-DE" sz="1300"/>
              <a:t> Für wen ist das Angebot gedacht?</a:t>
            </a:r>
            <a:endParaRPr sz="130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2921D75-9FF7-DC67-33C2-ED26B815C09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1" name="Filtere das Wesentliche des Stoffes heraus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/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323" name="3. Thema Herausarbeiten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3. Prioritäten setzen</a:t>
            </a:r>
            <a:endParaRPr/>
          </a:p>
        </p:txBody>
      </p:sp>
      <p:sp>
        <p:nvSpPr>
          <p:cNvPr id="324" name="Gründlichkeit vs. Vollständigkeit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Was braucht es, um die Ziele zu erreichen?</a:t>
            </a:r>
            <a:endParaRPr/>
          </a:p>
        </p:txBody>
      </p:sp>
      <p:sp>
        <p:nvSpPr>
          <p:cNvPr id="32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6</a:t>
            </a:fld>
            <a:endParaRPr lang="de-DE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238094"/>
              </p:ext>
            </p:extLst>
          </p:nvPr>
        </p:nvGraphicFramePr>
        <p:xfrm>
          <a:off x="683568" y="2010829"/>
          <a:ext cx="7257388" cy="191636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499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80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39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indent="0" algn="l" defTabSz="825500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500" b="0" i="0" u="none" strike="noStrike" cap="none" spc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7BB884"/>
                              </a:gs>
                              <a:gs pos="30547">
                                <a:srgbClr val="354894"/>
                              </a:gs>
                              <a:gs pos="61707">
                                <a:srgbClr val="C63A87"/>
                              </a:gs>
                              <a:gs pos="100000">
                                <a:srgbClr val="E18837"/>
                              </a:gs>
                            </a:gsLst>
                            <a:lin ang="483929" scaled="0"/>
                          </a:gradFill>
                          <a:latin typeface="Secret Words Display Regular"/>
                        </a:rPr>
                        <a:t>Muss</a:t>
                      </a:r>
                      <a:endParaRPr lang="de-DE" sz="1500" b="0" i="0" u="none" strike="noStrike" cap="none" spc="0">
                        <a:ln>
                          <a:noFill/>
                        </a:ln>
                        <a:gradFill>
                          <a:gsLst>
                            <a:gs pos="0">
                              <a:srgbClr val="7BB884"/>
                            </a:gs>
                            <a:gs pos="30547">
                              <a:srgbClr val="354894"/>
                            </a:gs>
                            <a:gs pos="61707">
                              <a:srgbClr val="C63A87"/>
                            </a:gs>
                            <a:gs pos="100000">
                              <a:srgbClr val="E18837"/>
                            </a:gs>
                          </a:gsLst>
                          <a:lin ang="483929" scaled="0"/>
                        </a:gradFill>
                        <a:latin typeface="Secret Words Display Regular"/>
                        <a:ea typeface="+mj-ea"/>
                        <a:cs typeface="+mj-cs"/>
                      </a:endParaRPr>
                    </a:p>
                  </a:txBody>
                  <a:tcPr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825500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500" b="0" i="0" u="none" strike="noStrike" cap="none" spc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7BB884"/>
                              </a:gs>
                              <a:gs pos="30547">
                                <a:srgbClr val="354894"/>
                              </a:gs>
                              <a:gs pos="61707">
                                <a:srgbClr val="C63A87"/>
                              </a:gs>
                              <a:gs pos="100000">
                                <a:srgbClr val="E18837"/>
                              </a:gs>
                            </a:gsLst>
                            <a:lin ang="483929" scaled="0"/>
                          </a:gradFill>
                          <a:latin typeface="Secret Words Display Regular"/>
                          <a:ea typeface="+mn-ea"/>
                          <a:cs typeface="+mn-cs"/>
                        </a:rPr>
                        <a:t>Soll</a:t>
                      </a:r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825500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500" b="0" i="0" u="none" strike="noStrike" cap="none" spc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srgbClr val="7BB884"/>
                              </a:gs>
                              <a:gs pos="30547">
                                <a:srgbClr val="354894"/>
                              </a:gs>
                              <a:gs pos="61707">
                                <a:srgbClr val="C63A87"/>
                              </a:gs>
                              <a:gs pos="100000">
                                <a:srgbClr val="E18837"/>
                              </a:gs>
                            </a:gsLst>
                            <a:lin ang="483929" scaled="0"/>
                          </a:gradFill>
                          <a:latin typeface="Secret Words Display Regular"/>
                          <a:ea typeface="+mn-ea"/>
                          <a:cs typeface="+mn-cs"/>
                        </a:rPr>
                        <a:t>Kann</a:t>
                      </a:r>
                      <a:endParaRPr dirty="0"/>
                    </a:p>
                  </a:txBody>
                  <a:tcPr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7653">
                <a:tc>
                  <a:txBody>
                    <a:bodyPr/>
                    <a:lstStyle/>
                    <a:p>
                      <a:pPr algn="l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defRPr/>
                      </a:pPr>
                      <a:r>
                        <a:rPr lang="de-DE" sz="1700" dirty="0"/>
                        <a:t>Absolut notwendig zum Erfassen/Verstehen des Themas.</a:t>
                      </a:r>
                      <a:endParaRPr lang="de-DE" sz="1700" dirty="0">
                        <a:latin typeface="Arial"/>
                        <a:ea typeface="Calibri"/>
                      </a:endParaRPr>
                    </a:p>
                  </a:txBody>
                  <a:tcPr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defRPr/>
                      </a:pPr>
                      <a:r>
                        <a:rPr lang="de-DE" sz="1700" dirty="0"/>
                        <a:t>Es wäre sinnvoll, sich </a:t>
                      </a:r>
                      <a:br>
                        <a:rPr lang="de-DE" sz="1700" dirty="0"/>
                      </a:br>
                      <a:r>
                        <a:rPr lang="de-DE" sz="1700" dirty="0"/>
                        <a:t>mit diesen Aspekten </a:t>
                      </a:r>
                      <a:br>
                        <a:rPr lang="de-DE" sz="1700" dirty="0"/>
                      </a:br>
                      <a:r>
                        <a:rPr lang="de-DE" sz="1700" dirty="0"/>
                        <a:t>zu beschäftigen.</a:t>
                      </a:r>
                      <a:endParaRPr lang="de-DE" sz="1700" dirty="0">
                        <a:latin typeface="Arial"/>
                        <a:ea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999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  <a:defRPr/>
                      </a:pPr>
                      <a:r>
                        <a:rPr lang="de-DE" sz="1700" dirty="0"/>
                        <a:t>Wenn genug Zeit da ist, wäre es schön, diese Aspekte zu behandeln. Ansonsten kann man sie verschmerzen.</a:t>
                      </a:r>
                      <a:endParaRPr lang="de-DE" sz="1700" dirty="0">
                        <a:latin typeface="Arial"/>
                        <a:ea typeface="Calibri"/>
                      </a:endParaRPr>
                    </a:p>
                  </a:txBody>
                  <a:tcPr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platzhalter 5"/>
          <p:cNvSpPr txBox="1"/>
          <p:nvPr/>
        </p:nvSpPr>
        <p:spPr bwMode="auto">
          <a:xfrm>
            <a:off x="754946" y="4253755"/>
            <a:ext cx="6104352" cy="635572"/>
          </a:xfrm>
          <a:prstGeom prst="rect">
            <a:avLst/>
          </a:prstGeom>
        </p:spPr>
        <p:txBody>
          <a:bodyPr/>
          <a:lstStyle>
            <a:lvl1pPr marL="5588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4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1pPr>
            <a:lvl2pPr marL="1681479" marR="0" indent="-894079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4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2pPr>
            <a:lvl3pPr marL="16764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4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3pPr>
            <a:lvl4pPr marL="22352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4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4pPr>
            <a:lvl5pPr marL="27940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4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5pPr>
            <a:lvl6pPr marL="33528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39116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44704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5029200" marR="0" indent="-558800" algn="l" defTabSz="2438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4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257175" indent="-257175">
              <a:buFont typeface="Arial"/>
              <a:buChar char="•"/>
              <a:defRPr/>
            </a:pPr>
            <a:r>
              <a:rPr lang="de-DE" sz="1650" dirty="0"/>
              <a:t>Das Wesentliche der Lehrinhalte wird herausgefiltert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B3C6609-A825-487D-7FA2-E4DFBD2930C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496646" cy="2735263"/>
          </a:xfrm>
        </p:spPr>
        <p:txBody>
          <a:bodyPr/>
          <a:lstStyle/>
          <a:p>
            <a:pPr>
              <a:defRPr/>
            </a:pPr>
            <a:r>
              <a:rPr lang="de-DE"/>
              <a:t>Was sind die zentralen Überschriften?</a:t>
            </a:r>
            <a:endParaRPr/>
          </a:p>
          <a:p>
            <a:pPr>
              <a:defRPr/>
            </a:pPr>
            <a:r>
              <a:rPr lang="de-DE"/>
              <a:t>Wie gehören die Inhalte sinnvoll zusammen?</a:t>
            </a:r>
            <a:endParaRPr/>
          </a:p>
          <a:p>
            <a:pPr>
              <a:defRPr/>
            </a:pPr>
            <a:r>
              <a:rPr lang="de-DE"/>
              <a:t>Maximal 7 lerntechnisch sinnvolle Schwerpunkte (Ankerbegriffe)!</a:t>
            </a:r>
            <a:endParaRPr/>
          </a:p>
          <a:p>
            <a:pPr>
              <a:defRPr/>
            </a:pPr>
            <a:r>
              <a:rPr lang="de-DE"/>
              <a:t>Unterpunkte: Worum geht es?</a:t>
            </a:r>
            <a:endParaRPr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4. Kern- und Unterpunkte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Schwerpunkte konkretisieren</a:t>
            </a:r>
            <a:endParaRPr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6C8D555-C08D-86EC-06FB-B04CDD0D98E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 b="1">
                <a:solidFill>
                  <a:srgbClr val="F08215"/>
                </a:solidFill>
              </a:rPr>
              <a:t>Einleitung</a:t>
            </a:r>
            <a:r>
              <a:rPr lang="de-DE"/>
              <a:t>: Thematisch und sozial einen guten Start ermöglichen</a:t>
            </a:r>
            <a:endParaRPr/>
          </a:p>
          <a:p>
            <a:pPr>
              <a:defRPr/>
            </a:pPr>
            <a:endParaRPr lang="de-DE" sz="1000"/>
          </a:p>
          <a:p>
            <a:pPr>
              <a:defRPr/>
            </a:pPr>
            <a:r>
              <a:rPr lang="de-DE" b="1">
                <a:solidFill>
                  <a:srgbClr val="67BA7F"/>
                </a:solidFill>
              </a:rPr>
              <a:t>Hauptteil</a:t>
            </a:r>
            <a:r>
              <a:rPr lang="de-DE"/>
              <a:t>: Input, Reflexion, Zwischenbilanzen und Übungen mischen</a:t>
            </a:r>
            <a:endParaRPr/>
          </a:p>
          <a:p>
            <a:pPr>
              <a:defRPr/>
            </a:pPr>
            <a:endParaRPr lang="de-DE" sz="1050"/>
          </a:p>
          <a:p>
            <a:pPr>
              <a:defRPr/>
            </a:pPr>
            <a:r>
              <a:rPr lang="de-DE" b="1">
                <a:solidFill>
                  <a:srgbClr val="354794"/>
                </a:solidFill>
              </a:rPr>
              <a:t>Schluss</a:t>
            </a:r>
            <a:r>
              <a:rPr lang="de-DE"/>
              <a:t>: Lerntransfer anstoßen</a:t>
            </a:r>
            <a:endParaRPr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5. Grobstruktur entwerfen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Wie soll der generelle Ablauf sein?</a:t>
            </a:r>
            <a:endParaRPr/>
          </a:p>
        </p:txBody>
      </p:sp>
      <p:sp>
        <p:nvSpPr>
          <p:cNvPr id="8" name="Abgerundetes Rechteck 7"/>
          <p:cNvSpPr/>
          <p:nvPr/>
        </p:nvSpPr>
        <p:spPr bwMode="auto">
          <a:xfrm>
            <a:off x="5521503" y="1283882"/>
            <a:ext cx="1008112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F08215"/>
                </a:solidFill>
              </a:rPr>
              <a:t>Thematisch</a:t>
            </a:r>
            <a:endParaRPr/>
          </a:p>
        </p:txBody>
      </p:sp>
      <p:sp>
        <p:nvSpPr>
          <p:cNvPr id="9" name="Abgerundetes Rechteck 8"/>
          <p:cNvSpPr/>
          <p:nvPr/>
        </p:nvSpPr>
        <p:spPr bwMode="auto">
          <a:xfrm>
            <a:off x="6676092" y="1283882"/>
            <a:ext cx="1008112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F08215"/>
                </a:solidFill>
              </a:rPr>
              <a:t>Sozial</a:t>
            </a:r>
            <a:endParaRPr/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5498264" y="4178242"/>
            <a:ext cx="1177828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354794"/>
                </a:solidFill>
              </a:rPr>
              <a:t>Übertragung</a:t>
            </a:r>
            <a:endParaRPr/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6805346" y="4178242"/>
            <a:ext cx="1008112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354794"/>
                </a:solidFill>
              </a:rPr>
              <a:t>Ausblick</a:t>
            </a:r>
            <a:endParaRPr/>
          </a:p>
        </p:txBody>
      </p:sp>
      <p:sp>
        <p:nvSpPr>
          <p:cNvPr id="12" name="Abgerundetes Rechteck 11"/>
          <p:cNvSpPr/>
          <p:nvPr/>
        </p:nvSpPr>
        <p:spPr bwMode="auto">
          <a:xfrm>
            <a:off x="7942712" y="4178242"/>
            <a:ext cx="1008112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354794"/>
                </a:solidFill>
              </a:rPr>
              <a:t>Feedback</a:t>
            </a:r>
            <a:endParaRPr/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4360898" y="4178242"/>
            <a:ext cx="1008112" cy="257614"/>
          </a:xfrm>
          <a:prstGeom prst="roundRect">
            <a:avLst>
              <a:gd name="adj" fmla="val 16667"/>
            </a:avLst>
          </a:prstGeom>
          <a:noFill/>
          <a:ln w="12700" cap="flat">
            <a:solidFill>
              <a:srgbClr val="354795"/>
            </a:solidFill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algn="ctr">
              <a:defRPr/>
            </a:pPr>
            <a:r>
              <a:rPr lang="de-DE" sz="1200" b="1">
                <a:solidFill>
                  <a:srgbClr val="354794"/>
                </a:solidFill>
              </a:rPr>
              <a:t>Fazit</a:t>
            </a:r>
            <a:endParaRPr/>
          </a:p>
        </p:txBody>
      </p:sp>
      <p:pic>
        <p:nvPicPr>
          <p:cNvPr id="16" name="Grafik 15" descr="Ein Bild, das Schrift, Grafiken, Screenshot, Symbol enthält.&#10;&#10;Automatisch generierte Beschreibung"/>
          <p:cNvPicPr>
            <a:picLocks noChangeAspect="1"/>
          </p:cNvPicPr>
          <p:nvPr/>
        </p:nvPicPr>
        <p:blipFill>
          <a:blip r:embed="rId3"/>
          <a:srcRect l="6094" r="9536"/>
          <a:stretch/>
        </p:blipFill>
        <p:spPr bwMode="auto">
          <a:xfrm>
            <a:off x="4693774" y="1609667"/>
            <a:ext cx="3960440" cy="2546259"/>
          </a:xfrm>
          <a:prstGeom prst="rect">
            <a:avLst/>
          </a:prstGeom>
        </p:spPr>
      </p:pic>
      <p:sp>
        <p:nvSpPr>
          <p:cNvPr id="17" name="Foliennummernplatzhalter 16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9DE02A8-434D-DA1D-4C8D-BF41C48A993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20.9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2098</Words>
  <Application>Microsoft Macintosh PowerPoint</Application>
  <DocSecurity>0</DocSecurity>
  <PresentationFormat>Bildschirmpräsentation (16:9)</PresentationFormat>
  <Paragraphs>362</Paragraphs>
  <Slides>16</Slides>
  <Notes>16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Avenir Next Medium</vt:lpstr>
      <vt:lpstr>Calibri</vt:lpstr>
      <vt:lpstr>Secret Words Display Regular</vt:lpstr>
      <vt:lpstr>Source Sans Pro Light</vt:lpstr>
      <vt:lpstr>TtT_Design</vt:lpstr>
      <vt:lpstr>Einführung in die Konzeptentwicklung</vt:lpstr>
      <vt:lpstr>Konzeptentwicklung</vt:lpstr>
      <vt:lpstr>8 Schritte</vt:lpstr>
      <vt:lpstr>1. Thema öffnen</vt:lpstr>
      <vt:lpstr>1. Thema öffnen</vt:lpstr>
      <vt:lpstr>2. Bedingungen klären</vt:lpstr>
      <vt:lpstr>3. Prioritäten setzen</vt:lpstr>
      <vt:lpstr>4. Kern- und Unterpunkte</vt:lpstr>
      <vt:lpstr>5. Grobstruktur entwerfen</vt:lpstr>
      <vt:lpstr>6. Methoden und Übungen</vt:lpstr>
      <vt:lpstr>6. Methoden und Übungen</vt:lpstr>
      <vt:lpstr>6. Methoden und Übungen</vt:lpstr>
      <vt:lpstr>7. Lehrdrehbuch entwickeln</vt:lpstr>
      <vt:lpstr>7. Lehrdrehbuch entwickeln</vt:lpstr>
      <vt:lpstr>8. Konzept prüfen</vt:lpstr>
      <vt:lpstr>Kaffeepause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2023-12-13T11:08:40Z</cp:lastPrinted>
  <dcterms:created xsi:type="dcterms:W3CDTF">2017-05-29T08:09:42Z</dcterms:created>
  <dcterms:modified xsi:type="dcterms:W3CDTF">2023-12-13T11:08:42Z</dcterms:modified>
  <cp:category/>
  <dc:identifier/>
  <cp:contentStatus/>
  <dc:language/>
  <cp:version/>
</cp:coreProperties>
</file>