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sldIdLst>
    <p:sldId id="350" r:id="rId2"/>
    <p:sldId id="351" r:id="rId3"/>
    <p:sldId id="383" r:id="rId4"/>
    <p:sldId id="353" r:id="rId5"/>
    <p:sldId id="355" r:id="rId6"/>
    <p:sldId id="356" r:id="rId7"/>
    <p:sldId id="354" r:id="rId8"/>
    <p:sldId id="358" r:id="rId9"/>
    <p:sldId id="357" r:id="rId10"/>
    <p:sldId id="362" r:id="rId11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22: Evaluation, Feedback und Verabschiedung" id="{CB24733F-4963-476A-90B5-20912F54C2CB}">
          <p14:sldIdLst>
            <p14:sldId id="350"/>
            <p14:sldId id="351"/>
            <p14:sldId id="383"/>
            <p14:sldId id="353"/>
            <p14:sldId id="355"/>
            <p14:sldId id="356"/>
            <p14:sldId id="354"/>
            <p14:sldId id="358"/>
            <p14:sldId id="357"/>
            <p14:sldId id="3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7B26C5-4107-4FEC-AEDC-1716B250A1EF}" styleName="Helle Formatvorlage 1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tx1"/>
              </a:solidFill>
            </a:ln>
          </a:top>
          <a:bottom>
            <a:ln w="12700">
              <a:solidFill>
                <a:schemeClr val="tx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band2V>
      <a:tcStyle>
        <a:tcBdr/>
        <a:fill>
          <a:solidFill>
            <a:schemeClr val="tx1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tx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tx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605" autoAdjust="0"/>
  </p:normalViewPr>
  <p:slideViewPr>
    <p:cSldViewPr>
      <p:cViewPr varScale="1">
        <p:scale>
          <a:sx n="87" d="100"/>
          <a:sy n="87" d="100"/>
        </p:scale>
        <p:origin x="29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2419" y="2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1730454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431459" y="0"/>
            <a:ext cx="1712041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14.12.23</a:t>
            </a:fld>
            <a:endParaRPr lang="de-DE" dirty="0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395536"/>
            <a:ext cx="4896544" cy="275448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33112" y="3294035"/>
            <a:ext cx="4886910" cy="545442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>
              <a:defRPr/>
            </a:pPr>
            <a:r>
              <a:rPr lang="de-DE" dirty="0"/>
              <a:t>Textmasterformat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0472"/>
            <a:ext cx="1730454" cy="32352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403737" y="8820472"/>
            <a:ext cx="1730454" cy="323528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15:27 --- Folie 22.1-22.2 (2)]</a:t>
            </a:r>
          </a:p>
          <a:p>
            <a:r>
              <a:rPr lang="de-DE" dirty="0"/>
              <a:t>ID: 22.01.01.01_v | Einheit 22: Feedback und Verabschiedung | Baustein 1: Evaluation und Feedback</a:t>
            </a:r>
          </a:p>
          <a:p>
            <a:r>
              <a:rPr lang="de-DE" dirty="0"/>
              <a:t>Inhalt 1: Evaluation </a:t>
            </a:r>
            <a:r>
              <a:rPr lang="de-DE" dirty="0" err="1"/>
              <a:t>vs</a:t>
            </a:r>
            <a:r>
              <a:rPr lang="de-DE" dirty="0"/>
              <a:t> Feedback (Zuruf)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"Worin liegt der Unterschied zwischen Evaluation und Feedback?"</a:t>
            </a:r>
          </a:p>
          <a:p>
            <a:r>
              <a:rPr lang="de-DE" dirty="0"/>
              <a:t>- Bitte Antworten einfach in den Raum rufen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ggf. </a:t>
            </a:r>
            <a:r>
              <a:rPr lang="de-DE" dirty="0" err="1"/>
              <a:t>Whiteboardfunktion</a:t>
            </a:r>
            <a:r>
              <a:rPr lang="de-DE" dirty="0"/>
              <a:t> für Kommentierung in Videokonferenzsoftware aktivieren</a:t>
            </a:r>
          </a:p>
          <a:p>
            <a:r>
              <a:rPr lang="de-DE" dirty="0"/>
              <a:t>* Zurufe auf Folie "Evaluation Feedback" notieren</a:t>
            </a:r>
          </a:p>
          <a:p>
            <a:r>
              <a:rPr lang="de-DE" dirty="0"/>
              <a:t>* Kommentare als Screenshot sichern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1BBEB-5B5A-677A-3F3A-19209E4A5EC5}" type="slidenum">
              <a:rPr lang="de-DE"/>
              <a:pPr/>
              <a:t>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6285EA41-61F4-5216-FCF9-8A8E1D4525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[18m; bis 16:30 --- Folie na (na)]</a:t>
            </a:r>
          </a:p>
          <a:p>
            <a:r>
              <a:rPr lang="de-DE" dirty="0"/>
              <a:t>ID: 22.07.01.01_v | Einheit 22: Feedback und Verabschiedung | Baustein 7: Ende und Puffer</a:t>
            </a:r>
          </a:p>
          <a:p>
            <a:r>
              <a:rPr lang="de-DE" dirty="0"/>
              <a:t>Inhalt 1: na (na) | Schritt 1: na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84EC8-C09E-77DF-3766-569CAE77E89C}" type="slidenum">
              <a:rPr lang="de-DE"/>
              <a:pPr/>
              <a:t>9</a:t>
            </a:fld>
            <a:endParaRPr lang="de-DE"/>
          </a:p>
        </p:txBody>
      </p:sp>
      <p:sp>
        <p:nvSpPr>
          <p:cNvPr id="10" name="Folienbildplatzhalter 9">
            <a:extLst>
              <a:ext uri="{FF2B5EF4-FFF2-40B4-BE49-F238E27FC236}">
                <a16:creationId xmlns:a16="http://schemas.microsoft.com/office/drawing/2014/main" id="{0BFB491B-AF82-3FA1-EAD4-58884DA7FD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15:27 --- Folie 22.1-22.2 (2)]</a:t>
            </a:r>
          </a:p>
          <a:p>
            <a:r>
              <a:rPr lang="de-DE" dirty="0"/>
              <a:t>ID: 22.01.01.01_v | Einheit 22: Feedback und Verabschiedung | Baustein 1: Evaluation und Feedback</a:t>
            </a:r>
          </a:p>
          <a:p>
            <a:r>
              <a:rPr lang="de-DE" dirty="0"/>
              <a:t>Inhalt 1: Evaluation </a:t>
            </a:r>
            <a:r>
              <a:rPr lang="de-DE" dirty="0" err="1"/>
              <a:t>vs</a:t>
            </a:r>
            <a:r>
              <a:rPr lang="de-DE" dirty="0"/>
              <a:t> Feedback (Zuruf)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"Worin liegt der Unterschied zwischen Evaluation und Feedback?"</a:t>
            </a:r>
          </a:p>
          <a:p>
            <a:r>
              <a:rPr lang="de-DE" dirty="0"/>
              <a:t>- Bitte Antworten einfach in den Raum rufen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ggf. </a:t>
            </a:r>
            <a:r>
              <a:rPr lang="de-DE" dirty="0" err="1"/>
              <a:t>Whiteboardfunktion</a:t>
            </a:r>
            <a:r>
              <a:rPr lang="de-DE" dirty="0"/>
              <a:t> für Kommentierung in Videokonferenzsoftware aktivieren</a:t>
            </a:r>
          </a:p>
          <a:p>
            <a:r>
              <a:rPr lang="de-DE" dirty="0"/>
              <a:t>* Zurufe auf Folie "Evaluation Feedback" notieren</a:t>
            </a:r>
          </a:p>
          <a:p>
            <a:r>
              <a:rPr lang="de-DE" dirty="0"/>
              <a:t>* Kommentare als Screenshot sichern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FC110-F72D-C00B-2960-AF6700C5FA05}" type="slidenum">
              <a:rPr lang="de-DE"/>
              <a:pPr/>
              <a:t>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229A83C8-DBF6-1F66-19FE-C4DF4AAD2A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15:31 --- Folie 22.3-22.4 (2)]</a:t>
            </a:r>
          </a:p>
          <a:p>
            <a:r>
              <a:rPr lang="de-DE" dirty="0"/>
              <a:t>ID: 22.01.02.01_v | Einheit 22: Feedback und Verabschiedung | Baustein 1: Evaluation und Feedback</a:t>
            </a:r>
          </a:p>
          <a:p>
            <a:r>
              <a:rPr lang="de-DE" dirty="0"/>
              <a:t>Inhalt 2: Evaluation </a:t>
            </a:r>
            <a:r>
              <a:rPr lang="de-DE" dirty="0" err="1"/>
              <a:t>vs</a:t>
            </a:r>
            <a:r>
              <a:rPr lang="de-DE" dirty="0"/>
              <a:t> Feedback (Vortrag) | Schritt 1: </a:t>
            </a:r>
            <a:r>
              <a:rPr lang="de-DE" dirty="0" err="1"/>
              <a:t>Eval</a:t>
            </a:r>
            <a:r>
              <a:rPr lang="de-DE" dirty="0"/>
              <a:t>. </a:t>
            </a:r>
            <a:r>
              <a:rPr lang="de-DE" dirty="0" err="1"/>
              <a:t>vs</a:t>
            </a:r>
            <a:r>
              <a:rPr lang="de-DE" dirty="0"/>
              <a:t> Feedback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Unterschied Evaluation </a:t>
            </a:r>
            <a:r>
              <a:rPr lang="de-DE" dirty="0" err="1"/>
              <a:t>vs</a:t>
            </a:r>
            <a:r>
              <a:rPr lang="de-DE" dirty="0"/>
              <a:t> Feedback wird systematisiert vorgestellt</a:t>
            </a:r>
          </a:p>
          <a:p>
            <a:r>
              <a:rPr lang="de-DE" dirty="0"/>
              <a:t>- Kriterien Evaluation werden angesprochen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FC110-F72D-C00B-2960-AF6700C5FA05}" type="slidenum">
              <a:rPr lang="de-DE"/>
              <a:pPr/>
              <a:t>2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D9A63F5E-6882-5BF1-A019-93D7C417B6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2270367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15:31 --- Folie 22.3-22.4 (2)]</a:t>
            </a:r>
          </a:p>
          <a:p>
            <a:r>
              <a:rPr lang="de-DE" dirty="0"/>
              <a:t>ID: 22.01.02.01_v | Einheit 22: Feedback und Verabschiedung | Baustein 1: Evaluation und Feedback</a:t>
            </a:r>
          </a:p>
          <a:p>
            <a:r>
              <a:rPr lang="de-DE" dirty="0"/>
              <a:t>Inhalt 2: Evaluation </a:t>
            </a:r>
            <a:r>
              <a:rPr lang="de-DE" dirty="0" err="1"/>
              <a:t>vs</a:t>
            </a:r>
            <a:r>
              <a:rPr lang="de-DE" dirty="0"/>
              <a:t> Feedback (Vortrag) | Schritt 1: </a:t>
            </a:r>
            <a:r>
              <a:rPr lang="de-DE" dirty="0" err="1"/>
              <a:t>Eval</a:t>
            </a:r>
            <a:r>
              <a:rPr lang="de-DE" dirty="0"/>
              <a:t>. </a:t>
            </a:r>
            <a:r>
              <a:rPr lang="de-DE" dirty="0" err="1"/>
              <a:t>vs</a:t>
            </a:r>
            <a:r>
              <a:rPr lang="de-DE" dirty="0"/>
              <a:t> Feedback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Unterschied Evaluation </a:t>
            </a:r>
            <a:r>
              <a:rPr lang="de-DE" dirty="0" err="1"/>
              <a:t>vs</a:t>
            </a:r>
            <a:r>
              <a:rPr lang="de-DE" dirty="0"/>
              <a:t> Feedback wird systematisiert vorgestellt</a:t>
            </a:r>
          </a:p>
          <a:p>
            <a:r>
              <a:rPr lang="de-DE" dirty="0"/>
              <a:t>- Kriterien Evaluation werden angesprochen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31966-C435-E555-8B91-0CC49D37FA9B}" type="slidenum">
              <a:rPr lang="de-DE"/>
              <a:pPr/>
              <a:t>3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61C2E9A4-DD13-2B53-2B3C-AC95235E5B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[07m; bis 15:38 --- Folie 22.5 (1)]</a:t>
            </a:r>
          </a:p>
          <a:p>
            <a:r>
              <a:rPr lang="de-DE" dirty="0"/>
              <a:t>ID: 22.02.01.01_v | Einheit 22: Feedback und Verabschiedung | Baustein 2: Rekapitulieren</a:t>
            </a:r>
          </a:p>
          <a:p>
            <a:r>
              <a:rPr lang="de-DE" dirty="0"/>
              <a:t>Inhalt 1: Rekapitulieren (Inventur) | Schritt 1: TN arbeiten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"Jetzt ist noch einmal Gelegenheit Euch ins Gedächtnis zu rufen, was Ihr im Kurs insgesamt gelernt und mitgenommen habt. Wenn Ihr das verwendet habt, könnt Ihr z.B. Euer Beuteblatt abschließen."</a:t>
            </a:r>
          </a:p>
          <a:p>
            <a:r>
              <a:rPr lang="de-DE" dirty="0"/>
              <a:t>- mind. 12 Stichpunkte</a:t>
            </a:r>
          </a:p>
          <a:p>
            <a:r>
              <a:rPr lang="de-DE" dirty="0"/>
              <a:t>- Zeit: gut 5 min</a:t>
            </a:r>
          </a:p>
          <a:p>
            <a:r>
              <a:rPr lang="de-DE" dirty="0"/>
              <a:t>- unter Umständen Beiträge auf digitaler Pinnwand sammeln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Chat: Link Beuteblatt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86F31-91DE-73F4-CB11-BC7A16D7483B}" type="slidenum">
              <a:rPr lang="de-DE"/>
              <a:pPr/>
              <a:t>4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0417AA7C-3DC9-A096-E51D-EDBB732086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[30m; bis 16:08 --- Folie 22.6 (1)]</a:t>
            </a:r>
          </a:p>
          <a:p>
            <a:r>
              <a:rPr lang="de-DE" dirty="0"/>
              <a:t>ID: 22.04.01.01_v | Einheit 22: Feedback und Verabschiedung | Baustein 4: Feedback</a:t>
            </a:r>
          </a:p>
          <a:p>
            <a:r>
              <a:rPr lang="de-DE" dirty="0"/>
              <a:t>Inhalt 1: Bewertung WL (Virtuelles Fünf-Finger-Feedback)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"Wir freuen uns über Euer freiwilliges Feedback. Nutzt dazu gerne die Finger Eurer Hand für verschiedene Aspekte:"</a:t>
            </a:r>
          </a:p>
          <a:p>
            <a:r>
              <a:rPr lang="de-DE" dirty="0"/>
              <a:t>- (1) Daumen: Das hat mir gefallen!</a:t>
            </a:r>
          </a:p>
          <a:p>
            <a:r>
              <a:rPr lang="de-DE" dirty="0"/>
              <a:t>- (2) Zeigefinger: Das nehme ich für mich mit!</a:t>
            </a:r>
          </a:p>
          <a:p>
            <a:r>
              <a:rPr lang="de-DE" dirty="0"/>
              <a:t>- (3) Mittelfinger: Das hat mir nicht gefallen!</a:t>
            </a:r>
          </a:p>
          <a:p>
            <a:r>
              <a:rPr lang="de-DE" dirty="0"/>
              <a:t>- (4) Ringfinger: Das kann ich auf meinen Arbeitsalltag übertragen!</a:t>
            </a:r>
          </a:p>
          <a:p>
            <a:r>
              <a:rPr lang="de-DE" dirty="0"/>
              <a:t>- (5) Kleine Finger: Das kam zu kurz!</a:t>
            </a:r>
          </a:p>
          <a:p>
            <a:r>
              <a:rPr lang="de-DE" dirty="0"/>
              <a:t>- Bitte jeweils auf einen Satz beschränken.</a:t>
            </a:r>
          </a:p>
          <a:p>
            <a:r>
              <a:rPr lang="de-DE" dirty="0"/>
              <a:t>- Bemerkungen: WL ggf. einmal vorführen, WL kann kürzen mit Beschränkung auf &lt;5 Finger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19FEE-D823-4635-718B-EB375F83F50B}" type="slidenum">
              <a:rPr lang="de-DE"/>
              <a:pPr/>
              <a:t>5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4DBD7AC1-D4BC-D421-8395-DCE8511086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16:12 --- Folie 22.7-22.8 (2)]</a:t>
            </a:r>
          </a:p>
          <a:p>
            <a:r>
              <a:rPr lang="de-DE" dirty="0"/>
              <a:t>ID: 22.05.01.01_v | Einheit 22: Feedback und Verabschiedung | Baustein 5: Verabschiedung</a:t>
            </a:r>
          </a:p>
          <a:p>
            <a:r>
              <a:rPr lang="de-DE" dirty="0"/>
              <a:t>Inhalt 1: Abschluss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WL leitet Ende des WS ein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2DB955-4931-436B-1D02-7E519ABDE354}" type="slidenum">
              <a:rPr lang="de-DE"/>
              <a:pPr/>
              <a:t>6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849C3157-0487-8021-C0C6-6224BD3733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16:12 --- Folie 22.7-22.8 (2)]</a:t>
            </a:r>
          </a:p>
          <a:p>
            <a:r>
              <a:rPr lang="de-DE" dirty="0"/>
              <a:t>ID: 22.05.01.01_v | Einheit 22: Feedback und Verabschiedung | Baustein 5: Verabschiedung</a:t>
            </a:r>
          </a:p>
          <a:p>
            <a:r>
              <a:rPr lang="de-DE" dirty="0"/>
              <a:t>Inhalt 1: Abschluss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WL leitet Ende des WS ein</a:t>
            </a:r>
          </a:p>
          <a:p>
            <a:endParaRPr lang="de-DE" dirty="0"/>
          </a:p>
          <a:p>
            <a:r>
              <a:rPr lang="de-DE" dirty="0" err="1"/>
              <a:t>Zugriff</a:t>
            </a:r>
            <a:r>
              <a:rPr lang="de-DE" dirty="0"/>
              <a:t> am 15.11.2023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C689-E6F8-4900-9BA8-F5156BA58BEB}" type="slidenum">
              <a:rPr lang="de-DE"/>
              <a:pPr/>
              <a:t>7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9B16FF40-81E1-74E2-62EB-B2449A9112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16:12 --- Folie 22.ID (na)]</a:t>
            </a:r>
          </a:p>
          <a:p>
            <a:r>
              <a:rPr lang="de-DE" dirty="0"/>
              <a:t>ID: 22.06.01a.01_v | Einheit 22: Feedback und Verabschiedung | Baustein 6: Evaluation</a:t>
            </a:r>
          </a:p>
          <a:p>
            <a:r>
              <a:rPr lang="de-DE" dirty="0"/>
              <a:t>Inhalt 01a: Evaluationsbogen (Fragebogen) | Schritt 1: TN arbeiten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Die TN füllen einen Evaluationsfragebogen aus</a:t>
            </a:r>
          </a:p>
          <a:p>
            <a:r>
              <a:rPr lang="de-DE" dirty="0"/>
              <a:t>- Bemerkungen: Ausreichend Zeit zur Verfügung stellen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159F7F-CFEF-FE5A-EA26-8AF564F3C9AD}" type="slidenum">
              <a:rPr lang="de-DE"/>
              <a:pPr/>
              <a:t>8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9F6CD48D-C6D0-E9C6-6A7C-8BE09F04F2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Hea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3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EDDC1CF4-6B2C-2C40-6FEE-7D500C2B5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6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73593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C9591FF-86A6-994C-E647-117B10CDB3F2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8BBFDBC-D577-4204-C07D-AE8047CF80A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8" name="LogosDINInestor.png" descr="LogosDINInestor.png">
            <a:extLst>
              <a:ext uri="{FF2B5EF4-FFF2-40B4-BE49-F238E27FC236}">
                <a16:creationId xmlns:a16="http://schemas.microsoft.com/office/drawing/2014/main" id="{346322AB-9FD3-7A81-DA64-251249437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4449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278D12-4EB1-4F07-234F-A33585C7AD2B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3" name="Grafik 2" descr="Ein Bild, das Text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7B1886-3E42-B822-0B4D-F340899B08A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9" name="LogosDINInestor.png" descr="LogosDINInestor.png">
            <a:extLst>
              <a:ext uri="{FF2B5EF4-FFF2-40B4-BE49-F238E27FC236}">
                <a16:creationId xmlns:a16="http://schemas.microsoft.com/office/drawing/2014/main" id="{77C2CF32-6BB5-A921-D149-A4DDDE692C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Kaffe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3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0B236494-EFB8-4AED-60B5-6EBBE4688F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95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Rechteck 1"/>
          <p:cNvSpPr/>
          <p:nvPr/>
        </p:nvSpPr>
        <p:spPr bwMode="auto">
          <a:xfrm>
            <a:off x="-18278" y="2259232"/>
            <a:ext cx="9203021" cy="223138"/>
          </a:xfrm>
          <a:prstGeom prst="rect">
            <a:avLst/>
          </a:prstGeom>
          <a:gradFill>
            <a:gsLst>
              <a:gs pos="71000">
                <a:srgbClr val="FFFFFF">
                  <a:lumMod val="100000"/>
                </a:srgbClr>
              </a:gs>
              <a:gs pos="80000">
                <a:srgbClr val="FFFFFF">
                  <a:alpha val="74000"/>
                </a:srgbClr>
              </a:gs>
              <a:gs pos="94000">
                <a:srgbClr val="FFFFFF">
                  <a:alpha val="32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ctr" defTabSz="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 b="0" i="0" u="none" strike="noStrike" cap="none" spc="0">
              <a:ln>
                <a:noFill/>
              </a:ln>
              <a:solidFill>
                <a:srgbClr val="FFFFFF"/>
              </a:solidFill>
              <a:latin typeface="Avenir Next Medium"/>
              <a:ea typeface="Avenir Next Medium"/>
              <a:cs typeface="Avenir Next Medium"/>
            </a:endParaRPr>
          </a:p>
        </p:txBody>
      </p:sp>
      <p:pic>
        <p:nvPicPr>
          <p:cNvPr id="99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8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369281A6-683C-AED4-92BB-A6E40D41E26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7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4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de/kostenloses-icon/hand_182479?term=hand&amp;related_id=182479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schungsdaten.org/index.php/UAG_Schulungen/Fortbildunge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hu.berlin/fdm-materialsammlun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/>
              <a:t>Evaluation, Feedback und Verabschiedung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79E32EA-D95E-2F5D-C0EF-C835A918709B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22.1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755575" y="2510740"/>
            <a:ext cx="8351913" cy="92510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dirty="0"/>
              <a:t>Herzlichen Dank für Eure Teilnahme!</a:t>
            </a:r>
            <a:endParaRPr dirty="0"/>
          </a:p>
        </p:txBody>
      </p:sp>
      <p:sp>
        <p:nvSpPr>
          <p:cNvPr id="5" name="Untertitel 2"/>
          <p:cNvSpPr>
            <a:spLocks noGrp="1"/>
          </p:cNvSpPr>
          <p:nvPr>
            <p:ph type="subTitle" idx="4294967295"/>
          </p:nvPr>
        </p:nvSpPr>
        <p:spPr bwMode="auto">
          <a:xfrm>
            <a:off x="755575" y="3147814"/>
            <a:ext cx="8064897" cy="1223591"/>
          </a:xfrm>
        </p:spPr>
        <p:txBody>
          <a:bodyPr numCol="3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Katarzyna Biernacka 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Ron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Dockhorn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Claudia Engelhardt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Kerstin Helbig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Juliane Jacob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Tereza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Kalová</a:t>
            </a:r>
            <a:endParaRPr lang="de-DE" sz="1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Adienne</a:t>
            </a: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 Karsten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Kristin Meier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Andreas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Mühlichen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Janna Neumann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Britta Petersen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Benjamin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Slowig</a:t>
            </a:r>
            <a:endParaRPr lang="de-DE" sz="1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Ute Trautwein-Bruns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Jeanne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Wilbrandt</a:t>
            </a:r>
            <a:endParaRPr lang="de-DE" sz="1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Cord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Wiljes</a:t>
            </a:r>
            <a:endParaRPr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Untertitel 2"/>
          <p:cNvSpPr/>
          <p:nvPr/>
        </p:nvSpPr>
        <p:spPr bwMode="auto">
          <a:xfrm>
            <a:off x="3963649" y="2131263"/>
            <a:ext cx="6858000" cy="17413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rgbClr val="D2C90E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6" name="Textfeld 15"/>
          <p:cNvSpPr txBox="1"/>
          <p:nvPr/>
        </p:nvSpPr>
        <p:spPr bwMode="auto">
          <a:xfrm>
            <a:off x="1477888" y="4362658"/>
            <a:ext cx="4462264" cy="307777"/>
          </a:xfrm>
          <a:prstGeom prst="rect">
            <a:avLst/>
          </a:prstGeom>
          <a:solidFill>
            <a:srgbClr val="FFFFFF">
              <a:alpha val="18431"/>
            </a:srgbClr>
          </a:solidFill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700">
                <a:solidFill>
                  <a:schemeClr val="tx1">
                    <a:lumMod val="50000"/>
                  </a:schemeClr>
                </a:solidFill>
              </a:rPr>
              <a:t>Falls nicht anders vermerkt, ist die Präsentation unter der Creative Commons Attribution 4.0 International (CC BY 4.0) </a:t>
            </a:r>
            <a:r>
              <a:rPr lang="de-DE" sz="700" u="sng">
                <a:solidFill>
                  <a:schemeClr val="tx1">
                    <a:lumMod val="50000"/>
                  </a:schemeClr>
                </a:solidFill>
                <a:hlinkClick r:id="rId3" tooltip="https://creativecommons.org/licenses/by/4.0/"/>
              </a:rPr>
              <a:t>https://creativecommons.org/licenses/by/4.0/</a:t>
            </a:r>
            <a:r>
              <a:rPr lang="de-DE" sz="700">
                <a:solidFill>
                  <a:schemeClr val="tx1">
                    <a:lumMod val="50000"/>
                  </a:schemeClr>
                </a:solidFill>
              </a:rPr>
              <a:t> lizenziert. </a:t>
            </a:r>
            <a:endParaRPr sz="400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" name="Grafik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40493" y="4327349"/>
            <a:ext cx="370114" cy="370114"/>
          </a:xfrm>
          <a:prstGeom prst="rect">
            <a:avLst/>
          </a:prstGeom>
          <a:ln>
            <a:noFill/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48608" y="4327350"/>
            <a:ext cx="370112" cy="37011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</p:spPr>
        <p:txBody>
          <a:bodyPr numCol="1" spcCol="720000">
            <a:noAutofit/>
          </a:bodyPr>
          <a:lstStyle/>
          <a:p>
            <a:pPr>
              <a:defRPr/>
            </a:pP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  Evaluation vs Feedback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Evaluation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9" name="Textplatzhalter 7"/>
          <p:cNvSpPr txBox="1"/>
          <p:nvPr/>
        </p:nvSpPr>
        <p:spPr bwMode="auto">
          <a:xfrm>
            <a:off x="4965601" y="1452816"/>
            <a:ext cx="3640237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/>
              <a:t>Feedback</a:t>
            </a:r>
            <a:endParaRPr/>
          </a:p>
        </p:txBody>
      </p:sp>
      <p:sp>
        <p:nvSpPr>
          <p:cNvPr id="11" name="Textfeld 10"/>
          <p:cNvSpPr txBox="1"/>
          <p:nvPr/>
        </p:nvSpPr>
        <p:spPr bwMode="auto">
          <a:xfrm>
            <a:off x="5383114" y="1924050"/>
            <a:ext cx="3222724" cy="2100575"/>
          </a:xfrm>
          <a:prstGeom prst="rect">
            <a:avLst/>
          </a:prstGeom>
        </p:spPr>
        <p:txBody>
          <a:bodyPr numCol="1" spcCol="720000">
            <a:noAutofit/>
          </a:bodyPr>
          <a:lstStyle>
            <a:lvl1pPr marL="2095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1pPr>
            <a:lvl2pPr marL="630555" indent="-33528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endParaRPr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9BD5D0A-9954-39A9-72AA-7D3DE5A9E732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22.2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</p:spPr>
        <p:txBody>
          <a:bodyPr numCol="1" spcCol="720000">
            <a:noAutofit/>
          </a:bodyPr>
          <a:lstStyle/>
          <a:p>
            <a:pPr>
              <a:defRPr/>
            </a:pPr>
            <a:r>
              <a:rPr lang="de-DE"/>
              <a:t>Objektives Instrument</a:t>
            </a:r>
            <a:endParaRPr/>
          </a:p>
          <a:p>
            <a:pPr>
              <a:defRPr/>
            </a:pPr>
            <a:r>
              <a:rPr lang="de-DE"/>
              <a:t>Freiwilligkeit kann ggf. eingeschränkt werden</a:t>
            </a:r>
            <a:endParaRPr/>
          </a:p>
          <a:p>
            <a:pPr>
              <a:defRPr/>
            </a:pPr>
            <a:r>
              <a:rPr lang="de-DE"/>
              <a:t>Messung bestimmter Aspekte (insb. zur Qualitätssicherung)</a:t>
            </a:r>
            <a:endParaRPr/>
          </a:p>
          <a:p>
            <a:pPr>
              <a:defRPr/>
            </a:pPr>
            <a:r>
              <a:rPr lang="de-DE"/>
              <a:t>Interne vs. externe Evaluation 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  Evaluation vs Feedback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Evaluation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9" name="Textplatzhalter 7"/>
          <p:cNvSpPr txBox="1"/>
          <p:nvPr/>
        </p:nvSpPr>
        <p:spPr bwMode="auto">
          <a:xfrm>
            <a:off x="4965601" y="1452816"/>
            <a:ext cx="3640237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/>
              <a:t>Feedback</a:t>
            </a:r>
            <a:endParaRPr/>
          </a:p>
        </p:txBody>
      </p:sp>
      <p:sp>
        <p:nvSpPr>
          <p:cNvPr id="11" name="Textfeld 10"/>
          <p:cNvSpPr txBox="1"/>
          <p:nvPr/>
        </p:nvSpPr>
        <p:spPr bwMode="auto">
          <a:xfrm>
            <a:off x="5383114" y="1924050"/>
            <a:ext cx="3222724" cy="2100575"/>
          </a:xfrm>
          <a:prstGeom prst="rect">
            <a:avLst/>
          </a:prstGeom>
        </p:spPr>
        <p:txBody>
          <a:bodyPr numCol="1" spcCol="720000">
            <a:noAutofit/>
          </a:bodyPr>
          <a:lstStyle>
            <a:lvl1pPr marL="2095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1pPr>
            <a:lvl2pPr marL="630555" indent="-33528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/>
              <a:t>Subjektives Instrument </a:t>
            </a:r>
            <a:br>
              <a:rPr lang="de-DE"/>
            </a:br>
            <a:r>
              <a:rPr lang="de-DE"/>
              <a:t>(Ich-Botschaften!)</a:t>
            </a:r>
            <a:endParaRPr/>
          </a:p>
          <a:p>
            <a:pPr>
              <a:defRPr/>
            </a:pPr>
            <a:r>
              <a:rPr lang="de-DE"/>
              <a:t>Muss/sollte freiwillig sein</a:t>
            </a:r>
            <a:endParaRPr/>
          </a:p>
          <a:p>
            <a:pPr>
              <a:defRPr/>
            </a:pPr>
            <a:r>
              <a:rPr lang="de-DE"/>
              <a:t>Ist konstruktiv und wertschätzend</a:t>
            </a:r>
            <a:endParaRPr/>
          </a:p>
          <a:p>
            <a:pPr>
              <a:defRPr/>
            </a:pPr>
            <a:r>
              <a:rPr lang="de-DE"/>
              <a:t>Feedback-Suchende*r bestimmt, worauf Feedback gegeben wird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9BD5D0A-9954-39A9-72AA-7D3DE5A9E732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22.3</a:t>
            </a:r>
          </a:p>
        </p:txBody>
      </p:sp>
    </p:spTree>
    <p:extLst>
      <p:ext uri="{BB962C8B-B14F-4D97-AF65-F5344CB8AC3E}">
        <p14:creationId xmlns:p14="http://schemas.microsoft.com/office/powerpoint/2010/main" val="2975968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072709" cy="27352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dirty="0"/>
              <a:t>Lernleistung der Teilnehmenden (ggf. Prüfungen)</a:t>
            </a:r>
            <a:endParaRPr dirty="0"/>
          </a:p>
          <a:p>
            <a:pPr>
              <a:defRPr/>
            </a:pPr>
            <a:r>
              <a:rPr lang="de-DE" dirty="0"/>
              <a:t>Lehrleistung der*des Lehrenden (fachliche, didaktische, </a:t>
            </a:r>
            <a:br>
              <a:rPr lang="de-DE" dirty="0"/>
            </a:br>
            <a:r>
              <a:rPr lang="de-DE" dirty="0"/>
              <a:t>kommunikative Performanz)</a:t>
            </a:r>
            <a:endParaRPr dirty="0"/>
          </a:p>
          <a:p>
            <a:pPr>
              <a:defRPr/>
            </a:pPr>
            <a:r>
              <a:rPr lang="de-DE" dirty="0"/>
              <a:t>Merkmale des Curriculums (Verständlichkeit, Niveauanpassung, Nachhaltigkeit,…)</a:t>
            </a:r>
            <a:endParaRPr dirty="0"/>
          </a:p>
          <a:p>
            <a:pPr>
              <a:defRPr/>
            </a:pPr>
            <a:r>
              <a:rPr lang="de-DE" dirty="0"/>
              <a:t>Rahmenbedingungen (Ressourcen, Kontexte, Unterlagen, Räumlichkeiten, Zeiten, Gruppengröße,…)</a:t>
            </a:r>
            <a:endParaRPr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Evaluation von Workshops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Kriterien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6" name="Inhaltsplatzhalter 3"/>
          <p:cNvSpPr/>
          <p:nvPr/>
        </p:nvSpPr>
        <p:spPr bwMode="auto">
          <a:xfrm>
            <a:off x="781050" y="3901677"/>
            <a:ext cx="7886700" cy="883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1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800"/>
          </a:p>
        </p:txBody>
      </p:sp>
      <p:sp>
        <p:nvSpPr>
          <p:cNvPr id="7" name="Fußzeilenplatzhalter 1"/>
          <p:cNvSpPr/>
          <p:nvPr/>
        </p:nvSpPr>
        <p:spPr bwMode="auto">
          <a:xfrm>
            <a:off x="837209" y="4413601"/>
            <a:ext cx="7309637" cy="19860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pc="-1" dirty="0">
                <a:solidFill>
                  <a:srgbClr val="5E5E5E"/>
                </a:solidFill>
                <a:latin typeface="+mn-lt"/>
                <a:cs typeface="+mn-cs"/>
              </a:rPr>
              <a:t>Quelle: </a:t>
            </a:r>
            <a:r>
              <a:rPr lang="de-DE" spc="-1" dirty="0" err="1">
                <a:solidFill>
                  <a:srgbClr val="5E5E5E"/>
                </a:solidFill>
                <a:latin typeface="+mn-lt"/>
                <a:cs typeface="+mn-cs"/>
              </a:rPr>
              <a:t>Wesseler</a:t>
            </a:r>
            <a:r>
              <a:rPr lang="de-DE" spc="-1" dirty="0">
                <a:solidFill>
                  <a:srgbClr val="5E5E5E"/>
                </a:solidFill>
                <a:latin typeface="+mn-lt"/>
                <a:cs typeface="+mn-cs"/>
              </a:rPr>
              <a:t>, M. (1999): Evaluation und Evaluationsforschung. In Handbuch Erwachsenenbildung/Weiterbildung (S. 736-752). VS Verlag für Sozialwissenschaften, Wiesbaden.</a:t>
            </a:r>
            <a:endParaRPr spc="-1" dirty="0">
              <a:solidFill>
                <a:srgbClr val="5E5E5E"/>
              </a:solidFill>
              <a:latin typeface="+mn-lt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7F567C9-8DEC-AE36-E848-64F8155846A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22.4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784677" cy="2444750"/>
          </a:xfrm>
        </p:spPr>
        <p:txBody>
          <a:bodyPr anchor="t" anchorCtr="0"/>
          <a:lstStyle/>
          <a:p>
            <a:pPr>
              <a:lnSpc>
                <a:spcPct val="150000"/>
              </a:lnSpc>
              <a:defRPr/>
            </a:pPr>
            <a:r>
              <a:rPr lang="de-DE"/>
              <a:t>Bitte ruft euch ins Gedächtnis, was ihr an dem Tag und im Kurs insgesamt gelernt habt und notiert es. 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de-DE"/>
              <a:t>Notiert bitte mindestens 12 Stichpunkte.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Rückblick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en-GB"/>
              <a:t>Inventur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F44C14-F7F3-F52A-4C54-5C2F398CE8A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22.5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Inhaltsplatzhalter 2"/>
          <p:cNvSpPr>
            <a:spLocks noGrp="1"/>
          </p:cNvSpPr>
          <p:nvPr>
            <p:ph type="body" sz="half" idx="1"/>
          </p:nvPr>
        </p:nvSpPr>
        <p:spPr bwMode="auto">
          <a:xfrm>
            <a:off x="5380277" y="4425666"/>
            <a:ext cx="3912665" cy="306323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de-DE" sz="700" spc="-1" dirty="0">
                <a:latin typeface="+mn-lt"/>
                <a:ea typeface="+mn-ea"/>
                <a:cs typeface="+mn-cs"/>
              </a:rPr>
              <a:t>Quelle des Bildes: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Najdenovski</a:t>
            </a:r>
            <a:r>
              <a:rPr lang="de-DE" sz="700" spc="-1" dirty="0">
                <a:latin typeface="+mn-lt"/>
                <a:ea typeface="+mn-ea"/>
                <a:cs typeface="+mn-cs"/>
              </a:rPr>
              <a:t>, Z.: Hand. Zugriff am 07.11.2023 </a:t>
            </a:r>
            <a:r>
              <a:rPr lang="de-DE" sz="700" u="sng" spc="-1" dirty="0">
                <a:latin typeface="+mn-lt"/>
                <a:ea typeface="+mn-ea"/>
                <a:cs typeface="+mn-cs"/>
                <a:hlinkClick r:id="rId3" tooltip="https://www.flaticon.com/de/kostenloses-icon/hand_182479?term=hand&amp;related_id=182479"/>
              </a:rPr>
              <a:t>https://www.flaticon.com/de/kostenloses-icon/hand_182479?term=hand&amp;related_id=182479</a:t>
            </a:r>
            <a:r>
              <a:rPr lang="de-DE" sz="700" spc="-1" dirty="0">
                <a:latin typeface="+mn-lt"/>
                <a:ea typeface="+mn-ea"/>
                <a:cs typeface="+mn-cs"/>
              </a:rPr>
              <a:t> </a:t>
            </a:r>
            <a:endParaRPr sz="700" spc="-1" dirty="0">
              <a:latin typeface="+mn-lt"/>
              <a:ea typeface="+mn-ea"/>
              <a:cs typeface="+mn-cs"/>
            </a:endParaRPr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Feedback zu diesem Workshop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5-Finger-Feedback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grpSp>
        <p:nvGrpSpPr>
          <p:cNvPr id="7" name="Gruppieren 7"/>
          <p:cNvGrpSpPr/>
          <p:nvPr/>
        </p:nvGrpSpPr>
        <p:grpSpPr bwMode="auto">
          <a:xfrm>
            <a:off x="963873" y="1460280"/>
            <a:ext cx="7187755" cy="3158019"/>
            <a:chOff x="1533251" y="1460279"/>
            <a:chExt cx="6577435" cy="2889868"/>
          </a:xfrm>
        </p:grpSpPr>
        <p:pic>
          <p:nvPicPr>
            <p:cNvPr id="8" name="Grafik 8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3397864" y="2015313"/>
              <a:ext cx="2334834" cy="2334834"/>
            </a:xfrm>
            <a:prstGeom prst="rect">
              <a:avLst/>
            </a:prstGeom>
          </p:spPr>
        </p:pic>
        <p:sp>
          <p:nvSpPr>
            <p:cNvPr id="9" name="Textfeld 9"/>
            <p:cNvSpPr txBox="1"/>
            <p:nvPr/>
          </p:nvSpPr>
          <p:spPr bwMode="auto">
            <a:xfrm>
              <a:off x="5905873" y="1750241"/>
              <a:ext cx="2204813" cy="8449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800">
                  <a:solidFill>
                    <a:srgbClr val="3D5CA4"/>
                  </a:solidFill>
                  <a:cs typeface="Arial"/>
                </a:rPr>
                <a:t>Das kann ich mit meinem Arbeitsalltag verbinden</a:t>
              </a:r>
              <a:endParaRPr sz="5400">
                <a:solidFill>
                  <a:srgbClr val="3D5CA4"/>
                </a:solidFill>
              </a:endParaRPr>
            </a:p>
          </p:txBody>
        </p:sp>
        <p:sp>
          <p:nvSpPr>
            <p:cNvPr id="10" name="Textfeld 10"/>
            <p:cNvSpPr txBox="1"/>
            <p:nvPr/>
          </p:nvSpPr>
          <p:spPr bwMode="auto">
            <a:xfrm>
              <a:off x="1533251" y="2298799"/>
              <a:ext cx="1662449" cy="337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800">
                  <a:solidFill>
                    <a:srgbClr val="3D5CA4"/>
                  </a:solidFill>
                  <a:cs typeface="Arial"/>
                </a:rPr>
                <a:t>Das war wichtig</a:t>
              </a:r>
              <a:endParaRPr sz="5400">
                <a:solidFill>
                  <a:srgbClr val="3D5CA4"/>
                </a:solidFill>
              </a:endParaRPr>
            </a:p>
          </p:txBody>
        </p:sp>
        <p:sp>
          <p:nvSpPr>
            <p:cNvPr id="11" name="Textfeld 11"/>
            <p:cNvSpPr txBox="1"/>
            <p:nvPr/>
          </p:nvSpPr>
          <p:spPr bwMode="auto">
            <a:xfrm>
              <a:off x="3671687" y="1460279"/>
              <a:ext cx="1991843" cy="337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800">
                  <a:solidFill>
                    <a:srgbClr val="3D5CA4"/>
                  </a:solidFill>
                  <a:cs typeface="Arial"/>
                </a:rPr>
                <a:t>Das war nicht so gut</a:t>
              </a:r>
              <a:endParaRPr sz="5400">
                <a:solidFill>
                  <a:srgbClr val="3D5CA4"/>
                </a:solidFill>
              </a:endParaRPr>
            </a:p>
          </p:txBody>
        </p:sp>
        <p:sp>
          <p:nvSpPr>
            <p:cNvPr id="12" name="Textfeld 12"/>
            <p:cNvSpPr txBox="1"/>
            <p:nvPr/>
          </p:nvSpPr>
          <p:spPr bwMode="auto">
            <a:xfrm>
              <a:off x="1674758" y="3169093"/>
              <a:ext cx="1499351" cy="337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800">
                  <a:solidFill>
                    <a:srgbClr val="3D5CA4"/>
                  </a:solidFill>
                  <a:cs typeface="Arial"/>
                </a:rPr>
                <a:t>Das war super</a:t>
              </a:r>
              <a:endParaRPr sz="5400">
                <a:solidFill>
                  <a:srgbClr val="3D5CA4"/>
                </a:solidFill>
              </a:endParaRPr>
            </a:p>
          </p:txBody>
        </p:sp>
        <p:sp>
          <p:nvSpPr>
            <p:cNvPr id="13" name="Textfeld 13"/>
            <p:cNvSpPr txBox="1"/>
            <p:nvPr/>
          </p:nvSpPr>
          <p:spPr bwMode="auto">
            <a:xfrm>
              <a:off x="5950157" y="3002389"/>
              <a:ext cx="1719296" cy="337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800">
                  <a:solidFill>
                    <a:srgbClr val="3D5CA4"/>
                  </a:solidFill>
                  <a:cs typeface="Arial"/>
                </a:rPr>
                <a:t>Das kam zu kurz</a:t>
              </a:r>
              <a:endParaRPr sz="5400">
                <a:solidFill>
                  <a:srgbClr val="3D5CA4"/>
                </a:solidFill>
              </a:endParaRPr>
            </a:p>
          </p:txBody>
        </p:sp>
        <p:cxnSp>
          <p:nvCxnSpPr>
            <p:cNvPr id="14" name="Gerade Verbindung 14"/>
            <p:cNvCxnSpPr>
              <a:cxnSpLocks/>
            </p:cNvCxnSpPr>
            <p:nvPr/>
          </p:nvCxnSpPr>
          <p:spPr bwMode="auto">
            <a:xfrm flipV="1">
              <a:off x="3024938" y="3169094"/>
              <a:ext cx="462240" cy="128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Gerade Verbindung 15"/>
            <p:cNvCxnSpPr>
              <a:cxnSpLocks/>
            </p:cNvCxnSpPr>
            <p:nvPr/>
          </p:nvCxnSpPr>
          <p:spPr bwMode="auto">
            <a:xfrm flipH="1">
              <a:off x="3174109" y="2441665"/>
              <a:ext cx="60691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Gerade Verbindung 16"/>
            <p:cNvCxnSpPr>
              <a:cxnSpLocks/>
            </p:cNvCxnSpPr>
            <p:nvPr/>
          </p:nvCxnSpPr>
          <p:spPr bwMode="auto">
            <a:xfrm>
              <a:off x="4613603" y="1737278"/>
              <a:ext cx="0" cy="1739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Gerade Verbindung 17"/>
            <p:cNvCxnSpPr>
              <a:cxnSpLocks/>
              <a:endCxn id="13" idx="1"/>
            </p:cNvCxnSpPr>
            <p:nvPr/>
          </p:nvCxnSpPr>
          <p:spPr bwMode="auto">
            <a:xfrm>
              <a:off x="5663530" y="2910928"/>
              <a:ext cx="286628" cy="2604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9" name="Gerade Verbindung 19"/>
          <p:cNvCxnSpPr>
            <a:cxnSpLocks/>
          </p:cNvCxnSpPr>
          <p:nvPr/>
        </p:nvCxnSpPr>
        <p:spPr bwMode="auto">
          <a:xfrm flipV="1">
            <a:off x="5127712" y="2236199"/>
            <a:ext cx="505131" cy="1404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7438E30D-B8BA-FFCA-E7A7-3BC014C784A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22.6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Abschluss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6FC6817-8A75-7E77-D793-90F635C405D2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22.7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712075" cy="2735263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de-DE" dirty="0"/>
              <a:t>Austausch sowie Weiterentwicklung und Erarbeitung von </a:t>
            </a:r>
            <a:br>
              <a:rPr lang="de-DE" dirty="0"/>
            </a:br>
            <a:r>
              <a:rPr lang="de-DE" dirty="0"/>
              <a:t>Schulungsmodellen und -materialien</a:t>
            </a:r>
          </a:p>
          <a:p>
            <a:pPr>
              <a:defRPr/>
            </a:pPr>
            <a:r>
              <a:rPr lang="de-DE" dirty="0"/>
              <a:t>Sammlung von Schulungsmaterialien</a:t>
            </a:r>
            <a:endParaRPr dirty="0"/>
          </a:p>
          <a:p>
            <a:pPr marL="0" indent="0">
              <a:buNone/>
              <a:defRPr/>
            </a:pPr>
            <a:r>
              <a:rPr lang="de-DE" b="1" dirty="0"/>
              <a:t>Weiterführende Informationen:</a:t>
            </a:r>
            <a:endParaRPr dirty="0"/>
          </a:p>
          <a:p>
            <a:pPr marL="0" indent="0">
              <a:buNone/>
              <a:defRPr/>
            </a:pPr>
            <a:endParaRPr lang="de-DE" b="1" dirty="0"/>
          </a:p>
          <a:p>
            <a:pPr marL="0" indent="0">
              <a:buNone/>
              <a:defRPr/>
            </a:pPr>
            <a:r>
              <a:rPr lang="de-DE" b="1" dirty="0"/>
              <a:t>Materialsammlung: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Mehr Austausch?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UAG Schulungen/Fortbildungen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sp>
        <p:nvSpPr>
          <p:cNvPr id="10" name="Textfeld 9"/>
          <p:cNvSpPr txBox="1"/>
          <p:nvPr/>
        </p:nvSpPr>
        <p:spPr bwMode="auto">
          <a:xfrm>
            <a:off x="1246929" y="3363838"/>
            <a:ext cx="6603948" cy="240515"/>
          </a:xfrm>
          <a:prstGeom prst="rect">
            <a:avLst/>
          </a:prstGeom>
          <a:ln w="12700">
            <a:miter lim="400000"/>
          </a:ln>
        </p:spPr>
        <p:txBody>
          <a:bodyPr wrap="square" lIns="19050" tIns="19050" rIns="19050" bIns="1905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1300" i="1">
                <a:solidFill>
                  <a:srgbClr val="354894"/>
                </a:solidFill>
              </a:defRPr>
            </a:lvl1pPr>
          </a:lstStyle>
          <a:p>
            <a:pPr>
              <a:defRPr/>
            </a:pPr>
            <a:r>
              <a:rPr lang="de-DE" sz="1300" i="1">
                <a:solidFill>
                  <a:srgbClr val="354894"/>
                </a:solidFill>
              </a:rPr>
              <a:t>➠ </a:t>
            </a:r>
            <a:r>
              <a:rPr lang="de-DE" u="sng">
                <a:hlinkClick r:id="rId3" tooltip="https://www.forschungsdaten.org/index.php/UAG_Schulungen/Fortbildungen"/>
              </a:rPr>
              <a:t>https://www.forschungsdaten.org/index.php/UAG_Schulungen/Fortbildungen</a:t>
            </a:r>
            <a:endParaRPr lang="de-DE"/>
          </a:p>
        </p:txBody>
      </p:sp>
      <p:sp>
        <p:nvSpPr>
          <p:cNvPr id="12" name="Textfeld 11"/>
          <p:cNvSpPr txBox="1"/>
          <p:nvPr/>
        </p:nvSpPr>
        <p:spPr bwMode="auto">
          <a:xfrm>
            <a:off x="1259632" y="4086025"/>
            <a:ext cx="4773704" cy="240515"/>
          </a:xfrm>
          <a:prstGeom prst="rect">
            <a:avLst/>
          </a:prstGeom>
          <a:ln w="12700">
            <a:miter lim="400000"/>
          </a:ln>
        </p:spPr>
        <p:txBody>
          <a:bodyPr wrap="square" lIns="19050" tIns="19050" rIns="19050" bIns="1905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1300" i="1">
                <a:solidFill>
                  <a:srgbClr val="354894"/>
                </a:solidFill>
              </a:defRPr>
            </a:lvl1pPr>
          </a:lstStyle>
          <a:p>
            <a:pPr>
              <a:defRPr/>
            </a:pPr>
            <a:r>
              <a:rPr lang="de-DE" sz="1300" i="1">
                <a:solidFill>
                  <a:srgbClr val="354894"/>
                </a:solidFill>
              </a:rPr>
              <a:t>➠  </a:t>
            </a:r>
            <a:r>
              <a:rPr lang="de-DE" u="sng">
                <a:hlinkClick r:id="rId4" tooltip="https://hu.berlin/fdm-materialsammlung"/>
              </a:rPr>
              <a:t>https://hu.berlin/fdm-materialsammlung</a:t>
            </a:r>
            <a:r>
              <a:rPr lang="de-DE"/>
              <a:t> 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BDBBD40-B3A4-0013-05E0-340D83C377B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22.8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996" y="1707653"/>
            <a:ext cx="5560220" cy="244497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>
              <a:buNone/>
              <a:defRPr/>
            </a:pPr>
            <a:r>
              <a:rPr lang="de-DE" sz="4400">
                <a:solidFill>
                  <a:srgbClr val="D82789"/>
                </a:solidFill>
              </a:rPr>
              <a:t>Jede Meinung zählt!</a:t>
            </a:r>
            <a:endParaRPr sz="1400">
              <a:solidFill>
                <a:srgbClr val="D82789"/>
              </a:solidFill>
            </a:endParaRPr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Evaluation des Workshops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C5CC6DD-00DC-0E4D-3623-3F174206BF12}"/>
              </a:ext>
            </a:extLst>
          </p:cNvPr>
          <p:cNvSpPr txBox="1"/>
          <p:nvPr/>
        </p:nvSpPr>
        <p:spPr bwMode="auto">
          <a:xfrm>
            <a:off x="2640426" y="4889329"/>
            <a:ext cx="851454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22.06.01a.01_v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000000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1218</Words>
  <Application>Microsoft Macintosh PowerPoint</Application>
  <DocSecurity>0</DocSecurity>
  <PresentationFormat>Bildschirmpräsentation (16:9)</PresentationFormat>
  <Paragraphs>188</Paragraphs>
  <Slides>10</Slides>
  <Notes>10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Avenir Next Medium</vt:lpstr>
      <vt:lpstr>Calibri</vt:lpstr>
      <vt:lpstr>Source Sans Pro Light</vt:lpstr>
      <vt:lpstr>TtT_Design</vt:lpstr>
      <vt:lpstr>Evaluation, Feedback und Verabschiedung</vt:lpstr>
      <vt:lpstr>  Evaluation vs Feedback</vt:lpstr>
      <vt:lpstr>  Evaluation vs Feedback</vt:lpstr>
      <vt:lpstr>Evaluation von Workshops</vt:lpstr>
      <vt:lpstr>Rückblick</vt:lpstr>
      <vt:lpstr>Feedback zu diesem Workshop</vt:lpstr>
      <vt:lpstr>Abschluss</vt:lpstr>
      <vt:lpstr>Mehr Austausch?</vt:lpstr>
      <vt:lpstr>Evaluation des Workshops</vt:lpstr>
      <vt:lpstr>Herzlichen Dank für Eure Teilnahme!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456</cp:revision>
  <cp:lastPrinted>2023-12-14T13:05:06Z</cp:lastPrinted>
  <dcterms:created xsi:type="dcterms:W3CDTF">2017-05-29T08:09:42Z</dcterms:created>
  <dcterms:modified xsi:type="dcterms:W3CDTF">2023-12-14T13:05:45Z</dcterms:modified>
  <cp:category/>
  <dc:identifier/>
  <cp:contentStatus/>
  <dc:language/>
  <cp:version/>
</cp:coreProperties>
</file>