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sldIdLst>
    <p:sldId id="318" r:id="rId2"/>
    <p:sldId id="319" r:id="rId3"/>
    <p:sldId id="371" r:id="rId4"/>
    <p:sldId id="372" r:id="rId5"/>
    <p:sldId id="320" r:id="rId6"/>
    <p:sldId id="321" r:id="rId7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9: Speicherung und Backup" id="{D2658696-3B78-4D0E-A4FD-C0A4113D00DB}">
          <p14:sldIdLst>
            <p14:sldId id="318"/>
            <p14:sldId id="319"/>
            <p14:sldId id="371"/>
            <p14:sldId id="372"/>
            <p14:sldId id="320"/>
            <p14:sldId id="3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13:49 --- Folie 9.1-9.2 (2)]</a:t>
            </a:r>
          </a:p>
          <a:p>
            <a:pPr>
              <a:defRPr/>
            </a:pPr>
            <a:r>
              <a:rPr lang="de-DE" dirty="0"/>
              <a:t>ID: 09.01.01.01_v | Einheit 9: Speicherung und Backup | Baustein 1: Datenspeicherung</a:t>
            </a:r>
          </a:p>
          <a:p>
            <a:pPr>
              <a:defRPr/>
            </a:pPr>
            <a:r>
              <a:rPr lang="de-DE" dirty="0"/>
              <a:t>Inhalt 1: Vergleich von Speichermedien (Gruppenarbeit) | Schritt 1: 1/3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Alle TN arbeiten (still) am gleichen </a:t>
            </a:r>
            <a:r>
              <a:rPr lang="de-DE" dirty="0" err="1"/>
              <a:t>Conceptbpard</a:t>
            </a:r>
            <a:r>
              <a:rPr lang="de-DE" dirty="0"/>
              <a:t> und tragen individuell Vor- und Nachteile ein.</a:t>
            </a:r>
          </a:p>
          <a:p>
            <a:pPr>
              <a:defRPr/>
            </a:pPr>
            <a:r>
              <a:rPr lang="de-DE" dirty="0"/>
              <a:t>- "Bitte vergleichen Sie auf dem gemeinsamen Board unterschiedliche Speichermedien hinsichtlich ihrer Vor- und Nachteile. Tragen Sie einfach alles, was Ihnen hierzu einfällt, im Board ein."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Speichermedien-</a:t>
            </a:r>
            <a:r>
              <a:rPr lang="de-DE" dirty="0" err="1"/>
              <a:t>Padlet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Vorlage Speichermedien: https://miro.com/app/board/uXjVNIK2pSQ=/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F65A909-A4AF-C137-DE3A-866AE9AB40FD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13:49 --- Folie 9.1-9.2 (2)]</a:t>
            </a:r>
          </a:p>
          <a:p>
            <a:pPr>
              <a:defRPr/>
            </a:pPr>
            <a:r>
              <a:rPr lang="de-DE" dirty="0"/>
              <a:t>ID: 09.01.01.01_v | Einheit 9: Speicherung und Backup | Baustein 1: Datenspeicherung</a:t>
            </a:r>
          </a:p>
          <a:p>
            <a:pPr>
              <a:defRPr/>
            </a:pPr>
            <a:r>
              <a:rPr lang="de-DE" dirty="0"/>
              <a:t>Inhalt 1: Vergleich von Speichermedien (Gruppenarbeit) | Schritt 1: 1/3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Alle TN arbeiten (still) am gleichen </a:t>
            </a:r>
            <a:r>
              <a:rPr lang="de-DE" dirty="0" err="1"/>
              <a:t>Conceptbpard</a:t>
            </a:r>
            <a:r>
              <a:rPr lang="de-DE" dirty="0"/>
              <a:t> und tragen individuell Vor- und Nachteile ein.</a:t>
            </a:r>
          </a:p>
          <a:p>
            <a:pPr>
              <a:defRPr/>
            </a:pPr>
            <a:r>
              <a:rPr lang="de-DE" dirty="0"/>
              <a:t>- "Bitte vergleichen Sie auf dem gemeinsamen Board unterschiedliche Speichermedien hinsichtlich ihrer Vor- und Nachteile. Tragen Sie einfach alles, was Ihnen hierzu einfällt, im Board ein."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Speichermedien-</a:t>
            </a:r>
            <a:r>
              <a:rPr lang="de-DE" dirty="0" err="1"/>
              <a:t>Padlet</a:t>
            </a: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Vorlage Speichermedien: https://miro.com/app/board/uXjVNIK2pSQ=/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AC60A-EC2A-A383-6D7B-82B34BF51CCC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13:53 --- Folie 9.3 (1)]</a:t>
            </a:r>
          </a:p>
          <a:p>
            <a:pPr>
              <a:defRPr/>
            </a:pPr>
            <a:r>
              <a:rPr lang="de-DE" dirty="0"/>
              <a:t>ID: 09.01.01.02_v | Einheit 9: Speicherung und Backup | Baustein 1: Datenspeicherung</a:t>
            </a:r>
          </a:p>
          <a:p>
            <a:pPr>
              <a:defRPr/>
            </a:pPr>
            <a:r>
              <a:rPr lang="de-DE" dirty="0"/>
              <a:t>Inhalt 1: Vergleich von Speichermedien (Gruppenarbeit) | Schritt 2: 2/3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TN: Einzelarbeit am gemeinsamen Board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ggf. weitere Karten(-Stapel) im Board erstellen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AC60A-EC2A-A383-6D7B-82B34BF51CCC}" type="slidenum">
              <a:r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6835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13:55 --- Folie 9.4 (1)]</a:t>
            </a:r>
          </a:p>
          <a:p>
            <a:pPr>
              <a:defRPr/>
            </a:pPr>
            <a:r>
              <a:rPr lang="de-DE" dirty="0"/>
              <a:t>ID: 09.01.01.03_v | Einheit 9: Speicherung und Backup | Baustein 1: Datenspeicherung</a:t>
            </a:r>
          </a:p>
          <a:p>
            <a:pPr>
              <a:defRPr/>
            </a:pPr>
            <a:r>
              <a:rPr lang="de-DE" dirty="0"/>
              <a:t>Inhalt 1: Vergleich von Speichermedien (Gruppenarbeit) | Schritt 3: 3/3 WL moderiert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Moderation:</a:t>
            </a:r>
          </a:p>
          <a:p>
            <a:pPr>
              <a:defRPr/>
            </a:pPr>
            <a:r>
              <a:rPr lang="de-DE" dirty="0"/>
              <a:t>- WL Sichtung und Kommentierung der Einträge</a:t>
            </a:r>
          </a:p>
          <a:p>
            <a:pPr>
              <a:defRPr/>
            </a:pPr>
            <a:r>
              <a:rPr lang="de-DE" dirty="0"/>
              <a:t>- ggf. Rückfragen an TN stellen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DAC60A-EC2A-A383-6D7B-82B34BF51CCC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5707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13:58 --- Folie 9.5-9.6 (2)]</a:t>
            </a:r>
          </a:p>
          <a:p>
            <a:pPr>
              <a:defRPr/>
            </a:pPr>
            <a:r>
              <a:rPr lang="de-DE" dirty="0"/>
              <a:t>ID: 09.02.02.01_v | Einheit 9: Speicherung und Backup | Baustein 2: Backup</a:t>
            </a:r>
          </a:p>
          <a:p>
            <a:pPr>
              <a:defRPr/>
            </a:pPr>
            <a:r>
              <a:rPr lang="de-DE" dirty="0"/>
              <a:t>Inhalt 2: Backup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Kriterien sicherer Backups</a:t>
            </a:r>
          </a:p>
          <a:p>
            <a:pPr>
              <a:defRPr/>
            </a:pPr>
            <a:r>
              <a:rPr lang="de-DE" dirty="0"/>
              <a:t>- Hinweis auf institutionelle Services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Links Speicherwahl und Backup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DE1669C-4734-5E9B-6247-4B7BBEE4F581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13:58 --- Folie 9.5-9.6 (2)]</a:t>
            </a:r>
          </a:p>
          <a:p>
            <a:pPr>
              <a:defRPr/>
            </a:pPr>
            <a:r>
              <a:rPr lang="de-DE" dirty="0"/>
              <a:t>ID: 09.02.02.01_v | Einheit 9: Speicherung und Backup | Baustein 2: Backup</a:t>
            </a:r>
          </a:p>
          <a:p>
            <a:pPr>
              <a:defRPr/>
            </a:pPr>
            <a:r>
              <a:rPr lang="de-DE" dirty="0"/>
              <a:t>Inhalt 2: Backup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Kriterien sicherer Backups</a:t>
            </a:r>
          </a:p>
          <a:p>
            <a:pPr>
              <a:defRPr/>
            </a:pPr>
            <a:r>
              <a:rPr lang="de-DE" dirty="0"/>
              <a:t>- Hinweis auf institutionelle Services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Links Speicherwahl und Backup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EA7EA00-1EDA-CD51-026F-E0DC6F5ECB24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publicdomain/zero/1.0/deed.de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Speicherung und Backup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A688C6B-559F-BDB5-F1B7-8EF7D7FF5ED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/>
          <a:lstStyle/>
          <a:p>
            <a:pPr>
              <a:defRPr/>
            </a:pPr>
            <a:r>
              <a:rPr lang="de-DE" dirty="0"/>
              <a:t>Bitte bewertet die verschiedenen Speichermedien.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Speichermedien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730D5F-F390-5D9A-62CB-6A1045B8084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/>
          <a:lstStyle/>
          <a:p>
            <a:pPr>
              <a:defRPr/>
            </a:pPr>
            <a:r>
              <a:rPr lang="de-DE"/>
              <a:t>Bewertet die verschiedenen Speichermedien.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Speichermedien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730D5F-F390-5D9A-62CB-6A1045B8084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9.3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B2D1278C-E333-8E67-E6BF-6C49227D2FF9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D0C82CBD-7660-942F-AEE5-AA924404B418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Vergleich von Speichermedien (Gruppenarbeit)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2/3 TN arbeiten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611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/>
          <a:lstStyle/>
          <a:p>
            <a:pPr>
              <a:defRPr/>
            </a:pPr>
            <a:r>
              <a:rPr lang="de-DE"/>
              <a:t>Bewertet die verschiedenen Speichermedien.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Speichermedien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Gruppenarbeit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730D5F-F390-5D9A-62CB-6A1045B8084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9.4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A6F6F1D-BA07-F18C-B2F4-1548175C7255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AA3A2AE-B501-4933-218B-FDB14F72AC9E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Vergleich von Speichermedien (Gruppenarbeit)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3/3 WL moderiert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714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4"/>
            <a:ext cx="3397126" cy="2962275"/>
          </a:xfrm>
        </p:spPr>
        <p:txBody>
          <a:bodyPr numCol="1">
            <a:noAutofit/>
          </a:bodyPr>
          <a:lstStyle/>
          <a:p>
            <a:pPr>
              <a:defRPr/>
            </a:pPr>
            <a:r>
              <a:rPr lang="de-DE"/>
              <a:t>Technische Defekte</a:t>
            </a:r>
            <a:endParaRPr/>
          </a:p>
          <a:p>
            <a:pPr>
              <a:defRPr/>
            </a:pPr>
            <a:r>
              <a:rPr lang="de-DE"/>
              <a:t>Katastrophen (Unwetter…)</a:t>
            </a:r>
            <a:endParaRPr/>
          </a:p>
          <a:p>
            <a:pPr>
              <a:defRPr/>
            </a:pPr>
            <a:r>
              <a:rPr lang="de-DE"/>
              <a:t>Diebstahl </a:t>
            </a:r>
            <a:endParaRPr/>
          </a:p>
          <a:p>
            <a:pPr>
              <a:defRPr/>
            </a:pPr>
            <a:r>
              <a:rPr lang="de-DE"/>
              <a:t>Vergesslichkeit</a:t>
            </a:r>
            <a:endParaRPr/>
          </a:p>
          <a:p>
            <a:pPr>
              <a:defRPr/>
            </a:pPr>
            <a:r>
              <a:rPr lang="de-DE"/>
              <a:t>…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Schutz vor Datenverlust</a:t>
            </a:r>
            <a:endParaRPr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3745806" cy="381000"/>
          </a:xfrm>
        </p:spPr>
        <p:txBody>
          <a:bodyPr/>
          <a:lstStyle/>
          <a:p>
            <a:pPr>
              <a:defRPr/>
            </a:pPr>
            <a:r>
              <a:rPr lang="de-DE"/>
              <a:t>Risiken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pic>
        <p:nvPicPr>
          <p:cNvPr id="7" name="Picture 4" descr="C:\Users\Buchholz\AppData\Local\Temp\broken-disc-27801_640.pn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988304" y="3693564"/>
            <a:ext cx="884177" cy="884177"/>
          </a:xfrm>
          <a:prstGeom prst="rect">
            <a:avLst/>
          </a:prstGeom>
          <a:noFill/>
        </p:spPr>
      </p:pic>
      <p:pic>
        <p:nvPicPr>
          <p:cNvPr id="8" name="Picture 5" descr="C:\Users\Buchholz\AppData\Local\Temp\computer-156948_640.pn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398953" y="3693564"/>
            <a:ext cx="718394" cy="884177"/>
          </a:xfrm>
          <a:prstGeom prst="rect">
            <a:avLst/>
          </a:prstGeom>
          <a:noFill/>
        </p:spPr>
      </p:pic>
      <p:sp>
        <p:nvSpPr>
          <p:cNvPr id="9" name="Fußzeilenplatzhalter 1"/>
          <p:cNvSpPr/>
          <p:nvPr/>
        </p:nvSpPr>
        <p:spPr bwMode="auto">
          <a:xfrm>
            <a:off x="5165232" y="4299942"/>
            <a:ext cx="3528392" cy="52176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de-DE"/>
            </a:defPPr>
            <a:lvl1pPr marL="0" algn="l" defTabSz="914400">
              <a:defRPr sz="700">
                <a:solidFill>
                  <a:srgbClr val="004476"/>
                </a:solidFill>
                <a:latin typeface="Arial"/>
                <a:ea typeface="+mn-ea"/>
                <a:cs typeface="Arial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Quelle: pixabay.com. </a:t>
            </a:r>
            <a:br>
              <a:rPr lang="de-DE" spc="-1">
                <a:solidFill>
                  <a:srgbClr val="5E5E5E"/>
                </a:solidFill>
                <a:latin typeface="+mn-lt"/>
                <a:cs typeface="+mn-cs"/>
              </a:rPr>
            </a:br>
            <a:r>
              <a:rPr lang="de-DE" spc="-1">
                <a:solidFill>
                  <a:srgbClr val="5E5E5E"/>
                </a:solidFill>
                <a:latin typeface="+mn-lt"/>
                <a:cs typeface="+mn-cs"/>
              </a:rPr>
              <a:t>Dieses Werk ist lizenziert unter einer </a:t>
            </a:r>
            <a:r>
              <a:rPr lang="de-DE" u="sng" spc="-1">
                <a:latin typeface="+mn-lt"/>
                <a:cs typeface="+mn-cs"/>
                <a:hlinkClick r:id="rId5" tooltip="https://creativecommons.org/publicdomain/zero/1.0/deed.de"/>
              </a:rPr>
              <a:t>CC0 1.0 Universal (CC0 1.0) Public Domain Dedication</a:t>
            </a:r>
            <a:r>
              <a:rPr lang="de-DE" spc="-1">
                <a:latin typeface="+mn-lt"/>
                <a:cs typeface="+mn-cs"/>
              </a:rPr>
              <a:t>.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r>
              <a:rPr lang="de-DE" u="sng" spc="-1">
                <a:latin typeface="+mn-lt"/>
                <a:cs typeface="+mn-cs"/>
                <a:hlinkClick r:id="rId5" tooltip="https://creativecommons.org/publicdomain/zero/1.0/deed.de"/>
              </a:rPr>
              <a:t>https://creativecommons.org/publicdomain/zero/1.0/deed.de</a:t>
            </a:r>
            <a:r>
              <a:rPr lang="de-DE" spc="-1">
                <a:latin typeface="+mn-lt"/>
                <a:cs typeface="+mn-cs"/>
              </a:rPr>
              <a:t> </a:t>
            </a:r>
            <a:endParaRPr spc="-1">
              <a:latin typeface="+mn-lt"/>
              <a:cs typeface="+mn-cs"/>
            </a:endParaRPr>
          </a:p>
          <a:p>
            <a:pPr>
              <a:defRPr/>
            </a:pPr>
            <a:endParaRPr lang="de-DE" spc="-1">
              <a:latin typeface="+mn-lt"/>
              <a:cs typeface="+mn-cs"/>
            </a:endParaRPr>
          </a:p>
        </p:txBody>
      </p:sp>
      <p:sp>
        <p:nvSpPr>
          <p:cNvPr id="13" name="Textfeld 12"/>
          <p:cNvSpPr txBox="1"/>
          <p:nvPr/>
        </p:nvSpPr>
        <p:spPr bwMode="auto">
          <a:xfrm>
            <a:off x="4398953" y="1995686"/>
            <a:ext cx="4774676" cy="2126864"/>
          </a:xfrm>
          <a:prstGeom prst="rect">
            <a:avLst/>
          </a:prstGeom>
        </p:spPr>
        <p:txBody>
          <a:bodyPr numCol="1">
            <a:noAutofit/>
          </a:bodyPr>
          <a:lstStyle>
            <a:lvl1pPr marL="2095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1pPr>
            <a:lvl2pPr marL="630555" lvl="1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Speicherung auf institutionellen Servern mit automatischem regelmäßigem Backup</a:t>
            </a:r>
            <a:endParaRPr/>
          </a:p>
          <a:p>
            <a:pPr>
              <a:defRPr/>
            </a:pPr>
            <a:r>
              <a:rPr lang="de-DE"/>
              <a:t>Sicherung wichtiger Daten in mindestens drei Kopien auf räumlich getrennten Datenträgern</a:t>
            </a:r>
            <a:endParaRPr/>
          </a:p>
        </p:txBody>
      </p:sp>
      <p:sp>
        <p:nvSpPr>
          <p:cNvPr id="14" name="Textplatzhalter 10"/>
          <p:cNvSpPr txBox="1"/>
          <p:nvPr/>
        </p:nvSpPr>
        <p:spPr bwMode="auto">
          <a:xfrm>
            <a:off x="4211960" y="1452816"/>
            <a:ext cx="3745806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Strategien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CBFDA2F-6F88-3A57-03ED-9C765480AD9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3973190" cy="2660749"/>
          </a:xfrm>
        </p:spPr>
        <p:txBody>
          <a:bodyPr numCol="1">
            <a:noAutofit/>
          </a:bodyPr>
          <a:lstStyle/>
          <a:p>
            <a:pPr>
              <a:defRPr/>
            </a:pPr>
            <a:r>
              <a:rPr lang="de-DE" sz="1600" dirty="0"/>
              <a:t>Mindestens drei Kopien der Daten …</a:t>
            </a:r>
            <a:endParaRPr dirty="0"/>
          </a:p>
          <a:p>
            <a:pPr>
              <a:defRPr/>
            </a:pPr>
            <a:r>
              <a:rPr lang="de-DE" sz="1600" dirty="0"/>
              <a:t>… auf mindestens zwei unterschiedlichen Speichermedien, … </a:t>
            </a:r>
            <a:endParaRPr dirty="0"/>
          </a:p>
          <a:p>
            <a:pPr>
              <a:defRPr/>
            </a:pPr>
            <a:r>
              <a:rPr lang="de-DE" sz="1600" dirty="0"/>
              <a:t>… wovon mindestens eine Kopie </a:t>
            </a:r>
            <a:br>
              <a:rPr lang="de-DE" sz="1600" dirty="0"/>
            </a:br>
            <a:r>
              <a:rPr lang="de-DE" sz="1600" dirty="0"/>
              <a:t>dezentral ist </a:t>
            </a:r>
            <a:endParaRPr dirty="0"/>
          </a:p>
          <a:p>
            <a:pPr>
              <a:defRPr/>
            </a:pPr>
            <a:r>
              <a:rPr lang="de-DE" sz="1600" dirty="0"/>
              <a:t>Teste die Datenwiederherstellung zu Beginn sowie in regelmäßigen Abständen!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Kriterien für Backup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3817814" cy="381000"/>
          </a:xfrm>
        </p:spPr>
        <p:txBody>
          <a:bodyPr/>
          <a:lstStyle/>
          <a:p>
            <a:pPr>
              <a:defRPr/>
            </a:pPr>
            <a:r>
              <a:rPr lang="de-DE"/>
              <a:t>Einrichtung von „3-2-1“-Backups 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9" name="Textplatzhalter 7"/>
          <p:cNvSpPr txBox="1"/>
          <p:nvPr/>
        </p:nvSpPr>
        <p:spPr bwMode="auto">
          <a:xfrm>
            <a:off x="4932040" y="1452816"/>
            <a:ext cx="3817814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solidFill>
                  <a:srgbClr val="C63B87"/>
                </a:solidFill>
                <a:latin typeface="+mj-lt"/>
                <a:ea typeface="+mj-ea"/>
                <a:cs typeface="+mj-cs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Schützt eure (sensiblen) Daten: </a:t>
            </a:r>
            <a:endParaRPr/>
          </a:p>
        </p:txBody>
      </p:sp>
      <p:sp>
        <p:nvSpPr>
          <p:cNvPr id="11" name="Textfeld 10"/>
          <p:cNvSpPr txBox="1"/>
          <p:nvPr/>
        </p:nvSpPr>
        <p:spPr bwMode="auto">
          <a:xfrm>
            <a:off x="5434706" y="1927225"/>
            <a:ext cx="3817814" cy="2957861"/>
          </a:xfrm>
          <a:prstGeom prst="rect">
            <a:avLst/>
          </a:prstGeom>
        </p:spPr>
        <p:txBody>
          <a:bodyPr numCol="1">
            <a:noAutofit/>
          </a:bodyPr>
          <a:lstStyle>
            <a:lvl1pPr marL="2095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1pPr>
            <a:lvl2pPr marL="630555" lvl="1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 sz="1600"/>
              <a:t>Hardware (bspw. separater abschließbarer Raum) </a:t>
            </a:r>
            <a:endParaRPr/>
          </a:p>
          <a:p>
            <a:pPr>
              <a:defRPr/>
            </a:pPr>
            <a:r>
              <a:rPr lang="de-DE" sz="1600"/>
              <a:t>Dateiverschlüsselung </a:t>
            </a:r>
            <a:endParaRPr/>
          </a:p>
          <a:p>
            <a:pPr>
              <a:defRPr/>
            </a:pPr>
            <a:r>
              <a:rPr lang="de-DE" sz="1600"/>
              <a:t>Sicherheit der Passwörter </a:t>
            </a:r>
            <a:endParaRPr/>
          </a:p>
          <a:p>
            <a:pPr>
              <a:defRPr/>
            </a:pPr>
            <a:r>
              <a:rPr lang="de-DE" sz="1600"/>
              <a:t>Mindestens zwei Personen sollten Zugang zu deinen Daten haben 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79D8968-5A7D-0EA7-E389-AD4E17FDD15F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9.6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730</Words>
  <Application>Microsoft Macintosh PowerPoint</Application>
  <DocSecurity>0</DocSecurity>
  <PresentationFormat>Bildschirmpräsentation (16:9)</PresentationFormat>
  <Paragraphs>122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Calibri</vt:lpstr>
      <vt:lpstr>Source Sans Pro Light</vt:lpstr>
      <vt:lpstr>TtT_Design</vt:lpstr>
      <vt:lpstr>Speicherung und Backup</vt:lpstr>
      <vt:lpstr>Speichermedien</vt:lpstr>
      <vt:lpstr>Speichermedien</vt:lpstr>
      <vt:lpstr>Speichermedien</vt:lpstr>
      <vt:lpstr>Schutz vor Datenverlust</vt:lpstr>
      <vt:lpstr>Kriterien für Backup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2023-12-13T09:15:57Z</dcterms:modified>
  <cp:category/>
  <dc:identifier/>
  <cp:contentStatus/>
  <dc:language/>
  <cp:version/>
</cp:coreProperties>
</file>