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8"/>
  </p:notesMasterIdLst>
  <p:sldIdLst>
    <p:sldId id="346" r:id="rId2"/>
    <p:sldId id="347" r:id="rId3"/>
    <p:sldId id="348" r:id="rId4"/>
    <p:sldId id="349" r:id="rId5"/>
    <p:sldId id="381" r:id="rId6"/>
    <p:sldId id="382" r:id="rId7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21: Didaktische Methoden" id="{FCF4EF11-AB06-41F4-AB83-0FA2B579F4FC}">
          <p14:sldIdLst>
            <p14:sldId id="346"/>
            <p14:sldId id="347"/>
            <p14:sldId id="348"/>
            <p14:sldId id="349"/>
            <p14:sldId id="381"/>
            <p14:sldId id="3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7B26C5-4107-4FEC-AEDC-1716B250A1EF}" styleName="Helle Formatvorlage 1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solidFill>
                <a:schemeClr val="tx1"/>
              </a:solidFill>
            </a:ln>
          </a:top>
          <a:bottom>
            <a:ln w="12700">
              <a:solidFill>
                <a:schemeClr val="tx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band2V>
      <a:tcStyle>
        <a:tcBdr/>
        <a:fill>
          <a:solidFill>
            <a:schemeClr val="tx1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12700">
              <a:solidFill>
                <a:schemeClr val="tx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12700">
              <a:solidFill>
                <a:schemeClr val="tx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605" autoAdjust="0"/>
  </p:normalViewPr>
  <p:slideViewPr>
    <p:cSldViewPr>
      <p:cViewPr varScale="1">
        <p:scale>
          <a:sx n="87" d="100"/>
          <a:sy n="87" d="100"/>
        </p:scale>
        <p:origin x="29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2419" y="2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1730454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431459" y="0"/>
            <a:ext cx="1712041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 dirty="0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395536"/>
            <a:ext cx="4896544" cy="2754484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33112" y="3294035"/>
            <a:ext cx="4886910" cy="545442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>
              <a:defRPr/>
            </a:pPr>
            <a:r>
              <a:rPr lang="de-DE" dirty="0"/>
              <a:t>Textmasterformat bearbeiten</a:t>
            </a:r>
            <a:endParaRPr dirty="0"/>
          </a:p>
          <a:p>
            <a:pPr lvl="1">
              <a:defRPr/>
            </a:pPr>
            <a:r>
              <a:rPr lang="de-DE" dirty="0"/>
              <a:t>Zweite Ebene</a:t>
            </a:r>
            <a:endParaRPr dirty="0"/>
          </a:p>
          <a:p>
            <a:pPr lvl="2">
              <a:defRPr/>
            </a:pPr>
            <a:r>
              <a:rPr lang="de-DE" dirty="0"/>
              <a:t>Dritte Ebene</a:t>
            </a:r>
            <a:endParaRPr dirty="0"/>
          </a:p>
          <a:p>
            <a:pPr lvl="3">
              <a:defRPr/>
            </a:pPr>
            <a:r>
              <a:rPr lang="de-DE" dirty="0"/>
              <a:t>Vierte Ebene</a:t>
            </a:r>
            <a:endParaRPr dirty="0"/>
          </a:p>
          <a:p>
            <a:pPr lvl="4">
              <a:defRPr/>
            </a:pPr>
            <a:r>
              <a:rPr lang="de-DE" dirty="0"/>
              <a:t>Fünfte Ebene</a:t>
            </a:r>
            <a:endParaRPr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0472"/>
            <a:ext cx="1730454" cy="32352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403737" y="8820472"/>
            <a:ext cx="1730454" cy="323528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[07m; bis 14:37 --- Folie 21.1-21.2 (2)]</a:t>
            </a:r>
          </a:p>
          <a:p>
            <a:r>
              <a:rPr lang="de-DE" dirty="0"/>
              <a:t>ID: 21.01.01.01_v | Einheit 21: Didaktische Methoden | Baustein 1: Verwendete Methoden</a:t>
            </a:r>
          </a:p>
          <a:p>
            <a:r>
              <a:rPr lang="de-DE" dirty="0"/>
              <a:t>Inhalt 1: Methoden (Zwischenbilanz) | Schritt 1: 1/2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"Welche Methoden wurden im Laufe des Workshops angewendet und welches Ziel wurde damit verfolgt?"</a:t>
            </a:r>
          </a:p>
          <a:p>
            <a:r>
              <a:rPr lang="de-DE" dirty="0"/>
              <a:t>- Bitte Antworten einfach in den Raum rufen</a:t>
            </a:r>
          </a:p>
          <a:p>
            <a:r>
              <a:rPr lang="de-DE" dirty="0"/>
              <a:t>- auf 2-3 Methoden eingehen, dann übergehen zur Übersichtsfolie aller Methoden</a:t>
            </a:r>
          </a:p>
          <a:p>
            <a:r>
              <a:rPr lang="de-DE" dirty="0"/>
              <a:t>- Hinweis: virtueller Zuruf ohne Verschriftlichung der Ergebnisse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74C59-1627-BB73-7B9F-EEFC149414ED}" type="slidenum">
              <a:rPr lang="de-DE"/>
              <a:pPr/>
              <a:t>0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B0A815B5-DD51-C316-A30F-9CA9B7C37F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[07m; bis 14:37 --- Folie 21.1-21.2 (2)]</a:t>
            </a:r>
          </a:p>
          <a:p>
            <a:r>
              <a:rPr lang="de-DE" dirty="0"/>
              <a:t>ID: 21.01.01.01_v | Einheit 21: Didaktische Methoden | Baustein 1: Verwendete Methoden</a:t>
            </a:r>
          </a:p>
          <a:p>
            <a:r>
              <a:rPr lang="de-DE" dirty="0"/>
              <a:t>Inhalt 1: Methoden (Zwischenbilanz) | Schritt 1: 1/2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"Welche Methoden wurden im Laufe des Workshops angewendet und welches Ziel wurde damit verfolgt?"</a:t>
            </a:r>
          </a:p>
          <a:p>
            <a:r>
              <a:rPr lang="de-DE" dirty="0"/>
              <a:t>- Bitte Antworten einfach in den Raum rufen</a:t>
            </a:r>
          </a:p>
          <a:p>
            <a:r>
              <a:rPr lang="de-DE" dirty="0"/>
              <a:t>- auf 2-3 Methoden eingehen, dann übergehen zur Übersichtsfolie aller Methoden</a:t>
            </a:r>
          </a:p>
          <a:p>
            <a:r>
              <a:rPr lang="de-DE" dirty="0"/>
              <a:t>- Hinweis: virtueller Zuruf ohne Verschriftlichung der Ergebnisse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1FDEF-E00D-3394-4BC1-3FED19AA324B}" type="slidenum">
              <a:rPr lang="de-DE"/>
              <a:pPr/>
              <a:t>1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A6415547-FB5F-6640-FEBA-732C3F2FBB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[12m; bis 14:49 --- Folie 21.3 (1)]</a:t>
            </a:r>
          </a:p>
          <a:p>
            <a:r>
              <a:rPr lang="de-DE" dirty="0"/>
              <a:t>ID: 21.01.02.01_v | Einheit 21: Didaktische Methoden | Baustein 1: Verwendete Methoden</a:t>
            </a:r>
          </a:p>
          <a:p>
            <a:r>
              <a:rPr lang="de-DE" dirty="0"/>
              <a:t>Inhalt 2: Methoden (Zwischenbilanz) | Schritt 1: 2/2 WL moderiert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</a:t>
            </a:r>
          </a:p>
          <a:p>
            <a:r>
              <a:rPr lang="de-DE" dirty="0"/>
              <a:t>- Tabelle durchgehen, alle Methoden und deren Ziele abklopfen</a:t>
            </a:r>
          </a:p>
          <a:p>
            <a:r>
              <a:rPr lang="de-DE" dirty="0"/>
              <a:t>- Auf das K-M-L-Prinzip hinweisen (Methoden können kurz, mittel oder lang sein).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34C65A-F483-90F7-A1ED-87FB1D6212B1}" type="slidenum">
              <a:rPr lang="de-DE"/>
              <a:pPr/>
              <a:t>2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37C86569-2999-EAE3-D09C-E3B3151A8E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[03m; bis 14:52 --- Folie 21.4 (1)]</a:t>
            </a:r>
          </a:p>
          <a:p>
            <a:r>
              <a:rPr lang="de-DE" dirty="0"/>
              <a:t>ID: 21.02.01.01_v | Einheit 21: Didaktische Methoden | Baustein 2: Entwicklung Methoden</a:t>
            </a:r>
          </a:p>
          <a:p>
            <a:r>
              <a:rPr lang="de-DE" dirty="0"/>
              <a:t>Inhalt 1: Methodenentwicklung (Schema X) | Schritt 1: 1/3 WL Vorbereitung BR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Aufteilung TN in 3 BR, ein Whiteboard je Gruppe</a:t>
            </a:r>
          </a:p>
          <a:p>
            <a:r>
              <a:rPr lang="de-DE" dirty="0"/>
              <a:t>- "Bitte entwickelt in Gruppen eine eigene Methode. </a:t>
            </a:r>
            <a:r>
              <a:rPr lang="de-DE" dirty="0" err="1"/>
              <a:t>Dokuentiert</a:t>
            </a:r>
            <a:r>
              <a:rPr lang="de-DE" dirty="0"/>
              <a:t> diese bitte im sog. Schema-X auf dem Whiteboard Eurer Gruppe."</a:t>
            </a:r>
          </a:p>
          <a:p>
            <a:r>
              <a:rPr lang="de-DE" dirty="0"/>
              <a:t>- BR Zeit: 15 min</a:t>
            </a:r>
          </a:p>
          <a:p>
            <a:r>
              <a:rPr lang="de-DE" dirty="0"/>
              <a:t>- Vorstellung entwickelter Methode nach BR durch Gruppe im Plenum, max. 4 min</a:t>
            </a:r>
          </a:p>
          <a:p>
            <a:r>
              <a:rPr lang="de-DE" dirty="0"/>
              <a:t>- "Namen der TN in den Gruppen werden gleich vorgelesen. Bitte Link der richtigen Gruppe VOR Wechsel in BR klicken."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BR-Räume vorbereiten (3 Gruppen)</a:t>
            </a:r>
          </a:p>
          <a:p>
            <a:r>
              <a:rPr lang="de-DE" dirty="0"/>
              <a:t>* ggf. Reduktion auf min. 2 Gruppen wenn</a:t>
            </a:r>
          </a:p>
          <a:p>
            <a:r>
              <a:rPr lang="de-DE" dirty="0"/>
              <a:t>  a) Zeit knapp oder</a:t>
            </a:r>
          </a:p>
          <a:p>
            <a:r>
              <a:rPr lang="de-DE" dirty="0"/>
              <a:t>  b) &lt; 9 TN (min. 3 TN/Gruppe)</a:t>
            </a:r>
          </a:p>
          <a:p>
            <a:r>
              <a:rPr lang="de-DE" dirty="0"/>
              <a:t>* in Chat: Links zum Whiteboard</a:t>
            </a:r>
          </a:p>
          <a:p>
            <a:r>
              <a:rPr lang="de-DE" dirty="0"/>
              <a:t>* in Chat: Aufgabenstellung</a:t>
            </a:r>
          </a:p>
          <a:p>
            <a:r>
              <a:rPr lang="de-DE" dirty="0"/>
              <a:t>* Vorlesen, welche Person in welcher Gruppe ist (1 bis 3)</a:t>
            </a:r>
          </a:p>
          <a:p>
            <a:endParaRPr lang="de-DE" dirty="0"/>
          </a:p>
          <a:p>
            <a:r>
              <a:rPr lang="de-DE" dirty="0"/>
              <a:t>--- Text für Chat---</a:t>
            </a:r>
          </a:p>
          <a:p>
            <a:r>
              <a:rPr lang="de-DE" dirty="0"/>
              <a:t>Aufgabenstellung für Breakout-Room:</a:t>
            </a:r>
          </a:p>
          <a:p>
            <a:r>
              <a:rPr lang="de-DE" dirty="0"/>
              <a:t>- Bitte entwickelt in Eurer Gruppe eine eigene Methode.</a:t>
            </a:r>
          </a:p>
          <a:p>
            <a:r>
              <a:rPr lang="de-DE" dirty="0"/>
              <a:t>- Nutzt zur Entwicklung und Dokumentation bitte das "Schema-X".</a:t>
            </a:r>
          </a:p>
          <a:p>
            <a:r>
              <a:rPr lang="de-DE" dirty="0"/>
              <a:t>- Zeit: 15 min</a:t>
            </a:r>
          </a:p>
          <a:p>
            <a:r>
              <a:rPr lang="de-DE" dirty="0"/>
              <a:t>- Bitte bereitet Euch darauf vor Euer Ergebnis im Anschluss im Plenum vorzustellen, Ihr habt dafür max. 4 min Zeit</a:t>
            </a:r>
          </a:p>
          <a:p>
            <a:r>
              <a:rPr lang="de-DE" dirty="0"/>
              <a:t>- Bitte den Link der Gruppe verwenden, der Ihr zugeordnet seid.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Vorlage Schema-X: https://miro.com/app/board/uXjVNIK2m_M=/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4FC9E-7D57-8EBE-12B3-5C8021ED66AE}" type="slidenum">
              <a:rPr lang="de-DE"/>
              <a:pPr/>
              <a:t>3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B81854A4-B307-98D4-7594-F4483BF4C7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[15m; bis 15:07 --- Folie 21.5 (1)]</a:t>
            </a:r>
          </a:p>
          <a:p>
            <a:r>
              <a:rPr lang="de-DE" dirty="0"/>
              <a:t>ID: 21.02.01.02_v | Einheit 21: Didaktische Methoden | Baustein 2: Entwicklung Methoden</a:t>
            </a:r>
          </a:p>
          <a:p>
            <a:r>
              <a:rPr lang="de-DE" dirty="0"/>
              <a:t>Inhalt 1: Methodenentwicklung (Schema X) | Schritt 2: 2/3 TN Gruppenarbeit BR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TN: Gruppen arbeiten in BR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</a:t>
            </a:r>
            <a:r>
              <a:rPr lang="de-DE" dirty="0" err="1"/>
              <a:t>Rückholtimer</a:t>
            </a:r>
            <a:r>
              <a:rPr lang="de-DE" dirty="0"/>
              <a:t> nach 9 min starten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4FC9E-7D57-8EBE-12B3-5C8021ED66AE}" type="slidenum">
              <a:rPr lang="de-DE"/>
              <a:pPr/>
              <a:t>4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FA5A5B34-38F2-98FB-F2EB-1E099E5C9B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167778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[15m; bis 15:22 --- Folie 21.6 (1)]</a:t>
            </a:r>
          </a:p>
          <a:p>
            <a:r>
              <a:rPr lang="de-DE" dirty="0"/>
              <a:t>ID: 21.02.01.03_v | Einheit 21: Didaktische Methoden | Baustein 2: Entwicklung Methoden</a:t>
            </a:r>
          </a:p>
          <a:p>
            <a:r>
              <a:rPr lang="de-DE" dirty="0"/>
              <a:t>Inhalt 1: Methodenentwicklung (Schema X) | Schritt 3: 3/3 TN stellen vor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Moderation:</a:t>
            </a:r>
          </a:p>
          <a:p>
            <a:r>
              <a:rPr lang="de-DE" dirty="0"/>
              <a:t>- Gruppen stellen Methode vor</a:t>
            </a:r>
          </a:p>
          <a:p>
            <a:r>
              <a:rPr lang="de-DE" dirty="0"/>
              <a:t>- max. 4 min/Gruppe</a:t>
            </a:r>
          </a:p>
          <a:p>
            <a:r>
              <a:rPr lang="de-DE" dirty="0"/>
              <a:t>- TN teilen ihr Board selbst via Bildschirmfreigabe</a:t>
            </a:r>
          </a:p>
          <a:p>
            <a:r>
              <a:rPr lang="de-DE" dirty="0"/>
              <a:t>- Zeitpuffer: 1 min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bereithalten bei technischen Problemen das Board der jeweiligen Gruppe zu teilen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4FC9E-7D57-8EBE-12B3-5C8021ED66AE}" type="slidenum">
              <a:rPr lang="de-DE"/>
              <a:pPr/>
              <a:t>5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EEAFAB41-D1E9-1555-30C6-1D06E58E95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3161479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EDDC1CF4-6B2C-2C40-6FEE-7D500C2B5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6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73593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C9591FF-86A6-994C-E647-117B10CDB3F2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8BBFDBC-D577-4204-C07D-AE8047CF80A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8" name="LogosDINInestor.png" descr="LogosDINInestor.png">
            <a:extLst>
              <a:ext uri="{FF2B5EF4-FFF2-40B4-BE49-F238E27FC236}">
                <a16:creationId xmlns:a16="http://schemas.microsoft.com/office/drawing/2014/main" id="{346322AB-9FD3-7A81-DA64-251249437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4449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278D12-4EB1-4F07-234F-A33585C7AD2B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3" name="Grafik 2" descr="Ein Bild, das Text enthält.&#10;&#10;Automatisch generierte Beschreibu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D7B1886-3E42-B822-0B4D-F340899B08A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9" name="LogosDINInestor.png" descr="LogosDINInestor.png">
            <a:extLst>
              <a:ext uri="{FF2B5EF4-FFF2-40B4-BE49-F238E27FC236}">
                <a16:creationId xmlns:a16="http://schemas.microsoft.com/office/drawing/2014/main" id="{77C2CF32-6BB5-A921-D149-A4DDDE692C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Kaffe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3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0B236494-EFB8-4AED-60B5-6EBBE4688F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95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Rechteck 1"/>
          <p:cNvSpPr/>
          <p:nvPr/>
        </p:nvSpPr>
        <p:spPr bwMode="auto">
          <a:xfrm>
            <a:off x="-18278" y="2259232"/>
            <a:ext cx="9203021" cy="223138"/>
          </a:xfrm>
          <a:prstGeom prst="rect">
            <a:avLst/>
          </a:prstGeom>
          <a:gradFill>
            <a:gsLst>
              <a:gs pos="71000">
                <a:srgbClr val="FFFFFF">
                  <a:lumMod val="100000"/>
                </a:srgbClr>
              </a:gs>
              <a:gs pos="80000">
                <a:srgbClr val="FFFFFF">
                  <a:alpha val="74000"/>
                </a:srgbClr>
              </a:gs>
              <a:gs pos="94000">
                <a:srgbClr val="FFFFFF">
                  <a:alpha val="32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ctr" defTabSz="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200" b="0" i="0" u="none" strike="noStrike" cap="none" spc="0">
              <a:ln>
                <a:noFill/>
              </a:ln>
              <a:solidFill>
                <a:srgbClr val="FFFFFF"/>
              </a:solidFill>
              <a:latin typeface="Avenir Next Medium"/>
              <a:ea typeface="Avenir Next Medium"/>
              <a:cs typeface="Avenir Next Medium"/>
            </a:endParaRPr>
          </a:p>
        </p:txBody>
      </p:sp>
      <p:pic>
        <p:nvPicPr>
          <p:cNvPr id="99" name="Bild" descr="Bil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42331" y="1178741"/>
            <a:ext cx="3325259" cy="294216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Grafik 8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369281A6-683C-AED4-92BB-A6E40D41E26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6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4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4" r:id="rId3"/>
    <p:sldLayoutId id="2147483655" r:id="rId4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rbium.de/methodensammlung/munterrichtsmethode-45-wir-und-ich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rbium.de/methodensammlung/munterrichtsmethode-46-stichwortsalat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Didaktische Methoden</a:t>
            </a:r>
            <a:endParaRPr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44CB355-C34D-704E-98C0-15E775167893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21.1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6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632549" cy="2444750"/>
          </a:xfrm>
        </p:spPr>
        <p:txBody>
          <a:bodyPr anchor="t" anchorCtr="0"/>
          <a:lstStyle/>
          <a:p>
            <a:pPr>
              <a:defRPr/>
            </a:pPr>
            <a:r>
              <a:rPr lang="de-DE"/>
              <a:t>Welche Methoden wurden im Laufe des Workshops angewendet und welches Ziel wurde damit verfolgt?</a:t>
            </a:r>
            <a:endParaRPr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Didaktische Methoden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Zwischenbilanz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CD36AB4-03D3-A38C-4C23-D0E8C27A7812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21.2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Didaktische Methoden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Übersicht</a:t>
            </a:r>
            <a:endParaRPr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graphicFrame>
        <p:nvGraphicFramePr>
          <p:cNvPr id="6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814067"/>
              </p:ext>
            </p:extLst>
          </p:nvPr>
        </p:nvGraphicFramePr>
        <p:xfrm>
          <a:off x="648000" y="1833816"/>
          <a:ext cx="6047078" cy="2826163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182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4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203">
                <a:tc>
                  <a:txBody>
                    <a:bodyPr/>
                    <a:lstStyle/>
                    <a:p>
                      <a:pPr mar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67BA7F"/>
                          </a:solidFill>
                        </a:rPr>
                        <a:t>Charakterobjekt</a:t>
                      </a:r>
                      <a:endParaRPr sz="700" b="0" i="1">
                        <a:solidFill>
                          <a:srgbClr val="67BA7F"/>
                        </a:solidFill>
                        <a:latin typeface="+mj-lt"/>
                      </a:endParaRPr>
                    </a:p>
                  </a:txBody>
                  <a:tcPr marL="6385" marR="6385" marT="638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67BA7F"/>
                          </a:solidFill>
                        </a:rPr>
                        <a:t>(Virtuelle) </a:t>
                      </a: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Tipp-Suche</a:t>
                      </a:r>
                      <a:r>
                        <a:rPr lang="de-DE" sz="1600" b="0" baseline="30000">
                          <a:solidFill>
                            <a:srgbClr val="004476"/>
                          </a:solidFill>
                        </a:rPr>
                        <a:t>3</a:t>
                      </a:r>
                      <a:endParaRPr sz="700" b="0">
                        <a:latin typeface="+mj-lt"/>
                      </a:endParaRPr>
                    </a:p>
                  </a:txBody>
                  <a:tcPr marL="6385" marR="6385" marT="638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995">
                <a:tc>
                  <a:txBody>
                    <a:bodyPr/>
                    <a:lstStyle/>
                    <a:p>
                      <a:pPr mar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67BA7F"/>
                          </a:solidFill>
                        </a:rPr>
                        <a:t>(Virtuelles) </a:t>
                      </a: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Wir und ich</a:t>
                      </a:r>
                      <a:r>
                        <a:rPr lang="de-DE" sz="1600" b="0" baseline="30000">
                          <a:solidFill>
                            <a:srgbClr val="004476"/>
                          </a:solidFill>
                        </a:rPr>
                        <a:t>1</a:t>
                      </a:r>
                      <a:endParaRPr lang="de-DE" sz="1600" b="0">
                        <a:solidFill>
                          <a:srgbClr val="004476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6385" marR="6385" marT="638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67BA7F"/>
                          </a:solidFill>
                        </a:rPr>
                        <a:t>(Virtuelles) </a:t>
                      </a: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Mindmap</a:t>
                      </a:r>
                      <a:endParaRPr sz="700" b="0">
                        <a:latin typeface="+mj-lt"/>
                      </a:endParaRPr>
                    </a:p>
                  </a:txBody>
                  <a:tcPr marL="6385" marR="6385" marT="638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99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Beuteblatt</a:t>
                      </a:r>
                      <a:r>
                        <a:rPr lang="de-DE" sz="1600" b="0" baseline="30000">
                          <a:solidFill>
                            <a:srgbClr val="004476"/>
                          </a:solidFill>
                        </a:rPr>
                        <a:t>2 </a:t>
                      </a:r>
                      <a:endParaRPr lang="de-DE" sz="1600" b="0">
                        <a:solidFill>
                          <a:srgbClr val="004476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6385" marR="6385" marT="638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Inventur</a:t>
                      </a:r>
                      <a:r>
                        <a:rPr lang="de-DE" sz="1600" b="0" baseline="30000">
                          <a:solidFill>
                            <a:srgbClr val="004476"/>
                          </a:solidFill>
                        </a:rPr>
                        <a:t>2</a:t>
                      </a:r>
                      <a:endParaRPr lang="de-DE" sz="1600" b="0">
                        <a:solidFill>
                          <a:srgbClr val="004476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6385" marR="6385" marT="638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99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67BA7F"/>
                          </a:solidFill>
                        </a:rPr>
                        <a:t>(Virtuelle) </a:t>
                      </a: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Erwartungsabfrage</a:t>
                      </a:r>
                      <a:endParaRPr sz="700" b="0">
                        <a:latin typeface="+mj-lt"/>
                      </a:endParaRPr>
                    </a:p>
                  </a:txBody>
                  <a:tcPr marL="6385" marR="6385" marT="638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 dirty="0">
                          <a:solidFill>
                            <a:srgbClr val="004476"/>
                          </a:solidFill>
                        </a:rPr>
                        <a:t>Energieabfrage</a:t>
                      </a:r>
                      <a:endParaRPr sz="700" b="0" dirty="0">
                        <a:latin typeface="+mj-lt"/>
                      </a:endParaRPr>
                    </a:p>
                  </a:txBody>
                  <a:tcPr marL="6385" marR="6385" marT="638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99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67BA7F"/>
                          </a:solidFill>
                        </a:rPr>
                        <a:t>(Virtueller) </a:t>
                      </a: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Zuruf</a:t>
                      </a:r>
                      <a:endParaRPr sz="700" b="0">
                        <a:latin typeface="+mj-lt"/>
                      </a:endParaRPr>
                    </a:p>
                  </a:txBody>
                  <a:tcPr marL="6385" marR="6385" marT="638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Stichwortsalat</a:t>
                      </a:r>
                      <a:r>
                        <a:rPr lang="de-DE" sz="1600" b="0" baseline="30000">
                          <a:solidFill>
                            <a:srgbClr val="004476"/>
                          </a:solidFill>
                        </a:rPr>
                        <a:t>4 </a:t>
                      </a: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/ </a:t>
                      </a:r>
                      <a:r>
                        <a:rPr lang="de-DE" sz="1600" b="0">
                          <a:solidFill>
                            <a:srgbClr val="00B050"/>
                          </a:solidFill>
                        </a:rPr>
                        <a:t>Glücksrad</a:t>
                      </a:r>
                      <a:endParaRPr lang="de-DE" sz="1600" b="0">
                        <a:solidFill>
                          <a:srgbClr val="004476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6385" marR="6385" marT="638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99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67BA7F"/>
                          </a:solidFill>
                        </a:rPr>
                        <a:t>(Virtueller) </a:t>
                      </a: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Frage-Ball </a:t>
                      </a:r>
                      <a:endParaRPr sz="700" b="0">
                        <a:latin typeface="+mj-lt"/>
                      </a:endParaRPr>
                    </a:p>
                  </a:txBody>
                  <a:tcPr marL="6385" marR="6385" marT="638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67BA7F"/>
                          </a:solidFill>
                        </a:rPr>
                        <a:t>(Virtuelle)</a:t>
                      </a:r>
                      <a:r>
                        <a:rPr lang="de-DE" sz="1600" b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Tempo-Thesen-Runde</a:t>
                      </a:r>
                      <a:r>
                        <a:rPr lang="de-DE" sz="1600" b="0" baseline="30000">
                          <a:solidFill>
                            <a:srgbClr val="004476"/>
                          </a:solidFill>
                        </a:rPr>
                        <a:t>2</a:t>
                      </a:r>
                      <a:endParaRPr lang="de-DE" sz="1600" b="0">
                        <a:solidFill>
                          <a:srgbClr val="004476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6385" marR="6385" marT="638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99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67BA7F"/>
                          </a:solidFill>
                        </a:rPr>
                        <a:t>(Virtuelles) </a:t>
                      </a: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Drehen und Wenden</a:t>
                      </a:r>
                      <a:r>
                        <a:rPr lang="de-DE" sz="1600" b="0" baseline="30000">
                          <a:solidFill>
                            <a:srgbClr val="004476"/>
                          </a:solidFill>
                        </a:rPr>
                        <a:t>2</a:t>
                      </a:r>
                      <a:endParaRPr lang="de-DE" sz="1600" b="0">
                        <a:solidFill>
                          <a:srgbClr val="004476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6385" marR="6385" marT="638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6 Richtige</a:t>
                      </a:r>
                      <a:r>
                        <a:rPr lang="de-DE" sz="1600" b="0" baseline="30000">
                          <a:solidFill>
                            <a:srgbClr val="004476"/>
                          </a:solidFill>
                        </a:rPr>
                        <a:t>3</a:t>
                      </a:r>
                      <a:endParaRPr sz="700" b="0">
                        <a:latin typeface="+mj-lt"/>
                      </a:endParaRPr>
                    </a:p>
                  </a:txBody>
                  <a:tcPr marL="6385" marR="6385" marT="638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99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67BA7F"/>
                          </a:solidFill>
                        </a:rPr>
                        <a:t>(Virtuelle) </a:t>
                      </a:r>
                      <a:r>
                        <a:rPr lang="de-DE" sz="1600" b="0">
                          <a:solidFill>
                            <a:srgbClr val="004476"/>
                          </a:solidFill>
                        </a:rPr>
                        <a:t>Schätzfrage</a:t>
                      </a:r>
                      <a:endParaRPr sz="700" b="0">
                        <a:latin typeface="+mj-lt"/>
                      </a:endParaRPr>
                    </a:p>
                  </a:txBody>
                  <a:tcPr marL="6385" marR="6385" marT="638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67BA7F"/>
                          </a:solidFill>
                        </a:rPr>
                        <a:t>Recken und Strecken</a:t>
                      </a:r>
                      <a:r>
                        <a:rPr lang="de-DE" sz="1600" b="0" baseline="30000">
                          <a:solidFill>
                            <a:srgbClr val="004476"/>
                          </a:solidFill>
                        </a:rPr>
                        <a:t>3</a:t>
                      </a:r>
                      <a:endParaRPr sz="700" b="0">
                        <a:latin typeface="+mj-lt"/>
                      </a:endParaRPr>
                    </a:p>
                  </a:txBody>
                  <a:tcPr marL="6385" marR="6385" marT="638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99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>
                          <a:solidFill>
                            <a:srgbClr val="67BA7F"/>
                          </a:solidFill>
                        </a:rPr>
                        <a:t>Umfragen</a:t>
                      </a:r>
                      <a:endParaRPr sz="700" b="0" i="1">
                        <a:solidFill>
                          <a:srgbClr val="67BA7F"/>
                        </a:solidFill>
                        <a:latin typeface="+mj-lt"/>
                      </a:endParaRPr>
                    </a:p>
                  </a:txBody>
                  <a:tcPr marL="6385" marR="6385" marT="638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 b="0" dirty="0">
                          <a:solidFill>
                            <a:srgbClr val="004476"/>
                          </a:solidFill>
                        </a:rPr>
                        <a:t>Mini Übungen (DMP)</a:t>
                      </a:r>
                      <a:r>
                        <a:rPr lang="de-DE" sz="1600" b="0" baseline="30000" dirty="0">
                          <a:solidFill>
                            <a:srgbClr val="004476"/>
                          </a:solidFill>
                        </a:rPr>
                        <a:t>3</a:t>
                      </a:r>
                      <a:endParaRPr sz="700" b="0" dirty="0">
                        <a:latin typeface="+mj-lt"/>
                      </a:endParaRPr>
                    </a:p>
                  </a:txBody>
                  <a:tcPr marL="6385" marR="6385" marT="638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TextBox 2"/>
          <p:cNvSpPr/>
          <p:nvPr/>
        </p:nvSpPr>
        <p:spPr bwMode="auto">
          <a:xfrm>
            <a:off x="6804248" y="3064956"/>
            <a:ext cx="2308575" cy="1600438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l">
              <a:defRPr/>
            </a:pPr>
            <a:r>
              <a:rPr lang="de-DE" sz="700" dirty="0">
                <a:cs typeface="Arial"/>
              </a:rPr>
              <a:t>[1]: Groß, H.: </a:t>
            </a:r>
            <a:r>
              <a:rPr lang="de-DE" sz="700" dirty="0" err="1">
                <a:cs typeface="Arial"/>
              </a:rPr>
              <a:t>Munterrichtsmethode</a:t>
            </a:r>
            <a:r>
              <a:rPr lang="de-DE" sz="700" dirty="0">
                <a:cs typeface="Arial"/>
              </a:rPr>
              <a:t> 45: Wir und ich. Zugriff am 07.11.2023, </a:t>
            </a:r>
            <a:r>
              <a:rPr lang="de-DE" sz="700" u="sng" dirty="0">
                <a:cs typeface="Arial"/>
                <a:hlinkClick r:id="rId3" tooltip="https://www.orbium.de/methodensammlung/munterrichtsmethode-45-wir-und-ich/"/>
              </a:rPr>
              <a:t>https://www.orbium.de/methodensammlung/munterrichtsmethode-45-wir-und-ich/</a:t>
            </a:r>
            <a:r>
              <a:rPr lang="de-DE" sz="700" dirty="0">
                <a:cs typeface="Arial"/>
              </a:rPr>
              <a:t>.</a:t>
            </a:r>
            <a:endParaRPr sz="700" dirty="0">
              <a:cs typeface="Arial"/>
            </a:endParaRPr>
          </a:p>
          <a:p>
            <a:pPr algn="l">
              <a:defRPr/>
            </a:pPr>
            <a:r>
              <a:rPr lang="de-DE" sz="700" dirty="0">
                <a:cs typeface="Arial"/>
              </a:rPr>
              <a:t>[2]: Groß, H. et al.: </a:t>
            </a:r>
            <a:r>
              <a:rPr lang="de-DE" sz="700" dirty="0" err="1">
                <a:cs typeface="Arial"/>
              </a:rPr>
              <a:t>Munterrichtsmethoden</a:t>
            </a:r>
            <a:r>
              <a:rPr lang="de-DE" sz="700" dirty="0">
                <a:cs typeface="Arial"/>
              </a:rPr>
              <a:t>: 22 aktivierende Lehrmethoden </a:t>
            </a:r>
            <a:r>
              <a:rPr lang="de-DE" sz="700" dirty="0" err="1">
                <a:cs typeface="Arial"/>
              </a:rPr>
              <a:t>für</a:t>
            </a:r>
            <a:r>
              <a:rPr lang="de-DE" sz="700" dirty="0">
                <a:cs typeface="Arial"/>
              </a:rPr>
              <a:t> die Seminarpraxis. 3. Aufl. Gert Schilling. 2011. ISBN: 978-3930816187.</a:t>
            </a:r>
            <a:endParaRPr sz="700" dirty="0">
              <a:cs typeface="Arial"/>
            </a:endParaRPr>
          </a:p>
          <a:p>
            <a:pPr algn="l">
              <a:defRPr/>
            </a:pPr>
            <a:r>
              <a:rPr lang="de-DE" sz="700" dirty="0">
                <a:cs typeface="Arial"/>
              </a:rPr>
              <a:t>[3]: Groß, H.: </a:t>
            </a:r>
            <a:r>
              <a:rPr lang="de-DE" sz="700" dirty="0" err="1">
                <a:cs typeface="Arial"/>
              </a:rPr>
              <a:t>Munterrichtsmethoden</a:t>
            </a:r>
            <a:r>
              <a:rPr lang="de-DE" sz="700" dirty="0">
                <a:cs typeface="Arial"/>
              </a:rPr>
              <a:t> digital: 22 aktivierende Lehrmethoden für Online-Seminare. Gert Schilling. 2020. ISBN:  978-3930816361.</a:t>
            </a:r>
            <a:endParaRPr sz="700" dirty="0">
              <a:cs typeface="Arial"/>
            </a:endParaRPr>
          </a:p>
          <a:p>
            <a:pPr algn="l">
              <a:defRPr/>
            </a:pPr>
            <a:r>
              <a:rPr lang="de-DE" sz="700" dirty="0">
                <a:cs typeface="Arial"/>
              </a:rPr>
              <a:t>[4]: Groß, H.: </a:t>
            </a:r>
            <a:r>
              <a:rPr lang="de-DE" sz="700" dirty="0" err="1">
                <a:cs typeface="Arial"/>
              </a:rPr>
              <a:t>Munterrichtsmethode</a:t>
            </a:r>
            <a:r>
              <a:rPr lang="de-DE" sz="700" dirty="0">
                <a:cs typeface="Arial"/>
              </a:rPr>
              <a:t> 46: Stichwortsalat. Zugriff am 07.11.2023, </a:t>
            </a:r>
            <a:r>
              <a:rPr lang="de-DE" sz="700" u="sng" dirty="0">
                <a:cs typeface="Arial"/>
                <a:hlinkClick r:id="rId4" tooltip="https://www.orbium.de/methodensammlung/munterrichtsmethode-46-stichwortsalat/"/>
              </a:rPr>
              <a:t>https://www.orbium.de/methodensammlung/munterrichtsmethode-46-stichwortsalat/</a:t>
            </a:r>
            <a:r>
              <a:rPr lang="de-DE" sz="700" dirty="0">
                <a:cs typeface="Arial"/>
              </a:rPr>
              <a:t>.</a:t>
            </a:r>
            <a:endParaRPr sz="700" dirty="0">
              <a:cs typeface="Arial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6C10973-E5B0-BA1F-863E-2424374908AD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21.3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6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712669" cy="2444750"/>
          </a:xfrm>
        </p:spPr>
        <p:txBody>
          <a:bodyPr anchor="t" anchorCtr="0"/>
          <a:lstStyle/>
          <a:p>
            <a:pPr>
              <a:defRPr/>
            </a:pPr>
            <a:r>
              <a:rPr lang="de-DE"/>
              <a:t>Entwickle eine eigene Lehrmethode.</a:t>
            </a:r>
            <a:endParaRPr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Didaktische Methoden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Schema X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FCA941F-7528-BE72-A53E-6815F71A323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21.4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6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712669" cy="2444750"/>
          </a:xfrm>
        </p:spPr>
        <p:txBody>
          <a:bodyPr anchor="t" anchorCtr="0"/>
          <a:lstStyle/>
          <a:p>
            <a:pPr>
              <a:defRPr/>
            </a:pPr>
            <a:r>
              <a:rPr lang="de-DE"/>
              <a:t>Entwickle eine eigene Lehrmethode.</a:t>
            </a:r>
            <a:endParaRPr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Didaktische Methoden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Schema X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FCA941F-7528-BE72-A53E-6815F71A323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21.5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4865BF1-64BB-A631-0EB5-DF0CE3FD64B1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3743EB55-2703-06A0-A1BC-27D1296FD7DB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Methodenentwicklung (Schema X)</a:t>
            </a:r>
            <a:b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2/3 TN Gruppenarbeit BR</a:t>
            </a:r>
            <a:r>
              <a:rPr lang="de-DE" sz="105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1181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6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712669" cy="2444750"/>
          </a:xfrm>
        </p:spPr>
        <p:txBody>
          <a:bodyPr anchor="t" anchorCtr="0"/>
          <a:lstStyle/>
          <a:p>
            <a:pPr>
              <a:defRPr/>
            </a:pPr>
            <a:r>
              <a:rPr lang="de-DE"/>
              <a:t>Entwickle eine eigene Lehrmethode.</a:t>
            </a:r>
            <a:endParaRPr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Didaktische Methoden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Schema X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FCA941F-7528-BE72-A53E-6815F71A323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21.6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7A17638E-2EE2-4FC9-3159-303F7252A457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7770D884-7CEC-023E-CCFD-DBE2D6665561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Methodenentwicklung (Schema X)</a:t>
            </a:r>
            <a:b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3/3 TN stellen vor</a:t>
            </a:r>
            <a:r>
              <a:rPr lang="de-DE" sz="1050" dirty="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0135137"/>
      </p:ext>
    </p:extLst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000000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964</Words>
  <Application>Microsoft Macintosh PowerPoint</Application>
  <DocSecurity>0</DocSecurity>
  <PresentationFormat>Bildschirmpräsentation (16:9)</PresentationFormat>
  <Paragraphs>140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Avenir Next Medium</vt:lpstr>
      <vt:lpstr>Calibri</vt:lpstr>
      <vt:lpstr>Source Sans Pro Light</vt:lpstr>
      <vt:lpstr>TtT_Design</vt:lpstr>
      <vt:lpstr>Didaktische Methoden</vt:lpstr>
      <vt:lpstr>Didaktische Methoden</vt:lpstr>
      <vt:lpstr>Didaktische Methoden</vt:lpstr>
      <vt:lpstr>Didaktische Methoden</vt:lpstr>
      <vt:lpstr>Didaktische Methoden</vt:lpstr>
      <vt:lpstr>Didaktische Methoden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453</cp:revision>
  <cp:lastPrinted>2023-12-13T11:08:04Z</cp:lastPrinted>
  <dcterms:created xsi:type="dcterms:W3CDTF">2017-05-29T08:09:42Z</dcterms:created>
  <dcterms:modified xsi:type="dcterms:W3CDTF">2023-12-13T11:08:07Z</dcterms:modified>
  <cp:category/>
  <dc:identifier/>
  <cp:contentStatus/>
  <dc:language/>
  <cp:version/>
</cp:coreProperties>
</file>