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sldIdLst>
    <p:sldId id="345" r:id="rId2"/>
    <p:sldId id="346" r:id="rId3"/>
    <p:sldId id="376" r:id="rId4"/>
    <p:sldId id="347" r:id="rId5"/>
    <p:sldId id="348" r:id="rId6"/>
    <p:sldId id="349" r:id="rId7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3: Abschluss des ersten Tages" id="{C07F263A-F238-4126-997C-E8B696291EB0}">
          <p14:sldIdLst>
            <p14:sldId id="345"/>
            <p14:sldId id="346"/>
            <p14:sldId id="376"/>
            <p14:sldId id="347"/>
            <p14:sldId id="348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14.12.23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[08m; bis 15:26 --- Folie 13.1-13.2 (2)]</a:t>
            </a:r>
          </a:p>
          <a:p>
            <a:pPr>
              <a:defRPr/>
            </a:pPr>
            <a:r>
              <a:rPr lang="de-DE" dirty="0"/>
              <a:t>ID: 13.01.01.01_v | Einheit 13: Abschluss des ersten Tages | Baustein 1: Rekapitulieren</a:t>
            </a:r>
          </a:p>
          <a:p>
            <a:pPr>
              <a:defRPr/>
            </a:pPr>
            <a:r>
              <a:rPr lang="de-DE" dirty="0"/>
              <a:t>Inhalt 1: Erster Workshoptag (Inventur) | Schritt 1: TN arbeiten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"Notiert Euch gerne die Aspekte des heutigen Tages, die für Euch (und Euren Arbeitsalltag) relevant sind. Z.B. mit Hilfe des Beuteblatts"</a:t>
            </a:r>
          </a:p>
          <a:p>
            <a:pPr>
              <a:defRPr/>
            </a:pPr>
            <a:r>
              <a:rPr lang="de-DE" dirty="0"/>
              <a:t>- Zeit: gut 5 min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Beuteblatt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F55CBFC-ABF8-D16C-BF83-C5ADCCD71047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[08m; bis 15:26 --- Folie 13.1-13.2 (2)]</a:t>
            </a:r>
          </a:p>
          <a:p>
            <a:pPr>
              <a:defRPr/>
            </a:pPr>
            <a:r>
              <a:rPr lang="de-DE" dirty="0"/>
              <a:t>ID: 13.01.01.01_v | Einheit 13: Abschluss des ersten Tages | Baustein 1: Rekapitulieren</a:t>
            </a:r>
          </a:p>
          <a:p>
            <a:pPr>
              <a:defRPr/>
            </a:pPr>
            <a:r>
              <a:rPr lang="de-DE" dirty="0"/>
              <a:t>Inhalt 1: Erster Workshoptag (Inventur) | Schritt 1: TN arbeiten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"Notiert Euch gerne die Aspekte des heutigen Tages, die für Euch (und Euren Arbeitsalltag) relevant sind. Z.B. mit Hilfe des Beuteblatts"</a:t>
            </a:r>
          </a:p>
          <a:p>
            <a:pPr>
              <a:defRPr/>
            </a:pPr>
            <a:r>
              <a:rPr lang="de-DE" dirty="0"/>
              <a:t>- Zeit: gut 5 min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Beuteblatt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577AAC7-441A-81EF-D389-89FB6A15BE62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[05m; bis 15:31 --- Folie 13.3 (1)]</a:t>
            </a:r>
          </a:p>
          <a:p>
            <a:r>
              <a:rPr lang="de-DE" dirty="0"/>
              <a:t>ID: 13.01.02.01_v | Einheit 13: Abschluss des ersten Tages | Baustein 1: Rekapitulieren</a:t>
            </a:r>
          </a:p>
          <a:p>
            <a:r>
              <a:rPr lang="de-DE" dirty="0"/>
              <a:t>Inhalt 2: Nutzen Tag 1 (Zuruf) | Schritt 1: TN geben Input</a:t>
            </a:r>
          </a:p>
          <a:p>
            <a:endParaRPr lang="de-DE" dirty="0"/>
          </a:p>
          <a:p>
            <a:r>
              <a:rPr lang="de-DE" dirty="0"/>
              <a:t>Aktive Rolle:</a:t>
            </a:r>
          </a:p>
          <a:p>
            <a:r>
              <a:rPr lang="de-DE" dirty="0"/>
              <a:t>Aufgabenstellung:</a:t>
            </a:r>
          </a:p>
          <a:p>
            <a:r>
              <a:rPr lang="de-DE" dirty="0"/>
              <a:t>- Zuruf ohne Notizen</a:t>
            </a:r>
          </a:p>
          <a:p>
            <a:r>
              <a:rPr lang="de-DE" dirty="0"/>
              <a:t>- "Wenn Ihr den heutigen Tag Revue passieren lasst: Was meint Ihr, könnt Ihr von den Inhalten in Eurem Arbeitsalltag nutzen oder anwenden?"</a:t>
            </a:r>
          </a:p>
          <a:p>
            <a:r>
              <a:rPr lang="de-DE" dirty="0"/>
              <a:t>- Bitte Antworten einfach in den Raum rufen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51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15:36 --- Folie 13.4 (1)]</a:t>
            </a:r>
          </a:p>
          <a:p>
            <a:pPr>
              <a:defRPr/>
            </a:pPr>
            <a:r>
              <a:rPr lang="de-DE" dirty="0"/>
              <a:t>ID: 13.02.01.01_v | Einheit 13: Abschluss des ersten Tages | Baustein 2: Feedback</a:t>
            </a:r>
          </a:p>
          <a:p>
            <a:pPr>
              <a:defRPr/>
            </a:pPr>
            <a:r>
              <a:rPr lang="de-DE" dirty="0"/>
              <a:t>Inhalt 1: Feedback Tag 1 (Seminar-SMS) | Schritt 1: TN arbeiten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"Bitte stellt Euch vor, dass Ihr heute Abend nach der Veranstaltung an </a:t>
            </a:r>
            <a:r>
              <a:rPr lang="de-DE" dirty="0" err="1"/>
              <a:t>Kolleg:innen</a:t>
            </a:r>
            <a:r>
              <a:rPr lang="de-DE" dirty="0"/>
              <a:t> eine SMS schicken und Euren Eindruck über den heutigen Workshoptag vermitteln wollt. Was würdet Ihr schreiben?"</a:t>
            </a:r>
          </a:p>
          <a:p>
            <a:pPr>
              <a:defRPr/>
            </a:pPr>
            <a:r>
              <a:rPr lang="de-DE" dirty="0"/>
              <a:t>- "Natürlich freuen wir uns über Lob, für Verbesserungen ist konstruktive bis schonungslose Kritik aber nützlicher."</a:t>
            </a:r>
          </a:p>
          <a:p>
            <a:pPr>
              <a:defRPr/>
            </a:pPr>
            <a:r>
              <a:rPr lang="de-DE" dirty="0"/>
              <a:t>- Bitte "schickt" diese SMS hier in den Chat. Entweder an alle oder an mich/uns persönlich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387CFAA-2C81-1B52-700B-CBCD6E9A91DF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15:38 --- Folie 13.5 (1)]</a:t>
            </a:r>
          </a:p>
          <a:p>
            <a:pPr>
              <a:defRPr/>
            </a:pPr>
            <a:r>
              <a:rPr lang="de-DE" dirty="0"/>
              <a:t>ID: 13.03.01.01_v | Einheit 13: Abschluss des ersten Tages | Baustein 3: Verabschiedung</a:t>
            </a:r>
          </a:p>
          <a:p>
            <a:pPr>
              <a:defRPr/>
            </a:pPr>
            <a:r>
              <a:rPr lang="de-DE" dirty="0"/>
              <a:t>Inhalt 1: Ende Tag 1 (Vortrag) | Schritt 1: WL moderiert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Fragen zu heute?</a:t>
            </a:r>
          </a:p>
          <a:p>
            <a:pPr>
              <a:defRPr/>
            </a:pPr>
            <a:r>
              <a:rPr lang="de-DE" dirty="0"/>
              <a:t>- kurzer Ausblick auf 2. Teil</a:t>
            </a:r>
          </a:p>
          <a:p>
            <a:pPr>
              <a:defRPr/>
            </a:pPr>
            <a:r>
              <a:rPr lang="de-DE" dirty="0"/>
              <a:t>- Danke und Abschied bis morgen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3661CC6B-5D00-9E63-155A-CEF3CD668D3F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[52m; bis 16:30 --- Folie na (na)]</a:t>
            </a:r>
          </a:p>
          <a:p>
            <a:pPr>
              <a:defRPr/>
            </a:pPr>
            <a:r>
              <a:rPr lang="de-DE" dirty="0"/>
              <a:t>ID: 13.04.01.01_v | Einheit 13: Abschluss des ersten Tages | Baustein 4: Ende und Puffer</a:t>
            </a:r>
          </a:p>
          <a:p>
            <a:pPr>
              <a:defRPr/>
            </a:pPr>
            <a:r>
              <a:rPr lang="de-DE" dirty="0"/>
              <a:t>Inhalt 1: na (na) | Schritt 1: na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na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3F84EC8-C09E-77DF-3766-569CAE77E89C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Hea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Folientitel"/>
          <p:cNvSpPr txBox="1">
            <a:spLocks noGrp="1"/>
          </p:cNvSpPr>
          <p:nvPr>
            <p:ph type="title" hasCustomPrompt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2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publicdomain/zero/1.0/deed.d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Abschluss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FDBB6B-B05B-192F-59CA-FA0AD0476F1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13.1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/>
          <a:lstStyle/>
          <a:p>
            <a:pPr>
              <a:defRPr/>
            </a:pPr>
            <a:r>
              <a:rPr lang="de-DE"/>
              <a:t>Was hast du heute gelernt?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Rückblick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Inventur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C82B967-A2A2-0697-D45F-6E4D9563889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13.2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0865F4B-BA54-0334-FB16-CD2289F6EC09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958147" y="1928018"/>
            <a:ext cx="7574293" cy="2782094"/>
          </a:xfrm>
        </p:spPr>
        <p:txBody>
          <a:bodyPr/>
          <a:lstStyle/>
          <a:p>
            <a:r>
              <a:rPr lang="de-DE" dirty="0"/>
              <a:t>Wenn ihr den heutigen Tag Revue passieren lasst:</a:t>
            </a:r>
            <a:br>
              <a:rPr lang="de-DE" dirty="0"/>
            </a:br>
            <a:r>
              <a:rPr lang="de-DE" dirty="0"/>
              <a:t>Was meint ihr, könnt ihr von den Inhalten in eurem Arbeitsalltag nutzen oder anwenden?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33B9A21-6C80-3B3C-DA2A-FAF509900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Nutzen Tag 1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D9E8BA-761C-E534-BF20-BB25B3F7370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A3A583AC-90C3-47D4-8E3F-971AFFF238DC}" type="slidenum">
              <a:rPr lang="de-DE" smtClean="0"/>
              <a:t>2</a:t>
            </a:fld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51FD4D-26C9-FB08-83F3-5F60DB78083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e-DE" dirty="0"/>
              <a:t>Zuruf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CF0E851-C11A-1B1B-EEFC-34A86B33558B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13.3</a:t>
            </a:r>
          </a:p>
        </p:txBody>
      </p:sp>
    </p:spTree>
    <p:extLst>
      <p:ext uri="{BB962C8B-B14F-4D97-AF65-F5344CB8AC3E}">
        <p14:creationId xmlns:p14="http://schemas.microsoft.com/office/powerpoint/2010/main" val="206946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4909997" cy="27820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Stell dir vor, du schreibst einer/einem Freund*in oder Kolleg*in nach dem Workshop eine kurze Nachricht. </a:t>
            </a:r>
            <a:endParaRPr/>
          </a:p>
          <a:p>
            <a:pPr>
              <a:defRPr/>
            </a:pPr>
            <a:r>
              <a:rPr lang="de-DE"/>
              <a:t>Wie würdest du den heutigen Workshop in ein oder zwei Sätzen beschreiben?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Feedback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SMS</a:t>
            </a:r>
            <a:endParaRPr/>
          </a:p>
        </p:txBody>
      </p:sp>
      <p:pic>
        <p:nvPicPr>
          <p:cNvPr id="7" name="Grafik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414722" y="2139702"/>
            <a:ext cx="2253028" cy="1502186"/>
          </a:xfrm>
          <a:prstGeom prst="rect">
            <a:avLst/>
          </a:prstGeom>
        </p:spPr>
      </p:pic>
      <p:sp>
        <p:nvSpPr>
          <p:cNvPr id="8" name="Fußzeilenplatzhalter 1"/>
          <p:cNvSpPr/>
          <p:nvPr/>
        </p:nvSpPr>
        <p:spPr bwMode="auto">
          <a:xfrm>
            <a:off x="6614533" y="3947774"/>
            <a:ext cx="1853405" cy="73721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pc="-1">
                <a:solidFill>
                  <a:srgbClr val="5E5E5E"/>
                </a:solidFill>
                <a:latin typeface="+mn-lt"/>
                <a:cs typeface="+mn-cs"/>
              </a:rPr>
              <a:t>Quelle: pixabay.com. </a:t>
            </a:r>
            <a:br>
              <a:rPr lang="de-DE" spc="-1">
                <a:solidFill>
                  <a:srgbClr val="5E5E5E"/>
                </a:solidFill>
                <a:latin typeface="+mn-lt"/>
                <a:cs typeface="+mn-cs"/>
              </a:rPr>
            </a:br>
            <a:r>
              <a:rPr lang="de-DE" spc="-1">
                <a:solidFill>
                  <a:srgbClr val="5E5E5E"/>
                </a:solidFill>
                <a:latin typeface="+mn-lt"/>
                <a:cs typeface="+mn-cs"/>
              </a:rPr>
              <a:t>Dieses Werk ist lizenziert unter einer </a:t>
            </a:r>
            <a:r>
              <a:rPr lang="de-DE" u="sng" spc="-1">
                <a:latin typeface="+mn-lt"/>
                <a:cs typeface="+mn-cs"/>
                <a:hlinkClick r:id="rId4" tooltip="https://creativecommons.org/publicdomain/zero/1.0/deed.de"/>
              </a:rPr>
              <a:t>CC0 1.0 Universal (CC0 1.0) Public Domain Dedication</a:t>
            </a:r>
            <a:r>
              <a:rPr lang="de-DE" spc="-1">
                <a:latin typeface="+mn-lt"/>
                <a:cs typeface="+mn-cs"/>
              </a:rPr>
              <a:t>.</a:t>
            </a:r>
            <a:endParaRPr spc="-1">
              <a:latin typeface="+mn-lt"/>
              <a:cs typeface="+mn-cs"/>
            </a:endParaRPr>
          </a:p>
          <a:p>
            <a:pPr>
              <a:defRPr/>
            </a:pPr>
            <a:r>
              <a:rPr lang="de-DE" u="sng" spc="-1">
                <a:latin typeface="+mn-lt"/>
                <a:cs typeface="+mn-cs"/>
                <a:hlinkClick r:id="rId4" tooltip="https://creativecommons.org/publicdomain/zero/1.0/deed.de"/>
              </a:rPr>
              <a:t>https://creativecommons.org/publicdomain/zero/1.0/deed.de</a:t>
            </a:r>
            <a:r>
              <a:rPr lang="de-DE" spc="-1">
                <a:latin typeface="+mn-lt"/>
                <a:cs typeface="+mn-cs"/>
              </a:rPr>
              <a:t> </a:t>
            </a:r>
            <a:endParaRPr spc="-1">
              <a:latin typeface="+mn-lt"/>
              <a:cs typeface="+mn-cs"/>
            </a:endParaRPr>
          </a:p>
          <a:p>
            <a:pPr>
              <a:defRPr/>
            </a:pPr>
            <a:endParaRPr lang="de-DE" spc="-1">
              <a:latin typeface="+mn-lt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C63CA56-6A81-58ED-B794-A45D5C4768E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13.4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5846101" cy="278209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/>
              <a:t>Was möchtet ihr uns noch sagen bzw. fragen?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Fragen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/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Plenum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789D94D-F73F-449D-477E-4B17EFD7A11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13.5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755575" y="2510740"/>
            <a:ext cx="8351913" cy="92510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Herzlichen Dank für Eure Teilnahme!</a:t>
            </a:r>
            <a:endParaRPr dirty="0"/>
          </a:p>
        </p:txBody>
      </p:sp>
      <p:sp>
        <p:nvSpPr>
          <p:cNvPr id="5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755575" y="3147814"/>
            <a:ext cx="8064897" cy="1223591"/>
          </a:xfrm>
        </p:spPr>
        <p:txBody>
          <a:bodyPr numCol="3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Katarzyna Biernacka 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Ron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Dockhorn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Claudia Engelhardt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Kerstin Helbig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Juliane Jacob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Tereza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Kalová</a:t>
            </a:r>
            <a:endParaRPr lang="de-DE" sz="1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Adienne</a:t>
            </a: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 Karsten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Kristin Meier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Andreas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Mühlichen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Janna Neumann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Britta Petersen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Benjamin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Slowig</a:t>
            </a:r>
            <a:endParaRPr lang="de-DE" sz="1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Ute Trautwein-Bruns</a:t>
            </a:r>
            <a:endParaRPr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Dr. Jeanne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Wilbrandt</a:t>
            </a:r>
            <a:endParaRPr lang="de-DE" sz="1400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dirty="0">
                <a:solidFill>
                  <a:schemeClr val="tx1">
                    <a:lumMod val="50000"/>
                  </a:schemeClr>
                </a:solidFill>
              </a:rPr>
              <a:t>Cord </a:t>
            </a:r>
            <a:r>
              <a:rPr lang="de-DE" sz="1400" dirty="0" err="1">
                <a:solidFill>
                  <a:schemeClr val="tx1">
                    <a:lumMod val="50000"/>
                  </a:schemeClr>
                </a:solidFill>
              </a:rPr>
              <a:t>Wiljes</a:t>
            </a:r>
            <a:endParaRPr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Untertitel 2"/>
          <p:cNvSpPr/>
          <p:nvPr/>
        </p:nvSpPr>
        <p:spPr bwMode="auto">
          <a:xfrm>
            <a:off x="3963649" y="2131263"/>
            <a:ext cx="6858000" cy="17413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rgbClr val="D2C90E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6" name="Textfeld 15"/>
          <p:cNvSpPr txBox="1"/>
          <p:nvPr/>
        </p:nvSpPr>
        <p:spPr bwMode="auto">
          <a:xfrm>
            <a:off x="1477888" y="4362658"/>
            <a:ext cx="4462264" cy="307777"/>
          </a:xfrm>
          <a:prstGeom prst="rect">
            <a:avLst/>
          </a:prstGeom>
          <a:solidFill>
            <a:srgbClr val="FFFFFF">
              <a:alpha val="18431"/>
            </a:srgbClr>
          </a:solidFill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de-DE" sz="700">
                <a:solidFill>
                  <a:schemeClr val="tx1">
                    <a:lumMod val="50000"/>
                  </a:schemeClr>
                </a:solidFill>
              </a:rPr>
              <a:t>Falls nicht anders vermerkt, ist die Präsentation unter der Creative Commons Attribution 4.0 International (CC BY 4.0) </a:t>
            </a:r>
            <a:r>
              <a:rPr lang="de-DE" sz="700" u="sng">
                <a:solidFill>
                  <a:schemeClr val="tx1">
                    <a:lumMod val="50000"/>
                  </a:schemeClr>
                </a:solidFill>
                <a:hlinkClick r:id="rId3" tooltip="https://creativecommons.org/licenses/by/4.0/"/>
              </a:rPr>
              <a:t>https://creativecommons.org/licenses/by/4.0/</a:t>
            </a:r>
            <a:r>
              <a:rPr lang="de-DE" sz="700">
                <a:solidFill>
                  <a:schemeClr val="tx1">
                    <a:lumMod val="50000"/>
                  </a:schemeClr>
                </a:solidFill>
              </a:rPr>
              <a:t> lizenziert. </a:t>
            </a:r>
            <a:endParaRPr sz="400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" name="Grafik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40493" y="4327349"/>
            <a:ext cx="370114" cy="370114"/>
          </a:xfrm>
          <a:prstGeom prst="rect">
            <a:avLst/>
          </a:prstGeom>
          <a:ln>
            <a:noFill/>
          </a:ln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48608" y="4327350"/>
            <a:ext cx="370112" cy="37011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742</Words>
  <Application>Microsoft Macintosh PowerPoint</Application>
  <DocSecurity>0</DocSecurity>
  <PresentationFormat>Bildschirmpräsentation (16:9)</PresentationFormat>
  <Paragraphs>104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Source Sans Pro Light</vt:lpstr>
      <vt:lpstr>TtT_Design</vt:lpstr>
      <vt:lpstr>Abschluss</vt:lpstr>
      <vt:lpstr>Rückblick</vt:lpstr>
      <vt:lpstr>Nutzen Tag 1</vt:lpstr>
      <vt:lpstr>Feedback</vt:lpstr>
      <vt:lpstr>Fragen</vt:lpstr>
      <vt:lpstr>Herzlichen Dank für Eure Teilnahme!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407</cp:revision>
  <cp:lastPrinted>2023-12-14T13:03:55Z</cp:lastPrinted>
  <dcterms:created xsi:type="dcterms:W3CDTF">2017-05-29T08:09:42Z</dcterms:created>
  <dcterms:modified xsi:type="dcterms:W3CDTF">2023-12-14T13:04:08Z</dcterms:modified>
  <cp:category/>
  <dc:identifier/>
  <cp:contentStatus/>
  <dc:language/>
  <cp:version/>
</cp:coreProperties>
</file>