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9"/>
  </p:notesMasterIdLst>
  <p:sldIdLst>
    <p:sldId id="331" r:id="rId2"/>
    <p:sldId id="332" r:id="rId3"/>
    <p:sldId id="334" r:id="rId4"/>
    <p:sldId id="335" r:id="rId5"/>
    <p:sldId id="336" r:id="rId6"/>
    <p:sldId id="338" r:id="rId7"/>
    <p:sldId id="305" r:id="rId8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11: Zugriffssicherheit" id="{58E9E09C-35E1-4E3A-97E5-FA8467068761}">
          <p14:sldIdLst>
            <p14:sldId id="331"/>
            <p14:sldId id="332"/>
            <p14:sldId id="334"/>
            <p14:sldId id="335"/>
            <p14:sldId id="336"/>
            <p14:sldId id="338"/>
            <p14:sldId id="30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DD3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265" autoAdjust="0"/>
  </p:normalViewPr>
  <p:slideViewPr>
    <p:cSldViewPr>
      <p:cViewPr varScale="1">
        <p:scale>
          <a:sx n="86" d="100"/>
          <a:sy n="86" d="100"/>
        </p:scale>
        <p:origin x="294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50" d="100"/>
          <a:sy n="150" d="100"/>
        </p:scale>
        <p:origin x="1608" y="2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-858" y="0"/>
            <a:ext cx="1347614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507854" y="0"/>
            <a:ext cx="1635646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13.12.23</a:t>
            </a:fld>
            <a:endParaRPr lang="de-DE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489495"/>
            <a:ext cx="4825194" cy="271435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25045" y="3404405"/>
            <a:ext cx="4823627" cy="54160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-858" y="8820472"/>
            <a:ext cx="1625590" cy="3235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517910" y="8820472"/>
            <a:ext cx="1625590" cy="3256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14:22 --- Folie 11.1-11.2 (2)]</a:t>
            </a:r>
          </a:p>
          <a:p>
            <a:pPr>
              <a:defRPr/>
            </a:pPr>
            <a:r>
              <a:rPr lang="de-DE" dirty="0"/>
              <a:t>ID: 11.01.01.01_v | Einheit 11: Zugriffssicherheit | Baustein 1: Einführung</a:t>
            </a:r>
          </a:p>
          <a:p>
            <a:pPr>
              <a:defRPr/>
            </a:pPr>
            <a:r>
              <a:rPr lang="de-DE" dirty="0"/>
              <a:t>Inhalt 1: Warum Zugriffssicherheit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Vorstellung Gründe Zugriffssicherheit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EAAC689-E6F8-4900-9BA8-F5156BA58BEB}" type="slidenum">
              <a:rPr lang="de-DE"/>
              <a:t>0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14:22 --- Folie 11.1-11.2 (2)]</a:t>
            </a:r>
          </a:p>
          <a:p>
            <a:pPr>
              <a:defRPr/>
            </a:pPr>
            <a:r>
              <a:rPr lang="de-DE" dirty="0"/>
              <a:t>ID: 11.01.01.01_v | Einheit 11: Zugriffssicherheit | Baustein 1: Einführung</a:t>
            </a:r>
          </a:p>
          <a:p>
            <a:pPr>
              <a:defRPr/>
            </a:pPr>
            <a:r>
              <a:rPr lang="de-DE" dirty="0"/>
              <a:t>Inhalt 1: Warum Zugriffssicherheit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Vorstellung Gründe Zugriffssicherheit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318E37E-5F81-A506-CE90-F2DC5C8C8BDB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[06m; bis 14:28 --- Folie 11.3-11.4 (2)]</a:t>
            </a:r>
          </a:p>
          <a:p>
            <a:pPr>
              <a:defRPr/>
            </a:pPr>
            <a:r>
              <a:rPr lang="de-DE" dirty="0"/>
              <a:t>ID: 11.03.01.01_v | Einheit 11: Zugriffssicherheit | Baustein 3: Verschlüsselung und physischer Schutz</a:t>
            </a:r>
          </a:p>
          <a:p>
            <a:pPr>
              <a:defRPr/>
            </a:pPr>
            <a:r>
              <a:rPr lang="de-DE" dirty="0"/>
              <a:t>Inhalt 1: Datensicherheit und Crypto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Aspekte Datensicherheit</a:t>
            </a:r>
          </a:p>
          <a:p>
            <a:pPr>
              <a:defRPr/>
            </a:pPr>
            <a:r>
              <a:rPr lang="de-DE" dirty="0"/>
              <a:t>- Physischer Schutz</a:t>
            </a:r>
          </a:p>
          <a:p>
            <a:pPr>
              <a:defRPr/>
            </a:pPr>
            <a:r>
              <a:rPr lang="de-DE" dirty="0"/>
              <a:t>- </a:t>
            </a:r>
            <a:r>
              <a:rPr lang="de-DE" dirty="0" err="1"/>
              <a:t>inegrierte</a:t>
            </a:r>
            <a:r>
              <a:rPr lang="de-DE" dirty="0"/>
              <a:t> Verschlüsselung (Beispiele für Lösungen)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7B782BB-BF0F-78B4-D901-8F7677A17F64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[06m; bis 14:28 --- Folie 11.3-11.4 (2)]</a:t>
            </a:r>
          </a:p>
          <a:p>
            <a:pPr>
              <a:defRPr/>
            </a:pPr>
            <a:r>
              <a:rPr lang="de-DE" dirty="0"/>
              <a:t>ID: 11.03.01.01_v | Einheit 11: Zugriffssicherheit | Baustein 3: Verschlüsselung und physischer Schutz</a:t>
            </a:r>
          </a:p>
          <a:p>
            <a:pPr>
              <a:defRPr/>
            </a:pPr>
            <a:r>
              <a:rPr lang="de-DE" dirty="0"/>
              <a:t>Inhalt 1: Datensicherheit und Crypto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Aspekte Datensicherheit</a:t>
            </a:r>
          </a:p>
          <a:p>
            <a:pPr>
              <a:defRPr/>
            </a:pPr>
            <a:r>
              <a:rPr lang="de-DE" dirty="0"/>
              <a:t>- Physischer Schutz</a:t>
            </a:r>
          </a:p>
          <a:p>
            <a:pPr>
              <a:defRPr/>
            </a:pPr>
            <a:r>
              <a:rPr lang="de-DE" dirty="0"/>
              <a:t>- </a:t>
            </a:r>
            <a:r>
              <a:rPr lang="de-DE" dirty="0" err="1"/>
              <a:t>inegrierte</a:t>
            </a:r>
            <a:r>
              <a:rPr lang="de-DE" dirty="0"/>
              <a:t> Verschlüsselung (Beispiele für Lösungen)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505DBB0-AFE3-5B15-464A-D7E8075B59EE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[03m; bis 14:31 --- Folie 11.5 (1)]</a:t>
            </a:r>
          </a:p>
          <a:p>
            <a:pPr>
              <a:defRPr/>
            </a:pPr>
            <a:r>
              <a:rPr lang="de-DE" dirty="0"/>
              <a:t>ID: 11.04.01.01_v | Einheit 11: Zugriffssicherheit | Baustein 4: Passwortschutz</a:t>
            </a:r>
          </a:p>
          <a:p>
            <a:pPr>
              <a:defRPr/>
            </a:pPr>
            <a:r>
              <a:rPr lang="de-DE" dirty="0"/>
              <a:t>Inhalt 1: Kriterien Passwörter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Kriterien sicherer Passwörtern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 [gegen Ende]: Link Passwortmanager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60BA87F-B75C-3087-AAB2-537678397350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[02m; bis 14:33 --- Folie 11.6 (1)]</a:t>
            </a:r>
          </a:p>
          <a:p>
            <a:pPr>
              <a:defRPr/>
            </a:pPr>
            <a:r>
              <a:rPr lang="de-DE" dirty="0"/>
              <a:t>ID: 11.05.01.01_v | Einheit 11: Zugriffssicherheit | Baustein 5: Zugriffsrechte</a:t>
            </a:r>
          </a:p>
          <a:p>
            <a:pPr>
              <a:defRPr/>
            </a:pPr>
            <a:r>
              <a:rPr lang="de-DE" dirty="0"/>
              <a:t>Inhalt 1: Zugriffsrechte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Kriterien zur Vergabe von Zugriffsrechten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7BB4414-CD6F-6D29-8B5D-16FE50A838D1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[15m; bis 14:48 --- Folie na (na)]</a:t>
            </a:r>
          </a:p>
          <a:p>
            <a:pPr>
              <a:defRPr/>
            </a:pPr>
            <a:r>
              <a:rPr lang="de-DE" dirty="0"/>
              <a:t>ID: 11.06.01.01_v | Einheit 11: Kaffeepause | Baustein 6: na</a:t>
            </a:r>
          </a:p>
          <a:p>
            <a:pPr>
              <a:defRPr/>
            </a:pPr>
            <a:r>
              <a:rPr lang="de-DE" dirty="0"/>
              <a:t>Inhalt 1: Pause (na) | Schritt 1: na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Pause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Ende Pausen-Zeit in Chat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EB7BA4-0F7D-33B7-40C4-492002FD5E4E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FB05A0CF-168F-978B-94BD-04B476DBD0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85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01E9702-5E40-E13A-27F1-BF4E6F4507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843558"/>
            <a:ext cx="5274000" cy="395552"/>
          </a:xfrm>
          <a:prstGeom prst="rect">
            <a:avLst/>
          </a:prstGeom>
        </p:spPr>
      </p:pic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36B47CB-D8F5-3265-BADA-8C04005199FA}"/>
              </a:ext>
            </a:extLst>
          </p:cNvPr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A900AE2E-09F2-73F4-ACA4-3157009F5C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E22066E-B91A-D040-49FA-E2D173B65FFD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1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6" name="Grafik 5" descr="Ein Bild, das Text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6496B8B-27B5-ED7B-BBCF-5ECEA29FC80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95E53551-9E77-E99B-66C5-EA5A457924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Grafik 9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97583194-E1AC-BCAA-9C5E-D216FABB9BF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5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9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/>
              <a:t>Zugriffssicherheit</a:t>
            </a:r>
            <a:endParaRPr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7C95C2F-F88E-AED4-E40B-8292B4AB1E47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11.1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4765278" cy="2782888"/>
          </a:xfrm>
        </p:spPr>
        <p:txBody>
          <a:bodyPr/>
          <a:lstStyle/>
          <a:p>
            <a:pPr>
              <a:defRPr/>
            </a:pPr>
            <a:r>
              <a:rPr lang="de-DE"/>
              <a:t>Vor Datendiebstahl schützen</a:t>
            </a:r>
            <a:endParaRPr/>
          </a:p>
          <a:p>
            <a:pPr>
              <a:defRPr/>
            </a:pPr>
            <a:r>
              <a:rPr lang="de-DE"/>
              <a:t>Missbrauch der Daten verhindern</a:t>
            </a:r>
            <a:endParaRPr/>
          </a:p>
          <a:p>
            <a:pPr>
              <a:defRPr/>
            </a:pPr>
            <a:r>
              <a:rPr lang="de-DE"/>
              <a:t>Personen schützen (sensible Daten)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Datensicherheit</a:t>
            </a:r>
            <a:endParaRPr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Gründe für einen sicheren Umgang mit Daten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C05EDEA-D5F9-A7D8-493E-CF9A59F9EB2E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11.2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3640237" cy="2782094"/>
          </a:xfrm>
        </p:spPr>
        <p:txBody>
          <a:bodyPr/>
          <a:lstStyle/>
          <a:p>
            <a:pPr>
              <a:defRPr/>
            </a:pPr>
            <a:r>
              <a:rPr lang="de-DE"/>
              <a:t>Vertraulichkeit</a:t>
            </a:r>
            <a:endParaRPr/>
          </a:p>
          <a:p>
            <a:pPr>
              <a:defRPr/>
            </a:pPr>
            <a:r>
              <a:rPr lang="de-DE"/>
              <a:t>Integrität</a:t>
            </a:r>
            <a:endParaRPr/>
          </a:p>
          <a:p>
            <a:pPr>
              <a:defRPr/>
            </a:pPr>
            <a:r>
              <a:rPr lang="de-DE"/>
              <a:t>Verfügbarkeit</a:t>
            </a:r>
            <a:endParaRPr/>
          </a:p>
          <a:p>
            <a:pPr>
              <a:defRPr/>
            </a:pPr>
            <a:r>
              <a:rPr lang="de-DE"/>
              <a:t>Kontrollierbarkeit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Datensicherheit</a:t>
            </a:r>
            <a:endParaRPr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Aspekte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9BE424D-87F9-BB53-E424-C85288021322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11.3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6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7285558" cy="2782888"/>
          </a:xfrm>
        </p:spPr>
        <p:txBody>
          <a:bodyPr/>
          <a:lstStyle/>
          <a:p>
            <a:pPr>
              <a:defRPr/>
            </a:pPr>
            <a:r>
              <a:rPr lang="de-DE"/>
              <a:t>Physischer Schutz vor Zugriff, </a:t>
            </a:r>
            <a:br>
              <a:rPr lang="de-DE"/>
            </a:br>
            <a:r>
              <a:rPr lang="de-DE"/>
              <a:t>z. B. abschließbarer Raum, Safe, Datentreuhänder</a:t>
            </a:r>
            <a:endParaRPr/>
          </a:p>
          <a:p>
            <a:pPr>
              <a:defRPr/>
            </a:pPr>
            <a:r>
              <a:rPr lang="de-DE"/>
              <a:t>Automatische Verschlüsselungsoptionen, </a:t>
            </a:r>
            <a:br>
              <a:rPr lang="de-DE"/>
            </a:br>
            <a:r>
              <a:rPr lang="de-DE"/>
              <a:t>z. B. FileVault, Bitlocker, dm-crypt</a:t>
            </a:r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 dirty="0"/>
              <a:t>Daten Schützen</a:t>
            </a:r>
            <a:endParaRPr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Physischer Schutz und Verschlüsselung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937FF08-E090-CCC8-63ED-8ED2904A95C6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11.4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7501582" cy="2782888"/>
          </a:xfrm>
        </p:spPr>
        <p:txBody>
          <a:bodyPr/>
          <a:lstStyle/>
          <a:p>
            <a:pPr>
              <a:defRPr/>
            </a:pPr>
            <a:r>
              <a:rPr lang="de-DE" dirty="0"/>
              <a:t>Mindestens acht Zeichen</a:t>
            </a:r>
            <a:endParaRPr dirty="0"/>
          </a:p>
          <a:p>
            <a:pPr>
              <a:defRPr/>
            </a:pPr>
            <a:r>
              <a:rPr lang="de-DE" dirty="0"/>
              <a:t>Klein- und Großbuchstaben </a:t>
            </a:r>
            <a:endParaRPr dirty="0"/>
          </a:p>
          <a:p>
            <a:pPr>
              <a:defRPr/>
            </a:pPr>
            <a:r>
              <a:rPr lang="de-DE" dirty="0"/>
              <a:t>Sonderzeichen und Ziffern</a:t>
            </a:r>
            <a:endParaRPr dirty="0"/>
          </a:p>
          <a:p>
            <a:pPr>
              <a:defRPr/>
            </a:pPr>
            <a:r>
              <a:rPr lang="de-DE" dirty="0"/>
              <a:t>Verwendete Zeichen sollten auf der Tastatur nicht nebeneinander liegen</a:t>
            </a:r>
            <a:endParaRPr dirty="0"/>
          </a:p>
          <a:p>
            <a:pPr>
              <a:defRPr/>
            </a:pPr>
            <a:r>
              <a:rPr lang="de-DE" dirty="0"/>
              <a:t>Nutzt keine Passwörter, die in Wörterbüchern vorkommen!</a:t>
            </a:r>
            <a:endParaRPr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 dirty="0"/>
              <a:t>Daten Schützen</a:t>
            </a:r>
            <a:endParaRPr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Passwortschutz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</a:t>
            </a:fld>
            <a:endParaRPr lang="de-DE"/>
          </a:p>
        </p:txBody>
      </p:sp>
      <p:pic>
        <p:nvPicPr>
          <p:cNvPr id="1943244951" name="Grafik 194324495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00192" y="1203598"/>
            <a:ext cx="1501324" cy="1866645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41602733-3006-25D7-312C-503E7195E667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11.5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Rechte und Rollen</a:t>
            </a:r>
            <a:endParaRPr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Zugriffsrechte und Rollenvergabe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</a:t>
            </a:fld>
            <a:endParaRPr lang="de-DE"/>
          </a:p>
        </p:txBody>
      </p:sp>
      <p:grpSp>
        <p:nvGrpSpPr>
          <p:cNvPr id="43" name="Gruppieren 42"/>
          <p:cNvGrpSpPr/>
          <p:nvPr/>
        </p:nvGrpSpPr>
        <p:grpSpPr bwMode="auto">
          <a:xfrm>
            <a:off x="530460" y="1964757"/>
            <a:ext cx="2952328" cy="1787552"/>
            <a:chOff x="530460" y="1964757"/>
            <a:chExt cx="2952328" cy="1787552"/>
          </a:xfrm>
        </p:grpSpPr>
        <p:sp>
          <p:nvSpPr>
            <p:cNvPr id="7" name="Oval 6"/>
            <p:cNvSpPr>
              <a:spLocks noChangeAspect="1"/>
            </p:cNvSpPr>
            <p:nvPr/>
          </p:nvSpPr>
          <p:spPr bwMode="auto">
            <a:xfrm>
              <a:off x="1616240" y="2924309"/>
              <a:ext cx="828000" cy="828000"/>
            </a:xfrm>
            <a:prstGeom prst="ellipse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  <a:alpha val="65000"/>
              </a:schemeClr>
            </a:solidFill>
            <a:ln w="12700" cap="flat" cmpd="sng" algn="ctr">
              <a:solidFill>
                <a:srgbClr val="5E5E5E"/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400" b="1">
                  <a:solidFill>
                    <a:schemeClr val="bg2">
                      <a:lumMod val="10000"/>
                    </a:schemeClr>
                  </a:solidFill>
                </a:rPr>
                <a:t>Wer?</a:t>
              </a:r>
              <a:endParaRPr sz="1400" b="1"/>
            </a:p>
          </p:txBody>
        </p:sp>
        <p:grpSp>
          <p:nvGrpSpPr>
            <p:cNvPr id="31" name="Gruppieren 30"/>
            <p:cNvGrpSpPr/>
            <p:nvPr/>
          </p:nvGrpSpPr>
          <p:grpSpPr bwMode="auto">
            <a:xfrm>
              <a:off x="530460" y="2342055"/>
              <a:ext cx="1125055" cy="658615"/>
              <a:chOff x="323528" y="2643758"/>
              <a:chExt cx="1125055" cy="658615"/>
            </a:xfrm>
          </p:grpSpPr>
          <p:sp>
            <p:nvSpPr>
              <p:cNvPr id="8" name="Pfeil nach links 7"/>
              <p:cNvSpPr/>
              <p:nvPr/>
            </p:nvSpPr>
            <p:spPr bwMode="auto">
              <a:xfrm rot="12899999">
                <a:off x="821559" y="3080346"/>
                <a:ext cx="627024" cy="222027"/>
              </a:xfrm>
              <a:prstGeom prst="leftArrow">
                <a:avLst>
                  <a:gd name="adj1" fmla="val 60000"/>
                  <a:gd name="adj2" fmla="val 50000"/>
                </a:avLst>
              </a:prstGeom>
              <a:solidFill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solidFill>
              <a:ln>
                <a:noFill/>
              </a:ln>
            </p:spPr>
            <p:style>
              <a:lnRef idx="0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GB" sz="1400"/>
              </a:p>
            </p:txBody>
          </p:sp>
          <p:sp>
            <p:nvSpPr>
              <p:cNvPr id="9" name="Abgerundetes Rechteck 8"/>
              <p:cNvSpPr/>
              <p:nvPr/>
            </p:nvSpPr>
            <p:spPr bwMode="auto">
              <a:xfrm>
                <a:off x="323528" y="2643758"/>
                <a:ext cx="864000" cy="592073"/>
              </a:xfrm>
              <a:prstGeom prst="roundRect">
                <a:avLst>
                  <a:gd name="adj" fmla="val 10000"/>
                </a:avLst>
              </a:prstGeom>
              <a:solidFill>
                <a:srgbClr val="6DA7D3"/>
              </a:solidFill>
              <a:ln w="12700" cap="flat" cmpd="sng" algn="ctr">
                <a:solidFill>
                  <a:srgbClr val="5E5E5E"/>
                </a:solidFill>
                <a:prstDash val="solid"/>
                <a:miter lim="800000"/>
              </a:ln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marL="0" lvl="0" indent="0" algn="ctr" defTabSz="62230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de-DE" sz="1400">
                    <a:solidFill>
                      <a:schemeClr val="bg2">
                        <a:lumMod val="10000"/>
                      </a:schemeClr>
                    </a:solidFill>
                  </a:rPr>
                  <a:t>Gruppe</a:t>
                </a:r>
                <a:endParaRPr sz="1400"/>
              </a:p>
            </p:txBody>
          </p:sp>
        </p:grpSp>
        <p:grpSp>
          <p:nvGrpSpPr>
            <p:cNvPr id="33" name="Gruppieren 32"/>
            <p:cNvGrpSpPr/>
            <p:nvPr/>
          </p:nvGrpSpPr>
          <p:grpSpPr bwMode="auto">
            <a:xfrm>
              <a:off x="1598240" y="1964757"/>
              <a:ext cx="864000" cy="923060"/>
              <a:chOff x="1367421" y="2266460"/>
              <a:chExt cx="864000" cy="923060"/>
            </a:xfrm>
          </p:grpSpPr>
          <p:sp>
            <p:nvSpPr>
              <p:cNvPr id="10" name="Pfeil nach links 9"/>
              <p:cNvSpPr/>
              <p:nvPr/>
            </p:nvSpPr>
            <p:spPr bwMode="auto">
              <a:xfrm rot="16199998">
                <a:off x="1485909" y="2764994"/>
                <a:ext cx="627024" cy="222027"/>
              </a:xfrm>
              <a:prstGeom prst="leftArrow">
                <a:avLst>
                  <a:gd name="adj1" fmla="val 60000"/>
                  <a:gd name="adj2" fmla="val 50000"/>
                </a:avLst>
              </a:prstGeom>
              <a:solidFill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solidFill>
              <a:ln>
                <a:noFill/>
              </a:ln>
            </p:spPr>
            <p:style>
              <a:lnRef idx="0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GB" sz="1400"/>
              </a:p>
            </p:txBody>
          </p:sp>
          <p:sp>
            <p:nvSpPr>
              <p:cNvPr id="11" name="Abgerundetes Rechteck 10"/>
              <p:cNvSpPr/>
              <p:nvPr/>
            </p:nvSpPr>
            <p:spPr bwMode="auto">
              <a:xfrm>
                <a:off x="1367421" y="2266460"/>
                <a:ext cx="864000" cy="592073"/>
              </a:xfrm>
              <a:prstGeom prst="roundRect">
                <a:avLst>
                  <a:gd name="adj" fmla="val 10000"/>
                </a:avLst>
              </a:prstGeom>
              <a:solidFill>
                <a:srgbClr val="6DA7D3"/>
              </a:solidFill>
              <a:ln w="12700" cap="flat" cmpd="sng" algn="ctr">
                <a:solidFill>
                  <a:srgbClr val="5E5E5E"/>
                </a:solidFill>
                <a:prstDash val="solid"/>
                <a:miter lim="800000"/>
              </a:ln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marL="0" lvl="0" indent="0" algn="ctr" defTabSz="62230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de-DE" sz="1400">
                    <a:solidFill>
                      <a:schemeClr val="bg2">
                        <a:lumMod val="10000"/>
                      </a:schemeClr>
                    </a:solidFill>
                  </a:rPr>
                  <a:t>Rolle</a:t>
                </a:r>
                <a:endParaRPr sz="1400"/>
              </a:p>
            </p:txBody>
          </p:sp>
        </p:grpSp>
        <p:sp>
          <p:nvSpPr>
            <p:cNvPr id="12" name="Pfeil nach links 11"/>
            <p:cNvSpPr/>
            <p:nvPr/>
          </p:nvSpPr>
          <p:spPr bwMode="auto">
            <a:xfrm rot="19499999">
              <a:off x="2416739" y="2778643"/>
              <a:ext cx="627024" cy="222027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>
              <a:noFill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n-GB" sz="1400"/>
            </a:p>
          </p:txBody>
        </p:sp>
        <p:sp>
          <p:nvSpPr>
            <p:cNvPr id="13" name="Abgerundetes Rechteck 12"/>
            <p:cNvSpPr/>
            <p:nvPr/>
          </p:nvSpPr>
          <p:spPr bwMode="auto">
            <a:xfrm>
              <a:off x="2618788" y="2342055"/>
              <a:ext cx="864000" cy="592073"/>
            </a:xfrm>
            <a:prstGeom prst="roundRect">
              <a:avLst>
                <a:gd name="adj" fmla="val 10000"/>
              </a:avLst>
            </a:prstGeom>
            <a:solidFill>
              <a:srgbClr val="6DA7D3"/>
            </a:solidFill>
            <a:ln w="12700" cap="flat" cmpd="sng" algn="ctr">
              <a:solidFill>
                <a:srgbClr val="5E5E5E"/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400">
                  <a:solidFill>
                    <a:schemeClr val="bg2">
                      <a:lumMod val="10000"/>
                    </a:schemeClr>
                  </a:solidFill>
                </a:rPr>
                <a:t>Benutzer</a:t>
              </a:r>
              <a:endParaRPr sz="1400"/>
            </a:p>
          </p:txBody>
        </p:sp>
      </p:grpSp>
      <p:grpSp>
        <p:nvGrpSpPr>
          <p:cNvPr id="38" name="Gruppieren 37"/>
          <p:cNvGrpSpPr/>
          <p:nvPr/>
        </p:nvGrpSpPr>
        <p:grpSpPr bwMode="auto">
          <a:xfrm>
            <a:off x="3203848" y="2866734"/>
            <a:ext cx="3024336" cy="1793248"/>
            <a:chOff x="3275856" y="2800420"/>
            <a:chExt cx="3024336" cy="1793248"/>
          </a:xfrm>
        </p:grpSpPr>
        <p:grpSp>
          <p:nvGrpSpPr>
            <p:cNvPr id="37" name="Gruppieren 36"/>
            <p:cNvGrpSpPr/>
            <p:nvPr/>
          </p:nvGrpSpPr>
          <p:grpSpPr bwMode="auto">
            <a:xfrm>
              <a:off x="3275856" y="3219822"/>
              <a:ext cx="1145151" cy="616513"/>
              <a:chOff x="3275856" y="3219822"/>
              <a:chExt cx="1145151" cy="616513"/>
            </a:xfrm>
          </p:grpSpPr>
          <p:sp>
            <p:nvSpPr>
              <p:cNvPr id="16" name="Pfeil nach links 15"/>
              <p:cNvSpPr/>
              <p:nvPr/>
            </p:nvSpPr>
            <p:spPr bwMode="auto">
              <a:xfrm rot="12899999">
                <a:off x="3793983" y="3614308"/>
                <a:ext cx="627024" cy="222027"/>
              </a:xfrm>
              <a:prstGeom prst="leftArrow">
                <a:avLst>
                  <a:gd name="adj1" fmla="val 60000"/>
                  <a:gd name="adj2" fmla="val 50000"/>
                </a:avLst>
              </a:prstGeom>
              <a:solidFill>
                <a:schemeClr val="accent2">
                  <a:tint val="60000"/>
                  <a:hueOff val="0"/>
                  <a:satOff val="0"/>
                  <a:lumOff val="0"/>
                  <a:alphaOff val="0"/>
                </a:schemeClr>
              </a:solidFill>
              <a:ln>
                <a:noFill/>
              </a:ln>
            </p:spPr>
            <p:style>
              <a:lnRef idx="0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GB" sz="1400"/>
              </a:p>
            </p:txBody>
          </p:sp>
          <p:sp>
            <p:nvSpPr>
              <p:cNvPr id="17" name="Abgerundetes Rechteck 16"/>
              <p:cNvSpPr/>
              <p:nvPr/>
            </p:nvSpPr>
            <p:spPr bwMode="auto">
              <a:xfrm>
                <a:off x="3275856" y="3219822"/>
                <a:ext cx="864000" cy="592073"/>
              </a:xfrm>
              <a:prstGeom prst="roundRect">
                <a:avLst>
                  <a:gd name="adj" fmla="val 10000"/>
                </a:avLst>
              </a:prstGeom>
              <a:solidFill>
                <a:srgbClr val="78C6C0"/>
              </a:solidFill>
              <a:ln w="12700" cap="flat" cmpd="sng" algn="ctr">
                <a:solidFill>
                  <a:srgbClr val="5E5E5E"/>
                </a:solidFill>
                <a:prstDash val="solid"/>
                <a:miter lim="800000"/>
              </a:ln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="horz" wrap="square" lIns="22860" tIns="22860" rIns="22860" bIns="22860" numCol="1" spcCol="1270" anchor="ctr" anchorCtr="0">
                <a:noAutofit/>
              </a:bodyPr>
              <a:lstStyle/>
              <a:p>
                <a:pPr marL="0" lvl="0" indent="0" algn="ctr" defTabSz="53340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de-DE" sz="1400">
                    <a:solidFill>
                      <a:schemeClr val="bg2">
                        <a:lumMod val="10000"/>
                      </a:schemeClr>
                    </a:solidFill>
                  </a:rPr>
                  <a:t>Lesen</a:t>
                </a:r>
                <a:endParaRPr sz="1400"/>
              </a:p>
            </p:txBody>
          </p:sp>
        </p:grpSp>
        <p:grpSp>
          <p:nvGrpSpPr>
            <p:cNvPr id="36" name="Gruppieren 35"/>
            <p:cNvGrpSpPr/>
            <p:nvPr/>
          </p:nvGrpSpPr>
          <p:grpSpPr bwMode="auto">
            <a:xfrm>
              <a:off x="4366738" y="2800420"/>
              <a:ext cx="864000" cy="1793248"/>
              <a:chOff x="4367320" y="2800420"/>
              <a:chExt cx="864000" cy="1793248"/>
            </a:xfrm>
          </p:grpSpPr>
          <p:sp>
            <p:nvSpPr>
              <p:cNvPr id="15" name="Oval 14"/>
              <p:cNvSpPr>
                <a:spLocks noChangeAspect="1"/>
              </p:cNvSpPr>
              <p:nvPr/>
            </p:nvSpPr>
            <p:spPr bwMode="auto">
              <a:xfrm>
                <a:off x="4385320" y="3765669"/>
                <a:ext cx="828000" cy="828000"/>
              </a:xfrm>
              <a:prstGeom prst="ellipse">
                <a:avLst/>
              </a:prstGeom>
              <a:solidFill>
                <a:schemeClr val="accent2">
                  <a:hueOff val="0"/>
                  <a:satOff val="0"/>
                  <a:lumOff val="0"/>
                  <a:alphaOff val="0"/>
                  <a:alpha val="65000"/>
                </a:schemeClr>
              </a:solidFill>
              <a:ln w="12700" cap="flat" cmpd="sng" algn="ctr">
                <a:solidFill>
                  <a:srgbClr val="5E5E5E"/>
                </a:solidFill>
                <a:prstDash val="solid"/>
                <a:miter lim="800000"/>
              </a:ln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="horz" wrap="square" lIns="11430" tIns="11430" rIns="11430" bIns="11430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de-DE" sz="1400" b="1">
                    <a:solidFill>
                      <a:schemeClr val="bg2">
                        <a:lumMod val="10000"/>
                      </a:schemeClr>
                    </a:solidFill>
                  </a:rPr>
                  <a:t>Darf was?</a:t>
                </a:r>
                <a:endParaRPr sz="1400" b="1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18" name="Pfeil nach links 17"/>
              <p:cNvSpPr/>
              <p:nvPr/>
            </p:nvSpPr>
            <p:spPr bwMode="auto">
              <a:xfrm rot="16199998">
                <a:off x="4485808" y="3298956"/>
                <a:ext cx="627024" cy="222027"/>
              </a:xfrm>
              <a:prstGeom prst="leftArrow">
                <a:avLst>
                  <a:gd name="adj1" fmla="val 60000"/>
                  <a:gd name="adj2" fmla="val 50000"/>
                </a:avLst>
              </a:prstGeom>
              <a:solidFill>
                <a:schemeClr val="accent2">
                  <a:tint val="60000"/>
                  <a:hueOff val="0"/>
                  <a:satOff val="0"/>
                  <a:lumOff val="0"/>
                  <a:alphaOff val="0"/>
                </a:schemeClr>
              </a:solidFill>
              <a:ln>
                <a:noFill/>
              </a:ln>
            </p:spPr>
            <p:style>
              <a:lnRef idx="0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GB" sz="1400"/>
              </a:p>
            </p:txBody>
          </p:sp>
          <p:sp>
            <p:nvSpPr>
              <p:cNvPr id="19" name="Abgerundetes Rechteck 18"/>
              <p:cNvSpPr/>
              <p:nvPr/>
            </p:nvSpPr>
            <p:spPr bwMode="auto">
              <a:xfrm>
                <a:off x="4367320" y="2800420"/>
                <a:ext cx="864000" cy="592073"/>
              </a:xfrm>
              <a:prstGeom prst="roundRect">
                <a:avLst>
                  <a:gd name="adj" fmla="val 10000"/>
                </a:avLst>
              </a:prstGeom>
              <a:solidFill>
                <a:srgbClr val="78C6C0"/>
              </a:solidFill>
              <a:ln w="12700" cap="flat" cmpd="sng" algn="ctr">
                <a:solidFill>
                  <a:srgbClr val="5E5E5E"/>
                </a:solidFill>
                <a:prstDash val="solid"/>
                <a:miter lim="800000"/>
              </a:ln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="horz" wrap="square" lIns="22860" tIns="22860" rIns="22860" bIns="22860" numCol="1" spcCol="1270" anchor="ctr" anchorCtr="0">
                <a:noAutofit/>
              </a:bodyPr>
              <a:lstStyle/>
              <a:p>
                <a:pPr marL="0" lvl="0" indent="0" algn="ctr" defTabSz="53340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de-DE" sz="1400">
                    <a:solidFill>
                      <a:schemeClr val="bg2">
                        <a:lumMod val="10000"/>
                      </a:schemeClr>
                    </a:solidFill>
                  </a:rPr>
                  <a:t>Schreiben</a:t>
                </a:r>
                <a:endParaRPr sz="1400"/>
              </a:p>
            </p:txBody>
          </p:sp>
        </p:grpSp>
        <p:grpSp>
          <p:nvGrpSpPr>
            <p:cNvPr id="35" name="Gruppieren 34"/>
            <p:cNvGrpSpPr/>
            <p:nvPr/>
          </p:nvGrpSpPr>
          <p:grpSpPr bwMode="auto">
            <a:xfrm>
              <a:off x="5162135" y="3219822"/>
              <a:ext cx="1138057" cy="616513"/>
              <a:chOff x="5162135" y="3219822"/>
              <a:chExt cx="1138057" cy="616513"/>
            </a:xfrm>
          </p:grpSpPr>
          <p:sp>
            <p:nvSpPr>
              <p:cNvPr id="20" name="Pfeil nach links 19"/>
              <p:cNvSpPr/>
              <p:nvPr/>
            </p:nvSpPr>
            <p:spPr bwMode="auto">
              <a:xfrm rot="19499999">
                <a:off x="5162135" y="3614308"/>
                <a:ext cx="627024" cy="222027"/>
              </a:xfrm>
              <a:prstGeom prst="leftArrow">
                <a:avLst>
                  <a:gd name="adj1" fmla="val 60000"/>
                  <a:gd name="adj2" fmla="val 50000"/>
                </a:avLst>
              </a:prstGeom>
              <a:solidFill>
                <a:schemeClr val="accent2">
                  <a:tint val="60000"/>
                  <a:hueOff val="0"/>
                  <a:satOff val="0"/>
                  <a:lumOff val="0"/>
                  <a:alphaOff val="0"/>
                </a:schemeClr>
              </a:solidFill>
              <a:ln>
                <a:noFill/>
              </a:ln>
            </p:spPr>
            <p:style>
              <a:lnRef idx="0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GB" sz="1400"/>
              </a:p>
            </p:txBody>
          </p:sp>
          <p:sp>
            <p:nvSpPr>
              <p:cNvPr id="21" name="Abgerundetes Rechteck 20"/>
              <p:cNvSpPr/>
              <p:nvPr/>
            </p:nvSpPr>
            <p:spPr bwMode="auto">
              <a:xfrm>
                <a:off x="5436192" y="3219822"/>
                <a:ext cx="864000" cy="592073"/>
              </a:xfrm>
              <a:prstGeom prst="roundRect">
                <a:avLst>
                  <a:gd name="adj" fmla="val 10000"/>
                </a:avLst>
              </a:prstGeom>
              <a:solidFill>
                <a:srgbClr val="78C6C0"/>
              </a:solidFill>
              <a:ln w="12700" cap="flat" cmpd="sng" algn="ctr">
                <a:solidFill>
                  <a:srgbClr val="5E5E5E"/>
                </a:solidFill>
                <a:prstDash val="solid"/>
                <a:miter lim="800000"/>
              </a:ln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="horz" wrap="square" lIns="22860" tIns="22860" rIns="22860" bIns="22860" numCol="1" spcCol="1270" anchor="ctr" anchorCtr="0">
                <a:noAutofit/>
              </a:bodyPr>
              <a:lstStyle/>
              <a:p>
                <a:pPr marL="0" lvl="0" indent="0" algn="ctr" defTabSz="53340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de-DE" sz="1400">
                    <a:solidFill>
                      <a:schemeClr val="bg2">
                        <a:lumMod val="10000"/>
                      </a:schemeClr>
                    </a:solidFill>
                  </a:rPr>
                  <a:t>Ausführen</a:t>
                </a:r>
                <a:endParaRPr sz="1400"/>
              </a:p>
            </p:txBody>
          </p:sp>
        </p:grpSp>
      </p:grpSp>
      <p:grpSp>
        <p:nvGrpSpPr>
          <p:cNvPr id="42" name="Gruppieren 41"/>
          <p:cNvGrpSpPr/>
          <p:nvPr/>
        </p:nvGrpSpPr>
        <p:grpSpPr bwMode="auto">
          <a:xfrm>
            <a:off x="6012159" y="2342055"/>
            <a:ext cx="2952328" cy="1410254"/>
            <a:chOff x="6012159" y="2342055"/>
            <a:chExt cx="2952328" cy="1410254"/>
          </a:xfrm>
        </p:grpSpPr>
        <p:sp>
          <p:nvSpPr>
            <p:cNvPr id="23" name="Oval 22"/>
            <p:cNvSpPr>
              <a:spLocks noChangeAspect="1"/>
            </p:cNvSpPr>
            <p:nvPr/>
          </p:nvSpPr>
          <p:spPr bwMode="auto">
            <a:xfrm>
              <a:off x="7078729" y="2924309"/>
              <a:ext cx="828000" cy="828000"/>
            </a:xfrm>
            <a:prstGeom prst="ellipse">
              <a:avLst/>
            </a:prstGeom>
            <a:solidFill>
              <a:schemeClr val="accent6">
                <a:hueOff val="0"/>
                <a:satOff val="0"/>
                <a:lumOff val="0"/>
                <a:alphaOff val="0"/>
                <a:alpha val="65000"/>
              </a:schemeClr>
            </a:solidFill>
            <a:ln w="12700" cap="flat" cmpd="sng" algn="ctr">
              <a:solidFill>
                <a:srgbClr val="5E5E5E"/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de-DE" sz="1400" b="1">
                  <a:solidFill>
                    <a:schemeClr val="bg2">
                      <a:lumMod val="10000"/>
                    </a:schemeClr>
                  </a:solidFill>
                </a:rPr>
                <a:t>Wofür?</a:t>
              </a:r>
              <a:endParaRPr sz="1400" b="1"/>
            </a:p>
          </p:txBody>
        </p:sp>
        <p:grpSp>
          <p:nvGrpSpPr>
            <p:cNvPr id="41" name="Gruppieren 40"/>
            <p:cNvGrpSpPr/>
            <p:nvPr/>
          </p:nvGrpSpPr>
          <p:grpSpPr bwMode="auto">
            <a:xfrm>
              <a:off x="6012159" y="2342055"/>
              <a:ext cx="1144961" cy="659285"/>
              <a:chOff x="6012159" y="2342055"/>
              <a:chExt cx="1144961" cy="659285"/>
            </a:xfrm>
          </p:grpSpPr>
          <p:sp>
            <p:nvSpPr>
              <p:cNvPr id="24" name="Pfeil nach links 23"/>
              <p:cNvSpPr/>
              <p:nvPr/>
            </p:nvSpPr>
            <p:spPr bwMode="auto">
              <a:xfrm rot="12899999">
                <a:off x="6532192" y="2779313"/>
                <a:ext cx="624929" cy="222027"/>
              </a:xfrm>
              <a:prstGeom prst="leftArrow">
                <a:avLst>
                  <a:gd name="adj1" fmla="val 60000"/>
                  <a:gd name="adj2" fmla="val 50000"/>
                </a:avLst>
              </a:prstGeom>
              <a:solidFill>
                <a:schemeClr val="accent6">
                  <a:tint val="60000"/>
                  <a:hueOff val="0"/>
                  <a:satOff val="0"/>
                  <a:lumOff val="0"/>
                  <a:alphaOff val="0"/>
                </a:schemeClr>
              </a:solidFill>
              <a:ln>
                <a:noFill/>
              </a:ln>
            </p:spPr>
            <p:style>
              <a:lnRef idx="0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GB" sz="1400"/>
              </a:p>
            </p:txBody>
          </p:sp>
          <p:sp>
            <p:nvSpPr>
              <p:cNvPr id="25" name="Abgerundetes Rechteck 24"/>
              <p:cNvSpPr/>
              <p:nvPr/>
            </p:nvSpPr>
            <p:spPr bwMode="auto">
              <a:xfrm>
                <a:off x="6012159" y="2342055"/>
                <a:ext cx="864000" cy="592073"/>
              </a:xfrm>
              <a:prstGeom prst="roundRect">
                <a:avLst>
                  <a:gd name="adj" fmla="val 10000"/>
                </a:avLst>
              </a:prstGeom>
              <a:solidFill>
                <a:srgbClr val="E079AA"/>
              </a:solidFill>
              <a:ln w="12700" cap="flat" cmpd="sng" algn="ctr">
                <a:solidFill>
                  <a:srgbClr val="5E5E5E"/>
                </a:solidFill>
                <a:prstDash val="solid"/>
                <a:miter lim="800000"/>
              </a:ln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="horz" wrap="square" lIns="32385" tIns="32385" rIns="32385" bIns="32385" numCol="1" spcCol="1270" anchor="ctr" anchorCtr="0">
                <a:noAutofit/>
              </a:bodyPr>
              <a:lstStyle/>
              <a:p>
                <a:pPr marL="0" lvl="0" indent="0" algn="ctr" defTabSz="75565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de-DE" sz="1400">
                    <a:solidFill>
                      <a:schemeClr val="bg2">
                        <a:lumMod val="10000"/>
                      </a:schemeClr>
                    </a:solidFill>
                  </a:rPr>
                  <a:t>Ordner</a:t>
                </a:r>
                <a:endParaRPr sz="1400"/>
              </a:p>
            </p:txBody>
          </p:sp>
        </p:grpSp>
        <p:grpSp>
          <p:nvGrpSpPr>
            <p:cNvPr id="40" name="Gruppieren 39"/>
            <p:cNvGrpSpPr/>
            <p:nvPr/>
          </p:nvGrpSpPr>
          <p:grpSpPr bwMode="auto">
            <a:xfrm>
              <a:off x="7828336" y="2342055"/>
              <a:ext cx="1136152" cy="659285"/>
              <a:chOff x="7828336" y="2342055"/>
              <a:chExt cx="1136152" cy="659285"/>
            </a:xfrm>
          </p:grpSpPr>
          <p:sp>
            <p:nvSpPr>
              <p:cNvPr id="26" name="Pfeil nach links 25"/>
              <p:cNvSpPr/>
              <p:nvPr/>
            </p:nvSpPr>
            <p:spPr bwMode="auto">
              <a:xfrm rot="19499999">
                <a:off x="7828336" y="2779313"/>
                <a:ext cx="624929" cy="222027"/>
              </a:xfrm>
              <a:prstGeom prst="leftArrow">
                <a:avLst>
                  <a:gd name="adj1" fmla="val 60000"/>
                  <a:gd name="adj2" fmla="val 50000"/>
                </a:avLst>
              </a:prstGeom>
              <a:solidFill>
                <a:schemeClr val="accent6">
                  <a:tint val="60000"/>
                  <a:hueOff val="0"/>
                  <a:satOff val="0"/>
                  <a:lumOff val="0"/>
                  <a:alphaOff val="0"/>
                </a:schemeClr>
              </a:solidFill>
              <a:ln>
                <a:noFill/>
              </a:ln>
            </p:spPr>
            <p:style>
              <a:lnRef idx="0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defRPr/>
                </a:pPr>
                <a:endParaRPr lang="en-GB" sz="1400"/>
              </a:p>
            </p:txBody>
          </p:sp>
          <p:sp>
            <p:nvSpPr>
              <p:cNvPr id="27" name="Abgerundetes Rechteck 26"/>
              <p:cNvSpPr/>
              <p:nvPr/>
            </p:nvSpPr>
            <p:spPr bwMode="auto">
              <a:xfrm>
                <a:off x="8100488" y="2342055"/>
                <a:ext cx="864000" cy="592073"/>
              </a:xfrm>
              <a:prstGeom prst="roundRect">
                <a:avLst>
                  <a:gd name="adj" fmla="val 10000"/>
                </a:avLst>
              </a:prstGeom>
              <a:solidFill>
                <a:srgbClr val="E079AA"/>
              </a:solidFill>
              <a:ln w="12700" cap="flat" cmpd="sng" algn="ctr">
                <a:solidFill>
                  <a:srgbClr val="5E5E5E"/>
                </a:solidFill>
                <a:prstDash val="solid"/>
                <a:miter lim="800000"/>
              </a:ln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="horz" wrap="square" lIns="32385" tIns="32385" rIns="32385" bIns="32385" numCol="1" spcCol="1270" anchor="ctr" anchorCtr="0">
                <a:noAutofit/>
              </a:bodyPr>
              <a:lstStyle/>
              <a:p>
                <a:pPr marL="0" lvl="0" indent="0" algn="ctr" defTabSz="75565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r>
                  <a:rPr lang="de-DE" sz="1400">
                    <a:solidFill>
                      <a:schemeClr val="bg2">
                        <a:lumMod val="10000"/>
                      </a:schemeClr>
                    </a:solidFill>
                  </a:rPr>
                  <a:t>Datei</a:t>
                </a:r>
                <a:endParaRPr sz="1400"/>
              </a:p>
            </p:txBody>
          </p:sp>
        </p:grp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63342891-CBB9-62E6-7AF1-D59B8BAA0C94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11.6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/>
              <a:t>Kaffeepause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</a:t>
            </a:fld>
            <a:endParaRPr lang="de-DE"/>
          </a:p>
        </p:txBody>
      </p:sp>
      <p:pic>
        <p:nvPicPr>
          <p:cNvPr id="5" name="Inhaltsplatzhalter 6"/>
          <p:cNvPicPr>
            <a:picLocks noGrp="1" noChangeAspect="1"/>
          </p:cNvPicPr>
          <p:nvPr>
            <p:ph idx="4294967295"/>
          </p:nvPr>
        </p:nvPicPr>
        <p:blipFill>
          <a:blip r:embed="rId3"/>
          <a:stretch/>
        </p:blipFill>
        <p:spPr bwMode="auto">
          <a:xfrm>
            <a:off x="0" y="0"/>
            <a:ext cx="0" cy="0"/>
          </a:xfrm>
          <a:prstGeom prst="rect">
            <a:avLst/>
          </a:prstGeom>
        </p:spPr>
      </p:pic>
      <p:pic>
        <p:nvPicPr>
          <p:cNvPr id="2" name="Bild" descr="Bild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442331" y="1178741"/>
            <a:ext cx="3325259" cy="29421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solidFill>
          <a:srgbClr val="000000"/>
        </a:solidFill>
        <a:ln w="12700" cap="flat">
          <a:noFill/>
          <a:miter lim="400000"/>
        </a:ln>
      </a:spPr>
      <a:bodyPr rtlCol="0" anchor="ctr"/>
      <a:lstStyle>
        <a:defPPr algn="ctr">
          <a:defRPr sz="2800" dirty="0" smtClean="0">
            <a:solidFill>
              <a:srgbClr val="FFFFFF"/>
            </a:solidFill>
          </a:defRPr>
        </a:defPPr>
      </a:lstStyle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516</Words>
  <Application>Microsoft Macintosh PowerPoint</Application>
  <DocSecurity>0</DocSecurity>
  <PresentationFormat>Bildschirmpräsentation (16:9)</PresentationFormat>
  <Paragraphs>111</Paragraphs>
  <Slides>7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Calibri</vt:lpstr>
      <vt:lpstr>Source Sans Pro Light</vt:lpstr>
      <vt:lpstr>TtT_Design</vt:lpstr>
      <vt:lpstr>Zugriffssicherheit</vt:lpstr>
      <vt:lpstr>Datensicherheit</vt:lpstr>
      <vt:lpstr>Datensicherheit</vt:lpstr>
      <vt:lpstr>Daten Schützen</vt:lpstr>
      <vt:lpstr>Daten Schützen</vt:lpstr>
      <vt:lpstr>Rechte und Rollen</vt:lpstr>
      <vt:lpstr>Kaffeepause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399</cp:revision>
  <cp:lastPrinted>2023-12-12T21:02:09Z</cp:lastPrinted>
  <dcterms:created xsi:type="dcterms:W3CDTF">2017-05-29T08:09:42Z</dcterms:created>
  <dcterms:modified xsi:type="dcterms:W3CDTF">2023-12-13T09:16:09Z</dcterms:modified>
  <cp:category/>
  <dc:identifier/>
  <cp:contentStatus/>
  <dc:language/>
  <cp:version/>
</cp:coreProperties>
</file>