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6"/>
  </p:notesMasterIdLst>
  <p:sldIdLst>
    <p:sldId id="292" r:id="rId2"/>
    <p:sldId id="293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68" r:id="rId15"/>
  </p:sldIdLst>
  <p:sldSz cx="9144000" cy="5143500" type="screen16x9"/>
  <p:notesSz cx="5143500" cy="9144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1pPr>
    <a:lvl2pPr marL="0" marR="0" indent="457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2pPr>
    <a:lvl3pPr marL="0" marR="0" indent="914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3pPr>
    <a:lvl4pPr marL="0" marR="0" indent="1371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4pPr>
    <a:lvl5pPr marL="0" marR="0" indent="18288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5pPr>
    <a:lvl6pPr marL="0" marR="0" indent="22860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6pPr>
    <a:lvl7pPr marL="0" marR="0" indent="27432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7pPr>
    <a:lvl8pPr marL="0" marR="0" indent="32004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8pPr>
    <a:lvl9pPr marL="0" marR="0" indent="3657600" algn="ctr" defTabSz="8255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4800" b="0" i="0" u="none" strike="noStrike" cap="none" spc="0">
        <a:ln>
          <a:noFill/>
        </a:ln>
        <a:solidFill>
          <a:srgbClr val="5E5E5E"/>
        </a:solidFill>
        <a:latin typeface="+mj-lt"/>
        <a:ea typeface="+mj-ea"/>
        <a:cs typeface="+mj-cs"/>
      </a:defRPr>
    </a:lvl9pPr>
  </p:defaultTextStyle>
  <p:extLst>
    <p:ext uri="{521415D9-36F7-43E2-AB2F-B90AF26B5E84}">
      <p14:sectionLst xmlns:p14="http://schemas.microsoft.com/office/powerpoint/2010/main">
        <p14:section name="Einheit 07: Ordnung und Struktur" id="{858280DB-34DF-413F-85F0-C1C185DF7B40}">
          <p14:sldIdLst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  <p14:sldId id="3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DD3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CF1AB2-1976-4502-BF36-3FF5EA218861}">
  <a:tblStyle styleId="{69CF1AB2-1976-4502-BF36-3FF5EA218861}" styleName="Medium Style 4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accent1"/>
              </a:solidFill>
            </a:ln>
          </a:left>
          <a:right>
            <a:ln w="12700">
              <a:solidFill>
                <a:schemeClr val="accent1"/>
              </a:solidFill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solidFill>
                <a:schemeClr val="accent1"/>
              </a:solidFill>
            </a:ln>
          </a:bottom>
          <a:insideH>
            <a:ln w="12700">
              <a:solidFill>
                <a:schemeClr val="accent1"/>
              </a:solidFill>
            </a:ln>
          </a:insideH>
          <a:insideV>
            <a:ln w="12700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8100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solidFill>
                <a:schemeClr val="accent1"/>
              </a:solidFill>
            </a:ln>
          </a:bottom>
        </a:tcBdr>
        <a:fill>
          <a:solidFill>
            <a:schemeClr val="accent1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53265" autoAdjust="0"/>
  </p:normalViewPr>
  <p:slideViewPr>
    <p:cSldViewPr>
      <p:cViewPr varScale="1">
        <p:scale>
          <a:sx n="86" d="100"/>
          <a:sy n="86" d="100"/>
        </p:scale>
        <p:origin x="294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50" d="100"/>
          <a:sy n="150" d="100"/>
        </p:scale>
        <p:origin x="1608" y="2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-858" y="0"/>
            <a:ext cx="1347614" cy="3235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507854" y="0"/>
            <a:ext cx="1635646" cy="3235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AC2B1D8D-54EB-4148-B867-E805BFE41198}" type="datetimeFigureOut">
              <a:rPr lang="de-DE" smtClean="0"/>
              <a:pPr>
                <a:defRPr/>
              </a:pPr>
              <a:t>13.12.23</a:t>
            </a:fld>
            <a:endParaRPr lang="de-DE"/>
          </a:p>
        </p:txBody>
      </p:sp>
      <p:sp>
        <p:nvSpPr>
          <p:cNvPr id="6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23478" y="489495"/>
            <a:ext cx="4825194" cy="271435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7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125045" y="3404405"/>
            <a:ext cx="4823627" cy="541606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-858" y="8820472"/>
            <a:ext cx="1625590" cy="3235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latin typeface="+mn-lt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517910" y="8820472"/>
            <a:ext cx="1625590" cy="3256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latin typeface="+mn-lt"/>
              </a:defRPr>
            </a:lvl1pPr>
          </a:lstStyle>
          <a:p>
            <a:pPr>
              <a:defRPr/>
            </a:pPr>
            <a:fld id="{8EAAC689-E6F8-4900-9BA8-F5156BA58BEB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1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1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1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1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1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[04m; bis 11:37 --- Folie 7.1-7.2 (2)]</a:t>
            </a:r>
          </a:p>
          <a:p>
            <a:pPr>
              <a:defRPr/>
            </a:pPr>
            <a:r>
              <a:rPr lang="de-DE" dirty="0"/>
              <a:t>ID: 07.01.01.01_v | Einheit 7: Ordnung und Struktur | Baustein 1: Struktur</a:t>
            </a:r>
          </a:p>
          <a:p>
            <a:pPr>
              <a:defRPr/>
            </a:pPr>
            <a:r>
              <a:rPr lang="de-DE" dirty="0"/>
              <a:t>Inhalt 1: Strukturierung von Daten (Zuruf) | Schritt 1: TN geben Input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Zuruf ohne Notizen</a:t>
            </a:r>
          </a:p>
          <a:p>
            <a:pPr>
              <a:defRPr/>
            </a:pPr>
            <a:r>
              <a:rPr lang="de-DE" dirty="0"/>
              <a:t>- "Wann habt ihr schon mal Ordnung und/oder Struktur eurer Daten schmerzlich vermisst?"</a:t>
            </a:r>
          </a:p>
          <a:p>
            <a:pPr>
              <a:defRPr/>
            </a:pPr>
            <a:r>
              <a:rPr lang="de-DE" dirty="0"/>
              <a:t>- Bitte Antworten einfach in den Raum rufen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6B0F24C-A148-8BFE-7634-482FB6BC16E3}" type="slidenum">
              <a:rPr/>
              <a:t>0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[01m; bis 11:55 --- Folie 7.8-7.9 (2)]</a:t>
            </a:r>
          </a:p>
          <a:p>
            <a:pPr>
              <a:defRPr/>
            </a:pPr>
            <a:r>
              <a:rPr lang="de-DE" dirty="0"/>
              <a:t>ID: 07.02.04.01_v | Einheit 7: Ordnung und Struktur | Baustein 2: Benennung und Umbenennung von Dateien</a:t>
            </a:r>
          </a:p>
          <a:p>
            <a:pPr>
              <a:defRPr/>
            </a:pPr>
            <a:r>
              <a:rPr lang="de-DE" dirty="0"/>
              <a:t>Inhalt 4: Batch </a:t>
            </a:r>
            <a:r>
              <a:rPr lang="de-DE" dirty="0" err="1"/>
              <a:t>Rename</a:t>
            </a:r>
            <a:r>
              <a:rPr lang="de-DE" dirty="0"/>
              <a:t>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Batch-</a:t>
            </a:r>
            <a:r>
              <a:rPr lang="de-DE" dirty="0" err="1"/>
              <a:t>Renaming</a:t>
            </a:r>
            <a:r>
              <a:rPr lang="de-DE" dirty="0"/>
              <a:t>-Tools werden vorgestellt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C76C75F-1284-9E59-8A65-A3198BBB6119}" type="slidenum">
              <a:rPr/>
              <a:t>9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[03m; bis 11:58 --- Folie 7.10-7.12 (3)]</a:t>
            </a:r>
          </a:p>
          <a:p>
            <a:pPr>
              <a:defRPr/>
            </a:pPr>
            <a:r>
              <a:rPr lang="de-DE" dirty="0"/>
              <a:t>ID: 07.03.01.01_v | Einheit 7: Ordnung und Struktur | Baustein 3: Versionskontrolle</a:t>
            </a:r>
          </a:p>
          <a:p>
            <a:pPr>
              <a:defRPr/>
            </a:pPr>
            <a:r>
              <a:rPr lang="de-DE" dirty="0"/>
              <a:t>Inhalt 1: Versionierung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</a:t>
            </a:r>
          </a:p>
          <a:p>
            <a:pPr>
              <a:defRPr/>
            </a:pPr>
            <a:r>
              <a:rPr lang="de-DE" dirty="0"/>
              <a:t>- Erläuterung Notwendigkeit von Versionierung</a:t>
            </a:r>
          </a:p>
          <a:p>
            <a:pPr>
              <a:defRPr/>
            </a:pPr>
            <a:r>
              <a:rPr lang="de-DE" dirty="0"/>
              <a:t>- Vorstellung Möglichkeiten von Versionierung und Versionskontrolle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in Chat [gegen Ende]: Link Checkliste Versionierung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BB978BA-5896-D534-6A60-EB6AE941F636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[03m; bis 11:58 --- Folie 7.10-7.12 (3)]</a:t>
            </a:r>
          </a:p>
          <a:p>
            <a:pPr>
              <a:defRPr/>
            </a:pPr>
            <a:r>
              <a:rPr lang="de-DE" dirty="0"/>
              <a:t>ID: 07.03.01.01_v | Einheit 7: Ordnung und Struktur | Baustein 3: Versionskontrolle</a:t>
            </a:r>
          </a:p>
          <a:p>
            <a:pPr>
              <a:defRPr/>
            </a:pPr>
            <a:r>
              <a:rPr lang="de-DE" dirty="0"/>
              <a:t>Inhalt 1: Versionierung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</a:t>
            </a:r>
          </a:p>
          <a:p>
            <a:pPr>
              <a:defRPr/>
            </a:pPr>
            <a:r>
              <a:rPr lang="de-DE" dirty="0"/>
              <a:t>- Erläuterung Notwendigkeit von Versionierung</a:t>
            </a:r>
          </a:p>
          <a:p>
            <a:pPr>
              <a:defRPr/>
            </a:pPr>
            <a:r>
              <a:rPr lang="de-DE" dirty="0"/>
              <a:t>- Vorstellung Möglichkeiten von Versionierung und Versionskontrolle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in Chat [gegen Ende]: Link Checkliste Versionierung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8CA8ABA-8A8F-F164-F1BE-EF0C62640885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[03m; bis 11:58 --- Folie 7.10-7.12 (3)]</a:t>
            </a:r>
          </a:p>
          <a:p>
            <a:pPr>
              <a:defRPr/>
            </a:pPr>
            <a:r>
              <a:rPr lang="de-DE" dirty="0"/>
              <a:t>ID: 07.03.01.01_v | Einheit 7: Ordnung und Struktur | Baustein 3: Versionskontrolle</a:t>
            </a:r>
          </a:p>
          <a:p>
            <a:pPr>
              <a:defRPr/>
            </a:pPr>
            <a:r>
              <a:rPr lang="de-DE" dirty="0"/>
              <a:t>Inhalt 1: Versionierung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</a:t>
            </a:r>
          </a:p>
          <a:p>
            <a:pPr>
              <a:defRPr/>
            </a:pPr>
            <a:r>
              <a:rPr lang="de-DE" dirty="0"/>
              <a:t>- Erläuterung Notwendigkeit von Versionierung</a:t>
            </a:r>
          </a:p>
          <a:p>
            <a:pPr>
              <a:defRPr/>
            </a:pPr>
            <a:r>
              <a:rPr lang="de-DE" dirty="0"/>
              <a:t>- Vorstellung Möglichkeiten von Versionierung und Versionskontrolle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in Chat [gegen Ende]: Link Checkliste Versionierung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EAAC689-E6F8-4900-9BA8-F5156BA58BEB}" type="slidenum">
              <a:rPr lang="de-DE"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[60m; bis 12:58 --- Folie na (na)]</a:t>
            </a:r>
          </a:p>
          <a:p>
            <a:pPr>
              <a:defRPr/>
            </a:pPr>
            <a:r>
              <a:rPr lang="de-DE" dirty="0"/>
              <a:t>ID: 07.03.02.01_v | Einheit 7: Mittagspause | Baustein 3: na</a:t>
            </a:r>
          </a:p>
          <a:p>
            <a:pPr>
              <a:defRPr/>
            </a:pPr>
            <a:r>
              <a:rPr lang="de-DE" dirty="0"/>
              <a:t>Inhalt 2: Pause (na) | Schritt 1: na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Mittagspause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Passive Rolle:</a:t>
            </a:r>
          </a:p>
          <a:p>
            <a:pPr>
              <a:defRPr/>
            </a:pPr>
            <a:r>
              <a:rPr lang="de-DE" dirty="0"/>
              <a:t>* Ende Pausen-Zeit in Chat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EEB7BA4-0F7D-33B7-40C4-492002FD5E4E}" type="slidenum">
              <a:rPr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09478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[04m; bis 11:37 --- Folie 7.1-7.2 (2)]</a:t>
            </a:r>
          </a:p>
          <a:p>
            <a:pPr>
              <a:defRPr/>
            </a:pPr>
            <a:r>
              <a:rPr lang="de-DE" dirty="0"/>
              <a:t>ID: 07.01.01.01_v | Einheit 7: Ordnung und Struktur | Baustein 1: Struktur</a:t>
            </a:r>
          </a:p>
          <a:p>
            <a:pPr>
              <a:defRPr/>
            </a:pPr>
            <a:r>
              <a:rPr lang="de-DE" dirty="0"/>
              <a:t>Inhalt 1: Strukturierung von Daten (Zuruf) | Schritt 1: TN geben Input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Zuruf ohne Notizen</a:t>
            </a:r>
          </a:p>
          <a:p>
            <a:pPr>
              <a:defRPr/>
            </a:pPr>
            <a:r>
              <a:rPr lang="de-DE" dirty="0"/>
              <a:t>- "Wann habt ihr schon mal Ordnung und/oder Struktur eurer Daten schmerzlich vermisst?"</a:t>
            </a:r>
          </a:p>
          <a:p>
            <a:pPr>
              <a:defRPr/>
            </a:pPr>
            <a:r>
              <a:rPr lang="de-DE" dirty="0"/>
              <a:t>- Bitte Antworten einfach in den Raum rufen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1C0FF3B-191F-A82A-4179-432F8D7B0E32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[01m; bis 11:38 --- Folie 7.3 (1)]</a:t>
            </a:r>
          </a:p>
          <a:p>
            <a:pPr>
              <a:defRPr/>
            </a:pPr>
            <a:r>
              <a:rPr lang="de-DE" dirty="0"/>
              <a:t>ID: 07.01.01.02_v | Einheit 7: Ordnung und Struktur | Baustein 1: Struktur</a:t>
            </a:r>
          </a:p>
          <a:p>
            <a:pPr>
              <a:defRPr/>
            </a:pPr>
            <a:r>
              <a:rPr lang="de-DE" dirty="0"/>
              <a:t>Inhalt 1: Strukturierung von Daten (Vortrag) | Schritt 2: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Wirkung von Struktur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CD3F11D-2F55-6985-D23B-9BFAC2318E1B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[06m; bis 11:44 --- Folie 7.4-7.6 (3)]</a:t>
            </a:r>
          </a:p>
          <a:p>
            <a:pPr>
              <a:defRPr/>
            </a:pPr>
            <a:r>
              <a:rPr lang="de-DE" dirty="0"/>
              <a:t>ID: 07.02.02.01_v | Einheit 7: Ordnung und Struktur | Baustein 2: Benennung und Umbenennung von Dateien</a:t>
            </a:r>
          </a:p>
          <a:p>
            <a:pPr>
              <a:defRPr/>
            </a:pPr>
            <a:r>
              <a:rPr lang="de-DE" dirty="0"/>
              <a:t>Inhalt 2: Dateibenennung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Hinweise für eine gute Benennung von Dateien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6987930-E82D-5440-007E-565C03BBF98F}" type="slidenum">
              <a:rPr/>
              <a:t>3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[06m; bis 11:44 --- Folie 7.4-7.6 (3)]</a:t>
            </a:r>
          </a:p>
          <a:p>
            <a:pPr>
              <a:defRPr/>
            </a:pPr>
            <a:r>
              <a:rPr lang="de-DE" dirty="0"/>
              <a:t>ID: 07.02.02.01_v | Einheit 7: Ordnung und Struktur | Baustein 2: Benennung und Umbenennung von Dateien</a:t>
            </a:r>
          </a:p>
          <a:p>
            <a:pPr>
              <a:defRPr/>
            </a:pPr>
            <a:r>
              <a:rPr lang="de-DE" dirty="0"/>
              <a:t>Inhalt 2: Dateibenennung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Hinweise für eine gute Benennung von Dateien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9717788-D849-44AF-0353-8C8FD8820D79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[06m; bis 11:44 --- Folie 7.4-7.6 (3)]</a:t>
            </a:r>
          </a:p>
          <a:p>
            <a:pPr>
              <a:defRPr/>
            </a:pPr>
            <a:r>
              <a:rPr lang="de-DE" dirty="0"/>
              <a:t>ID: 07.02.02.01_v | Einheit 7: Ordnung und Struktur | Baustein 2: Benennung und Umbenennung von Dateien</a:t>
            </a:r>
          </a:p>
          <a:p>
            <a:pPr>
              <a:defRPr/>
            </a:pPr>
            <a:r>
              <a:rPr lang="de-DE" dirty="0"/>
              <a:t>Inhalt 2: Dateibenennung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Hinweise für eine gute Benennung von Dateien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69A956B-975A-DCCE-E1B3-088B3AE83FA0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[10m; bis 11:54 --- Folie 7.7 (1)]</a:t>
            </a:r>
          </a:p>
          <a:p>
            <a:pPr>
              <a:defRPr/>
            </a:pPr>
            <a:r>
              <a:rPr lang="de-DE" dirty="0"/>
              <a:t>ID: 07.02.03.01_v | Einheit 7: Ordnung und Struktur | Baustein 2: Benennung und Umbenennung von Dateien</a:t>
            </a:r>
          </a:p>
          <a:p>
            <a:pPr>
              <a:defRPr/>
            </a:pPr>
            <a:r>
              <a:rPr lang="de-DE" dirty="0"/>
              <a:t>Inhalt 3: Bewertung Dateinamen (Stempeln) | Schritt 1: TN agieren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Whiteboard in Videokonferenzsoftware aktivieren</a:t>
            </a:r>
          </a:p>
          <a:p>
            <a:pPr>
              <a:defRPr/>
            </a:pPr>
            <a:r>
              <a:rPr lang="de-DE" dirty="0"/>
              <a:t>- "Bewertet die genannten </a:t>
            </a:r>
            <a:r>
              <a:rPr lang="de-DE" dirty="0" err="1"/>
              <a:t>Dateibenenunngen</a:t>
            </a:r>
            <a:r>
              <a:rPr lang="de-DE" dirty="0"/>
              <a:t> über die Stempelfunktion.</a:t>
            </a:r>
          </a:p>
          <a:p>
            <a:pPr>
              <a:defRPr/>
            </a:pPr>
            <a:r>
              <a:rPr lang="de-DE" dirty="0"/>
              <a:t>- Zeit für TN: ca. 5 min</a:t>
            </a:r>
          </a:p>
          <a:p>
            <a:pPr>
              <a:defRPr/>
            </a:pPr>
            <a:r>
              <a:rPr lang="de-DE" dirty="0"/>
              <a:t>- Dann: Besprechung der Einschätzung durch WL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4C09B81-534C-B413-D53C-B8A7B7D5B9B4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[05m; bis 11:54 --- Folie 7.ID (na)]</a:t>
            </a:r>
          </a:p>
          <a:p>
            <a:pPr>
              <a:defRPr/>
            </a:pPr>
            <a:r>
              <a:rPr lang="de-DE" dirty="0"/>
              <a:t>ID: 07.02.03a.01_v | Einheit 7: Ordnung und Struktur | Baustein 2: Benennung und Umbenennung von Dateien</a:t>
            </a:r>
          </a:p>
          <a:p>
            <a:pPr>
              <a:defRPr/>
            </a:pPr>
            <a:r>
              <a:rPr lang="de-DE" dirty="0"/>
              <a:t>Inhalt 03a: Bewertung Dateinamen (Mini-Übung) | Schritt 1: TN arbeiten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Aufgabenstellung:</a:t>
            </a:r>
          </a:p>
          <a:p>
            <a:pPr>
              <a:defRPr/>
            </a:pPr>
            <a:r>
              <a:rPr lang="de-DE" dirty="0"/>
              <a:t>- "Bitte entwirf eine Benennungskonvention für Deine Dateien und gib ein paar Beispiele."</a:t>
            </a:r>
          </a:p>
          <a:p>
            <a:pPr>
              <a:defRPr/>
            </a:pPr>
            <a:r>
              <a:rPr lang="de-DE" dirty="0"/>
              <a:t>- "Bitte entwirf eine Struktur für Deine Ablage als Verzeichnisbaum."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6980A42-B295-AD35-881F-10F8EC3422BD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3825" y="488950"/>
            <a:ext cx="4824413" cy="2714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[01m; bis 11:55 --- Folie 7.8-7.9 (2)]</a:t>
            </a:r>
          </a:p>
          <a:p>
            <a:pPr>
              <a:defRPr/>
            </a:pPr>
            <a:r>
              <a:rPr lang="de-DE" dirty="0"/>
              <a:t>ID: 07.02.04.01_v | Einheit 7: Ordnung und Struktur | Baustein 2: Benennung und Umbenennung von Dateien</a:t>
            </a:r>
          </a:p>
          <a:p>
            <a:pPr>
              <a:defRPr/>
            </a:pPr>
            <a:r>
              <a:rPr lang="de-DE" dirty="0"/>
              <a:t>Inhalt 4: Batch </a:t>
            </a:r>
            <a:r>
              <a:rPr lang="de-DE" dirty="0" err="1"/>
              <a:t>Rename</a:t>
            </a:r>
            <a:r>
              <a:rPr lang="de-DE" dirty="0"/>
              <a:t> (Vortrag) | Schritt 1: WL referiert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Aktive Rolle:</a:t>
            </a:r>
          </a:p>
          <a:p>
            <a:pPr>
              <a:defRPr/>
            </a:pPr>
            <a:r>
              <a:rPr lang="de-DE" dirty="0"/>
              <a:t>Vortrag: Batch-</a:t>
            </a:r>
            <a:r>
              <a:rPr lang="de-DE" dirty="0" err="1"/>
              <a:t>Renaming</a:t>
            </a:r>
            <a:r>
              <a:rPr lang="de-DE" dirty="0"/>
              <a:t>-Tools werden vorgestellt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EDF9E7F-8EDA-B4C4-AB9B-A65A5A2569F7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Abschnit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0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Grafik 6" descr="Ein Bild, das Screenshot, Farbigkeit, lila, Verschwommen enthält.&#10;&#10;Automatisch generierte Beschreibung">
            <a:extLst>
              <a:ext uri="{FF2B5EF4-FFF2-40B4-BE49-F238E27FC236}">
                <a16:creationId xmlns:a16="http://schemas.microsoft.com/office/drawing/2014/main" id="{FB05A0CF-168F-978B-94BD-04B476DBD0B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2246400"/>
            <a:ext cx="9523001" cy="2755321"/>
          </a:xfrm>
          <a:prstGeom prst="rect">
            <a:avLst/>
          </a:prstGeom>
        </p:spPr>
      </p:pic>
      <p:pic>
        <p:nvPicPr>
          <p:cNvPr id="83" name="LogosDINInestor.png" descr="LogosDINInestor.png"/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85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3685598"/>
            <a:ext cx="8191500" cy="97438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3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userDrawn="1">
  <p:cSld name="Aufgabe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01E9702-5E40-E13A-27F1-BF4E6F4507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48" y="843558"/>
            <a:ext cx="5274000" cy="395552"/>
          </a:xfrm>
          <a:prstGeom prst="rect">
            <a:avLst/>
          </a:prstGeom>
        </p:spPr>
      </p:pic>
      <p:sp>
        <p:nvSpPr>
          <p:cNvPr id="125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8147" y="1928018"/>
            <a:ext cx="3640237" cy="278209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  <a:lvl2pPr>
              <a:lnSpc>
                <a:spcPct val="150000"/>
              </a:lnSpc>
              <a:spcBef>
                <a:spcPts val="0"/>
              </a:spcBef>
              <a:defRPr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  <a:lvl4pPr>
              <a:lnSpc>
                <a:spcPct val="150000"/>
              </a:lnSpc>
              <a:spcBef>
                <a:spcPts val="0"/>
              </a:spcBef>
              <a:defRPr/>
            </a:lvl4pPr>
            <a:lvl5pPr>
              <a:lnSpc>
                <a:spcPct val="150000"/>
              </a:lnSpc>
              <a:spcBef>
                <a:spcPts val="0"/>
              </a:spcBef>
              <a:defRPr/>
            </a:lvl5pPr>
          </a:lstStyle>
          <a:p>
            <a:pPr>
              <a:defRPr/>
            </a:pPr>
            <a:r>
              <a:t>Text für Folienpunkt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pic>
        <p:nvPicPr>
          <p:cNvPr id="126" name="LogosDINInestor.png" descr="LogosDINInestor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36B47CB-D8F5-3265-BADA-8C04005199FA}"/>
              </a:ext>
            </a:extLst>
          </p:cNvPr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1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132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sp>
        <p:nvSpPr>
          <p:cNvPr id="5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pic>
        <p:nvPicPr>
          <p:cNvPr id="2" name="LogosDINInestor.png" descr="LogosDINInestor.png">
            <a:extLst>
              <a:ext uri="{FF2B5EF4-FFF2-40B4-BE49-F238E27FC236}">
                <a16:creationId xmlns:a16="http://schemas.microsoft.com/office/drawing/2014/main" id="{A900AE2E-09F2-73F4-ACA4-3157009F5CA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" preserve="1" userDrawn="1">
  <p:cSld name="1_Aufgabe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5" name="Textebene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958147" y="1928018"/>
            <a:ext cx="3640237" cy="2782094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/>
            </a:lvl1pPr>
            <a:lvl2pPr>
              <a:lnSpc>
                <a:spcPct val="150000"/>
              </a:lnSpc>
              <a:spcBef>
                <a:spcPts val="0"/>
              </a:spcBef>
              <a:defRPr/>
            </a:lvl2pPr>
            <a:lvl3pPr>
              <a:lnSpc>
                <a:spcPct val="150000"/>
              </a:lnSpc>
              <a:spcBef>
                <a:spcPts val="0"/>
              </a:spcBef>
              <a:defRPr/>
            </a:lvl3pPr>
            <a:lvl4pPr>
              <a:lnSpc>
                <a:spcPct val="150000"/>
              </a:lnSpc>
              <a:spcBef>
                <a:spcPts val="0"/>
              </a:spcBef>
              <a:defRPr/>
            </a:lvl4pPr>
            <a:lvl5pPr>
              <a:lnSpc>
                <a:spcPct val="150000"/>
              </a:lnSpc>
              <a:spcBef>
                <a:spcPts val="0"/>
              </a:spcBef>
              <a:defRPr/>
            </a:lvl5pPr>
          </a:lstStyle>
          <a:p>
            <a:pPr>
              <a:defRPr/>
            </a:pPr>
            <a:r>
              <a:t>Text für Folienpunkt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pic>
        <p:nvPicPr>
          <p:cNvPr id="126" name="LogosDINInestor.png" descr="LogosDINInestor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E22066E-B91A-D040-49FA-E2D173B65FFD}"/>
              </a:ext>
            </a:extLst>
          </p:cNvPr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4600800"/>
            <a:ext cx="9525000" cy="423545"/>
          </a:xfrm>
          <a:prstGeom prst="rect">
            <a:avLst/>
          </a:prstGeom>
        </p:spPr>
      </p:pic>
      <p:sp>
        <p:nvSpPr>
          <p:cNvPr id="130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476250" y="376238"/>
            <a:ext cx="8191500" cy="584039"/>
          </a:xfrm>
          <a:prstGeom prst="rect">
            <a:avLst/>
          </a:prstGeom>
        </p:spPr>
        <p:txBody>
          <a:bodyPr anchor="b"/>
          <a:lstStyle>
            <a:lvl1pPr defTabSz="309563">
              <a:lnSpc>
                <a:spcPct val="80000"/>
              </a:lnSpc>
              <a:defRPr sz="3150" b="0" spc="-95">
                <a:solidFill>
                  <a:srgbClr val="354894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Folientitel</a:t>
            </a:r>
          </a:p>
        </p:txBody>
      </p:sp>
      <p:sp>
        <p:nvSpPr>
          <p:cNvPr id="131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132" name="Arbeitsvorbereitung"/>
          <p:cNvSpPr txBox="1"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  <a:prstGeom prst="rect">
            <a:avLst/>
          </a:prstGeom>
        </p:spPr>
        <p:txBody>
          <a:bodyPr/>
          <a:lstStyle>
            <a:lvl1pPr marL="0" indent="0" defTabSz="309563">
              <a:spcBef>
                <a:spcPts val="0"/>
              </a:spcBef>
              <a:buClrTx/>
              <a:buSzTx/>
              <a:buNone/>
              <a:defRPr sz="1800">
                <a:solidFill>
                  <a:srgbClr val="C63B87"/>
                </a:solidFill>
              </a:defRPr>
            </a:lvl1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pic>
        <p:nvPicPr>
          <p:cNvPr id="6" name="Grafik 5" descr="Ein Bild, das Text enthält.&#10;&#10;Automatisch generierte Beschreib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14429" y="303492"/>
            <a:ext cx="2376488" cy="1419225"/>
          </a:xfrm>
          <a:prstGeom prst="rect">
            <a:avLst/>
          </a:prstGeom>
        </p:spPr>
      </p:pic>
      <p:sp>
        <p:nvSpPr>
          <p:cNvPr id="4" name="Benjamin Slowig &amp; Jeanne Wilbrandt ( &amp; Katarzyna Biernacka) für die UAG Schulungen/Fortbildungen, AG Forschungsdaten (DINI/nestor)"/>
          <p:cNvSpPr txBox="1"/>
          <p:nvPr userDrawn="1"/>
        </p:nvSpPr>
        <p:spPr bwMode="auto">
          <a:xfrm>
            <a:off x="5959231" y="4919466"/>
            <a:ext cx="3124253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6496B8B-27B5-ED7B-BBCF-5ECEA29FC80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3248" y="843558"/>
            <a:ext cx="5274000" cy="395552"/>
          </a:xfrm>
          <a:prstGeom prst="rect">
            <a:avLst/>
          </a:prstGeom>
        </p:spPr>
      </p:pic>
      <p:pic>
        <p:nvPicPr>
          <p:cNvPr id="2" name="LogosDINInestor.png" descr="LogosDINInestor.png">
            <a:extLst>
              <a:ext uri="{FF2B5EF4-FFF2-40B4-BE49-F238E27FC236}">
                <a16:creationId xmlns:a16="http://schemas.microsoft.com/office/drawing/2014/main" id="{95E53551-9E77-E99B-66C5-EA5A457924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LogosDINInestor.png" descr="LogosDINInestor.p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5435" y="4460489"/>
            <a:ext cx="2376488" cy="70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Grafik 9" descr="Ein Bild, das Farbigkeit, Screenshot, lila, violett enthält.&#10;&#10;Automatisch generierte Beschreibung">
            <a:extLst>
              <a:ext uri="{FF2B5EF4-FFF2-40B4-BE49-F238E27FC236}">
                <a16:creationId xmlns:a16="http://schemas.microsoft.com/office/drawing/2014/main" id="{97583194-E1AC-BCAA-9C5E-D216FABB9BF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3566" y="-414000"/>
            <a:ext cx="9850102" cy="5424122"/>
          </a:xfrm>
          <a:prstGeom prst="rect">
            <a:avLst/>
          </a:prstGeom>
        </p:spPr>
      </p:pic>
      <p:pic>
        <p:nvPicPr>
          <p:cNvPr id="5" name="LogosDINInestor.png" descr="LogosDINInestor.png"/>
          <p:cNvPicPr>
            <a:picLocks noChangeAspect="1"/>
          </p:cNvPicPr>
          <p:nvPr/>
        </p:nvPicPr>
        <p:blipFill>
          <a:blip r:embed="rId5"/>
          <a:srcRect l="3706" t="7483" r="70750" b="6400"/>
          <a:stretch/>
        </p:blipFill>
        <p:spPr bwMode="auto">
          <a:xfrm>
            <a:off x="103521" y="4513232"/>
            <a:ext cx="607017" cy="6069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97" y="0"/>
                </a:moveTo>
                <a:lnTo>
                  <a:pt x="0" y="10815"/>
                </a:lnTo>
                <a:lnTo>
                  <a:pt x="10703" y="21600"/>
                </a:lnTo>
                <a:lnTo>
                  <a:pt x="21600" y="10785"/>
                </a:lnTo>
                <a:lnTo>
                  <a:pt x="10897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7" name="Folientitel"/>
          <p:cNvSpPr txBox="1">
            <a:spLocks noGrp="1"/>
          </p:cNvSpPr>
          <p:nvPr>
            <p:ph type="title" hasCustomPrompt="1"/>
          </p:nvPr>
        </p:nvSpPr>
        <p:spPr bwMode="auto">
          <a:xfrm>
            <a:off x="915644" y="2571750"/>
            <a:ext cx="8191500" cy="179284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pPr>
              <a:defRPr/>
            </a:pPr>
            <a:r>
              <a:t>Folientitel</a:t>
            </a:r>
          </a:p>
        </p:txBody>
      </p:sp>
      <p:sp>
        <p:nvSpPr>
          <p:cNvPr id="9" name="Foliennummer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2486442" y="4889329"/>
            <a:ext cx="280526" cy="2295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850">
                <a:solidFill>
                  <a:srgbClr val="7BB885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fld id="{A3A583AC-90C3-47D4-8E3F-971AFFF238DC}" type="slidenum">
              <a:rPr lang="de-DE"/>
              <a:t>‹Nr.›</a:t>
            </a:fld>
            <a:endParaRPr lang="de-DE"/>
          </a:p>
        </p:txBody>
      </p:sp>
      <p:sp>
        <p:nvSpPr>
          <p:cNvPr id="13" name="Benjamin Slowig &amp; Jeanne Wilbrandt ( &amp; Katarzyna Biernacka) für die UAG Schulungen/Fortbildungen, AG Forschungsdaten (DINI/nestor)"/>
          <p:cNvSpPr txBox="1"/>
          <p:nvPr/>
        </p:nvSpPr>
        <p:spPr bwMode="auto">
          <a:xfrm>
            <a:off x="5978468" y="4919466"/>
            <a:ext cx="3105016" cy="16927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lvl1pPr algn="r">
              <a:defRPr sz="2200">
                <a:solidFill>
                  <a:srgbClr val="7BB884"/>
                </a:solidFill>
                <a:latin typeface="Source Sans Pro Light"/>
                <a:ea typeface="Source Sans Pro Light"/>
                <a:cs typeface="Source Sans Pro Light"/>
              </a:defRPr>
            </a:lvl1pPr>
          </a:lstStyle>
          <a:p>
            <a:pPr>
              <a:defRPr/>
            </a:pPr>
            <a:r>
              <a:rPr sz="850" b="1"/>
              <a:t>UAG Schulungen/Fortbildungen, AG Forschungsdaten (DINI/nestor)</a:t>
            </a:r>
            <a:endParaRPr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</p:sldLayoutIdLst>
  <p:hf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1pPr>
      <a:lvl2pPr marL="0" marR="0" indent="1714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2pPr>
      <a:lvl3pPr marL="0" marR="0" indent="3429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3pPr>
      <a:lvl4pPr marL="0" marR="0" indent="5143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4pPr>
      <a:lvl5pPr marL="0" marR="0" indent="6858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5pPr>
      <a:lvl6pPr marL="0" marR="0" indent="8572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6pPr>
      <a:lvl7pPr marL="0" marR="0" indent="10287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7pPr>
      <a:lvl8pPr marL="0" marR="0" indent="120015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8pPr>
      <a:lvl9pPr marL="0" marR="0" indent="1371600" algn="l" defTabSz="91440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4650" b="1" i="0" u="none" strike="noStrike" cap="small" spc="-140">
          <a:solidFill>
            <a:srgbClr val="FFFFFF"/>
          </a:solidFill>
          <a:latin typeface="+mj-lt"/>
          <a:ea typeface="+mj-ea"/>
          <a:cs typeface="+mj-cs"/>
        </a:defRPr>
      </a:lvl9pPr>
    </p:titleStyle>
    <p:bodyStyle>
      <a:lvl1pPr marL="2095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1pPr>
      <a:lvl2pPr marL="630555" marR="0" indent="-33528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2pPr>
      <a:lvl3pPr marL="6286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3pPr>
      <a:lvl4pPr marL="8382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4pPr>
      <a:lvl5pPr marL="10477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5pPr>
      <a:lvl6pPr marL="12573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6pPr>
      <a:lvl7pPr marL="1466849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7pPr>
      <a:lvl8pPr marL="167640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8pPr>
      <a:lvl9pPr marL="1885950" marR="0" indent="-209550" algn="l" defTabSz="914400">
        <a:lnSpc>
          <a:spcPct val="100000"/>
        </a:lnSpc>
        <a:spcBef>
          <a:spcPts val="900"/>
        </a:spcBef>
        <a:spcAft>
          <a:spcPts val="0"/>
        </a:spcAft>
        <a:buClr>
          <a:srgbClr val="C53B86"/>
        </a:buClr>
        <a:buSzPct val="100000"/>
        <a:buFontTx/>
        <a:buChar char="•"/>
        <a:defRPr sz="1800" b="0" i="0" u="none" strike="noStrike" cap="none" spc="0">
          <a:solidFill>
            <a:srgbClr val="5E5E5E"/>
          </a:solidFill>
          <a:latin typeface="+mj-lt"/>
          <a:ea typeface="+mj-ea"/>
          <a:cs typeface="+mj-cs"/>
        </a:defRPr>
      </a:lvl9pPr>
    </p:bodyStyle>
    <p:otherStyle>
      <a:lvl1pPr marL="0" marR="0" indent="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1714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3429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5143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6858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8572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10287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120015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1371600" algn="ctr" defTabSz="309563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85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d-alliance.org/organizing-data-folders-5sdata-method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zenodo.org/record/4454596#.YWRbWLgzY2w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mrrsoftware.com/namechanger/" TargetMode="External"/><Relationship Id="rId3" Type="http://schemas.openxmlformats.org/officeDocument/2006/relationships/hyperlink" Target="http://www.antp.be/software/renamer" TargetMode="External"/><Relationship Id="rId7" Type="http://schemas.openxmlformats.org/officeDocument/2006/relationships/hyperlink" Target="http://renamer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hisler.com/deutsch.htm" TargetMode="External"/><Relationship Id="rId11" Type="http://schemas.openxmlformats.org/officeDocument/2006/relationships/hyperlink" Target="http://gprename.sourceforge.net/" TargetMode="External"/><Relationship Id="rId5" Type="http://schemas.openxmlformats.org/officeDocument/2006/relationships/hyperlink" Target="http://www.bulkrenameutility.co.uk/" TargetMode="External"/><Relationship Id="rId10" Type="http://schemas.openxmlformats.org/officeDocument/2006/relationships/hyperlink" Target="https://gcmd.github.io/" TargetMode="External"/><Relationship Id="rId4" Type="http://schemas.openxmlformats.org/officeDocument/2006/relationships/hyperlink" Target="http://sourceforge.net/projects/renameit/" TargetMode="External"/><Relationship Id="rId9" Type="http://schemas.openxmlformats.org/officeDocument/2006/relationships/hyperlink" Target="https://www.qdev.de/?location=mac/exifrename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915644" y="3685598"/>
            <a:ext cx="8191500" cy="974384"/>
          </a:xfrm>
        </p:spPr>
        <p:txBody>
          <a:bodyPr/>
          <a:lstStyle/>
          <a:p>
            <a:pPr>
              <a:defRPr/>
            </a:pPr>
            <a:r>
              <a:rPr lang="de-DE"/>
              <a:t>Ordnung und Struktur</a:t>
            </a:r>
            <a:endParaRPr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0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AEA6717-0BBE-39A6-DD07-1EA3D04F1940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7.1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147" y="1928018"/>
            <a:ext cx="3640237" cy="278209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ExifRenamer</a:t>
            </a:r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Dateien Umbenennen</a:t>
            </a:r>
            <a:endParaRPr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en-US"/>
              <a:t>Beispiel:</a:t>
            </a:r>
            <a:endParaRPr lang="de-DE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9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796878" y="1203598"/>
            <a:ext cx="4009348" cy="341083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BD1D64BB-E02D-75AC-2AEB-B4EE8AD47497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7.9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7429574" cy="27828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Obsolete Dateiversionen nach einem Backup separat ablegen</a:t>
            </a:r>
            <a:br>
              <a:rPr lang="de-DE"/>
            </a:br>
            <a:r>
              <a:rPr lang="de-DE"/>
              <a:t>z. B. als eine separate ID (v1.0.0)</a:t>
            </a:r>
            <a:endParaRPr/>
          </a:p>
          <a:p>
            <a:pPr>
              <a:defRPr/>
            </a:pPr>
            <a:r>
              <a:rPr lang="de-DE"/>
              <a:t>Nutzung einer Versionskontrolltabelle</a:t>
            </a:r>
            <a:endParaRPr/>
          </a:p>
          <a:p>
            <a:pPr>
              <a:defRPr/>
            </a:pPr>
            <a:r>
              <a:rPr lang="de-DE"/>
              <a:t>Verantwortlichkeit für die Fertigstellung von Dateien festlegen</a:t>
            </a:r>
            <a:endParaRPr/>
          </a:p>
          <a:p>
            <a:pPr>
              <a:defRPr/>
            </a:pPr>
            <a:r>
              <a:rPr lang="de-DE"/>
              <a:t>Bei großen Datenmengen ggf. Versionsverwaltungs-Software verwenden</a:t>
            </a:r>
            <a:endParaRPr/>
          </a:p>
          <a:p>
            <a:pPr>
              <a:defRPr/>
            </a:pPr>
            <a:r>
              <a:rPr lang="de-DE"/>
              <a:t>Meilenstein-Versionen speichern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Kontrolle der Dateiversion </a:t>
            </a:r>
            <a:endParaRPr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Best Practices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10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B8A5A5F-62A0-B989-3A46-0C78A381AE5A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7.10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51" name="Inhaltsplatzhalter 6"/>
          <p:cNvPicPr/>
          <p:nvPr/>
        </p:nvPicPr>
        <p:blipFill>
          <a:blip r:embed="rId3"/>
          <a:srcRect l="8618" t="21411" r="48704" b="24754"/>
          <a:stretch/>
        </p:blipFill>
        <p:spPr bwMode="auto">
          <a:xfrm>
            <a:off x="3419872" y="1131990"/>
            <a:ext cx="5076000" cy="3600000"/>
          </a:xfrm>
          <a:prstGeom prst="rect">
            <a:avLst/>
          </a:prstGeom>
          <a:ln>
            <a:noFill/>
          </a:ln>
        </p:spPr>
      </p:pic>
      <p:sp>
        <p:nvSpPr>
          <p:cNvPr id="6" name="Textplatzhalter 5"/>
          <p:cNvSpPr>
            <a:spLocks noGrp="1"/>
          </p:cNvSpPr>
          <p:nvPr>
            <p:ph type="body" sz="half" idx="1"/>
          </p:nvPr>
        </p:nvSpPr>
        <p:spPr bwMode="auto">
          <a:xfrm>
            <a:off x="958147" y="2139702"/>
            <a:ext cx="3640237" cy="2570410"/>
          </a:xfrm>
        </p:spPr>
        <p:txBody>
          <a:bodyPr/>
          <a:lstStyle/>
          <a:p>
            <a:pPr>
              <a:defRPr/>
            </a:pPr>
            <a:r>
              <a:rPr lang="de-DE"/>
              <a:t>GitLab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Kontrolle der Dateiversion </a:t>
            </a:r>
            <a:endParaRPr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2737694" cy="381000"/>
          </a:xfrm>
        </p:spPr>
        <p:txBody>
          <a:bodyPr/>
          <a:lstStyle/>
          <a:p>
            <a:pPr>
              <a:defRPr/>
            </a:pPr>
            <a:r>
              <a:rPr lang="de-DE"/>
              <a:t>Beispiel für Versionskontroll-Software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11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9A05733-570B-32A1-B9CE-E021E0E9B1D4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7.11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02659564" name="Content Placeholder 2"/>
          <p:cNvSpPr>
            <a:spLocks noGrp="1"/>
          </p:cNvSpPr>
          <p:nvPr>
            <p:ph type="body" sz="half" idx="1"/>
          </p:nvPr>
        </p:nvSpPr>
        <p:spPr bwMode="auto">
          <a:xfrm>
            <a:off x="958147" y="1928018"/>
            <a:ext cx="3640237" cy="2782094"/>
          </a:xfrm>
        </p:spPr>
        <p:txBody>
          <a:bodyPr/>
          <a:lstStyle/>
          <a:p>
            <a:pPr>
              <a:defRPr/>
            </a:pPr>
            <a:endParaRPr lang="de-DE"/>
          </a:p>
          <a:p>
            <a:pPr>
              <a:defRPr/>
            </a:pPr>
            <a:endParaRPr lang="de-DE"/>
          </a:p>
        </p:txBody>
      </p:sp>
      <p:sp>
        <p:nvSpPr>
          <p:cNvPr id="938056798" name="Title 1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5S-Methode</a:t>
            </a:r>
            <a:endParaRPr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Ordnung schaffen und erhalten</a:t>
            </a:r>
            <a:endParaRPr/>
          </a:p>
        </p:txBody>
      </p:sp>
      <p:sp>
        <p:nvSpPr>
          <p:cNvPr id="1329570141" name="Slide Number Placeholder 5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14507277-3C1C-5046-238D-48E9763ABFD9}" type="slidenum">
              <a:rPr lang="de-DE"/>
              <a:t>12</a:t>
            </a:fld>
            <a:endParaRPr lang="de-DE"/>
          </a:p>
        </p:txBody>
      </p:sp>
      <p:sp>
        <p:nvSpPr>
          <p:cNvPr id="1463624238" name="Text Box 14"/>
          <p:cNvSpPr/>
          <p:nvPr/>
        </p:nvSpPr>
        <p:spPr bwMode="auto">
          <a:xfrm>
            <a:off x="7020272" y="2940213"/>
            <a:ext cx="1878387" cy="1491262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l" defTabSz="914400">
              <a:defRPr/>
            </a:pPr>
            <a:r>
              <a:rPr lang="de-DE" sz="700" spc="-1" dirty="0">
                <a:latin typeface="+mn-lt"/>
                <a:ea typeface="+mn-ea"/>
                <a:cs typeface="+mn-cs"/>
              </a:rPr>
              <a:t>Quelle: </a:t>
            </a:r>
            <a:r>
              <a:rPr lang="de-DE" sz="700" spc="-1" dirty="0"/>
              <a:t>i</a:t>
            </a:r>
            <a:r>
              <a:rPr lang="de-DE" sz="700" spc="-1" dirty="0">
                <a:latin typeface="+mn-lt"/>
                <a:ea typeface="+mn-ea"/>
                <a:cs typeface="+mn-cs"/>
              </a:rPr>
              <a:t>n Anlehnung an:</a:t>
            </a:r>
          </a:p>
          <a:p>
            <a:pPr algn="l" defTabSz="914400">
              <a:defRPr/>
            </a:pPr>
            <a:r>
              <a:rPr lang="de-DE" sz="700" spc="-1" dirty="0">
                <a:latin typeface="+mn-lt"/>
                <a:ea typeface="+mn-ea"/>
                <a:cs typeface="+mn-cs"/>
              </a:rPr>
              <a:t>Fuchs S.; Lindholm, T.; Ala-</a:t>
            </a:r>
            <a:r>
              <a:rPr lang="de-DE" sz="700" spc="-1" dirty="0" err="1">
                <a:latin typeface="+mn-lt"/>
                <a:ea typeface="+mn-ea"/>
                <a:cs typeface="+mn-cs"/>
              </a:rPr>
              <a:t>Kyyny</a:t>
            </a:r>
            <a:r>
              <a:rPr lang="de-DE" sz="700" spc="-1" dirty="0">
                <a:latin typeface="+mn-lt"/>
                <a:ea typeface="+mn-ea"/>
                <a:cs typeface="+mn-cs"/>
              </a:rPr>
              <a:t>, J.; </a:t>
            </a:r>
            <a:r>
              <a:rPr lang="de-DE" sz="700" spc="-1" dirty="0" err="1">
                <a:latin typeface="+mn-lt"/>
                <a:ea typeface="+mn-ea"/>
                <a:cs typeface="+mn-cs"/>
              </a:rPr>
              <a:t>Kuusniemi</a:t>
            </a:r>
            <a:r>
              <a:rPr lang="de-DE" sz="700" spc="-1" dirty="0">
                <a:latin typeface="+mn-lt"/>
                <a:ea typeface="+mn-ea"/>
                <a:cs typeface="+mn-cs"/>
              </a:rPr>
              <a:t>, M. E.; </a:t>
            </a:r>
            <a:r>
              <a:rPr lang="de-DE" sz="700" spc="-1" dirty="0" err="1">
                <a:latin typeface="+mn-lt"/>
                <a:ea typeface="+mn-ea"/>
                <a:cs typeface="+mn-cs"/>
              </a:rPr>
              <a:t>Tenhunen</a:t>
            </a:r>
            <a:r>
              <a:rPr lang="de-DE" sz="700" spc="-1" dirty="0">
                <a:latin typeface="+mn-lt"/>
                <a:ea typeface="+mn-ea"/>
                <a:cs typeface="+mn-cs"/>
              </a:rPr>
              <a:t>, V. (2020): </a:t>
            </a:r>
            <a:r>
              <a:rPr lang="de-DE" sz="700" spc="-1" dirty="0" err="1">
                <a:latin typeface="+mn-lt"/>
                <a:ea typeface="+mn-ea"/>
                <a:cs typeface="+mn-cs"/>
              </a:rPr>
              <a:t>Organizing</a:t>
            </a:r>
            <a:r>
              <a:rPr lang="de-DE" sz="700" spc="-1" dirty="0">
                <a:latin typeface="+mn-lt"/>
                <a:ea typeface="+mn-ea"/>
                <a:cs typeface="+mn-cs"/>
              </a:rPr>
              <a:t> </a:t>
            </a:r>
            <a:r>
              <a:rPr lang="de-DE" sz="700" spc="-1" dirty="0" err="1">
                <a:latin typeface="+mn-lt"/>
                <a:ea typeface="+mn-ea"/>
                <a:cs typeface="+mn-cs"/>
              </a:rPr>
              <a:t>data</a:t>
            </a:r>
            <a:r>
              <a:rPr lang="de-DE" sz="700" spc="-1" dirty="0">
                <a:latin typeface="+mn-lt"/>
                <a:ea typeface="+mn-ea"/>
                <a:cs typeface="+mn-cs"/>
              </a:rPr>
              <a:t> </a:t>
            </a:r>
            <a:r>
              <a:rPr lang="de-DE" sz="700" spc="-1" dirty="0" err="1">
                <a:latin typeface="+mn-lt"/>
                <a:ea typeface="+mn-ea"/>
                <a:cs typeface="+mn-cs"/>
              </a:rPr>
              <a:t>folders</a:t>
            </a:r>
            <a:r>
              <a:rPr lang="de-DE" sz="700" spc="-1" dirty="0">
                <a:latin typeface="+mn-lt"/>
                <a:ea typeface="+mn-ea"/>
                <a:cs typeface="+mn-cs"/>
              </a:rPr>
              <a:t> </a:t>
            </a:r>
            <a:r>
              <a:rPr lang="de-DE" sz="700" spc="-1" dirty="0" err="1">
                <a:latin typeface="+mn-lt"/>
                <a:ea typeface="+mn-ea"/>
                <a:cs typeface="+mn-cs"/>
              </a:rPr>
              <a:t>with</a:t>
            </a:r>
            <a:r>
              <a:rPr lang="de-DE" sz="700" spc="-1" dirty="0">
                <a:latin typeface="+mn-lt"/>
                <a:ea typeface="+mn-ea"/>
                <a:cs typeface="+mn-cs"/>
              </a:rPr>
              <a:t> #5SDATA </a:t>
            </a:r>
            <a:r>
              <a:rPr lang="de-DE" sz="700" spc="-1" dirty="0" err="1">
                <a:latin typeface="+mn-lt"/>
                <a:ea typeface="+mn-ea"/>
                <a:cs typeface="+mn-cs"/>
              </a:rPr>
              <a:t>method</a:t>
            </a:r>
            <a:r>
              <a:rPr lang="de-DE" sz="700" spc="-1" dirty="0">
                <a:latin typeface="+mn-lt"/>
                <a:ea typeface="+mn-ea"/>
                <a:cs typeface="+mn-cs"/>
              </a:rPr>
              <a:t>, verfügbar unter </a:t>
            </a:r>
            <a:r>
              <a:rPr lang="de-DE" sz="700" u="sng" spc="-1" dirty="0">
                <a:latin typeface="+mn-lt"/>
                <a:ea typeface="+mn-ea"/>
                <a:cs typeface="+mn-cs"/>
                <a:hlinkClick r:id="rId3" tooltip="https://www.rd-alliance.org/organizing-data-folders-5sdata-method"/>
              </a:rPr>
              <a:t>https://www.rd-alliance.org/organizing-data-folders-5sdata-method</a:t>
            </a:r>
            <a:r>
              <a:rPr lang="de-DE" sz="700" spc="-1" dirty="0">
                <a:latin typeface="+mn-lt"/>
                <a:ea typeface="+mn-ea"/>
                <a:cs typeface="+mn-cs"/>
              </a:rPr>
              <a:t> (Zugriff am 07.11.2023)</a:t>
            </a:r>
          </a:p>
          <a:p>
            <a:pPr algn="l" defTabSz="914400">
              <a:defRPr/>
            </a:pPr>
            <a:r>
              <a:rPr lang="de-DE" sz="700" spc="-1" dirty="0">
                <a:latin typeface="+mn-lt"/>
                <a:ea typeface="+mn-ea"/>
                <a:cs typeface="+mn-cs"/>
              </a:rPr>
              <a:t>Lang, K.; Gerlach, R.; Rex, J.; Schröter, A.; </a:t>
            </a:r>
            <a:r>
              <a:rPr lang="de-DE" sz="700" spc="-1" dirty="0" err="1">
                <a:latin typeface="+mn-lt"/>
                <a:ea typeface="+mn-ea"/>
                <a:cs typeface="+mn-cs"/>
              </a:rPr>
              <a:t>Neute</a:t>
            </a:r>
            <a:r>
              <a:rPr lang="de-DE" sz="700" spc="-1" dirty="0">
                <a:latin typeface="+mn-lt"/>
                <a:ea typeface="+mn-ea"/>
                <a:cs typeface="+mn-cs"/>
              </a:rPr>
              <a:t>, N.: Coffee </a:t>
            </a:r>
            <a:r>
              <a:rPr lang="de-DE" sz="700" spc="-1" dirty="0" err="1">
                <a:latin typeface="+mn-lt"/>
                <a:ea typeface="+mn-ea"/>
                <a:cs typeface="+mn-cs"/>
              </a:rPr>
              <a:t>Lecture</a:t>
            </a:r>
            <a:r>
              <a:rPr lang="de-DE" sz="700" spc="-1" dirty="0">
                <a:latin typeface="+mn-lt"/>
                <a:ea typeface="+mn-ea"/>
                <a:cs typeface="+mn-cs"/>
              </a:rPr>
              <a:t> </a:t>
            </a:r>
            <a:r>
              <a:rPr lang="de-DE" sz="700" spc="-1" dirty="0" err="1">
                <a:latin typeface="+mn-lt"/>
                <a:ea typeface="+mn-ea"/>
                <a:cs typeface="+mn-cs"/>
              </a:rPr>
              <a:t>Slides</a:t>
            </a:r>
            <a:r>
              <a:rPr lang="de-DE" sz="700" spc="-1" dirty="0">
                <a:latin typeface="+mn-lt"/>
                <a:ea typeface="+mn-ea"/>
                <a:cs typeface="+mn-cs"/>
              </a:rPr>
              <a:t>: 5S Data - Organisation </a:t>
            </a:r>
            <a:r>
              <a:rPr lang="de-DE" sz="700" spc="-1" dirty="0" err="1">
                <a:latin typeface="+mn-lt"/>
                <a:ea typeface="+mn-ea"/>
                <a:cs typeface="+mn-cs"/>
              </a:rPr>
              <a:t>is</a:t>
            </a:r>
            <a:r>
              <a:rPr lang="de-DE" sz="700" spc="-1" dirty="0">
                <a:latin typeface="+mn-lt"/>
                <a:ea typeface="+mn-ea"/>
                <a:cs typeface="+mn-cs"/>
              </a:rPr>
              <a:t> not a 4-letter </a:t>
            </a:r>
            <a:r>
              <a:rPr lang="de-DE" sz="700" spc="-1" dirty="0" err="1">
                <a:latin typeface="+mn-lt"/>
                <a:ea typeface="+mn-ea"/>
                <a:cs typeface="+mn-cs"/>
              </a:rPr>
              <a:t>word</a:t>
            </a:r>
            <a:r>
              <a:rPr lang="de-DE" sz="700" spc="-1" dirty="0">
                <a:latin typeface="+mn-lt"/>
                <a:ea typeface="+mn-ea"/>
                <a:cs typeface="+mn-cs"/>
              </a:rPr>
              <a:t>! (Coffee </a:t>
            </a:r>
            <a:r>
              <a:rPr lang="de-DE" sz="700" spc="-1" dirty="0" err="1">
                <a:latin typeface="+mn-lt"/>
                <a:ea typeface="+mn-ea"/>
                <a:cs typeface="+mn-cs"/>
              </a:rPr>
              <a:t>Lecture</a:t>
            </a:r>
            <a:r>
              <a:rPr lang="de-DE" sz="700" spc="-1" dirty="0">
                <a:latin typeface="+mn-lt"/>
                <a:ea typeface="+mn-ea"/>
                <a:cs typeface="+mn-cs"/>
              </a:rPr>
              <a:t> 27.01.2021), verfügbar unter  </a:t>
            </a:r>
            <a:r>
              <a:rPr lang="de-DE" sz="700" u="sng" spc="-1" dirty="0">
                <a:latin typeface="+mn-lt"/>
                <a:ea typeface="+mn-ea"/>
                <a:cs typeface="+mn-cs"/>
                <a:hlinkClick r:id="rId4" tooltip="https://zenodo.org/record/4454596#.YWRbWLgzY2w"/>
              </a:rPr>
              <a:t>https://zenodo.org/record/4454596#.YWRbWLgzY2w</a:t>
            </a:r>
            <a:r>
              <a:rPr lang="de-DE" sz="700" spc="-1" dirty="0">
                <a:latin typeface="+mn-lt"/>
                <a:ea typeface="+mn-ea"/>
                <a:cs typeface="+mn-cs"/>
              </a:rPr>
              <a:t> (Zugriff am 07.11.2023)</a:t>
            </a:r>
            <a:endParaRPr dirty="0"/>
          </a:p>
        </p:txBody>
      </p:sp>
      <p:graphicFrame>
        <p:nvGraphicFramePr>
          <p:cNvPr id="8" name="Inhaltsplatzhalt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1476153"/>
              </p:ext>
            </p:extLst>
          </p:nvPr>
        </p:nvGraphicFramePr>
        <p:xfrm>
          <a:off x="611561" y="1995687"/>
          <a:ext cx="6264696" cy="243578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0801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45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4363">
                <a:tc gridSpan="2"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de-DE" sz="1400" b="1" i="0" u="none" strike="noStrike" cap="none" spc="0" dirty="0">
                          <a:solidFill>
                            <a:srgbClr val="D82789"/>
                          </a:solidFill>
                          <a:latin typeface="+mj-lt"/>
                          <a:ea typeface="Helvetica Neue"/>
                          <a:cs typeface="Helvetica Neue"/>
                        </a:rPr>
                        <a:t>5S-Data</a:t>
                      </a:r>
                      <a:endParaRPr sz="1400" b="1" i="0" u="none" strike="noStrike" cap="none" spc="0" dirty="0">
                        <a:solidFill>
                          <a:srgbClr val="D82789"/>
                        </a:solidFill>
                        <a:latin typeface="+mj-lt"/>
                        <a:ea typeface="Helvetica Neue"/>
                        <a:cs typeface="Helvetica Neue"/>
                      </a:endParaRPr>
                    </a:p>
                  </a:txBody>
                  <a:tcPr anchor="ctr">
                    <a:lnL w="12700">
                      <a:noFill/>
                    </a:lnL>
                    <a:lnR w="12700">
                      <a:noFill/>
                    </a:lnR>
                    <a:lnT w="12700">
                      <a:noFill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934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de-DE" sz="1400" b="1" i="0" u="none" strike="noStrike" cap="none" spc="0">
                          <a:solidFill>
                            <a:srgbClr val="5E5E5E"/>
                          </a:solidFill>
                          <a:latin typeface="+mj-lt"/>
                          <a:ea typeface="Helvetica Neue"/>
                          <a:cs typeface="Helvetica Neue"/>
                        </a:rPr>
                        <a:t>S</a:t>
                      </a:r>
                      <a:r>
                        <a:rPr lang="de-DE" sz="1400" b="0" i="0" u="none" strike="noStrike" cap="none" spc="0">
                          <a:solidFill>
                            <a:srgbClr val="5E5E5E"/>
                          </a:solidFill>
                          <a:latin typeface="+mj-lt"/>
                          <a:ea typeface="Helvetica Neue"/>
                          <a:cs typeface="Helvetica Neue"/>
                        </a:rPr>
                        <a:t>ort</a:t>
                      </a:r>
                      <a:endParaRPr lang="de-DE" sz="1400" b="1" i="0" u="none" strike="noStrike" cap="none" spc="0">
                        <a:solidFill>
                          <a:srgbClr val="5E5E5E"/>
                        </a:solidFill>
                        <a:latin typeface="+mj-lt"/>
                        <a:ea typeface="Helvetica Neue"/>
                        <a:cs typeface="Helvetica Neue"/>
                      </a:endParaRPr>
                    </a:p>
                  </a:txBody>
                  <a:tcPr anchor="ctr">
                    <a:lnL w="12700">
                      <a:noFill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de-DE" sz="1400" b="0" i="0" u="none" strike="noStrike" cap="none" spc="0">
                          <a:solidFill>
                            <a:srgbClr val="5E5E5E"/>
                          </a:solidFill>
                          <a:latin typeface="+mj-lt"/>
                          <a:ea typeface="Helvetica Neue"/>
                          <a:cs typeface="Helvetica Neue"/>
                        </a:rPr>
                        <a:t>Ordner </a:t>
                      </a:r>
                      <a:r>
                        <a:rPr lang="de-DE" sz="1400" b="1" i="0" u="none" strike="noStrike" cap="none" spc="0">
                          <a:solidFill>
                            <a:srgbClr val="5E5E5E"/>
                          </a:solidFill>
                          <a:latin typeface="+mj-lt"/>
                          <a:ea typeface="Helvetica Neue"/>
                          <a:cs typeface="Helvetica Neue"/>
                        </a:rPr>
                        <a:t>überprüfen</a:t>
                      </a:r>
                      <a:r>
                        <a:rPr lang="de-DE" sz="1400" b="0" i="0" u="none" strike="noStrike" cap="none" spc="0">
                          <a:solidFill>
                            <a:srgbClr val="5E5E5E"/>
                          </a:solidFill>
                          <a:latin typeface="+mj-lt"/>
                          <a:ea typeface="Helvetica Neue"/>
                          <a:cs typeface="Helvetica Neue"/>
                        </a:rPr>
                        <a:t> und nicht benötigte Dateien </a:t>
                      </a:r>
                      <a:r>
                        <a:rPr lang="de-DE" sz="1400" b="1" i="0" u="none" strike="noStrike" cap="none" spc="0">
                          <a:solidFill>
                            <a:srgbClr val="5E5E5E"/>
                          </a:solidFill>
                          <a:latin typeface="+mj-lt"/>
                          <a:ea typeface="Helvetica Neue"/>
                          <a:cs typeface="Helvetica Neue"/>
                        </a:rPr>
                        <a:t>entfernen</a:t>
                      </a:r>
                      <a:endParaRPr/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noFill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4934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de-DE" sz="1400" b="1" u="none" strike="noStrike" cap="none" spc="0">
                          <a:ln>
                            <a:noFill/>
                          </a:ln>
                          <a:solidFill>
                            <a:srgbClr val="5E5E5E"/>
                          </a:solidFill>
                          <a:latin typeface="+mj-lt"/>
                        </a:rPr>
                        <a:t>S</a:t>
                      </a:r>
                      <a:r>
                        <a:rPr lang="de-DE" sz="1400" b="0" u="none" strike="noStrike" cap="none" spc="0">
                          <a:ln>
                            <a:noFill/>
                          </a:ln>
                          <a:solidFill>
                            <a:srgbClr val="5E5E5E"/>
                          </a:solidFill>
                          <a:latin typeface="+mj-lt"/>
                        </a:rPr>
                        <a:t>et in order</a:t>
                      </a:r>
                      <a:endParaRPr sz="1400" b="1">
                        <a:latin typeface="+mj-lt"/>
                      </a:endParaRPr>
                    </a:p>
                  </a:txBody>
                  <a:tcPr anchor="ctr">
                    <a:lnL w="12700">
                      <a:noFill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de-DE" sz="1400" b="0" u="none" strike="noStrike" cap="none" spc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j-lt"/>
                        </a:rPr>
                        <a:t>Ordner</a:t>
                      </a:r>
                      <a:r>
                        <a:rPr lang="de-DE" sz="1400" b="1" u="none" strike="noStrike" cap="none" spc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j-lt"/>
                        </a:rPr>
                        <a:t>strukturen</a:t>
                      </a:r>
                      <a:r>
                        <a:rPr lang="de-DE" sz="1400" b="0" u="none" strike="noStrike" cap="none" spc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j-lt"/>
                        </a:rPr>
                        <a:t> und Dateibenennungs</a:t>
                      </a:r>
                      <a:r>
                        <a:rPr lang="de-DE" sz="1400" b="1" u="none" strike="noStrike" cap="none" spc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j-lt"/>
                        </a:rPr>
                        <a:t>konventionen</a:t>
                      </a:r>
                      <a:r>
                        <a:rPr lang="de-DE" sz="1400" b="0" u="none" strike="noStrike" cap="none" spc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j-lt"/>
                        </a:rPr>
                        <a:t> entwerfen</a:t>
                      </a:r>
                      <a:endParaRPr/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noFill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154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de-DE" sz="1400" b="1" u="none" strike="noStrike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</a:rPr>
                        <a:t>S</a:t>
                      </a:r>
                      <a:r>
                        <a:rPr lang="de-DE" sz="1400" b="0" u="none" strike="noStrike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</a:rPr>
                        <a:t>hine</a:t>
                      </a:r>
                      <a:endParaRPr sz="1400" b="1">
                        <a:latin typeface="+mj-lt"/>
                      </a:endParaRPr>
                    </a:p>
                  </a:txBody>
                  <a:tcPr anchor="ctr">
                    <a:lnL w="12700">
                      <a:noFill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1400" b="0" u="none" strike="noStrike" cap="none" spc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j-lt"/>
                        </a:rPr>
                        <a:t>Regelmäßige </a:t>
                      </a:r>
                      <a:r>
                        <a:rPr lang="en-US" sz="1400" b="1" u="none" strike="noStrike" cap="none" spc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j-lt"/>
                        </a:rPr>
                        <a:t>Routinen</a:t>
                      </a:r>
                      <a:r>
                        <a:rPr lang="en-US" sz="1400" b="0" u="none" strike="noStrike" cap="none" spc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j-lt"/>
                        </a:rPr>
                        <a:t> etablieren, Vorgänge </a:t>
                      </a:r>
                      <a:r>
                        <a:rPr lang="en-US" sz="1400" b="1" u="none" strike="noStrike" cap="none" spc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j-lt"/>
                        </a:rPr>
                        <a:t>dokumentieren</a:t>
                      </a:r>
                      <a:r>
                        <a:rPr lang="en-US" sz="1400" b="0" u="none" strike="noStrike" cap="none" spc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j-lt"/>
                        </a:rPr>
                        <a:t> </a:t>
                      </a:r>
                      <a:br>
                        <a:rPr lang="en-US" sz="1400" b="0" u="none" strike="noStrike" cap="none" spc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j-lt"/>
                        </a:rPr>
                      </a:br>
                      <a:r>
                        <a:rPr lang="en-US" sz="1400" b="0" u="none" strike="noStrike" cap="none" spc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j-lt"/>
                        </a:rPr>
                        <a:t>und </a:t>
                      </a:r>
                      <a:r>
                        <a:rPr lang="en-US" sz="1400" b="1" u="none" strike="noStrike" cap="none" spc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j-lt"/>
                        </a:rPr>
                        <a:t>kontrollieren</a:t>
                      </a:r>
                      <a:r>
                        <a:rPr lang="en-US" sz="1400" b="0" u="none" strike="noStrike" cap="none" spc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+mj-lt"/>
                        </a:rPr>
                        <a:t> </a:t>
                      </a:r>
                      <a:endParaRPr/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noFill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154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de-DE" sz="1400" b="1">
                          <a:latin typeface="+mj-lt"/>
                        </a:rPr>
                        <a:t>S</a:t>
                      </a:r>
                      <a:r>
                        <a:rPr lang="de-DE" sz="1400" b="0">
                          <a:latin typeface="+mj-lt"/>
                        </a:rPr>
                        <a:t>tandardize</a:t>
                      </a:r>
                      <a:endParaRPr sz="1400" b="1">
                        <a:latin typeface="+mj-lt"/>
                      </a:endParaRPr>
                    </a:p>
                  </a:txBody>
                  <a:tcPr anchor="ctr">
                    <a:lnL w="12700">
                      <a:noFill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de-DE" sz="1400" b="1">
                          <a:latin typeface="+mj-lt"/>
                        </a:rPr>
                        <a:t>Best Practices</a:t>
                      </a:r>
                      <a:r>
                        <a:rPr lang="de-DE" sz="1400">
                          <a:latin typeface="+mj-lt"/>
                        </a:rPr>
                        <a:t>, Leitlinien und Regeln dokumentieren, gemeinsame Standards mit Kolleg*innen entwickeln, Verantwortlichkeiten klären</a:t>
                      </a:r>
                      <a:endParaRPr/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noFill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4927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de-DE" sz="1400" b="1">
                          <a:latin typeface="+mj-lt"/>
                        </a:rPr>
                        <a:t>S</a:t>
                      </a:r>
                      <a:r>
                        <a:rPr lang="de-DE" sz="1400" b="0">
                          <a:latin typeface="+mj-lt"/>
                        </a:rPr>
                        <a:t>ustain</a:t>
                      </a:r>
                      <a:endParaRPr sz="1400" b="1">
                        <a:latin typeface="+mj-lt"/>
                      </a:endParaRPr>
                    </a:p>
                  </a:txBody>
                  <a:tcPr anchor="ctr">
                    <a:lnL w="12700">
                      <a:noFill/>
                    </a:lnL>
                    <a:lnR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de-DE" sz="1400" dirty="0">
                          <a:latin typeface="+mj-lt"/>
                        </a:rPr>
                        <a:t>System aufrecht erhalten und an deine Kolleg*innen </a:t>
                      </a:r>
                      <a:r>
                        <a:rPr lang="de-DE" sz="1400" b="1" dirty="0">
                          <a:latin typeface="+mj-lt"/>
                        </a:rPr>
                        <a:t>weitergeben</a:t>
                      </a:r>
                      <a:endParaRPr dirty="0"/>
                    </a:p>
                  </a:txBody>
                  <a:tcPr anchor="ctr">
                    <a:lnL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noFill/>
                    </a:lnR>
                    <a:lnT w="12700" cap="flat" cmpd="sng" algn="ctr">
                      <a:solidFill>
                        <a:srgbClr val="67BA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Textfeld 1">
            <a:extLst>
              <a:ext uri="{FF2B5EF4-FFF2-40B4-BE49-F238E27FC236}">
                <a16:creationId xmlns:a16="http://schemas.microsoft.com/office/drawing/2014/main" id="{54CD069F-6721-4A09-FCE2-25D067D9FE66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7.12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915644" y="3685598"/>
            <a:ext cx="8191500" cy="974384"/>
          </a:xfrm>
        </p:spPr>
        <p:txBody>
          <a:bodyPr/>
          <a:lstStyle/>
          <a:p>
            <a:pPr>
              <a:defRPr/>
            </a:pPr>
            <a:r>
              <a:rPr lang="de-DE" dirty="0"/>
              <a:t>Mittagspause</a:t>
            </a:r>
            <a:endParaRPr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13</a:t>
            </a:fld>
            <a:endParaRPr lang="de-DE"/>
          </a:p>
        </p:txBody>
      </p:sp>
      <p:pic>
        <p:nvPicPr>
          <p:cNvPr id="5" name="Inhaltsplatzhalter 6"/>
          <p:cNvPicPr>
            <a:picLocks noGrp="1" noChangeAspect="1"/>
          </p:cNvPicPr>
          <p:nvPr>
            <p:ph idx="4294967295"/>
          </p:nvPr>
        </p:nvPicPr>
        <p:blipFill>
          <a:blip r:embed="rId3"/>
          <a:stretch/>
        </p:blipFill>
        <p:spPr bwMode="auto">
          <a:xfrm>
            <a:off x="0" y="0"/>
            <a:ext cx="0" cy="0"/>
          </a:xfrm>
          <a:prstGeom prst="rect">
            <a:avLst/>
          </a:prstGeom>
        </p:spPr>
      </p:pic>
      <p:pic>
        <p:nvPicPr>
          <p:cNvPr id="2" name="Bild" descr="Bild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442331" y="1178741"/>
            <a:ext cx="3325259" cy="294216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97753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5845398" cy="2782888"/>
          </a:xfrm>
        </p:spPr>
        <p:txBody>
          <a:bodyPr/>
          <a:lstStyle/>
          <a:p>
            <a:pPr>
              <a:defRPr/>
            </a:pPr>
            <a:r>
              <a:rPr lang="de-DE"/>
              <a:t>Wann habe ich schon mal Ordnung und/oder Struktur meiner Daten schmerzlich vermisst?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Ordnung &amp; Struktur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1</a:t>
            </a:fld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Zuruf</a:t>
            </a:r>
            <a:endParaRPr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6BE823C-9A6F-8FF4-4516-9235033D1859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7.2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7933630" cy="27828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Was, wie und weshalb getan wurde, bleibt auch nach Jahren nachvollziehbar</a:t>
            </a:r>
            <a:endParaRPr/>
          </a:p>
          <a:p>
            <a:pPr>
              <a:defRPr/>
            </a:pPr>
            <a:r>
              <a:rPr lang="de-DE"/>
              <a:t>Auch andere Personen können mit den Daten arbeiten</a:t>
            </a:r>
            <a:endParaRPr/>
          </a:p>
          <a:p>
            <a:pPr>
              <a:defRPr/>
            </a:pPr>
            <a:r>
              <a:rPr lang="de-DE"/>
              <a:t>Doppelte Arbeit wird vermieden</a:t>
            </a:r>
            <a:endParaRPr/>
          </a:p>
          <a:p>
            <a:pPr>
              <a:defRPr/>
            </a:pPr>
            <a:r>
              <a:rPr lang="de-DE"/>
              <a:t>Datenverlust wird vermieden</a:t>
            </a:r>
            <a:endParaRPr/>
          </a:p>
          <a:p>
            <a:pPr>
              <a:buFont typeface="Wingdings"/>
              <a:buChar char="Ø"/>
              <a:defRPr/>
            </a:pPr>
            <a:r>
              <a:rPr lang="de-DE"/>
              <a:t>Es kann effizienter gearbeitet werden</a:t>
            </a:r>
            <a:endParaRPr/>
          </a:p>
          <a:p>
            <a:pPr>
              <a:defRPr/>
            </a:pPr>
            <a:endParaRPr lang="de-DE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Wirkung von Struktur</a:t>
            </a:r>
            <a:endParaRPr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Vorteile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2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B2130F3-7C00-1FD5-2048-02279F4CE5DD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7.3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Benennung …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3</a:t>
            </a:fld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… von Dateien und Ordnern</a:t>
            </a:r>
          </a:p>
        </p:txBody>
      </p:sp>
      <p:pic>
        <p:nvPicPr>
          <p:cNvPr id="3" name="Grafik 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283968" y="1275606"/>
            <a:ext cx="4075754" cy="3362498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45EBEDB0-2654-5267-4103-2D80C5AD21B6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7.4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8077646" cy="2311530"/>
          </a:xfr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600"/>
              <a:t>Aussagekräftige Namen → keine „Fantasienamen“</a:t>
            </a:r>
            <a:endParaRPr/>
          </a:p>
          <a:p>
            <a:pPr>
              <a:defRPr/>
            </a:pPr>
            <a:r>
              <a:rPr lang="de-DE" sz="1600"/>
              <a:t>Einheitliches Schema</a:t>
            </a:r>
            <a:endParaRPr/>
          </a:p>
          <a:p>
            <a:pPr>
              <a:defRPr/>
            </a:pPr>
            <a:r>
              <a:rPr lang="de-DE" sz="1600"/>
              <a:t>Logische Struktur </a:t>
            </a:r>
            <a:endParaRPr/>
          </a:p>
          <a:p>
            <a:pPr>
              <a:defRPr/>
            </a:pPr>
            <a:r>
              <a:rPr lang="de-DE" sz="1600"/>
              <a:t>Datumsangabe zur chronologischen Sortierung in folgender Form: JJJJMMTT </a:t>
            </a:r>
            <a:endParaRPr/>
          </a:p>
          <a:p>
            <a:pPr>
              <a:defRPr/>
            </a:pPr>
            <a:r>
              <a:rPr lang="de-DE" sz="1600"/>
              <a:t>Vermeidung von Leer- und Sonderzeichen </a:t>
            </a:r>
            <a:endParaRPr/>
          </a:p>
          <a:p>
            <a:pPr>
              <a:defRPr/>
            </a:pPr>
            <a:r>
              <a:rPr lang="de-DE" sz="1600"/>
              <a:t>Dokumentierte Namenskonventionen oder genutzte Abkürzungen, z. B.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Benennung …</a:t>
            </a:r>
            <a:endParaRPr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… von Dateien und Ordnern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4</a:t>
            </a:fld>
            <a:endParaRPr lang="de-DE"/>
          </a:p>
        </p:txBody>
      </p:sp>
      <p:sp>
        <p:nvSpPr>
          <p:cNvPr id="11" name="Textfeld 10"/>
          <p:cNvSpPr txBox="1"/>
          <p:nvPr/>
        </p:nvSpPr>
        <p:spPr bwMode="auto">
          <a:xfrm>
            <a:off x="1403648" y="4217425"/>
            <a:ext cx="4236737" cy="44255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ctr">
            <a:spAutoFit/>
          </a:bodyPr>
          <a:lstStyle>
            <a:def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800" b="0" i="0" u="none" strike="noStrike" cap="none" spc="0">
                <a:ln>
                  <a:noFill/>
                </a:ln>
                <a:solidFill>
                  <a:srgbClr val="000000"/>
                </a:solidFill>
              </a:defRPr>
            </a:defPPr>
            <a:lvl1pPr algn="l">
              <a:defRPr sz="1300" i="1">
                <a:solidFill>
                  <a:srgbClr val="354894"/>
                </a:solidFill>
              </a:defRPr>
            </a:lvl1pPr>
          </a:lstStyle>
          <a:p>
            <a:pPr>
              <a:defRPr/>
            </a:pPr>
            <a:r>
              <a:rPr lang="de-DE" sz="1300"/>
              <a:t>➠ </a:t>
            </a:r>
            <a:r>
              <a:rPr lang="de-DE"/>
              <a:t>[Sediment]_[Probe]_[Instrument]_[JJJJMMTT].csv </a:t>
            </a:r>
            <a:br>
              <a:rPr lang="de-DE"/>
            </a:br>
            <a:r>
              <a:rPr lang="de-DE" sz="1300"/>
              <a:t>➠ </a:t>
            </a:r>
            <a:r>
              <a:rPr lang="de-DE"/>
              <a:t>[Projekt]_[Interview]_[Ort]_[Personen-ID]_[JJJJMMTT].mp4</a:t>
            </a:r>
            <a:endParaRPr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7D61086-F9D5-B4A8-5CF3-9C653C99268C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7.5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6925518" cy="2782888"/>
          </a:xfrm>
        </p:spPr>
        <p:txBody>
          <a:bodyPr/>
          <a:lstStyle/>
          <a:p>
            <a:pPr>
              <a:defRPr/>
            </a:pPr>
            <a:r>
              <a:rPr lang="de-DE"/>
              <a:t>20180312_h2oProbe1_original.tiff</a:t>
            </a:r>
            <a:endParaRPr/>
          </a:p>
          <a:p>
            <a:pPr>
              <a:defRPr/>
            </a:pPr>
            <a:r>
              <a:rPr lang="de-DE"/>
              <a:t>20180315_h2oProbe1_KDS_Ausschnitt.tiff</a:t>
            </a:r>
            <a:endParaRPr/>
          </a:p>
          <a:p>
            <a:pPr>
              <a:defRPr/>
            </a:pPr>
            <a:r>
              <a:rPr lang="de-DE"/>
              <a:t>20180324_h2oProbe1_KDS_Ausschnitt_bearbeitet_bunt.tiff</a:t>
            </a:r>
            <a:endParaRPr/>
          </a:p>
          <a:p>
            <a:pPr>
              <a:defRPr/>
            </a:pPr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Beispiele Dateinamen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Menschenlesbar und versioniert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5</a:t>
            </a:fld>
            <a:endParaRPr lang="de-DE"/>
          </a:p>
        </p:txBody>
      </p:sp>
      <p:sp>
        <p:nvSpPr>
          <p:cNvPr id="6" name="Rechteck 5"/>
          <p:cNvSpPr/>
          <p:nvPr/>
        </p:nvSpPr>
        <p:spPr bwMode="auto">
          <a:xfrm>
            <a:off x="866274" y="1572125"/>
            <a:ext cx="59917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de-DE" sz="1400">
              <a:solidFill>
                <a:srgbClr val="000000"/>
              </a:solidFill>
              <a:latin typeface="Verdana"/>
            </a:endParaRPr>
          </a:p>
          <a:p>
            <a:pPr>
              <a:defRPr/>
            </a:pPr>
            <a:endParaRPr lang="de-DE" sz="1400">
              <a:latin typeface="Verdana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2108543-62F8-062E-B920-03EF909C6140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7.6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7573590" cy="2782888"/>
          </a:xfrm>
        </p:spPr>
        <p:txBody>
          <a:bodyPr numCol="2" anchor="t">
            <a:noAutofit/>
          </a:bodyPr>
          <a:lstStyle/>
          <a:p>
            <a:pPr>
              <a:defRPr/>
            </a:pPr>
            <a:r>
              <a:rPr lang="de-DE" sz="1600"/>
              <a:t>Olga_170413_probe17k</a:t>
            </a:r>
            <a:endParaRPr/>
          </a:p>
          <a:p>
            <a:pPr>
              <a:defRPr/>
            </a:pPr>
            <a:r>
              <a:rPr lang="de-DE" sz="1600"/>
              <a:t>Naturepaper karl britta james fertig!</a:t>
            </a:r>
            <a:endParaRPr/>
          </a:p>
          <a:p>
            <a:pPr>
              <a:defRPr/>
            </a:pPr>
            <a:r>
              <a:rPr lang="de-DE" sz="1600"/>
              <a:t>Vm4520132Schmidt.pdf</a:t>
            </a:r>
            <a:endParaRPr/>
          </a:p>
          <a:p>
            <a:pPr>
              <a:defRPr/>
            </a:pPr>
            <a:r>
              <a:rPr lang="de-DE" sz="1600"/>
              <a:t>647749157.pdf</a:t>
            </a:r>
            <a:endParaRPr/>
          </a:p>
          <a:p>
            <a:pPr>
              <a:defRPr/>
            </a:pPr>
            <a:r>
              <a:rPr lang="de-DE" sz="1600"/>
              <a:t>170413_probe17k_olga</a:t>
            </a:r>
            <a:endParaRPr/>
          </a:p>
          <a:p>
            <a:pPr>
              <a:defRPr/>
            </a:pPr>
            <a:r>
              <a:rPr lang="de-DE" sz="1600"/>
              <a:t>Naturepaper+karl+britta+james &amp;nal</a:t>
            </a:r>
          </a:p>
          <a:p>
            <a:pPr>
              <a:defRPr/>
            </a:pPr>
            <a:r>
              <a:rPr lang="de-DE" sz="1600"/>
              <a:t>Olga170413probe17k</a:t>
            </a:r>
            <a:endParaRPr/>
          </a:p>
          <a:p>
            <a:pPr>
              <a:defRPr/>
            </a:pPr>
            <a:endParaRPr lang="de-DE" sz="1600"/>
          </a:p>
          <a:p>
            <a:pPr>
              <a:defRPr/>
            </a:pPr>
            <a:r>
              <a:rPr lang="de-DE" sz="1600"/>
              <a:t>Krst_765_spkt_1203</a:t>
            </a:r>
            <a:endParaRPr/>
          </a:p>
          <a:p>
            <a:pPr>
              <a:defRPr/>
            </a:pPr>
            <a:r>
              <a:rPr lang="de-DE" sz="1600"/>
              <a:t>Naturepaper+karl+britta+james fertig! überarbeitet</a:t>
            </a:r>
            <a:endParaRPr/>
          </a:p>
          <a:p>
            <a:pPr>
              <a:defRPr/>
            </a:pPr>
            <a:r>
              <a:rPr lang="de-DE" sz="1600"/>
              <a:t>Kristall_765_spektr_20161203</a:t>
            </a:r>
            <a:endParaRPr/>
          </a:p>
          <a:p>
            <a:pPr>
              <a:defRPr/>
            </a:pPr>
            <a:r>
              <a:rPr lang="de-DE" sz="1600"/>
              <a:t>Nature_karlbrittajames_endendversion</a:t>
            </a:r>
          </a:p>
          <a:p>
            <a:pPr>
              <a:defRPr/>
            </a:pPr>
            <a:r>
              <a:rPr lang="de-DE" sz="1600"/>
              <a:t>28q8QGlHKwrRw.pdf</a:t>
            </a:r>
            <a:endParaRPr/>
          </a:p>
          <a:p>
            <a:pPr>
              <a:defRPr/>
            </a:pPr>
            <a:r>
              <a:rPr lang="de-DE" sz="1600"/>
              <a:t>Tagung_Digitale_Wissenschaft.pdf</a:t>
            </a:r>
            <a:endParaRPr/>
          </a:p>
          <a:p>
            <a:pPr>
              <a:defRPr/>
            </a:pPr>
            <a:endParaRPr lang="de-DE" sz="1600"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Beispiele Dateinamen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6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de-DE"/>
              <a:t>Welche dieser Beispiele folgen einer guten Benennungskonvention? </a:t>
            </a:r>
            <a:endParaRPr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9845B0E-FCE7-C7D2-BA31-46BD06977BC0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7.7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3"/>
          <p:cNvSpPr>
            <a:spLocks noGrp="1"/>
          </p:cNvSpPr>
          <p:nvPr>
            <p:ph type="body" sz="half" idx="1"/>
          </p:nvPr>
        </p:nvSpPr>
        <p:spPr bwMode="auto">
          <a:xfrm>
            <a:off x="958850" y="1927225"/>
            <a:ext cx="7285558" cy="2782888"/>
          </a:xfrm>
        </p:spPr>
        <p:txBody>
          <a:bodyPr anchor="t" anchorCtr="0"/>
          <a:lstStyle/>
          <a:p>
            <a:pPr>
              <a:defRPr/>
            </a:pPr>
            <a:r>
              <a:rPr lang="de-DE"/>
              <a:t>Bitte entwirf eine Benennungskonvention für deine Dateien </a:t>
            </a:r>
            <a:br>
              <a:rPr lang="de-DE"/>
            </a:br>
            <a:r>
              <a:rPr lang="de-DE"/>
              <a:t>und gib ein paar Beispiele.</a:t>
            </a:r>
            <a:endParaRPr/>
          </a:p>
          <a:p>
            <a:pPr>
              <a:defRPr/>
            </a:pPr>
            <a:r>
              <a:rPr lang="de-DE"/>
              <a:t>Bitte entwirf eine Struktur für deine Ablage als Verzeichnisbaum.</a:t>
            </a:r>
            <a:endParaRPr/>
          </a:p>
        </p:txBody>
      </p:sp>
      <p:sp>
        <p:nvSpPr>
          <p:cNvPr id="4" name="Titel 2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/>
          <a:lstStyle/>
          <a:p>
            <a:pPr>
              <a:defRPr/>
            </a:pPr>
            <a:r>
              <a:rPr lang="de-DE"/>
              <a:t>Benennungskonventionen</a:t>
            </a:r>
            <a:endParaRPr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7</a:t>
            </a:fld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21"/>
          </p:nvPr>
        </p:nvSpPr>
        <p:spPr bwMode="auto">
          <a:xfrm>
            <a:off x="538162" y="1452816"/>
            <a:ext cx="8191500" cy="381000"/>
          </a:xfrm>
        </p:spPr>
        <p:txBody>
          <a:bodyPr/>
          <a:lstStyle/>
          <a:p>
            <a:pPr>
              <a:defRPr/>
            </a:pPr>
            <a:r>
              <a:rPr lang="en-GB"/>
              <a:t>Einzelarbeit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DC3D2D0-082C-F5CC-C733-2C6B4706B0F3}"/>
              </a:ext>
            </a:extLst>
          </p:cNvPr>
          <p:cNvSpPr txBox="1"/>
          <p:nvPr/>
        </p:nvSpPr>
        <p:spPr bwMode="auto">
          <a:xfrm>
            <a:off x="2640426" y="4889329"/>
            <a:ext cx="923462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07.02.03a.01_v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445" name="Table 2"/>
          <p:cNvGraphicFramePr>
            <a:graphicFrameLocks/>
          </p:cNvGraphicFramePr>
          <p:nvPr/>
        </p:nvGraphicFramePr>
        <p:xfrm>
          <a:off x="538162" y="2067694"/>
          <a:ext cx="7824248" cy="2479040"/>
        </p:xfrm>
        <a:graphic>
          <a:graphicData uri="http://schemas.openxmlformats.org/drawingml/2006/table">
            <a:tbl>
              <a:tblPr/>
              <a:tblGrid>
                <a:gridCol w="39121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121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54798">
                <a:tc>
                  <a:txBody>
                    <a:bodyPr/>
                    <a:lstStyle/>
                    <a:p>
                      <a:pPr algn="l">
                        <a:lnSpc>
                          <a:spcPct val="90000"/>
                        </a:lnSpc>
                        <a:spcBef>
                          <a:spcPts val="1001"/>
                        </a:spcBef>
                        <a:buClr>
                          <a:srgbClr val="5E5E5E"/>
                        </a:buClr>
                        <a:tabLst>
                          <a:tab pos="0" algn="l"/>
                        </a:tabLst>
                        <a:defRPr/>
                      </a:pPr>
                      <a:r>
                        <a:rPr lang="de-DE" sz="1400" b="1" strike="noStrike" spc="-1">
                          <a:solidFill>
                            <a:srgbClr val="354795"/>
                          </a:solidFill>
                          <a:latin typeface="+mj-lt"/>
                          <a:ea typeface="Arial"/>
                        </a:rPr>
                        <a:t>Windows:</a:t>
                      </a:r>
                      <a:endParaRPr lang="de-DE" sz="1400" b="0" strike="noStrike" spc="-1">
                        <a:solidFill>
                          <a:srgbClr val="354795"/>
                        </a:solidFill>
                        <a:latin typeface="+mj-lt"/>
                      </a:endParaRPr>
                    </a:p>
                    <a:p>
                      <a:pPr marL="228600" lvl="0" indent="-227520" algn="l">
                        <a:lnSpc>
                          <a:spcPct val="90000"/>
                        </a:lnSpc>
                        <a:spcBef>
                          <a:spcPts val="1001"/>
                        </a:spcBef>
                        <a:buClr>
                          <a:srgbClr val="5E5E5E"/>
                        </a:buClr>
                        <a:buFont typeface="Arial"/>
                        <a:buChar char="•"/>
                        <a:tabLst>
                          <a:tab pos="0" algn="l"/>
                        </a:tabLst>
                        <a:defRPr/>
                      </a:pPr>
                      <a:r>
                        <a:rPr lang="de-DE" sz="1200" b="0" strike="noStrike" spc="-1">
                          <a:solidFill>
                            <a:srgbClr val="5E5E5E"/>
                          </a:solidFill>
                          <a:latin typeface="+mj-lt"/>
                          <a:ea typeface="Arial"/>
                        </a:rPr>
                        <a:t>Ant Renamer </a:t>
                      </a:r>
                      <a:r>
                        <a:rPr lang="de-DE" sz="1200" b="0" strike="noStrike" spc="-1">
                          <a:solidFill>
                            <a:srgbClr val="004476"/>
                          </a:solidFill>
                          <a:latin typeface="+mj-lt"/>
                          <a:ea typeface="Arial"/>
                        </a:rPr>
                        <a:t>(</a:t>
                      </a:r>
                      <a:r>
                        <a:rPr lang="de-DE" sz="1200" b="0" u="sng" strike="noStrike" spc="-1">
                          <a:solidFill>
                            <a:srgbClr val="0563C1"/>
                          </a:solidFill>
                          <a:latin typeface="+mj-lt"/>
                          <a:ea typeface="Arial"/>
                          <a:hlinkClick r:id="rId3" tooltip="http://www.antp.be/software/renamer"/>
                        </a:rPr>
                        <a:t>www.antp.be/software/renamer</a:t>
                      </a:r>
                      <a:r>
                        <a:rPr lang="de-DE" sz="1200" b="0" strike="noStrike" spc="-1">
                          <a:solidFill>
                            <a:srgbClr val="004476"/>
                          </a:solidFill>
                          <a:latin typeface="+mj-lt"/>
                          <a:ea typeface="Arial"/>
                        </a:rPr>
                        <a:t>)</a:t>
                      </a:r>
                      <a:endParaRPr lang="de-DE" sz="1200" b="0" strike="noStrike" spc="-1">
                        <a:latin typeface="+mj-lt"/>
                      </a:endParaRPr>
                    </a:p>
                    <a:p>
                      <a:pPr marL="228600" lvl="0" indent="-227520" algn="l">
                        <a:lnSpc>
                          <a:spcPct val="90000"/>
                        </a:lnSpc>
                        <a:spcBef>
                          <a:spcPts val="1001"/>
                        </a:spcBef>
                        <a:buClr>
                          <a:srgbClr val="5E5E5E"/>
                        </a:buClr>
                        <a:buFont typeface="Arial"/>
                        <a:buChar char="•"/>
                        <a:tabLst>
                          <a:tab pos="0" algn="l"/>
                        </a:tabLst>
                        <a:defRPr/>
                      </a:pPr>
                      <a:r>
                        <a:rPr lang="en-US" sz="1200" b="0" strike="noStrike" spc="-1">
                          <a:solidFill>
                            <a:srgbClr val="5E5E5E"/>
                          </a:solidFill>
                          <a:latin typeface="+mj-lt"/>
                          <a:ea typeface="Arial"/>
                        </a:rPr>
                        <a:t>RenameIT </a:t>
                      </a:r>
                      <a:r>
                        <a:rPr lang="en-US" sz="1200" b="0" strike="noStrike" spc="-1">
                          <a:solidFill>
                            <a:srgbClr val="004476"/>
                          </a:solidFill>
                          <a:latin typeface="+mj-lt"/>
                          <a:ea typeface="Arial"/>
                        </a:rPr>
                        <a:t>(</a:t>
                      </a:r>
                      <a:r>
                        <a:rPr lang="en-US" sz="1200" b="0" u="sng" strike="noStrike" spc="-1">
                          <a:solidFill>
                            <a:srgbClr val="0563C1"/>
                          </a:solidFill>
                          <a:latin typeface="+mj-lt"/>
                          <a:ea typeface="Arial"/>
                          <a:hlinkClick r:id="rId4" tooltip="http://sourceforge.net/projects/renameit/"/>
                        </a:rPr>
                        <a:t>sourceforge.net/prpjects/renameit</a:t>
                      </a:r>
                      <a:r>
                        <a:rPr lang="en-US" sz="1200" b="0" strike="noStrike" spc="-1">
                          <a:solidFill>
                            <a:srgbClr val="004476"/>
                          </a:solidFill>
                          <a:latin typeface="+mj-lt"/>
                          <a:ea typeface="Arial"/>
                        </a:rPr>
                        <a:t>)</a:t>
                      </a:r>
                      <a:endParaRPr lang="de-DE" sz="1200" b="0" strike="noStrike" spc="-1">
                        <a:latin typeface="+mj-lt"/>
                      </a:endParaRPr>
                    </a:p>
                    <a:p>
                      <a:pPr marL="228600" lvl="0" indent="-227520" algn="l">
                        <a:lnSpc>
                          <a:spcPct val="90000"/>
                        </a:lnSpc>
                        <a:spcBef>
                          <a:spcPts val="1001"/>
                        </a:spcBef>
                        <a:buClr>
                          <a:srgbClr val="5E5E5E"/>
                        </a:buClr>
                        <a:buFont typeface="Arial"/>
                        <a:buChar char="•"/>
                        <a:tabLst>
                          <a:tab pos="0" algn="l"/>
                        </a:tabLst>
                        <a:defRPr/>
                      </a:pPr>
                      <a:r>
                        <a:rPr lang="en-US" sz="1200" b="0" strike="noStrike" spc="-1">
                          <a:solidFill>
                            <a:srgbClr val="5E5E5E"/>
                          </a:solidFill>
                          <a:latin typeface="+mj-lt"/>
                          <a:ea typeface="Arial"/>
                        </a:rPr>
                        <a:t>Bulk Rename Utility </a:t>
                      </a:r>
                      <a:r>
                        <a:rPr lang="en-US" sz="1200" b="0" strike="noStrike" spc="-1">
                          <a:solidFill>
                            <a:srgbClr val="004476"/>
                          </a:solidFill>
                          <a:latin typeface="+mj-lt"/>
                          <a:ea typeface="Arial"/>
                        </a:rPr>
                        <a:t>(</a:t>
                      </a:r>
                      <a:r>
                        <a:rPr lang="en-US" sz="1200" b="0" u="sng" strike="noStrike" spc="-1">
                          <a:solidFill>
                            <a:srgbClr val="0563C1"/>
                          </a:solidFill>
                          <a:latin typeface="+mj-lt"/>
                          <a:ea typeface="Arial"/>
                          <a:hlinkClick r:id="rId5" tooltip="http://www.bulkrenameutility.co.uk/"/>
                        </a:rPr>
                        <a:t>www.bulkrenameutility.co.uk/</a:t>
                      </a:r>
                      <a:r>
                        <a:rPr lang="en-US" sz="1200" b="0" strike="noStrike" spc="-1">
                          <a:solidFill>
                            <a:srgbClr val="004476"/>
                          </a:solidFill>
                          <a:latin typeface="+mj-lt"/>
                          <a:ea typeface="Arial"/>
                        </a:rPr>
                        <a:t>)</a:t>
                      </a:r>
                      <a:endParaRPr lang="de-DE" sz="1200" b="0" strike="noStrike" spc="-1">
                        <a:latin typeface="+mj-lt"/>
                      </a:endParaRPr>
                    </a:p>
                    <a:p>
                      <a:pPr marL="228600" lvl="0" indent="-227520" algn="l">
                        <a:lnSpc>
                          <a:spcPct val="90000"/>
                        </a:lnSpc>
                        <a:spcBef>
                          <a:spcPts val="1001"/>
                        </a:spcBef>
                        <a:buClr>
                          <a:srgbClr val="5E5E5E"/>
                        </a:buClr>
                        <a:buFont typeface="Arial"/>
                        <a:buChar char="•"/>
                        <a:tabLst>
                          <a:tab pos="0" algn="l"/>
                        </a:tabLst>
                        <a:defRPr/>
                      </a:pPr>
                      <a:r>
                        <a:rPr lang="en-US" sz="1200" b="0" strike="noStrike" spc="-1">
                          <a:solidFill>
                            <a:srgbClr val="5E5E5E"/>
                          </a:solidFill>
                          <a:latin typeface="+mj-lt"/>
                          <a:ea typeface="Arial"/>
                        </a:rPr>
                        <a:t>Total Commander </a:t>
                      </a:r>
                      <a:r>
                        <a:rPr lang="en-US" sz="1200" b="0" strike="noStrike" spc="-1">
                          <a:solidFill>
                            <a:srgbClr val="004476"/>
                          </a:solidFill>
                          <a:latin typeface="+mj-lt"/>
                          <a:ea typeface="Arial"/>
                        </a:rPr>
                        <a:t>(</a:t>
                      </a:r>
                      <a:r>
                        <a:rPr lang="en-US" sz="1200" b="0" u="sng" strike="noStrike" spc="-1">
                          <a:solidFill>
                            <a:srgbClr val="0563C1"/>
                          </a:solidFill>
                          <a:latin typeface="+mj-lt"/>
                          <a:ea typeface="Arial"/>
                          <a:hlinkClick r:id="rId6" tooltip="https://www.ghisler.com/deutsch.htm"/>
                        </a:rPr>
                        <a:t>https://www.ghisler.com/deutsch.htm</a:t>
                      </a:r>
                      <a:r>
                        <a:rPr lang="en-US" sz="1200" b="0" strike="noStrike" spc="-1">
                          <a:solidFill>
                            <a:srgbClr val="004476"/>
                          </a:solidFill>
                          <a:latin typeface="+mj-lt"/>
                          <a:ea typeface="Arial"/>
                        </a:rPr>
                        <a:t>)</a:t>
                      </a:r>
                      <a:endParaRPr lang="de-DE" sz="1200" b="0" strike="noStrike" spc="-1">
                        <a:latin typeface="+mj-lt"/>
                      </a:endParaRPr>
                    </a:p>
                    <a:p>
                      <a:pPr algn="l">
                        <a:lnSpc>
                          <a:spcPct val="90000"/>
                        </a:lnSpc>
                        <a:spcBef>
                          <a:spcPts val="3000"/>
                        </a:spcBef>
                        <a:buClr>
                          <a:srgbClr val="5E5E5E"/>
                        </a:buClr>
                        <a:tabLst>
                          <a:tab pos="0" algn="l"/>
                        </a:tabLst>
                        <a:defRPr/>
                      </a:pPr>
                      <a:r>
                        <a:rPr lang="de-DE" sz="1400" b="1" strike="noStrike" spc="-1">
                          <a:solidFill>
                            <a:srgbClr val="354795"/>
                          </a:solidFill>
                          <a:latin typeface="+mj-lt"/>
                          <a:ea typeface="+mn-ea"/>
                        </a:rPr>
                        <a:t>Unix:</a:t>
                      </a:r>
                      <a:endParaRPr lang="de-DE" sz="1400" b="0" strike="noStrike" spc="-1">
                        <a:solidFill>
                          <a:srgbClr val="354795"/>
                        </a:solidFill>
                        <a:latin typeface="+mj-lt"/>
                      </a:endParaRPr>
                    </a:p>
                    <a:p>
                      <a:pPr marL="228600" indent="-227520" algn="l">
                        <a:lnSpc>
                          <a:spcPct val="90000"/>
                        </a:lnSpc>
                        <a:spcBef>
                          <a:spcPts val="1001"/>
                        </a:spcBef>
                        <a:buClr>
                          <a:srgbClr val="5E5E5E"/>
                        </a:buClr>
                        <a:buFont typeface="Arial"/>
                        <a:buChar char="•"/>
                        <a:tabLst>
                          <a:tab pos="0" algn="l"/>
                        </a:tabLst>
                        <a:defRPr/>
                      </a:pPr>
                      <a:r>
                        <a:rPr lang="en-US" sz="1200" b="1" strike="noStrike" spc="-1">
                          <a:solidFill>
                            <a:srgbClr val="5E5E5E"/>
                          </a:solidFill>
                          <a:latin typeface="+mj-lt"/>
                          <a:ea typeface="+mn-ea"/>
                        </a:rPr>
                        <a:t>rename</a:t>
                      </a:r>
                      <a:r>
                        <a:rPr lang="en-US" sz="1200" b="0" strike="noStrike" spc="-1">
                          <a:solidFill>
                            <a:srgbClr val="5E5E5E"/>
                          </a:solidFill>
                          <a:latin typeface="+mj-lt"/>
                          <a:ea typeface="+mn-ea"/>
                        </a:rPr>
                        <a:t> command </a:t>
                      </a:r>
                      <a:endParaRPr lang="de-DE" sz="1200" b="1" strike="noStrike" spc="-1">
                        <a:solidFill>
                          <a:srgbClr val="5E5E5E"/>
                        </a:solidFill>
                        <a:latin typeface="+mj-lt"/>
                        <a:ea typeface="+mn-ea"/>
                      </a:endParaRPr>
                    </a:p>
                  </a:txBody>
                  <a:tcPr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20" algn="l">
                        <a:lnSpc>
                          <a:spcPct val="90000"/>
                        </a:lnSpc>
                        <a:spcBef>
                          <a:spcPts val="1001"/>
                        </a:spcBef>
                        <a:buClr>
                          <a:srgbClr val="5E5E5E"/>
                        </a:buClr>
                        <a:tabLst>
                          <a:tab pos="0" algn="l"/>
                        </a:tabLst>
                        <a:defRPr/>
                      </a:pPr>
                      <a:r>
                        <a:rPr lang="de-DE" sz="1400" b="1" strike="noStrike" spc="-1">
                          <a:solidFill>
                            <a:srgbClr val="354795"/>
                          </a:solidFill>
                          <a:latin typeface="+mj-lt"/>
                          <a:ea typeface="Arial"/>
                        </a:rPr>
                        <a:t>Mac:</a:t>
                      </a:r>
                      <a:endParaRPr lang="de-DE" sz="1400" b="0" strike="noStrike" spc="-1">
                        <a:solidFill>
                          <a:srgbClr val="354795"/>
                        </a:solidFill>
                        <a:latin typeface="+mj-lt"/>
                      </a:endParaRPr>
                    </a:p>
                    <a:p>
                      <a:pPr marL="228600" indent="-227520" algn="l">
                        <a:lnSpc>
                          <a:spcPct val="90000"/>
                        </a:lnSpc>
                        <a:spcBef>
                          <a:spcPts val="1001"/>
                        </a:spcBef>
                        <a:buClr>
                          <a:srgbClr val="5E5E5E"/>
                        </a:buClr>
                        <a:buFont typeface="Arial"/>
                        <a:buChar char="•"/>
                        <a:tabLst>
                          <a:tab pos="0" algn="l"/>
                        </a:tabLst>
                        <a:defRPr/>
                      </a:pPr>
                      <a:r>
                        <a:rPr lang="de-DE" sz="1200" b="0" strike="noStrike" spc="-1">
                          <a:solidFill>
                            <a:srgbClr val="5E5E5E"/>
                          </a:solidFill>
                          <a:latin typeface="+mj-lt"/>
                          <a:ea typeface="Arial"/>
                        </a:rPr>
                        <a:t>Renamer 6 (for Mac) </a:t>
                      </a:r>
                      <a:r>
                        <a:rPr lang="de-DE" sz="1200" b="0" strike="noStrike" spc="-1">
                          <a:solidFill>
                            <a:srgbClr val="004476"/>
                          </a:solidFill>
                          <a:latin typeface="+mj-lt"/>
                          <a:ea typeface="Arial"/>
                        </a:rPr>
                        <a:t>(</a:t>
                      </a:r>
                      <a:r>
                        <a:rPr lang="de-DE" sz="1200" b="0" u="sng" strike="noStrike" spc="-1">
                          <a:solidFill>
                            <a:srgbClr val="0563C1"/>
                          </a:solidFill>
                          <a:latin typeface="+mj-lt"/>
                          <a:ea typeface="Arial"/>
                          <a:hlinkClick r:id="rId7" tooltip="http://renamer.com/"/>
                        </a:rPr>
                        <a:t>renamer.com/</a:t>
                      </a:r>
                      <a:r>
                        <a:rPr lang="de-DE" sz="1200" b="0" strike="noStrike" spc="-1">
                          <a:solidFill>
                            <a:srgbClr val="004476"/>
                          </a:solidFill>
                          <a:latin typeface="+mj-lt"/>
                          <a:ea typeface="Arial"/>
                        </a:rPr>
                        <a:t>)</a:t>
                      </a:r>
                      <a:endParaRPr lang="de-DE" sz="1200" b="0" strike="noStrike" spc="-1">
                        <a:latin typeface="+mj-lt"/>
                      </a:endParaRPr>
                    </a:p>
                    <a:p>
                      <a:pPr marL="228600" indent="-227520" algn="l">
                        <a:lnSpc>
                          <a:spcPct val="90000"/>
                        </a:lnSpc>
                        <a:spcBef>
                          <a:spcPts val="1001"/>
                        </a:spcBef>
                        <a:buClr>
                          <a:srgbClr val="5E5E5E"/>
                        </a:buClr>
                        <a:buFont typeface="Arial"/>
                        <a:buChar char="•"/>
                        <a:tabLst>
                          <a:tab pos="0" algn="l"/>
                        </a:tabLst>
                        <a:defRPr/>
                      </a:pPr>
                      <a:r>
                        <a:rPr lang="de-DE" sz="1200" b="0" strike="noStrike" spc="-1">
                          <a:solidFill>
                            <a:srgbClr val="5E5E5E"/>
                          </a:solidFill>
                          <a:latin typeface="+mj-lt"/>
                          <a:ea typeface="Arial"/>
                        </a:rPr>
                        <a:t>Name Changer </a:t>
                      </a:r>
                      <a:r>
                        <a:rPr lang="de-DE" sz="1200" b="0" strike="noStrike" spc="-1">
                          <a:solidFill>
                            <a:srgbClr val="004476"/>
                          </a:solidFill>
                          <a:latin typeface="+mj-lt"/>
                          <a:ea typeface="Arial"/>
                        </a:rPr>
                        <a:t>(</a:t>
                      </a:r>
                      <a:r>
                        <a:rPr lang="de-DE" sz="1200" b="0" u="sng" strike="noStrike" spc="-1">
                          <a:solidFill>
                            <a:srgbClr val="0563C1"/>
                          </a:solidFill>
                          <a:latin typeface="+mj-lt"/>
                          <a:ea typeface="Arial"/>
                          <a:hlinkClick r:id="rId8" tooltip="http://mrrsoftware.com/namechanger/"/>
                        </a:rPr>
                        <a:t>mrrsoftware.com/namechanger/</a:t>
                      </a:r>
                      <a:r>
                        <a:rPr lang="de-DE" sz="1200" b="0" strike="noStrike" spc="-1">
                          <a:solidFill>
                            <a:srgbClr val="004476"/>
                          </a:solidFill>
                          <a:latin typeface="+mj-lt"/>
                          <a:ea typeface="Arial"/>
                        </a:rPr>
                        <a:t>)</a:t>
                      </a:r>
                      <a:endParaRPr lang="de-DE" sz="1200" b="0" strike="noStrike" spc="-1">
                        <a:latin typeface="+mj-lt"/>
                      </a:endParaRPr>
                    </a:p>
                    <a:p>
                      <a:pPr marL="228600" indent="-227520" algn="l">
                        <a:lnSpc>
                          <a:spcPct val="90000"/>
                        </a:lnSpc>
                        <a:spcBef>
                          <a:spcPts val="1001"/>
                        </a:spcBef>
                        <a:buClr>
                          <a:srgbClr val="5E5E5E"/>
                        </a:buClr>
                        <a:buFont typeface="Arial"/>
                        <a:buChar char="•"/>
                        <a:tabLst>
                          <a:tab pos="0" algn="l"/>
                        </a:tabLst>
                        <a:defRPr/>
                      </a:pPr>
                      <a:r>
                        <a:rPr lang="de-DE" sz="1200" b="0" strike="noStrike" spc="-1">
                          <a:solidFill>
                            <a:srgbClr val="5E5E5E"/>
                          </a:solidFill>
                          <a:latin typeface="+mj-lt"/>
                          <a:ea typeface="Arial"/>
                        </a:rPr>
                        <a:t>ExifRenamer</a:t>
                      </a:r>
                      <a:r>
                        <a:rPr lang="de-DE" sz="1200" b="0" strike="noStrike" spc="-1">
                          <a:solidFill>
                            <a:srgbClr val="004476"/>
                          </a:solidFill>
                          <a:latin typeface="+mj-lt"/>
                          <a:ea typeface="Arial"/>
                        </a:rPr>
                        <a:t> (</a:t>
                      </a:r>
                      <a:r>
                        <a:rPr lang="de-DE" sz="1200" b="0" u="sng" strike="noStrike" spc="-1">
                          <a:solidFill>
                            <a:srgbClr val="0563C1"/>
                          </a:solidFill>
                          <a:latin typeface="+mj-lt"/>
                          <a:ea typeface="Arial"/>
                          <a:hlinkClick r:id="rId9" tooltip="https://www.qdev.de/?location=mac/exifrenamer"/>
                        </a:rPr>
                        <a:t>https://www.qdev.de/?location=mac/exifrenamer</a:t>
                      </a:r>
                      <a:r>
                        <a:rPr lang="de-DE" sz="1200" b="0" strike="noStrike" spc="-1">
                          <a:solidFill>
                            <a:srgbClr val="004476"/>
                          </a:solidFill>
                          <a:latin typeface="+mj-lt"/>
                          <a:ea typeface="Arial"/>
                        </a:rPr>
                        <a:t>) </a:t>
                      </a:r>
                      <a:endParaRPr lang="de-DE" sz="1200" b="0" strike="noStrike" spc="-1">
                        <a:latin typeface="+mj-lt"/>
                      </a:endParaRPr>
                    </a:p>
                    <a:p>
                      <a:pPr algn="l">
                        <a:lnSpc>
                          <a:spcPct val="90000"/>
                        </a:lnSpc>
                        <a:spcBef>
                          <a:spcPts val="3000"/>
                        </a:spcBef>
                        <a:buClr>
                          <a:srgbClr val="5E5E5E"/>
                        </a:buClr>
                        <a:tabLst>
                          <a:tab pos="0" algn="l"/>
                        </a:tabLst>
                        <a:defRPr/>
                      </a:pPr>
                      <a:r>
                        <a:rPr lang="de-DE" sz="1400" b="1" strike="noStrike" spc="-1">
                          <a:solidFill>
                            <a:srgbClr val="354795"/>
                          </a:solidFill>
                          <a:latin typeface="+mj-lt"/>
                          <a:ea typeface="+mn-ea"/>
                        </a:rPr>
                        <a:t>Linux:</a:t>
                      </a:r>
                      <a:endParaRPr lang="de-DE" sz="1400" b="0" strike="noStrike" spc="-1">
                        <a:solidFill>
                          <a:srgbClr val="354795"/>
                        </a:solidFill>
                        <a:latin typeface="+mj-lt"/>
                      </a:endParaRPr>
                    </a:p>
                    <a:p>
                      <a:pPr marL="228600" indent="-227520" algn="l">
                        <a:lnSpc>
                          <a:spcPct val="90000"/>
                        </a:lnSpc>
                        <a:spcBef>
                          <a:spcPts val="1001"/>
                        </a:spcBef>
                        <a:buClr>
                          <a:srgbClr val="5E5E5E"/>
                        </a:buClr>
                        <a:buFont typeface="Arial"/>
                        <a:buChar char="•"/>
                        <a:tabLst>
                          <a:tab pos="0" algn="l"/>
                        </a:tabLst>
                        <a:defRPr/>
                      </a:pPr>
                      <a:r>
                        <a:rPr lang="en-US" sz="1200" b="0" strike="noStrike" spc="-1">
                          <a:solidFill>
                            <a:srgbClr val="5E5E5E"/>
                          </a:solidFill>
                          <a:latin typeface="+mj-lt"/>
                          <a:ea typeface="+mn-ea"/>
                        </a:rPr>
                        <a:t>GNOME Commander </a:t>
                      </a:r>
                      <a:r>
                        <a:rPr lang="en-US" sz="1200" b="0" strike="noStrike" spc="-1">
                          <a:solidFill>
                            <a:srgbClr val="004476"/>
                          </a:solidFill>
                          <a:latin typeface="+mj-lt"/>
                          <a:ea typeface="+mn-ea"/>
                        </a:rPr>
                        <a:t>(</a:t>
                      </a:r>
                      <a:r>
                        <a:rPr lang="en-US" sz="1200" b="0" u="sng" strike="noStrike" spc="-1">
                          <a:solidFill>
                            <a:srgbClr val="004476"/>
                          </a:solidFill>
                          <a:latin typeface="+mj-lt"/>
                          <a:ea typeface="+mn-ea"/>
                          <a:hlinkClick r:id="rId10" tooltip="https://gcmd.github.io/"/>
                        </a:rPr>
                        <a:t>https://gcmd.github.io/</a:t>
                      </a:r>
                      <a:r>
                        <a:rPr lang="en-US" sz="1200" b="0" strike="noStrike" spc="-1">
                          <a:solidFill>
                            <a:srgbClr val="004476"/>
                          </a:solidFill>
                          <a:latin typeface="+mj-lt"/>
                          <a:ea typeface="+mn-ea"/>
                        </a:rPr>
                        <a:t>)</a:t>
                      </a:r>
                      <a:endParaRPr lang="de-DE" sz="1200" b="0" strike="noStrike" spc="-1">
                        <a:latin typeface="+mj-lt"/>
                      </a:endParaRPr>
                    </a:p>
                    <a:p>
                      <a:pPr marL="172530" indent="-171450" algn="l">
                        <a:lnSpc>
                          <a:spcPct val="90000"/>
                        </a:lnSpc>
                        <a:spcBef>
                          <a:spcPts val="1001"/>
                        </a:spcBef>
                        <a:buClr>
                          <a:srgbClr val="5E5E5E"/>
                        </a:buClr>
                        <a:buFont typeface="Arial"/>
                        <a:buChar char="•"/>
                        <a:tabLst>
                          <a:tab pos="0" algn="l"/>
                        </a:tabLst>
                        <a:defRPr/>
                      </a:pPr>
                      <a:r>
                        <a:rPr lang="de-DE" sz="1200" b="0" strike="noStrike" spc="-1">
                          <a:solidFill>
                            <a:srgbClr val="5E5E5E"/>
                          </a:solidFill>
                          <a:latin typeface="+mj-lt"/>
                          <a:ea typeface="+mn-ea"/>
                        </a:rPr>
                        <a:t>  GPRename</a:t>
                      </a:r>
                      <a:r>
                        <a:rPr lang="de-DE" sz="1200" b="0" strike="noStrike" spc="-1">
                          <a:solidFill>
                            <a:srgbClr val="004476"/>
                          </a:solidFill>
                          <a:latin typeface="+mj-lt"/>
                          <a:ea typeface="+mn-ea"/>
                        </a:rPr>
                        <a:t> (</a:t>
                      </a:r>
                      <a:r>
                        <a:rPr lang="de-DE" sz="1200" b="0" u="sng" strike="noStrike" spc="-1">
                          <a:solidFill>
                            <a:srgbClr val="0563C1"/>
                          </a:solidFill>
                          <a:latin typeface="+mj-lt"/>
                          <a:ea typeface="+mn-ea"/>
                          <a:hlinkClick r:id="rId11" tooltip="http://gprename.sourceforge.net/"/>
                        </a:rPr>
                        <a:t>http://gprename.sourceforge.net/</a:t>
                      </a:r>
                      <a:r>
                        <a:rPr lang="de-DE" sz="1200" b="0" strike="noStrike" spc="-1">
                          <a:solidFill>
                            <a:srgbClr val="004476"/>
                          </a:solidFill>
                          <a:latin typeface="+mj-lt"/>
                          <a:ea typeface="+mn-ea"/>
                        </a:rPr>
                        <a:t>)</a:t>
                      </a:r>
                      <a:endParaRPr lang="de-DE" sz="1200" b="0" strike="noStrike" spc="-1">
                        <a:latin typeface="+mj-lt"/>
                      </a:endParaRPr>
                    </a:p>
                  </a:txBody>
                  <a:tcPr>
                    <a:lnL w="12700" algn="ctr">
                      <a:noFill/>
                      <a:beve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76250" y="376238"/>
            <a:ext cx="8191500" cy="584039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/>
              <a:t>Dateien Umbenennen</a:t>
            </a:r>
            <a:endParaRPr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Werkzeuge, um viele Dateien gleichzeitig umzubenennen: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"/>
          </p:nvPr>
        </p:nvSpPr>
        <p:spPr bwMode="auto">
          <a:xfrm>
            <a:off x="2483768" y="4889329"/>
            <a:ext cx="280526" cy="229550"/>
          </a:xfrm>
        </p:spPr>
        <p:txBody>
          <a:bodyPr/>
          <a:lstStyle/>
          <a:p>
            <a:pPr>
              <a:defRPr/>
            </a:pPr>
            <a:fld id="{A3A583AC-90C3-47D4-8E3F-971AFFF238DC}" type="slidenum">
              <a:rPr lang="de-DE"/>
              <a:t>8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FDB8122-7930-D2CE-B121-6B4687896EB0}"/>
              </a:ext>
            </a:extLst>
          </p:cNvPr>
          <p:cNvSpPr txBox="1"/>
          <p:nvPr/>
        </p:nvSpPr>
        <p:spPr bwMode="auto">
          <a:xfrm>
            <a:off x="2640426" y="4889329"/>
            <a:ext cx="419405" cy="22313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pPr algn="r"/>
            <a:r>
              <a:rPr lang="de-DE" sz="850" dirty="0">
                <a:solidFill>
                  <a:srgbClr val="7BB885"/>
                </a:solidFill>
                <a:latin typeface="Source Sans Pro Light"/>
                <a:ea typeface="Source Sans Pro Light"/>
              </a:rPr>
              <a:t>7.8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tT_Design">
  <a:themeElements>
    <a:clrScheme name="31_ColorGradientLight">
      <a:dk1>
        <a:srgbClr val="5E5E5E"/>
      </a:dk1>
      <a:lt1>
        <a:srgbClr val="005E00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Calibri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31_ColorGradientLight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solidFill>
          <a:srgbClr val="000000"/>
        </a:solidFill>
        <a:ln w="12700" cap="flat">
          <a:noFill/>
          <a:miter lim="400000"/>
        </a:ln>
      </a:spPr>
      <a:bodyPr rtlCol="0" anchor="ctr"/>
      <a:lstStyle>
        <a:defPPr algn="ctr">
          <a:defRPr sz="2800" dirty="0" smtClean="0">
            <a:solidFill>
              <a:srgbClr val="FFFFFF"/>
            </a:solidFill>
          </a:defRPr>
        </a:defPPr>
      </a:lstStyle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TtT_Design</Template>
  <TotalTime>0</TotalTime>
  <Words>1589</Words>
  <Application>Microsoft Macintosh PowerPoint</Application>
  <DocSecurity>0</DocSecurity>
  <PresentationFormat>Bildschirmpräsentation (16:9)</PresentationFormat>
  <Paragraphs>248</Paragraphs>
  <Slides>14</Slides>
  <Notes>14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0" baseType="lpstr">
      <vt:lpstr>Arial</vt:lpstr>
      <vt:lpstr>Calibri</vt:lpstr>
      <vt:lpstr>Source Sans Pro Light</vt:lpstr>
      <vt:lpstr>Verdana</vt:lpstr>
      <vt:lpstr>Wingdings</vt:lpstr>
      <vt:lpstr>TtT_Design</vt:lpstr>
      <vt:lpstr>Ordnung und Struktur</vt:lpstr>
      <vt:lpstr>Ordnung &amp; Struktur</vt:lpstr>
      <vt:lpstr>Wirkung von Struktur</vt:lpstr>
      <vt:lpstr>Benennung …</vt:lpstr>
      <vt:lpstr>Benennung …</vt:lpstr>
      <vt:lpstr>Beispiele Dateinamen</vt:lpstr>
      <vt:lpstr>Beispiele Dateinamen</vt:lpstr>
      <vt:lpstr>Benennungskonventionen</vt:lpstr>
      <vt:lpstr>Dateien Umbenennen</vt:lpstr>
      <vt:lpstr>Dateien Umbenennen</vt:lpstr>
      <vt:lpstr>Kontrolle der Dateiversion </vt:lpstr>
      <vt:lpstr>Kontrolle der Dateiversion </vt:lpstr>
      <vt:lpstr>5S-Methode</vt:lpstr>
      <vt:lpstr>Mittagspause</vt:lpstr>
    </vt:vector>
  </TitlesOfParts>
  <Manager/>
  <Company>Humboldt-u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Train-the-Trainer Workshop zum Thema Forschungsdatenmanagement</dc:title>
  <dc:subject/>
  <dc:creator>Katarzyna Biernacka;Petra Buchholz;Sarah Ann Danker;Dr. Dominika Dolzycka;Claudia Engelhardt;Kerstin Helbig;Dr. Juliane Jacob;Dr. Janna Neumann;Dr. Carolin Odebrecht;Dr. Ute Trautwein-Bruns;Cord Wiljes;Dr. Ulrike Wuttke</dc:creator>
  <cp:keywords/>
  <dc:description/>
  <cp:lastModifiedBy>Jeanne Wilbrandt</cp:lastModifiedBy>
  <cp:revision>399</cp:revision>
  <cp:lastPrinted>2023-12-12T21:02:09Z</cp:lastPrinted>
  <dcterms:created xsi:type="dcterms:W3CDTF">2017-05-29T08:09:42Z</dcterms:created>
  <dcterms:modified xsi:type="dcterms:W3CDTF">2023-12-13T09:15:18Z</dcterms:modified>
  <cp:category/>
  <dc:identifier/>
  <cp:contentStatus/>
  <dc:language/>
  <cp:version/>
</cp:coreProperties>
</file>