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11"/>
  </p:notesMasterIdLst>
  <p:sldIdLst>
    <p:sldId id="292" r:id="rId2"/>
    <p:sldId id="293" r:id="rId3"/>
    <p:sldId id="294" r:id="rId4"/>
    <p:sldId id="303" r:id="rId5"/>
    <p:sldId id="316" r:id="rId6"/>
    <p:sldId id="304" r:id="rId7"/>
    <p:sldId id="305" r:id="rId8"/>
    <p:sldId id="373" r:id="rId9"/>
    <p:sldId id="374" r:id="rId10"/>
  </p:sldIdLst>
  <p:sldSz cx="9144000" cy="5143500" type="screen16x9"/>
  <p:notesSz cx="5143500" cy="9144000"/>
  <p:defaultTextStyle>
    <a:defPPr marL="0" marR="0" indent="0" algn="l" defTabSz="9144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1800" b="0" i="0" u="none" strike="noStrike" cap="none" spc="0">
        <a:ln>
          <a:noFill/>
        </a:ln>
        <a:solidFill>
          <a:srgbClr val="000000"/>
        </a:solidFill>
      </a:defRPr>
    </a:defPPr>
    <a:lvl1pPr marL="0" marR="0" indent="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1pPr>
    <a:lvl2pPr marL="0" marR="0" indent="4572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2pPr>
    <a:lvl3pPr marL="0" marR="0" indent="9144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3pPr>
    <a:lvl4pPr marL="0" marR="0" indent="13716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4pPr>
    <a:lvl5pPr marL="0" marR="0" indent="18288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5pPr>
    <a:lvl6pPr marL="0" marR="0" indent="22860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6pPr>
    <a:lvl7pPr marL="0" marR="0" indent="27432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7pPr>
    <a:lvl8pPr marL="0" marR="0" indent="32004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8pPr>
    <a:lvl9pPr marL="0" marR="0" indent="36576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9pPr>
  </p:defaultTextStyle>
  <p:extLst>
    <p:ext uri="{521415D9-36F7-43E2-AB2F-B90AF26B5E84}">
      <p14:sectionLst xmlns:p14="http://schemas.microsoft.com/office/powerpoint/2010/main">
        <p14:section name="Einheit 17: Rechtliche Aspekte" id="{4905F5C3-FF6F-472C-9BA0-4C819DD09926}">
          <p14:sldIdLst>
            <p14:sldId id="292"/>
            <p14:sldId id="293"/>
            <p14:sldId id="294"/>
            <p14:sldId id="303"/>
            <p14:sldId id="316"/>
            <p14:sldId id="304"/>
            <p14:sldId id="305"/>
            <p14:sldId id="373"/>
            <p14:sldId id="37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9CF1AB2-1976-4502-BF36-3FF5EA218861}">
  <a:tblStyle styleId="{69CF1AB2-1976-4502-BF36-3FF5EA218861}" styleName="Medium Style 4 - Accent 1">
    <a:wholeTbl>
      <a:tcTxStyle>
        <a:fontRef idx="minor">
          <a:prstClr val="black"/>
        </a:fontRef>
        <a:schemeClr val="dk1"/>
      </a:tcTxStyle>
      <a:tcStyle>
        <a:tcBdr>
          <a:left>
            <a:ln w="12700">
              <a:solidFill>
                <a:schemeClr val="accent1"/>
              </a:solidFill>
            </a:ln>
          </a:left>
          <a:right>
            <a:ln w="12700">
              <a:solidFill>
                <a:schemeClr val="accent1"/>
              </a:solidFill>
            </a:ln>
          </a:right>
          <a:top>
            <a:ln w="12700">
              <a:solidFill>
                <a:schemeClr val="accent1"/>
              </a:solidFill>
            </a:ln>
          </a:top>
          <a:bottom>
            <a:ln w="12700">
              <a:solidFill>
                <a:schemeClr val="accent1"/>
              </a:solidFill>
            </a:ln>
          </a:bottom>
          <a:insideH>
            <a:ln w="12700">
              <a:solidFill>
                <a:schemeClr val="accent1"/>
              </a:solidFill>
            </a:ln>
          </a:insideH>
          <a:insideV>
            <a:ln w="12700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dk1"/>
      </a:tcTxStyle>
      <a:tcStyle>
        <a:tcBdr/>
      </a:tcStyle>
    </a:lastCol>
    <a:firstCol>
      <a:tcTxStyle b="on">
        <a:fontRef idx="minor">
          <a:prstClr val="black"/>
        </a:fontRef>
        <a:schemeClr val="dk1"/>
      </a:tcTxStyle>
      <a:tcStyle>
        <a:tcBdr/>
      </a:tcStyle>
    </a:firstCol>
    <a:lastRow>
      <a:tcTxStyle b="on">
        <a:fontRef idx="minor">
          <a:prstClr val="black"/>
        </a:fontRef>
        <a:schemeClr val="dk1"/>
      </a:tcTxStyle>
      <a:tcStyle>
        <a:tcBdr>
          <a:top>
            <a:ln w="38100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prstClr val="black"/>
        </a:fontRef>
        <a:schemeClr val="dk1"/>
      </a:tcTxStyle>
      <a:tcStyle>
        <a:tcBdr>
          <a:bottom>
            <a:ln w="12700">
              <a:solidFill>
                <a:schemeClr val="accent1"/>
              </a:solidFill>
            </a:ln>
          </a:bottom>
        </a:tcBdr>
        <a:fill>
          <a:solidFill>
            <a:schemeClr val="accent1">
              <a:tint val="20000"/>
            </a:schemeClr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9D7B26C5-4107-4FEC-AEDC-1716B250A1EF}" styleName="Helle Formatvorlage 1">
    <a:wholeTbl>
      <a:tcTxStyle>
        <a:fontRef idx="minor">
          <a:srgbClr val="000000"/>
        </a:fontRef>
        <a:schemeClr val="tx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12700">
              <a:solidFill>
                <a:schemeClr val="tx1"/>
              </a:solidFill>
            </a:ln>
          </a:top>
          <a:bottom>
            <a:ln w="12700">
              <a:solidFill>
                <a:schemeClr val="tx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band2V>
      <a:tcStyle>
        <a:tcBdr/>
        <a:fill>
          <a:solidFill>
            <a:schemeClr val="tx1">
              <a:alpha val="20000"/>
            </a:schemeClr>
          </a:solidFill>
        </a:fill>
      </a:tcStyle>
    </a:band2V>
    <a:lastCol>
      <a:tcStyle>
        <a:tcBdr/>
      </a:tcStyle>
    </a:lastCol>
    <a:firstCol>
      <a:tcStyle>
        <a:tcBdr/>
      </a:tcStyle>
    </a:firstCol>
    <a:lastRow>
      <a:tcStyle>
        <a:tcBdr>
          <a:top>
            <a:ln w="12700">
              <a:solidFill>
                <a:schemeClr val="tx1"/>
              </a:solidFill>
            </a:ln>
          </a:top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Style>
        <a:tcBdr>
          <a:bottom>
            <a:ln w="12700">
              <a:solidFill>
                <a:schemeClr val="tx1"/>
              </a:solidFill>
            </a:ln>
          </a:bottom>
        </a:tcBdr>
        <a:fill>
          <a:noFill/>
        </a:fill>
      </a:tcStyle>
    </a:firstRow>
    <a:neCell>
      <a:tcStyle>
        <a:tcBdr/>
      </a:tcStyle>
    </a:neCell>
    <a:nwCell>
      <a:tcStyle>
        <a:tcBdr/>
      </a:tcStyle>
    </a:nwCell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53605" autoAdjust="0"/>
  </p:normalViewPr>
  <p:slideViewPr>
    <p:cSldViewPr>
      <p:cViewPr varScale="1">
        <p:scale>
          <a:sx n="87" d="100"/>
          <a:sy n="87" d="100"/>
        </p:scale>
        <p:origin x="2904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00" d="100"/>
          <a:sy n="100" d="100"/>
        </p:scale>
        <p:origin x="2419" y="22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Kopfzeilenplatzhalt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1730454" cy="251520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l">
              <a:defRPr sz="1100">
                <a:latin typeface="+mn-lt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" name="Datumsplatzhalter 2"/>
          <p:cNvSpPr>
            <a:spLocks noGrp="1"/>
          </p:cNvSpPr>
          <p:nvPr>
            <p:ph type="dt" idx="1"/>
          </p:nvPr>
        </p:nvSpPr>
        <p:spPr bwMode="auto">
          <a:xfrm>
            <a:off x="3431459" y="0"/>
            <a:ext cx="1712041" cy="251520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r">
              <a:defRPr sz="1100">
                <a:latin typeface="+mn-lt"/>
              </a:defRPr>
            </a:lvl1pPr>
          </a:lstStyle>
          <a:p>
            <a:pPr>
              <a:defRPr/>
            </a:pPr>
            <a:fld id="{AC2B1D8D-54EB-4148-B867-E805BFE41198}" type="datetimeFigureOut">
              <a:rPr lang="de-DE" smtClean="0"/>
              <a:pPr>
                <a:defRPr/>
              </a:pPr>
              <a:t>13.12.23</a:t>
            </a:fld>
            <a:endParaRPr lang="de-DE" dirty="0"/>
          </a:p>
        </p:txBody>
      </p:sp>
      <p:sp>
        <p:nvSpPr>
          <p:cNvPr id="6" name="Folienbildplatzhalter 3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123478" y="395536"/>
            <a:ext cx="4896544" cy="2754484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68" tIns="47384" rIns="94768" bIns="47384" rtlCol="0" anchor="ctr"/>
          <a:lstStyle/>
          <a:p>
            <a:pPr>
              <a:defRPr/>
            </a:pPr>
            <a:endParaRPr lang="de-DE"/>
          </a:p>
        </p:txBody>
      </p:sp>
      <p:sp>
        <p:nvSpPr>
          <p:cNvPr id="7" name="Notizenplatzhalter 4"/>
          <p:cNvSpPr>
            <a:spLocks noGrp="1"/>
          </p:cNvSpPr>
          <p:nvPr>
            <p:ph type="body" sz="quarter" idx="3"/>
          </p:nvPr>
        </p:nvSpPr>
        <p:spPr bwMode="auto">
          <a:xfrm>
            <a:off x="133112" y="3294035"/>
            <a:ext cx="4886910" cy="5454429"/>
          </a:xfrm>
          <a:prstGeom prst="rect">
            <a:avLst/>
          </a:prstGeom>
        </p:spPr>
        <p:txBody>
          <a:bodyPr vert="horz" lIns="94768" tIns="47384" rIns="94768" bIns="47384" rtlCol="0"/>
          <a:lstStyle/>
          <a:p>
            <a:pPr lvl="0">
              <a:defRPr/>
            </a:pPr>
            <a:r>
              <a:rPr lang="de-DE" dirty="0"/>
              <a:t>Textmasterformat bearbeiten</a:t>
            </a:r>
            <a:endParaRPr dirty="0"/>
          </a:p>
          <a:p>
            <a:pPr lvl="1">
              <a:defRPr/>
            </a:pPr>
            <a:r>
              <a:rPr lang="de-DE" dirty="0"/>
              <a:t>Zweite Ebene</a:t>
            </a:r>
            <a:endParaRPr dirty="0"/>
          </a:p>
          <a:p>
            <a:pPr lvl="2">
              <a:defRPr/>
            </a:pPr>
            <a:r>
              <a:rPr lang="de-DE" dirty="0"/>
              <a:t>Dritte Ebene</a:t>
            </a:r>
            <a:endParaRPr dirty="0"/>
          </a:p>
          <a:p>
            <a:pPr lvl="3">
              <a:defRPr/>
            </a:pPr>
            <a:r>
              <a:rPr lang="de-DE" dirty="0"/>
              <a:t>Vierte Ebene</a:t>
            </a:r>
            <a:endParaRPr dirty="0"/>
          </a:p>
          <a:p>
            <a:pPr lvl="4">
              <a:defRPr/>
            </a:pPr>
            <a:r>
              <a:rPr lang="de-DE" dirty="0"/>
              <a:t>Fünfte Ebene</a:t>
            </a:r>
            <a:endParaRPr dirty="0"/>
          </a:p>
        </p:txBody>
      </p:sp>
      <p:sp>
        <p:nvSpPr>
          <p:cNvPr id="8" name="Fußzeilenplatzhalter 5"/>
          <p:cNvSpPr>
            <a:spLocks noGrp="1"/>
          </p:cNvSpPr>
          <p:nvPr>
            <p:ph type="ftr" sz="quarter" idx="4"/>
          </p:nvPr>
        </p:nvSpPr>
        <p:spPr bwMode="auto">
          <a:xfrm>
            <a:off x="0" y="8820472"/>
            <a:ext cx="1730454" cy="323527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l">
              <a:defRPr sz="1100">
                <a:latin typeface="+mn-lt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9" name="Foliennummernplatzhalter 6"/>
          <p:cNvSpPr>
            <a:spLocks noGrp="1"/>
          </p:cNvSpPr>
          <p:nvPr>
            <p:ph type="sldNum" sz="quarter" idx="5"/>
          </p:nvPr>
        </p:nvSpPr>
        <p:spPr bwMode="auto">
          <a:xfrm>
            <a:off x="3403737" y="8820472"/>
            <a:ext cx="1730454" cy="323528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r">
              <a:defRPr sz="1100">
                <a:latin typeface="+mn-lt"/>
              </a:defRPr>
            </a:lvl1pPr>
          </a:lstStyle>
          <a:p>
            <a:pPr>
              <a:defRPr/>
            </a:pPr>
            <a:fld id="{8EAAC689-E6F8-4900-9BA8-F5156BA58BEB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>
      <a:defRPr sz="11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1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1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1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1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[05m; bis 12:50 --- Folie 17.1-17.2 (2)]</a:t>
            </a:r>
          </a:p>
          <a:p>
            <a:r>
              <a:rPr lang="de-DE" dirty="0"/>
              <a:t>ID: 17.01.01.01_v | Einheit 17: Rechtliche Aspekte | Baustein 1: Einführung</a:t>
            </a:r>
          </a:p>
          <a:p>
            <a:r>
              <a:rPr lang="de-DE" dirty="0"/>
              <a:t>Inhalt 1: Rechtsgebiete (6 Richtige) | Schritt 1: TN geben Input</a:t>
            </a:r>
          </a:p>
          <a:p>
            <a:endParaRPr lang="de-DE" dirty="0"/>
          </a:p>
          <a:p>
            <a:r>
              <a:rPr lang="de-DE" dirty="0"/>
              <a:t>Aktive Rolle:</a:t>
            </a:r>
          </a:p>
          <a:p>
            <a:r>
              <a:rPr lang="de-DE" dirty="0"/>
              <a:t>Aufgabenstellung:</a:t>
            </a:r>
          </a:p>
          <a:p>
            <a:r>
              <a:rPr lang="de-DE" dirty="0"/>
              <a:t>- "Welche Rechtsgebiete können im FDM-Kontext eine Rolle spielen? Wir möchten mind. 6 mit Ihnen sammeln."</a:t>
            </a:r>
          </a:p>
          <a:p>
            <a:r>
              <a:rPr lang="de-DE" dirty="0"/>
              <a:t>- Bitte Antworten einfach in den Raum rufen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4E15C6-7A3D-6547-C21F-F72681428A94}" type="slidenum">
              <a:rPr lang="de-DE"/>
              <a:pPr/>
              <a:t>0</a:t>
            </a:fld>
            <a:endParaRPr lang="de-DE"/>
          </a:p>
        </p:txBody>
      </p:sp>
      <p:sp>
        <p:nvSpPr>
          <p:cNvPr id="7" name="Folienbildplatzhalter 6">
            <a:extLst>
              <a:ext uri="{FF2B5EF4-FFF2-40B4-BE49-F238E27FC236}">
                <a16:creationId xmlns:a16="http://schemas.microsoft.com/office/drawing/2014/main" id="{ECADB29E-AA79-5A2C-CAE9-70C32BFDE1A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23825" y="395288"/>
            <a:ext cx="4895850" cy="2754312"/>
          </a:xfr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[05m; bis 12:50 --- Folie 17.1-17.2 (2)]</a:t>
            </a:r>
          </a:p>
          <a:p>
            <a:r>
              <a:rPr lang="de-DE" dirty="0"/>
              <a:t>ID: 17.01.01.01_v | Einheit 17: Rechtliche Aspekte | Baustein 1: Einführung</a:t>
            </a:r>
          </a:p>
          <a:p>
            <a:r>
              <a:rPr lang="de-DE" dirty="0"/>
              <a:t>Inhalt 1: Rechtsgebiete (6 Richtige) | Schritt 1: TN geben Input</a:t>
            </a:r>
          </a:p>
          <a:p>
            <a:endParaRPr lang="de-DE" dirty="0"/>
          </a:p>
          <a:p>
            <a:r>
              <a:rPr lang="de-DE" dirty="0"/>
              <a:t>Aktive Rolle:</a:t>
            </a:r>
          </a:p>
          <a:p>
            <a:r>
              <a:rPr lang="de-DE" dirty="0"/>
              <a:t>Aufgabenstellung:</a:t>
            </a:r>
          </a:p>
          <a:p>
            <a:r>
              <a:rPr lang="de-DE" dirty="0"/>
              <a:t>- "Welche Rechtsgebiete können im FDM-Kontext eine Rolle spielen? Wir möchten mind. 6 mit Ihnen sammeln."</a:t>
            </a:r>
          </a:p>
          <a:p>
            <a:r>
              <a:rPr lang="de-DE" dirty="0"/>
              <a:t>- Bitte Antworten einfach in den Raum rufen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21BC4-A721-285F-9BD8-06A731A8898B}" type="slidenum">
              <a:rPr lang="de-DE"/>
              <a:pPr/>
              <a:t>1</a:t>
            </a:fld>
            <a:endParaRPr lang="de-DE"/>
          </a:p>
        </p:txBody>
      </p:sp>
      <p:sp>
        <p:nvSpPr>
          <p:cNvPr id="7" name="Folienbildplatzhalter 6">
            <a:extLst>
              <a:ext uri="{FF2B5EF4-FFF2-40B4-BE49-F238E27FC236}">
                <a16:creationId xmlns:a16="http://schemas.microsoft.com/office/drawing/2014/main" id="{2CEBDD59-091E-CF6D-1285-B5C47B2C8B7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23825" y="395288"/>
            <a:ext cx="4895850" cy="2754312"/>
          </a:xfr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Zugriff</a:t>
            </a:r>
            <a:r>
              <a:rPr lang="de-DE" dirty="0"/>
              <a:t> am 15.11.2023[04m; bis 12:54 --- Folie 17.3 (1)]</a:t>
            </a:r>
          </a:p>
          <a:p>
            <a:r>
              <a:rPr lang="de-DE" dirty="0"/>
              <a:t>ID: 17.02.01.01_v | Einheit 17: Rechtliche Aspekte | Baustein 2: Rechtliche Aspekte</a:t>
            </a:r>
          </a:p>
          <a:p>
            <a:r>
              <a:rPr lang="de-DE" dirty="0"/>
              <a:t>Inhalt 1: Rechtsgebiete (Vortrag) | Schritt 1: WL referiert</a:t>
            </a:r>
          </a:p>
          <a:p>
            <a:endParaRPr lang="de-DE" dirty="0"/>
          </a:p>
          <a:p>
            <a:r>
              <a:rPr lang="de-DE" dirty="0"/>
              <a:t>Aktive Rolle:</a:t>
            </a:r>
          </a:p>
          <a:p>
            <a:r>
              <a:rPr lang="de-DE" dirty="0"/>
              <a:t>Vortrag:</a:t>
            </a:r>
          </a:p>
          <a:p>
            <a:r>
              <a:rPr lang="de-DE" dirty="0"/>
              <a:t>- nur Übersicht als häufige rechtliche</a:t>
            </a:r>
          </a:p>
          <a:p>
            <a:r>
              <a:rPr lang="de-DE" dirty="0"/>
              <a:t>- Punkte NICHT einzeln durchgehen</a:t>
            </a:r>
          </a:p>
          <a:p>
            <a:r>
              <a:rPr lang="de-DE" dirty="0"/>
              <a:t>- ggf. einzelne Fragen zulassen</a:t>
            </a:r>
          </a:p>
          <a:p>
            <a:endParaRPr lang="de-DE" dirty="0"/>
          </a:p>
          <a:p>
            <a:r>
              <a:rPr lang="de-DE" dirty="0"/>
              <a:t>Passive Rolle:</a:t>
            </a:r>
          </a:p>
          <a:p>
            <a:r>
              <a:rPr lang="de-DE" dirty="0"/>
              <a:t>* in Chat: Link zu FD-Info</a:t>
            </a:r>
          </a:p>
          <a:p>
            <a:endParaRPr lang="de-DE" dirty="0"/>
          </a:p>
          <a:p>
            <a:r>
              <a:rPr lang="de-DE" dirty="0"/>
              <a:t>--- Ressource für Chat---</a:t>
            </a:r>
          </a:p>
          <a:p>
            <a:r>
              <a:rPr lang="de-DE" dirty="0"/>
              <a:t>FD-Info, Bereich Rechte und Pflichten: https://forschungsdaten.info/themen/rechte-und-pflichten/</a:t>
            </a:r>
          </a:p>
        </p:txBody>
      </p:sp>
      <p:sp>
        <p:nvSpPr>
          <p:cNvPr id="5" name="Folienbildplatzhalter 4">
            <a:extLst>
              <a:ext uri="{FF2B5EF4-FFF2-40B4-BE49-F238E27FC236}">
                <a16:creationId xmlns:a16="http://schemas.microsoft.com/office/drawing/2014/main" id="{B18F3AD8-2813-BCF8-995B-FB14C78BAAD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23825" y="395288"/>
            <a:ext cx="4895850" cy="2754312"/>
          </a:xfr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[05m; bis 12:59 --- Folie 17.4-17.6 (3)]</a:t>
            </a:r>
          </a:p>
          <a:p>
            <a:r>
              <a:rPr lang="de-DE" dirty="0"/>
              <a:t>ID: 17.02.02.01_v | Einheit 17: Rechtliche Aspekte | Baustein 2: Rechtliche Aspekte</a:t>
            </a:r>
          </a:p>
          <a:p>
            <a:r>
              <a:rPr lang="de-DE" dirty="0"/>
              <a:t>Inhalt 2: DSGVO (Vortrag) | Schritt 1: WL referiert</a:t>
            </a:r>
          </a:p>
          <a:p>
            <a:endParaRPr lang="de-DE" dirty="0"/>
          </a:p>
          <a:p>
            <a:r>
              <a:rPr lang="de-DE" dirty="0"/>
              <a:t>Aktive Rolle:</a:t>
            </a:r>
          </a:p>
          <a:p>
            <a:r>
              <a:rPr lang="de-DE" dirty="0"/>
              <a:t>Vortrag:</a:t>
            </a:r>
          </a:p>
          <a:p>
            <a:r>
              <a:rPr lang="de-DE" dirty="0"/>
              <a:t>- personenbezogene und sensible Daten</a:t>
            </a:r>
          </a:p>
          <a:p>
            <a:r>
              <a:rPr lang="de-DE" dirty="0"/>
              <a:t>- informierte Einwilligungserklärung</a:t>
            </a:r>
          </a:p>
          <a:p>
            <a:r>
              <a:rPr lang="de-DE" dirty="0"/>
              <a:t>- Anonymisierung, Pseudonymisierung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EA67F3-7DCB-5729-B114-24466D753050}" type="slidenum">
              <a:rPr lang="de-DE"/>
              <a:pPr/>
              <a:t>3</a:t>
            </a:fld>
            <a:endParaRPr lang="de-DE"/>
          </a:p>
        </p:txBody>
      </p:sp>
      <p:sp>
        <p:nvSpPr>
          <p:cNvPr id="7" name="Folienbildplatzhalter 6">
            <a:extLst>
              <a:ext uri="{FF2B5EF4-FFF2-40B4-BE49-F238E27FC236}">
                <a16:creationId xmlns:a16="http://schemas.microsoft.com/office/drawing/2014/main" id="{F0CA29AF-FF6B-951B-0DD7-1D257DC7C80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23825" y="395288"/>
            <a:ext cx="4895850" cy="2754312"/>
          </a:xfr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GB" dirty="0" err="1"/>
              <a:t>Zugriff</a:t>
            </a:r>
            <a:r>
              <a:rPr lang="en-GB" dirty="0"/>
              <a:t> am 15.11.2023.</a:t>
            </a:r>
          </a:p>
          <a:p>
            <a:r>
              <a:rPr lang="en-GB" dirty="0"/>
              <a:t>[05m; bis 12:59 --- Folie 17.4-17.6 (3)]</a:t>
            </a:r>
          </a:p>
          <a:p>
            <a:r>
              <a:rPr lang="en-GB" dirty="0"/>
              <a:t>ID: 17.02.02.01_v | Einheit 17: </a:t>
            </a:r>
            <a:r>
              <a:rPr lang="en-GB" dirty="0" err="1"/>
              <a:t>Rechtliche</a:t>
            </a:r>
            <a:r>
              <a:rPr lang="en-GB" dirty="0"/>
              <a:t> </a:t>
            </a:r>
            <a:r>
              <a:rPr lang="en-GB" dirty="0" err="1"/>
              <a:t>Aspekte</a:t>
            </a:r>
            <a:r>
              <a:rPr lang="en-GB" dirty="0"/>
              <a:t> | </a:t>
            </a:r>
            <a:r>
              <a:rPr lang="en-GB" dirty="0" err="1"/>
              <a:t>Baustein</a:t>
            </a:r>
            <a:r>
              <a:rPr lang="en-GB" dirty="0"/>
              <a:t> 2: </a:t>
            </a:r>
            <a:r>
              <a:rPr lang="en-GB" dirty="0" err="1"/>
              <a:t>Rechtliche</a:t>
            </a:r>
            <a:r>
              <a:rPr lang="en-GB" dirty="0"/>
              <a:t> </a:t>
            </a:r>
            <a:r>
              <a:rPr lang="en-GB" dirty="0" err="1"/>
              <a:t>Aspekte</a:t>
            </a:r>
            <a:endParaRPr lang="en-GB" dirty="0"/>
          </a:p>
          <a:p>
            <a:r>
              <a:rPr lang="en-GB" dirty="0" err="1"/>
              <a:t>Inhalt</a:t>
            </a:r>
            <a:r>
              <a:rPr lang="en-GB" dirty="0"/>
              <a:t> 2: DSGVO (</a:t>
            </a:r>
            <a:r>
              <a:rPr lang="en-GB" dirty="0" err="1"/>
              <a:t>Vortrag</a:t>
            </a:r>
            <a:r>
              <a:rPr lang="en-GB" dirty="0"/>
              <a:t>) | Schritt 1: WL </a:t>
            </a:r>
            <a:r>
              <a:rPr lang="en-GB" dirty="0" err="1"/>
              <a:t>referiert</a:t>
            </a:r>
            <a:endParaRPr lang="en-GB" dirty="0"/>
          </a:p>
          <a:p>
            <a:endParaRPr lang="en-GB" dirty="0"/>
          </a:p>
          <a:p>
            <a:r>
              <a:rPr lang="en-GB" dirty="0" err="1"/>
              <a:t>Aktive</a:t>
            </a:r>
            <a:r>
              <a:rPr lang="en-GB" dirty="0"/>
              <a:t> Rolle:</a:t>
            </a:r>
          </a:p>
          <a:p>
            <a:r>
              <a:rPr lang="en-GB" dirty="0" err="1"/>
              <a:t>Vortrag</a:t>
            </a:r>
            <a:r>
              <a:rPr lang="en-GB" dirty="0"/>
              <a:t>:</a:t>
            </a:r>
          </a:p>
          <a:p>
            <a:r>
              <a:rPr lang="en-GB" dirty="0"/>
              <a:t>- </a:t>
            </a:r>
            <a:r>
              <a:rPr lang="en-GB" dirty="0" err="1"/>
              <a:t>personenbezogene</a:t>
            </a:r>
            <a:r>
              <a:rPr lang="en-GB" dirty="0"/>
              <a:t> und sensible </a:t>
            </a:r>
            <a:r>
              <a:rPr lang="en-GB" dirty="0" err="1"/>
              <a:t>Daten</a:t>
            </a:r>
            <a:endParaRPr lang="en-GB" dirty="0"/>
          </a:p>
          <a:p>
            <a:r>
              <a:rPr lang="en-GB" dirty="0"/>
              <a:t>- </a:t>
            </a:r>
            <a:r>
              <a:rPr lang="en-GB" dirty="0" err="1"/>
              <a:t>informierte</a:t>
            </a:r>
            <a:r>
              <a:rPr lang="en-GB" dirty="0"/>
              <a:t> </a:t>
            </a:r>
            <a:r>
              <a:rPr lang="en-GB" dirty="0" err="1"/>
              <a:t>Einwilligungserklärung</a:t>
            </a:r>
            <a:endParaRPr lang="en-GB" dirty="0"/>
          </a:p>
          <a:p>
            <a:r>
              <a:rPr lang="en-GB" dirty="0"/>
              <a:t>- </a:t>
            </a:r>
            <a:r>
              <a:rPr lang="en-GB" dirty="0" err="1"/>
              <a:t>Anonymisierung</a:t>
            </a:r>
            <a:r>
              <a:rPr lang="en-GB" dirty="0"/>
              <a:t>, </a:t>
            </a:r>
            <a:r>
              <a:rPr lang="en-GB" dirty="0" err="1"/>
              <a:t>Pseudonymisierung</a:t>
            </a:r>
            <a:endParaRPr lang="en-GB" dirty="0"/>
          </a:p>
        </p:txBody>
      </p:sp>
      <p:sp>
        <p:nvSpPr>
          <p:cNvPr id="5" name="Folienbildplatzhalter 4">
            <a:extLst>
              <a:ext uri="{FF2B5EF4-FFF2-40B4-BE49-F238E27FC236}">
                <a16:creationId xmlns:a16="http://schemas.microsoft.com/office/drawing/2014/main" id="{26DFC896-AB4F-BE48-F92B-EF9395ECC18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23825" y="395288"/>
            <a:ext cx="4895850" cy="2754312"/>
          </a:xfr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/>
              <a:t>Zugriff</a:t>
            </a:r>
            <a:r>
              <a:rPr lang="en-GB" dirty="0"/>
              <a:t> am 15.11.2023[05m; bis 12:59 --- Folie 17.4-17.6 (3)]</a:t>
            </a:r>
          </a:p>
          <a:p>
            <a:r>
              <a:rPr lang="en-GB" dirty="0"/>
              <a:t>ID: 17.02.02.01_v | Einheit 17: </a:t>
            </a:r>
            <a:r>
              <a:rPr lang="en-GB" dirty="0" err="1"/>
              <a:t>Rechtliche</a:t>
            </a:r>
            <a:r>
              <a:rPr lang="en-GB" dirty="0"/>
              <a:t> </a:t>
            </a:r>
            <a:r>
              <a:rPr lang="en-GB" dirty="0" err="1"/>
              <a:t>Aspekte</a:t>
            </a:r>
            <a:r>
              <a:rPr lang="en-GB" dirty="0"/>
              <a:t> | </a:t>
            </a:r>
            <a:r>
              <a:rPr lang="en-GB" dirty="0" err="1"/>
              <a:t>Baustein</a:t>
            </a:r>
            <a:r>
              <a:rPr lang="en-GB" dirty="0"/>
              <a:t> 2: </a:t>
            </a:r>
            <a:r>
              <a:rPr lang="en-GB" dirty="0" err="1"/>
              <a:t>Rechtliche</a:t>
            </a:r>
            <a:r>
              <a:rPr lang="en-GB" dirty="0"/>
              <a:t> </a:t>
            </a:r>
            <a:r>
              <a:rPr lang="en-GB" dirty="0" err="1"/>
              <a:t>Aspekte</a:t>
            </a:r>
            <a:endParaRPr lang="en-GB" dirty="0"/>
          </a:p>
          <a:p>
            <a:r>
              <a:rPr lang="en-GB" dirty="0" err="1"/>
              <a:t>Inhalt</a:t>
            </a:r>
            <a:r>
              <a:rPr lang="en-GB" dirty="0"/>
              <a:t> 2: DSGVO (</a:t>
            </a:r>
            <a:r>
              <a:rPr lang="en-GB" dirty="0" err="1"/>
              <a:t>Vortrag</a:t>
            </a:r>
            <a:r>
              <a:rPr lang="en-GB" dirty="0"/>
              <a:t>) | Schritt 1: WL </a:t>
            </a:r>
            <a:r>
              <a:rPr lang="en-GB" dirty="0" err="1"/>
              <a:t>referiert</a:t>
            </a:r>
            <a:endParaRPr lang="en-GB" dirty="0"/>
          </a:p>
          <a:p>
            <a:endParaRPr lang="en-GB" dirty="0"/>
          </a:p>
          <a:p>
            <a:r>
              <a:rPr lang="en-GB" dirty="0" err="1"/>
              <a:t>Aktive</a:t>
            </a:r>
            <a:r>
              <a:rPr lang="en-GB" dirty="0"/>
              <a:t> Rolle:</a:t>
            </a:r>
          </a:p>
          <a:p>
            <a:r>
              <a:rPr lang="en-GB" dirty="0" err="1"/>
              <a:t>Vortrag</a:t>
            </a:r>
            <a:r>
              <a:rPr lang="en-GB" dirty="0"/>
              <a:t>:</a:t>
            </a:r>
          </a:p>
          <a:p>
            <a:r>
              <a:rPr lang="en-GB" dirty="0"/>
              <a:t>- </a:t>
            </a:r>
            <a:r>
              <a:rPr lang="en-GB" dirty="0" err="1"/>
              <a:t>personenbezogene</a:t>
            </a:r>
            <a:r>
              <a:rPr lang="en-GB" dirty="0"/>
              <a:t> und sensible </a:t>
            </a:r>
            <a:r>
              <a:rPr lang="en-GB" dirty="0" err="1"/>
              <a:t>Daten</a:t>
            </a:r>
            <a:endParaRPr lang="en-GB" dirty="0"/>
          </a:p>
          <a:p>
            <a:r>
              <a:rPr lang="en-GB" dirty="0"/>
              <a:t>- </a:t>
            </a:r>
            <a:r>
              <a:rPr lang="en-GB" dirty="0" err="1"/>
              <a:t>informierte</a:t>
            </a:r>
            <a:r>
              <a:rPr lang="en-GB" dirty="0"/>
              <a:t> </a:t>
            </a:r>
            <a:r>
              <a:rPr lang="en-GB" dirty="0" err="1"/>
              <a:t>Einwilligungserklärung</a:t>
            </a:r>
            <a:endParaRPr lang="en-GB" dirty="0"/>
          </a:p>
          <a:p>
            <a:r>
              <a:rPr lang="en-GB" dirty="0"/>
              <a:t>- </a:t>
            </a:r>
            <a:r>
              <a:rPr lang="en-GB" dirty="0" err="1"/>
              <a:t>Anonymisierung</a:t>
            </a:r>
            <a:r>
              <a:rPr lang="en-GB" dirty="0"/>
              <a:t>, </a:t>
            </a:r>
            <a:r>
              <a:rPr lang="en-GB" dirty="0" err="1"/>
              <a:t>Pseudonymisierung</a:t>
            </a:r>
            <a:endParaRPr lang="en-GB" dirty="0"/>
          </a:p>
        </p:txBody>
      </p:sp>
      <p:sp>
        <p:nvSpPr>
          <p:cNvPr id="5" name="Folienbildplatzhalter 4">
            <a:extLst>
              <a:ext uri="{FF2B5EF4-FFF2-40B4-BE49-F238E27FC236}">
                <a16:creationId xmlns:a16="http://schemas.microsoft.com/office/drawing/2014/main" id="{4CC595E4-477E-2766-E4DC-0432EAC52EC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23825" y="395288"/>
            <a:ext cx="4895850" cy="2754312"/>
          </a:xfr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[01m; bis 13:00 --- Folie 17.7 (1)]</a:t>
            </a:r>
          </a:p>
          <a:p>
            <a:r>
              <a:rPr lang="de-DE" dirty="0"/>
              <a:t>ID: 17.03.01.01_v | Einheit 17: Rechtliche Aspekte | Baustein 3: Anonymisierung</a:t>
            </a:r>
          </a:p>
          <a:p>
            <a:r>
              <a:rPr lang="de-DE" dirty="0"/>
              <a:t>Inhalt 1: Anonymisierung (Mini-Übung) | Schritt 1: 1/3 WL Vorbereitung BR</a:t>
            </a:r>
          </a:p>
          <a:p>
            <a:endParaRPr lang="de-DE" dirty="0"/>
          </a:p>
          <a:p>
            <a:r>
              <a:rPr lang="de-DE" dirty="0"/>
              <a:t>Aktive Rolle:</a:t>
            </a:r>
          </a:p>
          <a:p>
            <a:r>
              <a:rPr lang="de-DE" dirty="0"/>
              <a:t>Aufgabenstellung:</a:t>
            </a:r>
          </a:p>
          <a:p>
            <a:r>
              <a:rPr lang="de-DE" dirty="0"/>
              <a:t>- Aufteilung TN in 3 BR, ein Dokument je Gruppe</a:t>
            </a:r>
          </a:p>
          <a:p>
            <a:r>
              <a:rPr lang="de-DE" dirty="0"/>
              <a:t>- "Bitte versucht Sie, die Studie zu anonymisieren".</a:t>
            </a:r>
          </a:p>
          <a:p>
            <a:r>
              <a:rPr lang="de-DE" dirty="0"/>
              <a:t>- Kommentarfunktion oder Änderungen nachverfolgen verwenden.</a:t>
            </a:r>
          </a:p>
          <a:p>
            <a:r>
              <a:rPr lang="de-DE" dirty="0"/>
              <a:t>- BR Zeit: knapp 20 min</a:t>
            </a:r>
          </a:p>
          <a:p>
            <a:r>
              <a:rPr lang="de-DE" dirty="0"/>
              <a:t>- Vorstellung Ergebnisse nach BR durch je 1 TN pro Gruppe im Plenum, max. 1-2 min</a:t>
            </a:r>
          </a:p>
          <a:p>
            <a:r>
              <a:rPr lang="de-DE" dirty="0"/>
              <a:t>- "Namen der TN in den Gruppen werden gleich vorgelesen. Bitte Link zum Sciebo-Ordner VOR Wechsel in BR klicken. Bitte im Dokument der Gruppe arbeiten, der Ihr zugeordnet seid."</a:t>
            </a:r>
          </a:p>
          <a:p>
            <a:endParaRPr lang="de-DE" dirty="0"/>
          </a:p>
          <a:p>
            <a:r>
              <a:rPr lang="de-DE" dirty="0"/>
              <a:t>Passive Rolle:</a:t>
            </a:r>
          </a:p>
          <a:p>
            <a:r>
              <a:rPr lang="de-DE" dirty="0"/>
              <a:t>* BR-Räume vorbereiten (3 Gruppen)</a:t>
            </a:r>
          </a:p>
          <a:p>
            <a:r>
              <a:rPr lang="de-DE" dirty="0"/>
              <a:t>* in Chat: Link zum Sciebo-Ordner</a:t>
            </a:r>
          </a:p>
          <a:p>
            <a:r>
              <a:rPr lang="de-DE" dirty="0"/>
              <a:t>* in Chat: Aufgabenstellung</a:t>
            </a:r>
          </a:p>
          <a:p>
            <a:r>
              <a:rPr lang="de-DE" dirty="0"/>
              <a:t>* Vorlesen, welche Person in welcher Gruppe ist (1 bis 3)</a:t>
            </a:r>
          </a:p>
          <a:p>
            <a:endParaRPr lang="de-DE" dirty="0"/>
          </a:p>
          <a:p>
            <a:r>
              <a:rPr lang="de-DE" dirty="0"/>
              <a:t>--- Text für Chat---</a:t>
            </a:r>
          </a:p>
          <a:p>
            <a:r>
              <a:rPr lang="de-DE" dirty="0"/>
              <a:t>Aufgabenstellung für Breakout-Room:</a:t>
            </a:r>
          </a:p>
          <a:p>
            <a:r>
              <a:rPr lang="de-DE" dirty="0"/>
              <a:t>- Bitte versucht, die Studie zu anonymisieren.</a:t>
            </a:r>
          </a:p>
          <a:p>
            <a:r>
              <a:rPr lang="de-DE" dirty="0"/>
              <a:t>- Verwenden Sie dafür bitte die Kommentarfunktion oder die Funktion "Änderungen nachverfolgen".</a:t>
            </a:r>
          </a:p>
          <a:p>
            <a:r>
              <a:rPr lang="de-DE" dirty="0"/>
              <a:t>- Zeit: knapp 10 min</a:t>
            </a:r>
          </a:p>
          <a:p>
            <a:r>
              <a:rPr lang="de-DE" dirty="0"/>
              <a:t>- Bitte dem Link folgen und dort das Dokument der Gruppe verwenden, der Ihr zugeordnet seid.</a:t>
            </a:r>
          </a:p>
          <a:p>
            <a:r>
              <a:rPr lang="de-DE" dirty="0"/>
              <a:t>- Bitte bereitet Euch darauf vor kurz die Ergebnisse Eurer Gruppe im Plenum vorzustellen (max. 1-2 min/Gruppe)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2CE667-0B94-BA65-C694-4DF9F8191AC7}" type="slidenum">
              <a:rPr lang="de-DE"/>
              <a:pPr/>
              <a:t>6</a:t>
            </a:fld>
            <a:endParaRPr lang="de-DE"/>
          </a:p>
        </p:txBody>
      </p:sp>
      <p:sp>
        <p:nvSpPr>
          <p:cNvPr id="7" name="Folienbildplatzhalter 6">
            <a:extLst>
              <a:ext uri="{FF2B5EF4-FFF2-40B4-BE49-F238E27FC236}">
                <a16:creationId xmlns:a16="http://schemas.microsoft.com/office/drawing/2014/main" id="{36BC1B46-16B4-BB49-E5B4-6AB438336A8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23825" y="395288"/>
            <a:ext cx="4895850" cy="2754312"/>
          </a:xfr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[10m; bis 13:10 --- Folie 17.8 (1)]</a:t>
            </a:r>
          </a:p>
          <a:p>
            <a:r>
              <a:rPr lang="de-DE" dirty="0"/>
              <a:t>ID: 17.03.01.03_v | Einheit 17: Rechtliche Aspekte | Baustein 3: Anonymisierung</a:t>
            </a:r>
          </a:p>
          <a:p>
            <a:r>
              <a:rPr lang="de-DE" dirty="0"/>
              <a:t>Inhalt 1: Anonymisierung (Mini-Übung) | Schritt 3: 2/3 TN Gruppenarbeit BR</a:t>
            </a:r>
          </a:p>
          <a:p>
            <a:endParaRPr lang="de-DE" dirty="0"/>
          </a:p>
          <a:p>
            <a:r>
              <a:rPr lang="de-DE" dirty="0"/>
              <a:t>Aktive Rolle:</a:t>
            </a:r>
          </a:p>
          <a:p>
            <a:r>
              <a:rPr lang="de-DE" dirty="0"/>
              <a:t>TN: Gruppen arbeiten in BR</a:t>
            </a:r>
          </a:p>
          <a:p>
            <a:endParaRPr lang="de-DE" dirty="0"/>
          </a:p>
          <a:p>
            <a:r>
              <a:rPr lang="de-DE" dirty="0"/>
              <a:t>Passive Rolle:</a:t>
            </a:r>
          </a:p>
          <a:p>
            <a:r>
              <a:rPr lang="de-DE" dirty="0"/>
              <a:t>* </a:t>
            </a:r>
            <a:r>
              <a:rPr lang="de-DE" dirty="0" err="1"/>
              <a:t>Rückholtimer</a:t>
            </a:r>
            <a:r>
              <a:rPr lang="de-DE" dirty="0"/>
              <a:t> nach 8 min starten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2CE667-0B94-BA65-C694-4DF9F8191AC7}" type="slidenum">
              <a:rPr lang="de-DE"/>
              <a:pPr/>
              <a:t>7</a:t>
            </a:fld>
            <a:endParaRPr lang="de-DE"/>
          </a:p>
        </p:txBody>
      </p:sp>
      <p:sp>
        <p:nvSpPr>
          <p:cNvPr id="7" name="Folienbildplatzhalter 6">
            <a:extLst>
              <a:ext uri="{FF2B5EF4-FFF2-40B4-BE49-F238E27FC236}">
                <a16:creationId xmlns:a16="http://schemas.microsoft.com/office/drawing/2014/main" id="{DCC05A18-4427-148A-47D3-88700F169F8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23825" y="395288"/>
            <a:ext cx="4895850" cy="2754312"/>
          </a:xfrm>
        </p:spPr>
      </p:sp>
    </p:spTree>
    <p:extLst>
      <p:ext uri="{BB962C8B-B14F-4D97-AF65-F5344CB8AC3E}">
        <p14:creationId xmlns:p14="http://schemas.microsoft.com/office/powerpoint/2010/main" val="2914822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[10m; bis 13:20 --- Folie 17.9 (1)]</a:t>
            </a:r>
          </a:p>
          <a:p>
            <a:r>
              <a:rPr lang="de-DE" dirty="0"/>
              <a:t>ID: 17.03.01.04_v | Einheit 17: Rechtliche Aspekte | Baustein 3: Anonymisierung</a:t>
            </a:r>
          </a:p>
          <a:p>
            <a:r>
              <a:rPr lang="de-DE" dirty="0"/>
              <a:t>Inhalt 1: Anonymisierung (Mini-Übung) | Schritt 4: 3/3 TN stellen vor</a:t>
            </a:r>
          </a:p>
          <a:p>
            <a:endParaRPr lang="de-DE" dirty="0"/>
          </a:p>
          <a:p>
            <a:r>
              <a:rPr lang="de-DE" dirty="0"/>
              <a:t>Aktive Rolle:</a:t>
            </a:r>
          </a:p>
          <a:p>
            <a:r>
              <a:rPr lang="de-DE" dirty="0"/>
              <a:t>Moderation:</a:t>
            </a:r>
          </a:p>
          <a:p>
            <a:r>
              <a:rPr lang="de-DE" dirty="0"/>
              <a:t>- 1 TN je Gruppe stellt Ergebnisse vor</a:t>
            </a:r>
          </a:p>
          <a:p>
            <a:r>
              <a:rPr lang="de-DE" dirty="0"/>
              <a:t>- WL teilt Bildschirm der jeweiligen Gruppe</a:t>
            </a:r>
          </a:p>
          <a:p>
            <a:r>
              <a:rPr lang="de-DE" dirty="0"/>
              <a:t>- max. 2 min/Gruppe</a:t>
            </a:r>
          </a:p>
          <a:p>
            <a:r>
              <a:rPr lang="de-DE" dirty="0"/>
              <a:t>- ggf. auf Problematik </a:t>
            </a:r>
            <a:r>
              <a:rPr lang="de-DE" dirty="0" err="1"/>
              <a:t>faktsicher</a:t>
            </a:r>
            <a:r>
              <a:rPr lang="de-DE" dirty="0"/>
              <a:t> </a:t>
            </a:r>
            <a:r>
              <a:rPr lang="de-DE" dirty="0" err="1"/>
              <a:t>vs</a:t>
            </a:r>
            <a:r>
              <a:rPr lang="de-DE" dirty="0"/>
              <a:t> absoluter Anonymisierung eingehen</a:t>
            </a:r>
          </a:p>
          <a:p>
            <a:r>
              <a:rPr lang="de-DE" dirty="0"/>
              <a:t>- auf Dienste wie </a:t>
            </a:r>
            <a:r>
              <a:rPr lang="de-DE" dirty="0" err="1"/>
              <a:t>Amnesia</a:t>
            </a:r>
            <a:r>
              <a:rPr lang="de-DE" dirty="0"/>
              <a:t> und </a:t>
            </a:r>
            <a:r>
              <a:rPr lang="de-DE" dirty="0" err="1"/>
              <a:t>Qualiservice</a:t>
            </a:r>
            <a:r>
              <a:rPr lang="de-DE" dirty="0"/>
              <a:t> (Bremen) hinweisen</a:t>
            </a:r>
          </a:p>
          <a:p>
            <a:endParaRPr lang="de-DE" dirty="0"/>
          </a:p>
          <a:p>
            <a:r>
              <a:rPr lang="de-DE" dirty="0"/>
              <a:t>Passive Rolle:</a:t>
            </a:r>
          </a:p>
          <a:p>
            <a:r>
              <a:rPr lang="de-DE" dirty="0"/>
              <a:t>* in Chat [nach Vorstellung durch TN]: Link Auflösung</a:t>
            </a:r>
          </a:p>
          <a:p>
            <a:r>
              <a:rPr lang="de-DE" dirty="0"/>
              <a:t>* in Chat: Links Anonymisierungstools, forschungsdaten.info</a:t>
            </a:r>
          </a:p>
          <a:p>
            <a:endParaRPr lang="de-DE" dirty="0"/>
          </a:p>
          <a:p>
            <a:r>
              <a:rPr lang="de-DE" dirty="0"/>
              <a:t>--- Ressource für Chat---</a:t>
            </a:r>
          </a:p>
          <a:p>
            <a:r>
              <a:rPr lang="de-DE" dirty="0"/>
              <a:t>Anonymisierungstools:</a:t>
            </a:r>
          </a:p>
          <a:p>
            <a:r>
              <a:rPr lang="de-DE" dirty="0"/>
              <a:t>- </a:t>
            </a:r>
            <a:r>
              <a:rPr lang="de-DE" dirty="0" err="1"/>
              <a:t>Quantiataive</a:t>
            </a:r>
            <a:r>
              <a:rPr lang="de-DE" dirty="0"/>
              <a:t> Daten: https://amnesia.openaire.eu/</a:t>
            </a:r>
          </a:p>
          <a:p>
            <a:r>
              <a:rPr lang="de-DE" dirty="0"/>
              <a:t>- Qualitative Daten: https://www.qualiservice.org/de/helpdesk/webinar/tools.html</a:t>
            </a:r>
          </a:p>
          <a:p>
            <a:r>
              <a:rPr lang="de-DE" dirty="0"/>
              <a:t>- Bereich bei forschungsdaten.info: https://www.forschungsdaten.info/themen/rechte-und-pflichten/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2CE667-0B94-BA65-C694-4DF9F8191AC7}" type="slidenum">
              <a:rPr lang="de-DE"/>
              <a:pPr/>
              <a:t>8</a:t>
            </a:fld>
            <a:endParaRPr lang="de-DE"/>
          </a:p>
        </p:txBody>
      </p:sp>
      <p:sp>
        <p:nvSpPr>
          <p:cNvPr id="7" name="Folienbildplatzhalter 6">
            <a:extLst>
              <a:ext uri="{FF2B5EF4-FFF2-40B4-BE49-F238E27FC236}">
                <a16:creationId xmlns:a16="http://schemas.microsoft.com/office/drawing/2014/main" id="{D7B17008-5B1F-C3C9-71ED-12997BA1277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23825" y="395288"/>
            <a:ext cx="4895850" cy="2754312"/>
          </a:xfrm>
        </p:spPr>
      </p:sp>
    </p:spTree>
    <p:extLst>
      <p:ext uri="{BB962C8B-B14F-4D97-AF65-F5344CB8AC3E}">
        <p14:creationId xmlns:p14="http://schemas.microsoft.com/office/powerpoint/2010/main" val="39919571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Abschnit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80" name="LogosDINInestor.png" descr="LogosDINInestor.pn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5435" y="4460489"/>
            <a:ext cx="2376488" cy="704850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Grafik 6" descr="Ein Bild, das Screenshot, Farbigkeit, lila, Verschwommen enthält.&#10;&#10;Automatisch generierte Beschreibung">
            <a:extLst>
              <a:ext uri="{FF2B5EF4-FFF2-40B4-BE49-F238E27FC236}">
                <a16:creationId xmlns:a16="http://schemas.microsoft.com/office/drawing/2014/main" id="{EDDC1CF4-6B2C-2C40-6FEE-7D500C2B59B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80528" y="2246400"/>
            <a:ext cx="9523001" cy="2755321"/>
          </a:xfrm>
          <a:prstGeom prst="rect">
            <a:avLst/>
          </a:prstGeom>
        </p:spPr>
      </p:pic>
      <p:pic>
        <p:nvPicPr>
          <p:cNvPr id="83" name="LogosDINInestor.png" descr="LogosDINInestor.png"/>
          <p:cNvPicPr>
            <a:picLocks noChangeAspect="1"/>
          </p:cNvPicPr>
          <p:nvPr/>
        </p:nvPicPr>
        <p:blipFill>
          <a:blip r:embed="rId2"/>
          <a:srcRect l="3706" t="7483" r="70750" b="6400"/>
          <a:stretch/>
        </p:blipFill>
        <p:spPr bwMode="auto">
          <a:xfrm>
            <a:off x="103521" y="4513232"/>
            <a:ext cx="607017" cy="6069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97" y="0"/>
                </a:moveTo>
                <a:lnTo>
                  <a:pt x="0" y="10815"/>
                </a:lnTo>
                <a:lnTo>
                  <a:pt x="10703" y="21600"/>
                </a:lnTo>
                <a:lnTo>
                  <a:pt x="21600" y="10785"/>
                </a:lnTo>
                <a:lnTo>
                  <a:pt x="10897" y="0"/>
                </a:lnTo>
                <a:close/>
              </a:path>
            </a:pathLst>
          </a:custGeom>
          <a:ln w="12700">
            <a:miter lim="400000"/>
          </a:ln>
        </p:spPr>
      </p:pic>
      <p:sp>
        <p:nvSpPr>
          <p:cNvPr id="2" name="Foliennummer"/>
          <p:cNvSpPr txBox="1">
            <a:spLocks noGrp="1"/>
          </p:cNvSpPr>
          <p:nvPr>
            <p:ph type="sldNum" sz="quarter" idx="2"/>
          </p:nvPr>
        </p:nvSpPr>
        <p:spPr bwMode="auto">
          <a:xfrm>
            <a:off x="2486442" y="4889329"/>
            <a:ext cx="280526" cy="22955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>
              <a:defRPr sz="850">
                <a:solidFill>
                  <a:srgbClr val="7BB885"/>
                </a:solidFill>
                <a:latin typeface="Source Sans Pro Light"/>
                <a:ea typeface="Source Sans Pro Light"/>
                <a:cs typeface="Source Sans Pro Light"/>
              </a:defRPr>
            </a:lvl1pPr>
          </a:lstStyle>
          <a:p>
            <a:pPr>
              <a:defRPr/>
            </a:pPr>
            <a:fld id="{A3A583AC-90C3-47D4-8E3F-971AFFF238DC}" type="slidenum">
              <a:rPr lang="de-DE"/>
              <a:t>‹Nr.›</a:t>
            </a:fld>
            <a:endParaRPr lang="de-DE"/>
          </a:p>
        </p:txBody>
      </p:sp>
      <p:sp>
        <p:nvSpPr>
          <p:cNvPr id="5" name="Benjamin Slowig &amp; Jeanne Wilbrandt ( &amp; Katarzyna Biernacka) für die UAG Schulungen/Fortbildungen, AG Forschungsdaten (DINI/nestor)"/>
          <p:cNvSpPr txBox="1"/>
          <p:nvPr userDrawn="1"/>
        </p:nvSpPr>
        <p:spPr bwMode="auto">
          <a:xfrm>
            <a:off x="5978468" y="4919466"/>
            <a:ext cx="3105016" cy="169277"/>
          </a:xfrm>
          <a:prstGeom prst="rect">
            <a:avLst/>
          </a:prstGeom>
          <a:ln w="12700">
            <a:miter lim="400000"/>
          </a:ln>
        </p:spPr>
        <p:txBody>
          <a:bodyPr wrap="none" lIns="19050" tIns="19050" rIns="19050" bIns="19050" anchor="ctr">
            <a:spAutoFit/>
          </a:bodyPr>
          <a:lstStyle>
            <a:lvl1pPr algn="r">
              <a:defRPr sz="2200">
                <a:solidFill>
                  <a:srgbClr val="7BB884"/>
                </a:solidFill>
                <a:latin typeface="Source Sans Pro Light"/>
                <a:ea typeface="Source Sans Pro Light"/>
                <a:cs typeface="Source Sans Pro Light"/>
              </a:defRPr>
            </a:lvl1pPr>
          </a:lstStyle>
          <a:p>
            <a:pPr>
              <a:defRPr/>
            </a:pPr>
            <a:r>
              <a:rPr sz="850" b="1"/>
              <a:t>UAG Schulungen/Fortbildungen, AG Forschungsdaten (DINI/nestor)</a:t>
            </a:r>
            <a:endParaRPr b="1"/>
          </a:p>
        </p:txBody>
      </p:sp>
      <p:sp>
        <p:nvSpPr>
          <p:cNvPr id="6" name="Folientitel"/>
          <p:cNvSpPr txBox="1">
            <a:spLocks noGrp="1"/>
          </p:cNvSpPr>
          <p:nvPr>
            <p:ph type="title" hasCustomPrompt="1"/>
          </p:nvPr>
        </p:nvSpPr>
        <p:spPr bwMode="auto">
          <a:xfrm>
            <a:off x="915644" y="3685598"/>
            <a:ext cx="8191500" cy="974384"/>
          </a:xfrm>
          <a:prstGeom prst="rect">
            <a:avLst/>
          </a:prstGeom>
        </p:spPr>
        <p:txBody>
          <a:bodyPr anchor="b"/>
          <a:lstStyle/>
          <a:p>
            <a:pPr>
              <a:defRPr/>
            </a:pPr>
            <a:r>
              <a:t>Folientitel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x" userDrawn="1">
  <p:cSld name="Titel &amp; Punkt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4" name="Textebene 1…"/>
          <p:cNvSpPr txBox="1">
            <a:spLocks noGrp="1"/>
          </p:cNvSpPr>
          <p:nvPr>
            <p:ph type="body" sz="half" idx="1" hasCustomPrompt="1"/>
          </p:nvPr>
        </p:nvSpPr>
        <p:spPr bwMode="auto">
          <a:xfrm>
            <a:off x="955996" y="1924050"/>
            <a:ext cx="3640237" cy="2735932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>
              <a:lnSpc>
                <a:spcPct val="150000"/>
              </a:lnSpc>
              <a:spcBef>
                <a:spcPts val="0"/>
              </a:spcBef>
              <a:defRPr/>
            </a:pPr>
            <a:r>
              <a:t>Text für Folienpunkt</a:t>
            </a:r>
          </a:p>
          <a:p>
            <a:pPr lvl="1">
              <a:lnSpc>
                <a:spcPct val="150000"/>
              </a:lnSpc>
              <a:spcBef>
                <a:spcPts val="0"/>
              </a:spcBef>
              <a:defRPr/>
            </a:pPr>
            <a:endParaRPr/>
          </a:p>
          <a:p>
            <a:pPr lvl="2">
              <a:lnSpc>
                <a:spcPct val="150000"/>
              </a:lnSpc>
              <a:spcBef>
                <a:spcPts val="0"/>
              </a:spcBef>
              <a:defRPr/>
            </a:pPr>
            <a:endParaRPr/>
          </a:p>
          <a:p>
            <a:pPr lvl="3">
              <a:lnSpc>
                <a:spcPct val="150000"/>
              </a:lnSpc>
              <a:spcBef>
                <a:spcPts val="0"/>
              </a:spcBef>
              <a:defRPr/>
            </a:pPr>
            <a:endParaRPr/>
          </a:p>
          <a:p>
            <a:pPr lvl="4">
              <a:lnSpc>
                <a:spcPct val="150000"/>
              </a:lnSpc>
              <a:spcBef>
                <a:spcPts val="0"/>
              </a:spcBef>
              <a:defRPr/>
            </a:pPr>
            <a:endParaRPr/>
          </a:p>
        </p:txBody>
      </p:sp>
      <p:pic>
        <p:nvPicPr>
          <p:cNvPr id="25" name="LogosDINInestor.png" descr="LogosDINInestor.pn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5435" y="4460489"/>
            <a:ext cx="2376488" cy="704850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EC9591FF-86A6-994C-E647-117B10CDB3F2}"/>
              </a:ext>
            </a:extLst>
          </p:cNvPr>
          <p:cNvPicPr>
            <a:picLocks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73248" y="4600800"/>
            <a:ext cx="9525000" cy="423545"/>
          </a:xfrm>
          <a:prstGeom prst="rect">
            <a:avLst/>
          </a:prstGeom>
        </p:spPr>
      </p:pic>
      <p:sp>
        <p:nvSpPr>
          <p:cNvPr id="30" name="Folientitel"/>
          <p:cNvSpPr txBox="1">
            <a:spLocks noGrp="1"/>
          </p:cNvSpPr>
          <p:nvPr>
            <p:ph type="title" hasCustomPrompt="1"/>
          </p:nvPr>
        </p:nvSpPr>
        <p:spPr bwMode="auto">
          <a:xfrm>
            <a:off x="476250" y="376238"/>
            <a:ext cx="8191500" cy="584039"/>
          </a:xfrm>
          <a:prstGeom prst="rect">
            <a:avLst/>
          </a:prstGeom>
        </p:spPr>
        <p:txBody>
          <a:bodyPr anchor="b"/>
          <a:lstStyle>
            <a:lvl1pPr defTabSz="309563">
              <a:lnSpc>
                <a:spcPct val="80000"/>
              </a:lnSpc>
              <a:defRPr sz="3150" b="0" spc="-95">
                <a:solidFill>
                  <a:srgbClr val="354894"/>
                </a:solidFill>
                <a:latin typeface="+mj-lt"/>
                <a:ea typeface="Helvetica Neue"/>
                <a:cs typeface="Helvetica Neue"/>
              </a:defRPr>
            </a:lvl1pPr>
          </a:lstStyle>
          <a:p>
            <a:pPr>
              <a:defRPr/>
            </a:pPr>
            <a:r>
              <a:t>Folientitel</a:t>
            </a:r>
          </a:p>
        </p:txBody>
      </p:sp>
      <p:sp>
        <p:nvSpPr>
          <p:cNvPr id="31" name="Arbeitsvorbereitung"/>
          <p:cNvSpPr txBox="1">
            <a:spLocks noGrp="1"/>
          </p:cNvSpPr>
          <p:nvPr>
            <p:ph type="body" sz="quarter" idx="21"/>
          </p:nvPr>
        </p:nvSpPr>
        <p:spPr bwMode="auto">
          <a:xfrm>
            <a:off x="538162" y="1452816"/>
            <a:ext cx="8191500" cy="381000"/>
          </a:xfrm>
          <a:prstGeom prst="rect">
            <a:avLst/>
          </a:prstGeom>
        </p:spPr>
        <p:txBody>
          <a:bodyPr/>
          <a:lstStyle>
            <a:lvl1pPr marL="0" indent="0" defTabSz="309563">
              <a:spcBef>
                <a:spcPts val="0"/>
              </a:spcBef>
              <a:buClrTx/>
              <a:buSzTx/>
              <a:buNone/>
              <a:defRPr sz="1800">
                <a:solidFill>
                  <a:srgbClr val="C63B87"/>
                </a:solidFill>
                <a:latin typeface="+mj-lt"/>
                <a:ea typeface="Helvetica Neue"/>
                <a:cs typeface="Helvetica Neue"/>
              </a:defRPr>
            </a:lvl1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3" name="Foliennummer"/>
          <p:cNvSpPr txBox="1">
            <a:spLocks noGrp="1"/>
          </p:cNvSpPr>
          <p:nvPr>
            <p:ph type="sldNum" sz="quarter" idx="2"/>
          </p:nvPr>
        </p:nvSpPr>
        <p:spPr bwMode="auto">
          <a:xfrm>
            <a:off x="2486442" y="4889329"/>
            <a:ext cx="280526" cy="22955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>
              <a:defRPr sz="850">
                <a:solidFill>
                  <a:srgbClr val="7BB885"/>
                </a:solidFill>
                <a:latin typeface="Source Sans Pro Light"/>
                <a:ea typeface="Source Sans Pro Light"/>
                <a:cs typeface="Source Sans Pro Light"/>
              </a:defRPr>
            </a:lvl1pPr>
          </a:lstStyle>
          <a:p>
            <a:pPr>
              <a:defRPr/>
            </a:pPr>
            <a:fld id="{A3A583AC-90C3-47D4-8E3F-971AFFF238DC}" type="slidenum">
              <a:rPr lang="de-DE"/>
              <a:t>‹Nr.›</a:t>
            </a:fld>
            <a:endParaRPr lang="de-DE"/>
          </a:p>
        </p:txBody>
      </p:sp>
      <p:sp>
        <p:nvSpPr>
          <p:cNvPr id="4" name="Benjamin Slowig &amp; Jeanne Wilbrandt ( &amp; Katarzyna Biernacka) für die UAG Schulungen/Fortbildungen, AG Forschungsdaten (DINI/nestor)"/>
          <p:cNvSpPr txBox="1"/>
          <p:nvPr userDrawn="1"/>
        </p:nvSpPr>
        <p:spPr bwMode="auto">
          <a:xfrm>
            <a:off x="5978468" y="4919466"/>
            <a:ext cx="3105016" cy="169277"/>
          </a:xfrm>
          <a:prstGeom prst="rect">
            <a:avLst/>
          </a:prstGeom>
          <a:ln w="12700">
            <a:miter lim="400000"/>
          </a:ln>
        </p:spPr>
        <p:txBody>
          <a:bodyPr wrap="none" lIns="19050" tIns="19050" rIns="19050" bIns="19050" anchor="ctr">
            <a:spAutoFit/>
          </a:bodyPr>
          <a:lstStyle>
            <a:lvl1pPr algn="r">
              <a:defRPr sz="2200">
                <a:solidFill>
                  <a:srgbClr val="7BB884"/>
                </a:solidFill>
                <a:latin typeface="Source Sans Pro Light"/>
                <a:ea typeface="Source Sans Pro Light"/>
                <a:cs typeface="Source Sans Pro Light"/>
              </a:defRPr>
            </a:lvl1pPr>
          </a:lstStyle>
          <a:p>
            <a:pPr>
              <a:defRPr/>
            </a:pPr>
            <a:r>
              <a:rPr sz="850" b="1"/>
              <a:t>UAG Schulungen/Fortbildungen, AG Forschungsdaten (DINI/nestor)</a:t>
            </a:r>
            <a:endParaRPr b="1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A8BBFDBC-D577-4204-C07D-AE8047CF80A8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73248" y="843558"/>
            <a:ext cx="5274000" cy="395552"/>
          </a:xfrm>
          <a:prstGeom prst="rect">
            <a:avLst/>
          </a:prstGeom>
        </p:spPr>
      </p:pic>
      <p:pic>
        <p:nvPicPr>
          <p:cNvPr id="8" name="LogosDINInestor.png" descr="LogosDINInestor.png">
            <a:extLst>
              <a:ext uri="{FF2B5EF4-FFF2-40B4-BE49-F238E27FC236}">
                <a16:creationId xmlns:a16="http://schemas.microsoft.com/office/drawing/2014/main" id="{346322AB-9FD3-7A81-DA64-2512494373A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l="3706" t="7483" r="70750" b="6400"/>
          <a:stretch/>
        </p:blipFill>
        <p:spPr bwMode="auto">
          <a:xfrm>
            <a:off x="103521" y="4513232"/>
            <a:ext cx="607017" cy="6069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97" y="0"/>
                </a:moveTo>
                <a:lnTo>
                  <a:pt x="0" y="10815"/>
                </a:lnTo>
                <a:lnTo>
                  <a:pt x="10703" y="21600"/>
                </a:lnTo>
                <a:lnTo>
                  <a:pt x="21600" y="10785"/>
                </a:lnTo>
                <a:lnTo>
                  <a:pt x="10897" y="0"/>
                </a:lnTo>
                <a:close/>
              </a:path>
            </a:pathLst>
          </a:custGeom>
          <a:ln w="12700">
            <a:miter lim="400000"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x" preserve="1" userDrawn="1">
  <p:cSld name="1_Titel &amp; Punkt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4" name="Textebene 1…"/>
          <p:cNvSpPr txBox="1">
            <a:spLocks noGrp="1"/>
          </p:cNvSpPr>
          <p:nvPr>
            <p:ph type="body" sz="half" idx="1" hasCustomPrompt="1"/>
          </p:nvPr>
        </p:nvSpPr>
        <p:spPr bwMode="auto">
          <a:xfrm>
            <a:off x="955996" y="1924050"/>
            <a:ext cx="3640237" cy="2444972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>
              <a:lnSpc>
                <a:spcPct val="150000"/>
              </a:lnSpc>
              <a:spcBef>
                <a:spcPts val="0"/>
              </a:spcBef>
              <a:defRPr/>
            </a:pPr>
            <a:r>
              <a:t>Text für Folienpunkt</a:t>
            </a:r>
          </a:p>
          <a:p>
            <a:pPr lvl="1">
              <a:lnSpc>
                <a:spcPct val="150000"/>
              </a:lnSpc>
              <a:spcBef>
                <a:spcPts val="0"/>
              </a:spcBef>
              <a:defRPr/>
            </a:pPr>
            <a:endParaRPr/>
          </a:p>
          <a:p>
            <a:pPr lvl="2">
              <a:lnSpc>
                <a:spcPct val="150000"/>
              </a:lnSpc>
              <a:spcBef>
                <a:spcPts val="0"/>
              </a:spcBef>
              <a:defRPr/>
            </a:pPr>
            <a:endParaRPr/>
          </a:p>
          <a:p>
            <a:pPr lvl="3">
              <a:lnSpc>
                <a:spcPct val="150000"/>
              </a:lnSpc>
              <a:spcBef>
                <a:spcPts val="0"/>
              </a:spcBef>
              <a:defRPr/>
            </a:pPr>
            <a:endParaRPr/>
          </a:p>
          <a:p>
            <a:pPr lvl="4">
              <a:lnSpc>
                <a:spcPct val="150000"/>
              </a:lnSpc>
              <a:spcBef>
                <a:spcPts val="0"/>
              </a:spcBef>
              <a:defRPr/>
            </a:pPr>
            <a:endParaRPr/>
          </a:p>
        </p:txBody>
      </p:sp>
      <p:pic>
        <p:nvPicPr>
          <p:cNvPr id="25" name="LogosDINInestor.png" descr="LogosDINInestor.pn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5435" y="4460489"/>
            <a:ext cx="2376488" cy="704850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51278D12-4EB1-4F07-234F-A33585C7AD2B}"/>
              </a:ext>
            </a:extLst>
          </p:cNvPr>
          <p:cNvPicPr>
            <a:picLocks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73248" y="4600800"/>
            <a:ext cx="9525000" cy="423545"/>
          </a:xfrm>
          <a:prstGeom prst="rect">
            <a:avLst/>
          </a:prstGeom>
        </p:spPr>
      </p:pic>
      <p:sp>
        <p:nvSpPr>
          <p:cNvPr id="30" name="Folientitel"/>
          <p:cNvSpPr txBox="1">
            <a:spLocks noGrp="1"/>
          </p:cNvSpPr>
          <p:nvPr>
            <p:ph type="title" hasCustomPrompt="1"/>
          </p:nvPr>
        </p:nvSpPr>
        <p:spPr bwMode="auto">
          <a:xfrm>
            <a:off x="476250" y="376238"/>
            <a:ext cx="8191500" cy="584039"/>
          </a:xfrm>
          <a:prstGeom prst="rect">
            <a:avLst/>
          </a:prstGeom>
        </p:spPr>
        <p:txBody>
          <a:bodyPr anchor="b"/>
          <a:lstStyle>
            <a:lvl1pPr defTabSz="309563">
              <a:lnSpc>
                <a:spcPct val="80000"/>
              </a:lnSpc>
              <a:defRPr sz="3150" b="0" spc="-95">
                <a:solidFill>
                  <a:srgbClr val="354894"/>
                </a:solidFill>
                <a:latin typeface="+mj-lt"/>
                <a:ea typeface="Helvetica Neue"/>
                <a:cs typeface="Helvetica Neue"/>
              </a:defRPr>
            </a:lvl1pPr>
          </a:lstStyle>
          <a:p>
            <a:pPr>
              <a:defRPr/>
            </a:pPr>
            <a:r>
              <a:t>Folientitel</a:t>
            </a:r>
          </a:p>
        </p:txBody>
      </p:sp>
      <p:sp>
        <p:nvSpPr>
          <p:cNvPr id="31" name="Arbeitsvorbereitung"/>
          <p:cNvSpPr txBox="1">
            <a:spLocks noGrp="1"/>
          </p:cNvSpPr>
          <p:nvPr>
            <p:ph type="body" sz="quarter" idx="21"/>
          </p:nvPr>
        </p:nvSpPr>
        <p:spPr bwMode="auto">
          <a:xfrm>
            <a:off x="538162" y="1452816"/>
            <a:ext cx="8191500" cy="381000"/>
          </a:xfrm>
          <a:prstGeom prst="rect">
            <a:avLst/>
          </a:prstGeom>
        </p:spPr>
        <p:txBody>
          <a:bodyPr/>
          <a:lstStyle>
            <a:lvl1pPr marL="0" indent="0" defTabSz="309563">
              <a:spcBef>
                <a:spcPts val="0"/>
              </a:spcBef>
              <a:buClrTx/>
              <a:buSzTx/>
              <a:buNone/>
              <a:defRPr sz="1800">
                <a:solidFill>
                  <a:srgbClr val="C63B87"/>
                </a:solidFill>
                <a:latin typeface="+mj-lt"/>
                <a:ea typeface="Helvetica Neue"/>
                <a:cs typeface="Helvetica Neue"/>
              </a:defRPr>
            </a:lvl1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pic>
        <p:nvPicPr>
          <p:cNvPr id="3" name="Grafik 2" descr="Ein Bild, das Text enthält.&#10;&#10;Automatisch generierte Beschreibung"/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6314429" y="303492"/>
            <a:ext cx="2376488" cy="1419225"/>
          </a:xfrm>
          <a:prstGeom prst="rect">
            <a:avLst/>
          </a:prstGeom>
        </p:spPr>
      </p:pic>
      <p:sp>
        <p:nvSpPr>
          <p:cNvPr id="4" name="Foliennummer"/>
          <p:cNvSpPr txBox="1">
            <a:spLocks noGrp="1"/>
          </p:cNvSpPr>
          <p:nvPr>
            <p:ph type="sldNum" sz="quarter" idx="2"/>
          </p:nvPr>
        </p:nvSpPr>
        <p:spPr bwMode="auto">
          <a:xfrm>
            <a:off x="2486442" y="4889329"/>
            <a:ext cx="280526" cy="22955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>
              <a:defRPr sz="850">
                <a:solidFill>
                  <a:srgbClr val="7BB885"/>
                </a:solidFill>
                <a:latin typeface="Source Sans Pro Light"/>
                <a:ea typeface="Source Sans Pro Light"/>
                <a:cs typeface="Source Sans Pro Light"/>
              </a:defRPr>
            </a:lvl1pPr>
          </a:lstStyle>
          <a:p>
            <a:pPr>
              <a:defRPr/>
            </a:pPr>
            <a:fld id="{A3A583AC-90C3-47D4-8E3F-971AFFF238DC}" type="slidenum">
              <a:rPr lang="de-DE"/>
              <a:t>‹Nr.›</a:t>
            </a:fld>
            <a:endParaRPr lang="de-DE"/>
          </a:p>
        </p:txBody>
      </p:sp>
      <p:sp>
        <p:nvSpPr>
          <p:cNvPr id="5" name="Benjamin Slowig &amp; Jeanne Wilbrandt ( &amp; Katarzyna Biernacka) für die UAG Schulungen/Fortbildungen, AG Forschungsdaten (DINI/nestor)"/>
          <p:cNvSpPr txBox="1"/>
          <p:nvPr userDrawn="1"/>
        </p:nvSpPr>
        <p:spPr bwMode="auto">
          <a:xfrm>
            <a:off x="5978468" y="4919466"/>
            <a:ext cx="3105016" cy="169277"/>
          </a:xfrm>
          <a:prstGeom prst="rect">
            <a:avLst/>
          </a:prstGeom>
          <a:ln w="12700">
            <a:miter lim="400000"/>
          </a:ln>
        </p:spPr>
        <p:txBody>
          <a:bodyPr wrap="none" lIns="19050" tIns="19050" rIns="19050" bIns="19050" anchor="ctr">
            <a:spAutoFit/>
          </a:bodyPr>
          <a:lstStyle>
            <a:lvl1pPr algn="r">
              <a:defRPr sz="2200">
                <a:solidFill>
                  <a:srgbClr val="7BB884"/>
                </a:solidFill>
                <a:latin typeface="Source Sans Pro Light"/>
                <a:ea typeface="Source Sans Pro Light"/>
                <a:cs typeface="Source Sans Pro Light"/>
              </a:defRPr>
            </a:lvl1pPr>
          </a:lstStyle>
          <a:p>
            <a:pPr>
              <a:defRPr/>
            </a:pPr>
            <a:r>
              <a:rPr sz="850" b="1"/>
              <a:t>UAG Schulungen/Fortbildungen, AG Forschungsdaten (DINI/nestor)</a:t>
            </a:r>
            <a:endParaRPr b="1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2D7B1886-3E42-B822-0B4D-F340899B08A8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73248" y="843558"/>
            <a:ext cx="5274000" cy="395552"/>
          </a:xfrm>
          <a:prstGeom prst="rect">
            <a:avLst/>
          </a:prstGeom>
        </p:spPr>
      </p:pic>
      <p:pic>
        <p:nvPicPr>
          <p:cNvPr id="9" name="LogosDINInestor.png" descr="LogosDINInestor.png">
            <a:extLst>
              <a:ext uri="{FF2B5EF4-FFF2-40B4-BE49-F238E27FC236}">
                <a16:creationId xmlns:a16="http://schemas.microsoft.com/office/drawing/2014/main" id="{77C2CF32-6BB5-A921-D149-A4DDDE692C2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l="3706" t="7483" r="70750" b="6400"/>
          <a:stretch/>
        </p:blipFill>
        <p:spPr bwMode="auto">
          <a:xfrm>
            <a:off x="103521" y="4513232"/>
            <a:ext cx="607017" cy="6069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97" y="0"/>
                </a:moveTo>
                <a:lnTo>
                  <a:pt x="0" y="10815"/>
                </a:lnTo>
                <a:lnTo>
                  <a:pt x="10703" y="21600"/>
                </a:lnTo>
                <a:lnTo>
                  <a:pt x="21600" y="10785"/>
                </a:lnTo>
                <a:lnTo>
                  <a:pt x="10897" y="0"/>
                </a:lnTo>
                <a:close/>
              </a:path>
            </a:pathLst>
          </a:custGeom>
          <a:ln w="12700">
            <a:miter lim="400000"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Kaffe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93" name="LogosDINInestor.png" descr="LogosDINInestor.pn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5435" y="4460489"/>
            <a:ext cx="2376488" cy="704850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Grafik 7" descr="Ein Bild, das Screenshot, Farbigkeit, lila, Verschwommen enthält.&#10;&#10;Automatisch generierte Beschreibung">
            <a:extLst>
              <a:ext uri="{FF2B5EF4-FFF2-40B4-BE49-F238E27FC236}">
                <a16:creationId xmlns:a16="http://schemas.microsoft.com/office/drawing/2014/main" id="{0B236494-EFB8-4AED-60B5-6EBBE4688F8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80528" y="2246400"/>
            <a:ext cx="9523001" cy="2755321"/>
          </a:xfrm>
          <a:prstGeom prst="rect">
            <a:avLst/>
          </a:prstGeom>
        </p:spPr>
      </p:pic>
      <p:pic>
        <p:nvPicPr>
          <p:cNvPr id="95" name="LogosDINInestor.png" descr="LogosDINInestor.png"/>
          <p:cNvPicPr>
            <a:picLocks noChangeAspect="1"/>
          </p:cNvPicPr>
          <p:nvPr/>
        </p:nvPicPr>
        <p:blipFill>
          <a:blip r:embed="rId2"/>
          <a:srcRect l="3706" t="7483" r="70750" b="6400"/>
          <a:stretch/>
        </p:blipFill>
        <p:spPr bwMode="auto">
          <a:xfrm>
            <a:off x="103521" y="4513232"/>
            <a:ext cx="607017" cy="6069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97" y="0"/>
                </a:moveTo>
                <a:lnTo>
                  <a:pt x="0" y="10815"/>
                </a:lnTo>
                <a:lnTo>
                  <a:pt x="10703" y="21600"/>
                </a:lnTo>
                <a:lnTo>
                  <a:pt x="21600" y="10785"/>
                </a:lnTo>
                <a:lnTo>
                  <a:pt x="10897" y="0"/>
                </a:lnTo>
                <a:close/>
              </a:path>
            </a:pathLst>
          </a:custGeom>
          <a:ln w="12700">
            <a:miter lim="400000"/>
          </a:ln>
        </p:spPr>
      </p:pic>
      <p:sp>
        <p:nvSpPr>
          <p:cNvPr id="2" name="Rechteck 1"/>
          <p:cNvSpPr/>
          <p:nvPr/>
        </p:nvSpPr>
        <p:spPr bwMode="auto">
          <a:xfrm>
            <a:off x="-18278" y="2259232"/>
            <a:ext cx="9203021" cy="223138"/>
          </a:xfrm>
          <a:prstGeom prst="rect">
            <a:avLst/>
          </a:prstGeom>
          <a:gradFill>
            <a:gsLst>
              <a:gs pos="71000">
                <a:srgbClr val="FFFFFF">
                  <a:lumMod val="100000"/>
                </a:srgbClr>
              </a:gs>
              <a:gs pos="80000">
                <a:srgbClr val="FFFFFF">
                  <a:alpha val="74000"/>
                </a:srgbClr>
              </a:gs>
              <a:gs pos="94000">
                <a:srgbClr val="FFFFFF">
                  <a:alpha val="32000"/>
                </a:srgbClr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 w="12700" cap="flat">
            <a:noFill/>
            <a:miter lim="400000"/>
          </a:ln>
          <a:effectLst/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rot="0" spcFirstLastPara="1" vertOverflow="overflow" horzOverflow="overflow" vert="horz" wrap="square" lIns="19050" tIns="19050" rIns="19050" bIns="19050" numCol="1" spcCol="38100" rtlCol="0" anchor="ctr">
            <a:spAutoFit/>
          </a:bodyPr>
          <a:lstStyle/>
          <a:p>
            <a:pPr marL="0" marR="0" indent="0" algn="ctr" defTabSz="1714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de-DE" sz="1200" b="0" i="0" u="none" strike="noStrike" cap="none" spc="0">
              <a:ln>
                <a:noFill/>
              </a:ln>
              <a:solidFill>
                <a:srgbClr val="FFFFFF"/>
              </a:solidFill>
              <a:latin typeface="Avenir Next Medium"/>
              <a:ea typeface="Avenir Next Medium"/>
              <a:cs typeface="Avenir Next Medium"/>
            </a:endParaRPr>
          </a:p>
        </p:txBody>
      </p:sp>
      <p:pic>
        <p:nvPicPr>
          <p:cNvPr id="99" name="Bild" descr="Bild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5442331" y="1178741"/>
            <a:ext cx="3325259" cy="2942165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Foliennummer"/>
          <p:cNvSpPr txBox="1">
            <a:spLocks noGrp="1"/>
          </p:cNvSpPr>
          <p:nvPr>
            <p:ph type="sldNum" sz="quarter" idx="2"/>
          </p:nvPr>
        </p:nvSpPr>
        <p:spPr bwMode="auto">
          <a:xfrm>
            <a:off x="2486442" y="4889329"/>
            <a:ext cx="280526" cy="22955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>
              <a:defRPr sz="850">
                <a:solidFill>
                  <a:srgbClr val="7BB885"/>
                </a:solidFill>
                <a:latin typeface="Source Sans Pro Light"/>
                <a:ea typeface="Source Sans Pro Light"/>
                <a:cs typeface="Source Sans Pro Light"/>
              </a:defRPr>
            </a:lvl1pPr>
          </a:lstStyle>
          <a:p>
            <a:pPr>
              <a:defRPr/>
            </a:pPr>
            <a:fld id="{A3A583AC-90C3-47D4-8E3F-971AFFF238DC}" type="slidenum">
              <a:rPr lang="de-DE"/>
              <a:t>‹Nr.›</a:t>
            </a:fld>
            <a:endParaRPr lang="de-DE"/>
          </a:p>
        </p:txBody>
      </p:sp>
      <p:sp>
        <p:nvSpPr>
          <p:cNvPr id="6" name="Benjamin Slowig &amp; Jeanne Wilbrandt ( &amp; Katarzyna Biernacka) für die UAG Schulungen/Fortbildungen, AG Forschungsdaten (DINI/nestor)"/>
          <p:cNvSpPr txBox="1"/>
          <p:nvPr userDrawn="1"/>
        </p:nvSpPr>
        <p:spPr bwMode="auto">
          <a:xfrm>
            <a:off x="5978468" y="4919466"/>
            <a:ext cx="3105016" cy="169277"/>
          </a:xfrm>
          <a:prstGeom prst="rect">
            <a:avLst/>
          </a:prstGeom>
          <a:ln w="12700">
            <a:miter lim="400000"/>
          </a:ln>
        </p:spPr>
        <p:txBody>
          <a:bodyPr wrap="none" lIns="19050" tIns="19050" rIns="19050" bIns="19050" anchor="ctr">
            <a:spAutoFit/>
          </a:bodyPr>
          <a:lstStyle>
            <a:lvl1pPr algn="r">
              <a:defRPr sz="2200">
                <a:solidFill>
                  <a:srgbClr val="7BB884"/>
                </a:solidFill>
                <a:latin typeface="Source Sans Pro Light"/>
                <a:ea typeface="Source Sans Pro Light"/>
                <a:cs typeface="Source Sans Pro Light"/>
              </a:defRPr>
            </a:lvl1pPr>
          </a:lstStyle>
          <a:p>
            <a:pPr>
              <a:defRPr/>
            </a:pPr>
            <a:r>
              <a:rPr sz="850" b="1"/>
              <a:t>UAG Schulungen/Fortbildungen, AG Forschungsdaten (DINI/nestor)</a:t>
            </a:r>
            <a:endParaRPr b="1"/>
          </a:p>
        </p:txBody>
      </p:sp>
      <p:sp>
        <p:nvSpPr>
          <p:cNvPr id="7" name="Folientitel"/>
          <p:cNvSpPr txBox="1">
            <a:spLocks noGrp="1"/>
          </p:cNvSpPr>
          <p:nvPr>
            <p:ph type="title" hasCustomPrompt="1"/>
          </p:nvPr>
        </p:nvSpPr>
        <p:spPr bwMode="auto">
          <a:xfrm>
            <a:off x="915644" y="3685598"/>
            <a:ext cx="8191500" cy="974384"/>
          </a:xfrm>
          <a:prstGeom prst="rect">
            <a:avLst/>
          </a:prstGeom>
        </p:spPr>
        <p:txBody>
          <a:bodyPr anchor="b"/>
          <a:lstStyle/>
          <a:p>
            <a:pPr>
              <a:defRPr/>
            </a:pPr>
            <a:r>
              <a:t>Folientitel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" name="LogosDINInestor.png" descr="LogosDINInestor.png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15435" y="4460489"/>
            <a:ext cx="2376488" cy="704850"/>
          </a:xfrm>
          <a:prstGeom prst="rect">
            <a:avLst/>
          </a:prstGeom>
          <a:ln w="12700">
            <a:miter lim="400000"/>
          </a:ln>
        </p:spPr>
      </p:pic>
      <p:pic>
        <p:nvPicPr>
          <p:cNvPr id="9" name="Grafik 8" descr="Ein Bild, das Farbigkeit, Screenshot, lila, violett enthält.&#10;&#10;Automatisch generierte Beschreibung">
            <a:extLst>
              <a:ext uri="{FF2B5EF4-FFF2-40B4-BE49-F238E27FC236}">
                <a16:creationId xmlns:a16="http://schemas.microsoft.com/office/drawing/2014/main" id="{369281A6-683C-AED4-92BB-A6E40D41E265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453566" y="-414000"/>
            <a:ext cx="9850102" cy="5424122"/>
          </a:xfrm>
          <a:prstGeom prst="rect">
            <a:avLst/>
          </a:prstGeom>
        </p:spPr>
      </p:pic>
      <p:pic>
        <p:nvPicPr>
          <p:cNvPr id="5" name="LogosDINInestor.png" descr="LogosDINInestor.png"/>
          <p:cNvPicPr>
            <a:picLocks noChangeAspect="1"/>
          </p:cNvPicPr>
          <p:nvPr/>
        </p:nvPicPr>
        <p:blipFill>
          <a:blip r:embed="rId6"/>
          <a:srcRect l="3706" t="7483" r="70750" b="6400"/>
          <a:stretch/>
        </p:blipFill>
        <p:spPr bwMode="auto">
          <a:xfrm>
            <a:off x="103521" y="4513232"/>
            <a:ext cx="607017" cy="6069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97" y="0"/>
                </a:moveTo>
                <a:lnTo>
                  <a:pt x="0" y="10815"/>
                </a:lnTo>
                <a:lnTo>
                  <a:pt x="10703" y="21600"/>
                </a:lnTo>
                <a:lnTo>
                  <a:pt x="21600" y="10785"/>
                </a:lnTo>
                <a:lnTo>
                  <a:pt x="10897" y="0"/>
                </a:lnTo>
                <a:close/>
              </a:path>
            </a:pathLst>
          </a:custGeom>
          <a:ln w="12700">
            <a:miter lim="400000"/>
          </a:ln>
        </p:spPr>
      </p:pic>
      <p:sp>
        <p:nvSpPr>
          <p:cNvPr id="7" name="Folientitel"/>
          <p:cNvSpPr txBox="1">
            <a:spLocks noGrp="1"/>
          </p:cNvSpPr>
          <p:nvPr>
            <p:ph type="title" hasCustomPrompt="1"/>
          </p:nvPr>
        </p:nvSpPr>
        <p:spPr bwMode="auto">
          <a:xfrm>
            <a:off x="915644" y="2571750"/>
            <a:ext cx="8191500" cy="1792841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>
            <a:normAutofit/>
          </a:bodyPr>
          <a:lstStyle/>
          <a:p>
            <a:pPr>
              <a:defRPr/>
            </a:pPr>
            <a:r>
              <a:t>Folientitel</a:t>
            </a:r>
          </a:p>
        </p:txBody>
      </p:sp>
      <p:sp>
        <p:nvSpPr>
          <p:cNvPr id="4" name="Foliennummer"/>
          <p:cNvSpPr txBox="1">
            <a:spLocks noGrp="1"/>
          </p:cNvSpPr>
          <p:nvPr>
            <p:ph type="sldNum" sz="quarter" idx="4"/>
          </p:nvPr>
        </p:nvSpPr>
        <p:spPr bwMode="auto">
          <a:xfrm>
            <a:off x="2486442" y="4889329"/>
            <a:ext cx="280526" cy="22955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>
              <a:defRPr sz="850">
                <a:solidFill>
                  <a:srgbClr val="7BB885"/>
                </a:solidFill>
                <a:latin typeface="Source Sans Pro Light"/>
                <a:ea typeface="Source Sans Pro Light"/>
                <a:cs typeface="Source Sans Pro Light"/>
              </a:defRPr>
            </a:lvl1pPr>
          </a:lstStyle>
          <a:p>
            <a:pPr>
              <a:defRPr/>
            </a:pPr>
            <a:fld id="{A3A583AC-90C3-47D4-8E3F-971AFFF238DC}" type="slidenum">
              <a:rPr lang="de-DE"/>
              <a:t>‹Nr.›</a:t>
            </a:fld>
            <a:endParaRPr lang="de-DE"/>
          </a:p>
        </p:txBody>
      </p:sp>
      <p:sp>
        <p:nvSpPr>
          <p:cNvPr id="6" name="Benjamin Slowig &amp; Jeanne Wilbrandt ( &amp; Katarzyna Biernacka) für die UAG Schulungen/Fortbildungen, AG Forschungsdaten (DINI/nestor)"/>
          <p:cNvSpPr txBox="1"/>
          <p:nvPr userDrawn="1"/>
        </p:nvSpPr>
        <p:spPr bwMode="auto">
          <a:xfrm>
            <a:off x="5978468" y="4919466"/>
            <a:ext cx="3105016" cy="169277"/>
          </a:xfrm>
          <a:prstGeom prst="rect">
            <a:avLst/>
          </a:prstGeom>
          <a:ln w="12700">
            <a:miter lim="400000"/>
          </a:ln>
        </p:spPr>
        <p:txBody>
          <a:bodyPr wrap="none" lIns="19050" tIns="19050" rIns="19050" bIns="19050" anchor="ctr">
            <a:spAutoFit/>
          </a:bodyPr>
          <a:lstStyle>
            <a:lvl1pPr algn="r">
              <a:defRPr sz="2200">
                <a:solidFill>
                  <a:srgbClr val="7BB884"/>
                </a:solidFill>
                <a:latin typeface="Source Sans Pro Light"/>
                <a:ea typeface="Source Sans Pro Light"/>
                <a:cs typeface="Source Sans Pro Light"/>
              </a:defRPr>
            </a:lvl1pPr>
          </a:lstStyle>
          <a:p>
            <a:pPr>
              <a:defRPr/>
            </a:pPr>
            <a:r>
              <a:rPr sz="850" b="1"/>
              <a:t>UAG Schulungen/Fortbildungen, AG Forschungsdaten (DINI/nestor)</a:t>
            </a:r>
            <a:endParaRPr b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3" r:id="rId2"/>
    <p:sldLayoutId id="2147483654" r:id="rId3"/>
    <p:sldLayoutId id="2147483655" r:id="rId4"/>
  </p:sldLayoutIdLst>
  <p:hf hdr="0" ftr="0" dt="0"/>
  <p:txStyles>
    <p:titleStyle>
      <a:lvl1pPr marL="0" marR="0" indent="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1pPr>
      <a:lvl2pPr marL="0" marR="0" indent="17145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2pPr>
      <a:lvl3pPr marL="0" marR="0" indent="34290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3pPr>
      <a:lvl4pPr marL="0" marR="0" indent="51435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4pPr>
      <a:lvl5pPr marL="0" marR="0" indent="68580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5pPr>
      <a:lvl6pPr marL="0" marR="0" indent="85725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6pPr>
      <a:lvl7pPr marL="0" marR="0" indent="102870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7pPr>
      <a:lvl8pPr marL="0" marR="0" indent="120015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8pPr>
      <a:lvl9pPr marL="0" marR="0" indent="137160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9pPr>
    </p:titleStyle>
    <p:bodyStyle>
      <a:lvl1pPr marL="209550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1pPr>
      <a:lvl2pPr marL="630555" marR="0" indent="-33528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2pPr>
      <a:lvl3pPr marL="628650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3pPr>
      <a:lvl4pPr marL="838200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4pPr>
      <a:lvl5pPr marL="1047750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5pPr>
      <a:lvl6pPr marL="1257300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6pPr>
      <a:lvl7pPr marL="1466849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7pPr>
      <a:lvl8pPr marL="1676400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8pPr>
      <a:lvl9pPr marL="1885950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9pPr>
    </p:bodyStyle>
    <p:otherStyle>
      <a:lvl1pPr marL="0" marR="0" indent="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1pPr>
      <a:lvl2pPr marL="0" marR="0" indent="17145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2pPr>
      <a:lvl3pPr marL="0" marR="0" indent="34290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3pPr>
      <a:lvl4pPr marL="0" marR="0" indent="51435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4pPr>
      <a:lvl5pPr marL="0" marR="0" indent="68580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5pPr>
      <a:lvl6pPr marL="0" marR="0" indent="85725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6pPr>
      <a:lvl7pPr marL="0" marR="0" indent="102870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7pPr>
      <a:lvl8pPr marL="0" marR="0" indent="120015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8pPr>
      <a:lvl9pPr marL="0" marR="0" indent="137160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oi.org/10.5281/zenodo.2654306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orschungsdaten-bildung.de/einwilligung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amnesia.openaire.eu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2"/>
          </p:nvPr>
        </p:nvSpPr>
        <p:spPr bwMode="auto">
          <a:xfrm>
            <a:off x="2486442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0</a:t>
            </a:fld>
            <a:endParaRPr lang="de-DE"/>
          </a:p>
        </p:txBody>
      </p:sp>
      <p:sp>
        <p:nvSpPr>
          <p:cNvPr id="162" name="Begrüßung &amp; Kennenlernen"/>
          <p:cNvSpPr txBox="1">
            <a:spLocks noGrp="1"/>
          </p:cNvSpPr>
          <p:nvPr>
            <p:ph type="title"/>
          </p:nvPr>
        </p:nvSpPr>
        <p:spPr bwMode="auto">
          <a:xfrm>
            <a:off x="915644" y="3685598"/>
            <a:ext cx="8191500" cy="974384"/>
          </a:xfrm>
        </p:spPr>
        <p:txBody>
          <a:bodyPr/>
          <a:lstStyle/>
          <a:p>
            <a:pPr>
              <a:defRPr/>
            </a:pPr>
            <a:r>
              <a:rPr lang="de-DE"/>
              <a:t>Rechtliche Aspekte</a:t>
            </a:r>
            <a:endParaRPr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3AF60A31-6DCF-8DA0-2055-838B4290A764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17.1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" name="Textplatzhalter 9"/>
          <p:cNvSpPr>
            <a:spLocks noGrp="1"/>
          </p:cNvSpPr>
          <p:nvPr>
            <p:ph type="body" sz="half" idx="1"/>
          </p:nvPr>
        </p:nvSpPr>
        <p:spPr bwMode="auto">
          <a:xfrm>
            <a:off x="955996" y="1924050"/>
            <a:ext cx="5920260" cy="2444972"/>
          </a:xfrm>
        </p:spPr>
        <p:txBody>
          <a:bodyPr/>
          <a:lstStyle/>
          <a:p>
            <a:pPr>
              <a:defRPr/>
            </a:pPr>
            <a:r>
              <a:rPr lang="de-DE"/>
              <a:t>Notiere sechs Rechtsthemen, die im FDM eine Rolle spielen könnten.</a:t>
            </a:r>
            <a:endParaRPr/>
          </a:p>
          <a:p>
            <a:pPr>
              <a:defRPr/>
            </a:pPr>
            <a:endParaRPr lang="de-DE"/>
          </a:p>
          <a:p>
            <a:pPr>
              <a:defRPr/>
            </a:pPr>
            <a:endParaRPr lang="de-DE"/>
          </a:p>
        </p:txBody>
      </p:sp>
      <p:sp>
        <p:nvSpPr>
          <p:cNvPr id="168" name="Erwartungen heute"/>
          <p:cNvSpPr txBox="1">
            <a:spLocks noGrp="1"/>
          </p:cNvSpPr>
          <p:nvPr>
            <p:ph type="title"/>
          </p:nvPr>
        </p:nvSpPr>
        <p:spPr bwMode="auto">
          <a:xfrm>
            <a:off x="476250" y="376238"/>
            <a:ext cx="8191500" cy="584039"/>
          </a:xfrm>
        </p:spPr>
        <p:txBody>
          <a:bodyPr/>
          <a:lstStyle/>
          <a:p>
            <a:pPr>
              <a:defRPr/>
            </a:pPr>
            <a:r>
              <a:rPr lang="de-DE"/>
              <a:t>Rechtsthemen im FDM</a:t>
            </a:r>
            <a:endParaRPr/>
          </a:p>
        </p:txBody>
      </p:sp>
      <p:sp>
        <p:nvSpPr>
          <p:cNvPr id="170" name="Conceptboard"/>
          <p:cNvSpPr txBox="1">
            <a:spLocks noGrp="1"/>
          </p:cNvSpPr>
          <p:nvPr>
            <p:ph type="body" sz="quarter" idx="21"/>
          </p:nvPr>
        </p:nvSpPr>
        <p:spPr bwMode="auto">
          <a:xfrm>
            <a:off x="538162" y="1452816"/>
            <a:ext cx="8191500" cy="381000"/>
          </a:xfrm>
        </p:spPr>
        <p:txBody>
          <a:bodyPr/>
          <a:lstStyle/>
          <a:p>
            <a:pPr>
              <a:defRPr/>
            </a:pPr>
            <a:r>
              <a:rPr lang="de-DE"/>
              <a:t>6 Richtige</a:t>
            </a:r>
            <a:endParaRPr/>
          </a:p>
        </p:txBody>
      </p:sp>
      <p:sp>
        <p:nvSpPr>
          <p:cNvPr id="169" name="Foliennummer"/>
          <p:cNvSpPr txBox="1">
            <a:spLocks noGrp="1"/>
          </p:cNvSpPr>
          <p:nvPr>
            <p:ph type="sldNum" sz="quarter" idx="2"/>
          </p:nvPr>
        </p:nvSpPr>
        <p:spPr bwMode="auto">
          <a:xfrm>
            <a:off x="2486442" y="4889329"/>
            <a:ext cx="280526" cy="229550"/>
          </a:xfrm>
        </p:spPr>
        <p:txBody>
          <a:bodyPr/>
          <a:lstStyle/>
          <a:p>
            <a:pPr>
              <a:defRPr/>
            </a:pPr>
            <a:fld id="{86CB4B4D-7CA3-9044-876B-883B54F8677D}" type="slidenum">
              <a:rPr lang="de-DE"/>
              <a:t>1</a:t>
            </a:fld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604008E1-77D0-7010-5596-E9C5F2ABC839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17.2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8" name="Gruppieren 7"/>
          <p:cNvGrpSpPr/>
          <p:nvPr/>
        </p:nvGrpSpPr>
        <p:grpSpPr bwMode="auto">
          <a:xfrm>
            <a:off x="4644033" y="1415929"/>
            <a:ext cx="4033767" cy="3018080"/>
            <a:chOff x="4644033" y="1415929"/>
            <a:chExt cx="4033767" cy="3018080"/>
          </a:xfrm>
        </p:grpSpPr>
        <p:sp>
          <p:nvSpPr>
            <p:cNvPr id="107" name="Rechteck 106"/>
            <p:cNvSpPr/>
            <p:nvPr/>
          </p:nvSpPr>
          <p:spPr bwMode="auto">
            <a:xfrm>
              <a:off x="4644033" y="1415929"/>
              <a:ext cx="938085" cy="670684"/>
            </a:xfrm>
            <a:prstGeom prst="rect">
              <a:avLst/>
            </a:prstGeom>
            <a:solidFill>
              <a:srgbClr val="3D5CA4"/>
            </a:solidFill>
            <a:ln w="127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  <a:miter lim="800000"/>
            </a:ln>
            <a:effectLst/>
          </p:spPr>
          <p:txBody>
            <a:bodyPr/>
            <a:lstStyle/>
            <a:p>
              <a:pPr>
                <a:defRPr/>
              </a:pPr>
              <a:endParaRPr lang="en-GB" sz="1000">
                <a:latin typeface="Calibri"/>
                <a:cs typeface="Calibri"/>
              </a:endParaRPr>
            </a:p>
          </p:txBody>
        </p:sp>
        <p:sp>
          <p:nvSpPr>
            <p:cNvPr id="105" name="Rechteck 104"/>
            <p:cNvSpPr/>
            <p:nvPr/>
          </p:nvSpPr>
          <p:spPr bwMode="auto">
            <a:xfrm>
              <a:off x="5675927" y="1415929"/>
              <a:ext cx="938085" cy="670684"/>
            </a:xfrm>
            <a:prstGeom prst="rect">
              <a:avLst/>
            </a:prstGeom>
            <a:solidFill>
              <a:srgbClr val="3D5CA4"/>
            </a:solidFill>
            <a:ln w="127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  <a:miter lim="800000"/>
            </a:ln>
            <a:effectLst/>
          </p:spPr>
          <p:txBody>
            <a:bodyPr/>
            <a:lstStyle/>
            <a:p>
              <a:pPr>
                <a:defRPr/>
              </a:pPr>
              <a:endParaRPr lang="en-GB" sz="1000">
                <a:latin typeface="Calibri"/>
                <a:cs typeface="Calibri"/>
              </a:endParaRPr>
            </a:p>
          </p:txBody>
        </p:sp>
        <p:sp>
          <p:nvSpPr>
            <p:cNvPr id="103" name="Rechteck 102"/>
            <p:cNvSpPr/>
            <p:nvPr/>
          </p:nvSpPr>
          <p:spPr bwMode="auto">
            <a:xfrm>
              <a:off x="6707821" y="1415929"/>
              <a:ext cx="938085" cy="670684"/>
            </a:xfrm>
            <a:prstGeom prst="rect">
              <a:avLst/>
            </a:prstGeom>
            <a:solidFill>
              <a:srgbClr val="3D5CA4"/>
            </a:solidFill>
            <a:ln w="127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  <a:miter lim="800000"/>
            </a:ln>
            <a:effectLst/>
          </p:spPr>
          <p:txBody>
            <a:bodyPr/>
            <a:lstStyle/>
            <a:p>
              <a:pPr>
                <a:defRPr/>
              </a:pPr>
              <a:endParaRPr lang="en-GB" sz="1000">
                <a:latin typeface="Calibri"/>
                <a:cs typeface="Calibri"/>
              </a:endParaRPr>
            </a:p>
          </p:txBody>
        </p:sp>
        <p:sp>
          <p:nvSpPr>
            <p:cNvPr id="101" name="Rechteck 100"/>
            <p:cNvSpPr/>
            <p:nvPr/>
          </p:nvSpPr>
          <p:spPr bwMode="auto">
            <a:xfrm>
              <a:off x="7739715" y="1415929"/>
              <a:ext cx="938085" cy="670684"/>
            </a:xfrm>
            <a:prstGeom prst="rect">
              <a:avLst/>
            </a:prstGeom>
            <a:solidFill>
              <a:srgbClr val="3D5CA4"/>
            </a:solidFill>
            <a:ln w="127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  <a:miter lim="800000"/>
            </a:ln>
            <a:effectLst/>
          </p:spPr>
          <p:txBody>
            <a:bodyPr/>
            <a:lstStyle/>
            <a:p>
              <a:pPr>
                <a:defRPr/>
              </a:pPr>
              <a:endParaRPr lang="en-GB" sz="1000">
                <a:latin typeface="Calibri"/>
                <a:cs typeface="Calibri"/>
              </a:endParaRPr>
            </a:p>
          </p:txBody>
        </p:sp>
        <p:sp>
          <p:nvSpPr>
            <p:cNvPr id="93" name="Rechteck 92"/>
            <p:cNvSpPr/>
            <p:nvPr/>
          </p:nvSpPr>
          <p:spPr bwMode="auto">
            <a:xfrm>
              <a:off x="7739715" y="2198395"/>
              <a:ext cx="938085" cy="670684"/>
            </a:xfrm>
            <a:prstGeom prst="rect">
              <a:avLst/>
            </a:prstGeom>
            <a:solidFill>
              <a:srgbClr val="3D5CA4"/>
            </a:solidFill>
            <a:ln w="127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  <a:miter lim="800000"/>
            </a:ln>
            <a:effectLst/>
          </p:spPr>
          <p:txBody>
            <a:bodyPr/>
            <a:lstStyle/>
            <a:p>
              <a:pPr>
                <a:defRPr/>
              </a:pPr>
              <a:endParaRPr lang="en-GB" sz="1000">
                <a:latin typeface="Calibri"/>
                <a:cs typeface="Calibri"/>
              </a:endParaRPr>
            </a:p>
          </p:txBody>
        </p:sp>
        <p:sp>
          <p:nvSpPr>
            <p:cNvPr id="91" name="Rechteck 90"/>
            <p:cNvSpPr/>
            <p:nvPr/>
          </p:nvSpPr>
          <p:spPr bwMode="auto">
            <a:xfrm>
              <a:off x="4644033" y="2980860"/>
              <a:ext cx="938085" cy="670684"/>
            </a:xfrm>
            <a:prstGeom prst="rect">
              <a:avLst/>
            </a:prstGeom>
            <a:solidFill>
              <a:srgbClr val="3D5CA4"/>
            </a:solidFill>
            <a:ln w="127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  <a:miter lim="800000"/>
            </a:ln>
            <a:effectLst/>
          </p:spPr>
          <p:txBody>
            <a:bodyPr/>
            <a:lstStyle/>
            <a:p>
              <a:pPr>
                <a:defRPr/>
              </a:pPr>
              <a:endParaRPr lang="en-GB" sz="1000">
                <a:latin typeface="Calibri"/>
                <a:cs typeface="Calibri"/>
              </a:endParaRPr>
            </a:p>
          </p:txBody>
        </p:sp>
        <p:sp>
          <p:nvSpPr>
            <p:cNvPr id="89" name="Rechteck 88"/>
            <p:cNvSpPr/>
            <p:nvPr/>
          </p:nvSpPr>
          <p:spPr bwMode="auto">
            <a:xfrm>
              <a:off x="5675927" y="2980860"/>
              <a:ext cx="938085" cy="670684"/>
            </a:xfrm>
            <a:prstGeom prst="rect">
              <a:avLst/>
            </a:prstGeom>
            <a:solidFill>
              <a:srgbClr val="3D5CA4"/>
            </a:solidFill>
            <a:ln w="127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  <a:miter lim="800000"/>
            </a:ln>
            <a:effectLst/>
          </p:spPr>
          <p:txBody>
            <a:bodyPr/>
            <a:lstStyle/>
            <a:p>
              <a:pPr>
                <a:defRPr/>
              </a:pPr>
              <a:endParaRPr lang="en-GB" sz="1000">
                <a:latin typeface="Calibri"/>
                <a:cs typeface="Calibri"/>
              </a:endParaRPr>
            </a:p>
          </p:txBody>
        </p:sp>
        <p:sp>
          <p:nvSpPr>
            <p:cNvPr id="87" name="Rechteck 86"/>
            <p:cNvSpPr/>
            <p:nvPr/>
          </p:nvSpPr>
          <p:spPr bwMode="auto">
            <a:xfrm>
              <a:off x="6707821" y="2980860"/>
              <a:ext cx="938085" cy="670684"/>
            </a:xfrm>
            <a:prstGeom prst="rect">
              <a:avLst/>
            </a:prstGeom>
            <a:solidFill>
              <a:srgbClr val="3D5CA4"/>
            </a:solidFill>
            <a:ln w="127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  <a:miter lim="800000"/>
            </a:ln>
            <a:effectLst/>
          </p:spPr>
          <p:txBody>
            <a:bodyPr/>
            <a:lstStyle/>
            <a:p>
              <a:pPr>
                <a:defRPr/>
              </a:pPr>
              <a:endParaRPr lang="en-GB" sz="1000">
                <a:latin typeface="Calibri"/>
                <a:cs typeface="Calibri"/>
              </a:endParaRPr>
            </a:p>
          </p:txBody>
        </p:sp>
        <p:sp>
          <p:nvSpPr>
            <p:cNvPr id="85" name="Rechteck 84"/>
            <p:cNvSpPr/>
            <p:nvPr/>
          </p:nvSpPr>
          <p:spPr bwMode="auto">
            <a:xfrm>
              <a:off x="7739715" y="2980860"/>
              <a:ext cx="938085" cy="670684"/>
            </a:xfrm>
            <a:prstGeom prst="rect">
              <a:avLst/>
            </a:prstGeom>
            <a:solidFill>
              <a:srgbClr val="3D5CA4"/>
            </a:solidFill>
            <a:ln w="127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  <a:miter lim="800000"/>
            </a:ln>
            <a:effectLst/>
          </p:spPr>
          <p:txBody>
            <a:bodyPr/>
            <a:lstStyle/>
            <a:p>
              <a:pPr>
                <a:defRPr/>
              </a:pPr>
              <a:endParaRPr lang="en-GB" sz="1000">
                <a:latin typeface="Calibri"/>
                <a:cs typeface="Calibri"/>
              </a:endParaRPr>
            </a:p>
          </p:txBody>
        </p:sp>
        <p:sp>
          <p:nvSpPr>
            <p:cNvPr id="83" name="Rechteck 82"/>
            <p:cNvSpPr/>
            <p:nvPr/>
          </p:nvSpPr>
          <p:spPr bwMode="auto">
            <a:xfrm>
              <a:off x="4644033" y="3763325"/>
              <a:ext cx="938085" cy="670684"/>
            </a:xfrm>
            <a:prstGeom prst="rect">
              <a:avLst/>
            </a:prstGeom>
            <a:solidFill>
              <a:srgbClr val="3D5CA4"/>
            </a:solidFill>
            <a:ln w="127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  <a:miter lim="800000"/>
            </a:ln>
            <a:effectLst/>
          </p:spPr>
          <p:txBody>
            <a:bodyPr/>
            <a:lstStyle/>
            <a:p>
              <a:pPr>
                <a:defRPr/>
              </a:pPr>
              <a:endParaRPr lang="en-GB" sz="1000">
                <a:latin typeface="Calibri"/>
                <a:cs typeface="Calibri"/>
              </a:endParaRPr>
            </a:p>
          </p:txBody>
        </p:sp>
        <p:sp>
          <p:nvSpPr>
            <p:cNvPr id="81" name="Rechteck 80"/>
            <p:cNvSpPr/>
            <p:nvPr/>
          </p:nvSpPr>
          <p:spPr bwMode="auto">
            <a:xfrm>
              <a:off x="5675927" y="3763325"/>
              <a:ext cx="938085" cy="670684"/>
            </a:xfrm>
            <a:prstGeom prst="rect">
              <a:avLst/>
            </a:prstGeom>
            <a:solidFill>
              <a:srgbClr val="3D5CA4"/>
            </a:solidFill>
            <a:ln w="127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  <a:miter lim="800000"/>
            </a:ln>
            <a:effectLst/>
          </p:spPr>
          <p:txBody>
            <a:bodyPr/>
            <a:lstStyle/>
            <a:p>
              <a:pPr>
                <a:defRPr/>
              </a:pPr>
              <a:endParaRPr lang="en-GB" sz="1000">
                <a:latin typeface="Calibri"/>
                <a:cs typeface="Calibri"/>
              </a:endParaRPr>
            </a:p>
          </p:txBody>
        </p:sp>
        <p:sp>
          <p:nvSpPr>
            <p:cNvPr id="79" name="Rechteck 78"/>
            <p:cNvSpPr/>
            <p:nvPr/>
          </p:nvSpPr>
          <p:spPr bwMode="auto">
            <a:xfrm>
              <a:off x="6707821" y="3763325"/>
              <a:ext cx="938085" cy="670684"/>
            </a:xfrm>
            <a:prstGeom prst="rect">
              <a:avLst/>
            </a:prstGeom>
            <a:solidFill>
              <a:srgbClr val="3D5CA4"/>
            </a:solidFill>
            <a:ln w="127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  <a:miter lim="800000"/>
            </a:ln>
            <a:effectLst/>
          </p:spPr>
          <p:txBody>
            <a:bodyPr/>
            <a:lstStyle/>
            <a:p>
              <a:pPr>
                <a:defRPr/>
              </a:pPr>
              <a:endParaRPr lang="en-GB" sz="1000">
                <a:latin typeface="Calibri"/>
                <a:cs typeface="Calibri"/>
              </a:endParaRPr>
            </a:p>
          </p:txBody>
        </p:sp>
        <p:sp>
          <p:nvSpPr>
            <p:cNvPr id="108" name="Rechteck 107"/>
            <p:cNvSpPr/>
            <p:nvPr/>
          </p:nvSpPr>
          <p:spPr bwMode="auto">
            <a:xfrm>
              <a:off x="4644033" y="1415929"/>
              <a:ext cx="938085" cy="670684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15715" tIns="15715" rIns="15715" bIns="15715" numCol="1" spcCol="1270" rtlCol="0" fromWordArt="0" anchor="ctr" anchorCtr="0" forceAA="0" compatLnSpc="0">
              <a:noAutofit/>
            </a:bodyPr>
            <a:lstStyle/>
            <a:p>
              <a:pPr defTabSz="1050131">
                <a:lnSpc>
                  <a:spcPct val="90000"/>
                </a:lnSpc>
                <a:spcBef>
                  <a:spcPts val="0"/>
                </a:spcBef>
                <a:defRPr/>
              </a:pPr>
              <a:r>
                <a:rPr lang="ru-RU" sz="1000">
                  <a:solidFill>
                    <a:sysClr val="window" lastClr="FFFFFF"/>
                  </a:solidFill>
                  <a:latin typeface="Calibri"/>
                  <a:cs typeface="Calibri"/>
                </a:rPr>
                <a:t>Urheberrecht</a:t>
              </a:r>
              <a:endParaRPr sz="1000">
                <a:solidFill>
                  <a:sysClr val="window" lastClr="FFFFFF"/>
                </a:solidFill>
                <a:latin typeface="Calibri"/>
                <a:cs typeface="Calibri"/>
              </a:endParaRPr>
            </a:p>
          </p:txBody>
        </p:sp>
        <p:sp>
          <p:nvSpPr>
            <p:cNvPr id="106" name="Rechteck 105"/>
            <p:cNvSpPr/>
            <p:nvPr/>
          </p:nvSpPr>
          <p:spPr bwMode="auto">
            <a:xfrm>
              <a:off x="5675927" y="1415929"/>
              <a:ext cx="938085" cy="670684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15715" tIns="15715" rIns="15715" bIns="15715" numCol="1" spcCol="1270" rtlCol="0" fromWordArt="0" anchor="ctr" anchorCtr="0" forceAA="0" compatLnSpc="0">
              <a:noAutofit/>
            </a:bodyPr>
            <a:lstStyle/>
            <a:p>
              <a:pPr defTabSz="1050131">
                <a:lnSpc>
                  <a:spcPct val="90000"/>
                </a:lnSpc>
                <a:spcBef>
                  <a:spcPts val="0"/>
                </a:spcBef>
                <a:defRPr/>
              </a:pPr>
              <a:r>
                <a:rPr lang="ru-RU" sz="1000" dirty="0">
                  <a:solidFill>
                    <a:sysClr val="window" lastClr="FFFFFF"/>
                  </a:solidFill>
                  <a:latin typeface="Calibri"/>
                  <a:cs typeface="Calibri"/>
                </a:rPr>
                <a:t>Patentrecht</a:t>
              </a:r>
              <a:endParaRPr sz="1000" dirty="0">
                <a:solidFill>
                  <a:sysClr val="window" lastClr="FFFFFF"/>
                </a:solidFill>
                <a:latin typeface="Calibri"/>
                <a:cs typeface="Calibri"/>
              </a:endParaRPr>
            </a:p>
          </p:txBody>
        </p:sp>
        <p:sp>
          <p:nvSpPr>
            <p:cNvPr id="104" name="Rechteck 103"/>
            <p:cNvSpPr/>
            <p:nvPr/>
          </p:nvSpPr>
          <p:spPr bwMode="auto">
            <a:xfrm>
              <a:off x="6707821" y="1415929"/>
              <a:ext cx="938085" cy="670684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15715" tIns="15715" rIns="15715" bIns="15715" numCol="1" spcCol="1270" rtlCol="0" fromWordArt="0" anchor="ctr" anchorCtr="0" forceAA="0" compatLnSpc="0">
              <a:noAutofit/>
            </a:bodyPr>
            <a:lstStyle/>
            <a:p>
              <a:pPr defTabSz="1050131">
                <a:lnSpc>
                  <a:spcPct val="90000"/>
                </a:lnSpc>
                <a:spcBef>
                  <a:spcPts val="0"/>
                </a:spcBef>
                <a:defRPr/>
              </a:pPr>
              <a:r>
                <a:rPr lang="ru-RU" sz="1000">
                  <a:solidFill>
                    <a:sysClr val="window" lastClr="FFFFFF"/>
                  </a:solidFill>
                  <a:latin typeface="Calibri"/>
                  <a:cs typeface="Calibri"/>
                </a:rPr>
                <a:t>Persönlichkeits</a:t>
              </a:r>
              <a:r>
                <a:rPr lang="de-DE" sz="1000">
                  <a:solidFill>
                    <a:sysClr val="window" lastClr="FFFFFF"/>
                  </a:solidFill>
                  <a:latin typeface="Calibri"/>
                  <a:cs typeface="Calibri"/>
                </a:rPr>
                <a:t>-</a:t>
              </a:r>
              <a:r>
                <a:rPr lang="ru-RU" sz="1000">
                  <a:solidFill>
                    <a:sysClr val="window" lastClr="FFFFFF"/>
                  </a:solidFill>
                  <a:latin typeface="Calibri"/>
                  <a:cs typeface="Calibri"/>
                </a:rPr>
                <a:t>recht</a:t>
              </a:r>
              <a:endParaRPr sz="1000">
                <a:solidFill>
                  <a:sysClr val="window" lastClr="FFFFFF"/>
                </a:solidFill>
                <a:latin typeface="Calibri"/>
                <a:cs typeface="Calibri"/>
              </a:endParaRPr>
            </a:p>
          </p:txBody>
        </p:sp>
        <p:sp>
          <p:nvSpPr>
            <p:cNvPr id="102" name="Rechteck 101"/>
            <p:cNvSpPr/>
            <p:nvPr/>
          </p:nvSpPr>
          <p:spPr bwMode="auto">
            <a:xfrm>
              <a:off x="7739715" y="1415929"/>
              <a:ext cx="938085" cy="670684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15715" tIns="15715" rIns="15715" bIns="15715" numCol="1" spcCol="1270" rtlCol="0" fromWordArt="0" anchor="ctr" anchorCtr="0" forceAA="0" compatLnSpc="0">
              <a:noAutofit/>
            </a:bodyPr>
            <a:lstStyle/>
            <a:p>
              <a:pPr defTabSz="1050131">
                <a:lnSpc>
                  <a:spcPct val="90000"/>
                </a:lnSpc>
                <a:spcBef>
                  <a:spcPts val="0"/>
                </a:spcBef>
                <a:defRPr/>
              </a:pPr>
              <a:r>
                <a:rPr lang="ru-RU" sz="1000">
                  <a:solidFill>
                    <a:sysClr val="window" lastClr="FFFFFF"/>
                  </a:solidFill>
                  <a:latin typeface="Calibri"/>
                  <a:cs typeface="Calibri"/>
                </a:rPr>
                <a:t>Datenschutz</a:t>
              </a:r>
              <a:endParaRPr sz="1000">
                <a:solidFill>
                  <a:sysClr val="window" lastClr="FFFFFF"/>
                </a:solidFill>
                <a:latin typeface="Calibri"/>
                <a:cs typeface="Calibri"/>
              </a:endParaRPr>
            </a:p>
          </p:txBody>
        </p:sp>
        <p:sp>
          <p:nvSpPr>
            <p:cNvPr id="99" name="Rechteck 98"/>
            <p:cNvSpPr/>
            <p:nvPr/>
          </p:nvSpPr>
          <p:spPr bwMode="auto">
            <a:xfrm>
              <a:off x="4644033" y="2198395"/>
              <a:ext cx="938085" cy="670684"/>
            </a:xfrm>
            <a:prstGeom prst="rect">
              <a:avLst/>
            </a:prstGeom>
            <a:solidFill>
              <a:srgbClr val="5B9BD5">
                <a:hueOff val="0"/>
                <a:satOff val="0"/>
                <a:lumOff val="0"/>
                <a:alphaOff val="0"/>
              </a:srgbClr>
            </a:solidFill>
            <a:ln w="127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  <a:miter lim="800000"/>
            </a:ln>
            <a:effectLst/>
          </p:spPr>
          <p:txBody>
            <a:bodyPr/>
            <a:lstStyle/>
            <a:p>
              <a:pPr>
                <a:defRPr/>
              </a:pPr>
              <a:endParaRPr lang="en-GB" sz="1000">
                <a:latin typeface="Calibri"/>
                <a:cs typeface="Calibri"/>
              </a:endParaRPr>
            </a:p>
          </p:txBody>
        </p:sp>
        <p:sp>
          <p:nvSpPr>
            <p:cNvPr id="97" name="Rechteck 96"/>
            <p:cNvSpPr/>
            <p:nvPr/>
          </p:nvSpPr>
          <p:spPr bwMode="auto">
            <a:xfrm>
              <a:off x="5675927" y="2198395"/>
              <a:ext cx="938085" cy="670684"/>
            </a:xfrm>
            <a:prstGeom prst="rect">
              <a:avLst/>
            </a:prstGeom>
            <a:solidFill>
              <a:srgbClr val="5B9BD5">
                <a:hueOff val="0"/>
                <a:satOff val="0"/>
                <a:lumOff val="0"/>
                <a:alphaOff val="0"/>
              </a:srgbClr>
            </a:solidFill>
            <a:ln w="127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  <a:miter lim="800000"/>
            </a:ln>
            <a:effectLst/>
          </p:spPr>
          <p:txBody>
            <a:bodyPr/>
            <a:lstStyle/>
            <a:p>
              <a:pPr>
                <a:defRPr/>
              </a:pPr>
              <a:endParaRPr lang="en-GB" sz="1000">
                <a:latin typeface="Calibri"/>
                <a:cs typeface="Calibri"/>
              </a:endParaRPr>
            </a:p>
          </p:txBody>
        </p:sp>
        <p:sp>
          <p:nvSpPr>
            <p:cNvPr id="95" name="Rechteck 94"/>
            <p:cNvSpPr/>
            <p:nvPr/>
          </p:nvSpPr>
          <p:spPr bwMode="auto">
            <a:xfrm>
              <a:off x="6707821" y="2198395"/>
              <a:ext cx="938085" cy="670684"/>
            </a:xfrm>
            <a:prstGeom prst="rect">
              <a:avLst/>
            </a:prstGeom>
            <a:solidFill>
              <a:srgbClr val="5B9BD5">
                <a:hueOff val="0"/>
                <a:satOff val="0"/>
                <a:lumOff val="0"/>
                <a:alphaOff val="0"/>
              </a:srgbClr>
            </a:solidFill>
            <a:ln w="127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  <a:miter lim="800000"/>
            </a:ln>
            <a:effectLst/>
          </p:spPr>
          <p:txBody>
            <a:bodyPr/>
            <a:lstStyle/>
            <a:p>
              <a:pPr>
                <a:defRPr/>
              </a:pPr>
              <a:endParaRPr lang="en-GB" sz="1000">
                <a:latin typeface="Calibri"/>
                <a:cs typeface="Calibri"/>
              </a:endParaRPr>
            </a:p>
          </p:txBody>
        </p:sp>
        <p:sp>
          <p:nvSpPr>
            <p:cNvPr id="94" name="Rechteck 93"/>
            <p:cNvSpPr/>
            <p:nvPr/>
          </p:nvSpPr>
          <p:spPr bwMode="auto">
            <a:xfrm>
              <a:off x="7739715" y="2198395"/>
              <a:ext cx="938085" cy="670684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15715" tIns="15715" rIns="15715" bIns="15715" numCol="1" spcCol="1270" anchor="ctr" anchorCtr="0">
              <a:noAutofit/>
            </a:bodyPr>
            <a:lstStyle/>
            <a:p>
              <a:pPr defTabSz="1050131">
                <a:lnSpc>
                  <a:spcPct val="90000"/>
                </a:lnSpc>
                <a:spcBef>
                  <a:spcPts val="0"/>
                </a:spcBef>
                <a:defRPr/>
              </a:pPr>
              <a:r>
                <a:rPr lang="de-DE" sz="1000">
                  <a:solidFill>
                    <a:sysClr val="window" lastClr="FFFFFF"/>
                  </a:solidFill>
                  <a:latin typeface="Calibri"/>
                  <a:cs typeface="Calibri"/>
                </a:rPr>
                <a:t>Lizenzierung</a:t>
              </a:r>
              <a:endParaRPr sz="1000">
                <a:solidFill>
                  <a:sysClr val="window" lastClr="FFFFFF"/>
                </a:solidFill>
                <a:latin typeface="Calibri"/>
                <a:cs typeface="Calibri"/>
              </a:endParaRPr>
            </a:p>
          </p:txBody>
        </p:sp>
        <p:sp>
          <p:nvSpPr>
            <p:cNvPr id="92" name="Rechteck 91"/>
            <p:cNvSpPr/>
            <p:nvPr/>
          </p:nvSpPr>
          <p:spPr bwMode="auto">
            <a:xfrm>
              <a:off x="4644033" y="2980860"/>
              <a:ext cx="938085" cy="670684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15715" tIns="15715" rIns="15715" bIns="15715" numCol="1" spcCol="1270" anchor="ctr" anchorCtr="0">
              <a:noAutofit/>
            </a:bodyPr>
            <a:lstStyle/>
            <a:p>
              <a:pPr defTabSz="1050131">
                <a:lnSpc>
                  <a:spcPct val="90000"/>
                </a:lnSpc>
                <a:spcBef>
                  <a:spcPts val="0"/>
                </a:spcBef>
                <a:defRPr/>
              </a:pPr>
              <a:r>
                <a:rPr lang="de-DE" sz="1000">
                  <a:solidFill>
                    <a:sysClr val="window" lastClr="FFFFFF"/>
                  </a:solidFill>
                  <a:latin typeface="Calibri"/>
                  <a:cs typeface="Calibri"/>
                </a:rPr>
                <a:t>Policies</a:t>
              </a:r>
              <a:endParaRPr sz="1000">
                <a:solidFill>
                  <a:sysClr val="window" lastClr="FFFFFF"/>
                </a:solidFill>
                <a:latin typeface="Calibri"/>
                <a:cs typeface="Calibri"/>
              </a:endParaRPr>
            </a:p>
          </p:txBody>
        </p:sp>
        <p:sp>
          <p:nvSpPr>
            <p:cNvPr id="90" name="Rechteck 89"/>
            <p:cNvSpPr/>
            <p:nvPr/>
          </p:nvSpPr>
          <p:spPr bwMode="auto">
            <a:xfrm>
              <a:off x="5675927" y="2980860"/>
              <a:ext cx="938085" cy="670684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15715" tIns="15715" rIns="15715" bIns="15715" numCol="1" spcCol="1270" anchor="ctr" anchorCtr="0">
              <a:noAutofit/>
            </a:bodyPr>
            <a:lstStyle/>
            <a:p>
              <a:pPr defTabSz="1050131">
                <a:lnSpc>
                  <a:spcPct val="90000"/>
                </a:lnSpc>
                <a:spcBef>
                  <a:spcPts val="0"/>
                </a:spcBef>
                <a:defRPr/>
              </a:pPr>
              <a:r>
                <a:rPr lang="de-DE" sz="1000">
                  <a:solidFill>
                    <a:sysClr val="window" lastClr="FFFFFF"/>
                  </a:solidFill>
                  <a:latin typeface="Calibri"/>
                  <a:cs typeface="Calibri"/>
                </a:rPr>
                <a:t>Förder-bedingungen</a:t>
              </a:r>
              <a:endParaRPr sz="1000">
                <a:solidFill>
                  <a:sysClr val="window" lastClr="FFFFFF"/>
                </a:solidFill>
                <a:latin typeface="Calibri"/>
                <a:cs typeface="Calibri"/>
              </a:endParaRPr>
            </a:p>
          </p:txBody>
        </p:sp>
        <p:sp>
          <p:nvSpPr>
            <p:cNvPr id="88" name="Rechteck 87"/>
            <p:cNvSpPr/>
            <p:nvPr/>
          </p:nvSpPr>
          <p:spPr bwMode="auto">
            <a:xfrm>
              <a:off x="6707821" y="2980860"/>
              <a:ext cx="938085" cy="670684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15715" tIns="15715" rIns="15715" bIns="15715" numCol="1" spcCol="1270" anchor="ctr" anchorCtr="0">
              <a:noAutofit/>
            </a:bodyPr>
            <a:lstStyle/>
            <a:p>
              <a:pPr defTabSz="1050131">
                <a:lnSpc>
                  <a:spcPct val="90000"/>
                </a:lnSpc>
                <a:spcBef>
                  <a:spcPts val="0"/>
                </a:spcBef>
                <a:defRPr/>
              </a:pPr>
              <a:r>
                <a:rPr lang="de-DE" sz="1000">
                  <a:solidFill>
                    <a:sysClr val="window" lastClr="FFFFFF"/>
                  </a:solidFill>
                  <a:latin typeface="Calibri"/>
                  <a:cs typeface="Calibri"/>
                </a:rPr>
                <a:t>Arbeits- und Dienstrecht</a:t>
              </a:r>
              <a:endParaRPr sz="1000">
                <a:solidFill>
                  <a:sysClr val="window" lastClr="FFFFFF"/>
                </a:solidFill>
                <a:latin typeface="Calibri"/>
                <a:cs typeface="Calibri"/>
              </a:endParaRPr>
            </a:p>
          </p:txBody>
        </p:sp>
        <p:sp>
          <p:nvSpPr>
            <p:cNvPr id="86" name="Rechteck 85"/>
            <p:cNvSpPr/>
            <p:nvPr/>
          </p:nvSpPr>
          <p:spPr bwMode="auto">
            <a:xfrm>
              <a:off x="7739715" y="2980860"/>
              <a:ext cx="938085" cy="670684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15715" tIns="15715" rIns="15715" bIns="15715" numCol="1" spcCol="1270" anchor="ctr" anchorCtr="0">
              <a:noAutofit/>
            </a:bodyPr>
            <a:lstStyle/>
            <a:p>
              <a:pPr defTabSz="1050131">
                <a:lnSpc>
                  <a:spcPct val="90000"/>
                </a:lnSpc>
                <a:spcBef>
                  <a:spcPts val="0"/>
                </a:spcBef>
                <a:defRPr/>
              </a:pPr>
              <a:r>
                <a:rPr lang="de-DE" sz="1000">
                  <a:solidFill>
                    <a:sysClr val="window" lastClr="FFFFFF"/>
                  </a:solidFill>
                  <a:latin typeface="Calibri"/>
                  <a:cs typeface="Calibri"/>
                </a:rPr>
                <a:t>Vertragsrecht</a:t>
              </a:r>
              <a:endParaRPr sz="1000">
                <a:solidFill>
                  <a:sysClr val="window" lastClr="FFFFFF"/>
                </a:solidFill>
                <a:latin typeface="Calibri"/>
                <a:cs typeface="Calibri"/>
              </a:endParaRPr>
            </a:p>
          </p:txBody>
        </p:sp>
        <p:sp>
          <p:nvSpPr>
            <p:cNvPr id="84" name="Rechteck 83"/>
            <p:cNvSpPr/>
            <p:nvPr/>
          </p:nvSpPr>
          <p:spPr bwMode="auto">
            <a:xfrm>
              <a:off x="4644033" y="3763325"/>
              <a:ext cx="938085" cy="670684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15715" tIns="15715" rIns="15715" bIns="15715" numCol="1" spcCol="1270" anchor="ctr" anchorCtr="0">
              <a:noAutofit/>
            </a:bodyPr>
            <a:lstStyle/>
            <a:p>
              <a:pPr defTabSz="1050131">
                <a:lnSpc>
                  <a:spcPct val="90000"/>
                </a:lnSpc>
                <a:spcBef>
                  <a:spcPts val="0"/>
                </a:spcBef>
                <a:defRPr/>
              </a:pPr>
              <a:r>
                <a:rPr lang="de-DE" sz="1000">
                  <a:solidFill>
                    <a:sysClr val="window" lastClr="FFFFFF"/>
                  </a:solidFill>
                  <a:latin typeface="Calibri"/>
                  <a:cs typeface="Calibri"/>
                </a:rPr>
                <a:t>Patentrecht</a:t>
              </a:r>
              <a:endParaRPr sz="1000">
                <a:solidFill>
                  <a:sysClr val="window" lastClr="FFFFFF"/>
                </a:solidFill>
                <a:latin typeface="Calibri"/>
                <a:cs typeface="Calibri"/>
              </a:endParaRPr>
            </a:p>
          </p:txBody>
        </p:sp>
        <p:sp>
          <p:nvSpPr>
            <p:cNvPr id="82" name="Rechteck 81"/>
            <p:cNvSpPr/>
            <p:nvPr/>
          </p:nvSpPr>
          <p:spPr bwMode="auto">
            <a:xfrm>
              <a:off x="5675927" y="3763325"/>
              <a:ext cx="938085" cy="670684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15715" tIns="15715" rIns="15715" bIns="15715" numCol="1" spcCol="1270" anchor="ctr" anchorCtr="0">
              <a:noAutofit/>
            </a:bodyPr>
            <a:lstStyle/>
            <a:p>
              <a:pPr defTabSz="1050131">
                <a:lnSpc>
                  <a:spcPct val="90000"/>
                </a:lnSpc>
                <a:spcBef>
                  <a:spcPts val="0"/>
                </a:spcBef>
                <a:defRPr/>
              </a:pPr>
              <a:r>
                <a:rPr lang="de-DE" sz="1000">
                  <a:solidFill>
                    <a:sysClr val="window" lastClr="FFFFFF"/>
                  </a:solidFill>
                  <a:latin typeface="Calibri"/>
                  <a:cs typeface="Calibri"/>
                </a:rPr>
                <a:t>Wettbewerbs-recht</a:t>
              </a:r>
              <a:endParaRPr sz="1000">
                <a:solidFill>
                  <a:sysClr val="window" lastClr="FFFFFF"/>
                </a:solidFill>
                <a:latin typeface="Calibri"/>
                <a:cs typeface="Calibri"/>
              </a:endParaRPr>
            </a:p>
          </p:txBody>
        </p:sp>
        <p:sp>
          <p:nvSpPr>
            <p:cNvPr id="80" name="Rechteck 79"/>
            <p:cNvSpPr/>
            <p:nvPr/>
          </p:nvSpPr>
          <p:spPr bwMode="auto">
            <a:xfrm>
              <a:off x="6707821" y="3763325"/>
              <a:ext cx="938085" cy="670684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15715" tIns="15715" rIns="15715" bIns="15715" numCol="1" spcCol="1270" anchor="ctr" anchorCtr="0">
              <a:noAutofit/>
            </a:bodyPr>
            <a:lstStyle/>
            <a:p>
              <a:pPr defTabSz="1050131">
                <a:lnSpc>
                  <a:spcPct val="90000"/>
                </a:lnSpc>
                <a:spcBef>
                  <a:spcPts val="0"/>
                </a:spcBef>
                <a:defRPr/>
              </a:pPr>
              <a:r>
                <a:rPr lang="de-DE" sz="1000">
                  <a:solidFill>
                    <a:sysClr val="window" lastClr="FFFFFF"/>
                  </a:solidFill>
                  <a:latin typeface="Calibri"/>
                  <a:cs typeface="Calibri"/>
                </a:rPr>
                <a:t>Internationales Recht</a:t>
              </a:r>
              <a:endParaRPr sz="1000">
                <a:solidFill>
                  <a:sysClr val="window" lastClr="FFFFFF"/>
                </a:solidFill>
                <a:latin typeface="Calibri"/>
                <a:cs typeface="Calibri"/>
              </a:endParaRPr>
            </a:p>
          </p:txBody>
        </p:sp>
        <p:sp>
          <p:nvSpPr>
            <p:cNvPr id="100" name="Rechteck 99"/>
            <p:cNvSpPr/>
            <p:nvPr/>
          </p:nvSpPr>
          <p:spPr bwMode="auto">
            <a:xfrm>
              <a:off x="4644033" y="2198395"/>
              <a:ext cx="938085" cy="670684"/>
            </a:xfrm>
            <a:prstGeom prst="rect">
              <a:avLst/>
            </a:prstGeom>
            <a:solidFill>
              <a:srgbClr val="3D5CA4"/>
            </a:solidFill>
            <a:ln>
              <a:noFill/>
            </a:ln>
            <a:effectLst/>
          </p:spPr>
          <p:txBody>
            <a:bodyPr spcFirstLastPara="0" vert="horz" wrap="square" lIns="15715" tIns="15715" rIns="15715" bIns="15715" numCol="1" spcCol="1270" rtlCol="0" fromWordArt="0" anchor="ctr" anchorCtr="0" forceAA="0" compatLnSpc="0">
              <a:noAutofit/>
            </a:bodyPr>
            <a:lstStyle/>
            <a:p>
              <a:pPr defTabSz="1050131">
                <a:lnSpc>
                  <a:spcPct val="90000"/>
                </a:lnSpc>
                <a:spcBef>
                  <a:spcPts val="0"/>
                </a:spcBef>
                <a:defRPr/>
              </a:pPr>
              <a:r>
                <a:rPr lang="ru-RU" sz="1000">
                  <a:solidFill>
                    <a:sysClr val="window" lastClr="FFFFFF"/>
                  </a:solidFill>
                  <a:latin typeface="Calibri"/>
                  <a:cs typeface="Calibri"/>
                </a:rPr>
                <a:t>Datensicherheit</a:t>
              </a:r>
              <a:endParaRPr sz="1000">
                <a:solidFill>
                  <a:sysClr val="window" lastClr="FFFFFF"/>
                </a:solidFill>
                <a:latin typeface="Calibri"/>
                <a:cs typeface="Calibri"/>
              </a:endParaRPr>
            </a:p>
          </p:txBody>
        </p:sp>
        <p:sp>
          <p:nvSpPr>
            <p:cNvPr id="98" name="Rechteck 97"/>
            <p:cNvSpPr/>
            <p:nvPr/>
          </p:nvSpPr>
          <p:spPr bwMode="auto">
            <a:xfrm>
              <a:off x="5675927" y="2198395"/>
              <a:ext cx="938085" cy="670684"/>
            </a:xfrm>
            <a:prstGeom prst="rect">
              <a:avLst/>
            </a:prstGeom>
            <a:solidFill>
              <a:srgbClr val="3D5CA4"/>
            </a:solidFill>
            <a:ln>
              <a:noFill/>
            </a:ln>
            <a:effectLst/>
          </p:spPr>
          <p:txBody>
            <a:bodyPr spcFirstLastPara="0" vert="horz" wrap="square" lIns="15715" tIns="15715" rIns="15715" bIns="15715" numCol="1" spcCol="1270" anchor="ctr" anchorCtr="0">
              <a:noAutofit/>
            </a:bodyPr>
            <a:lstStyle/>
            <a:p>
              <a:pPr defTabSz="1050131">
                <a:lnSpc>
                  <a:spcPct val="90000"/>
                </a:lnSpc>
                <a:spcBef>
                  <a:spcPts val="0"/>
                </a:spcBef>
                <a:defRPr/>
              </a:pPr>
              <a:r>
                <a:rPr lang="de-DE" sz="1000">
                  <a:solidFill>
                    <a:sysClr val="window" lastClr="FFFFFF"/>
                  </a:solidFill>
                  <a:latin typeface="Calibri"/>
                  <a:cs typeface="Calibri"/>
                </a:rPr>
                <a:t>Datenbank-richtlinien</a:t>
              </a:r>
              <a:endParaRPr sz="1000">
                <a:solidFill>
                  <a:sysClr val="window" lastClr="FFFFFF"/>
                </a:solidFill>
                <a:latin typeface="Calibri"/>
                <a:cs typeface="Calibri"/>
              </a:endParaRPr>
            </a:p>
          </p:txBody>
        </p:sp>
        <p:sp>
          <p:nvSpPr>
            <p:cNvPr id="96" name="Rechteck 95"/>
            <p:cNvSpPr/>
            <p:nvPr/>
          </p:nvSpPr>
          <p:spPr bwMode="auto">
            <a:xfrm>
              <a:off x="6707821" y="2198395"/>
              <a:ext cx="938085" cy="670684"/>
            </a:xfrm>
            <a:prstGeom prst="rect">
              <a:avLst/>
            </a:prstGeom>
            <a:solidFill>
              <a:srgbClr val="3D5CA4"/>
            </a:solidFill>
            <a:ln>
              <a:noFill/>
            </a:ln>
            <a:effectLst/>
          </p:spPr>
          <p:txBody>
            <a:bodyPr spcFirstLastPara="0" vert="horz" wrap="square" lIns="15715" tIns="15715" rIns="15715" bIns="15715" numCol="1" spcCol="1270" anchor="ctr" anchorCtr="0">
              <a:noAutofit/>
            </a:bodyPr>
            <a:lstStyle/>
            <a:p>
              <a:pPr defTabSz="1050131">
                <a:lnSpc>
                  <a:spcPct val="90000"/>
                </a:lnSpc>
                <a:spcBef>
                  <a:spcPts val="0"/>
                </a:spcBef>
                <a:defRPr/>
              </a:pPr>
              <a:r>
                <a:rPr lang="de-DE" sz="1000">
                  <a:solidFill>
                    <a:sysClr val="window" lastClr="FFFFFF"/>
                  </a:solidFill>
                  <a:latin typeface="Calibri"/>
                  <a:cs typeface="Calibri"/>
                </a:rPr>
                <a:t>Softwarerecht</a:t>
              </a:r>
              <a:endParaRPr sz="1000">
                <a:solidFill>
                  <a:sysClr val="window" lastClr="FFFFFF"/>
                </a:solidFill>
                <a:latin typeface="Calibri"/>
                <a:cs typeface="Calibri"/>
              </a:endParaRPr>
            </a:p>
          </p:txBody>
        </p:sp>
        <p:sp>
          <p:nvSpPr>
            <p:cNvPr id="77" name="Rechteck 76"/>
            <p:cNvSpPr/>
            <p:nvPr/>
          </p:nvSpPr>
          <p:spPr bwMode="auto">
            <a:xfrm>
              <a:off x="7739715" y="3763325"/>
              <a:ext cx="938085" cy="670684"/>
            </a:xfrm>
            <a:prstGeom prst="rect">
              <a:avLst/>
            </a:prstGeom>
            <a:solidFill>
              <a:srgbClr val="3D5CA4"/>
            </a:solidFill>
            <a:ln w="127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  <a:miter lim="800000"/>
            </a:ln>
            <a:effectLst/>
          </p:spPr>
          <p:txBody>
            <a:bodyPr/>
            <a:lstStyle/>
            <a:p>
              <a:pPr>
                <a:defRPr/>
              </a:pPr>
              <a:endParaRPr lang="en-GB" sz="1000">
                <a:latin typeface="Calibri"/>
                <a:cs typeface="Calibri"/>
              </a:endParaRPr>
            </a:p>
          </p:txBody>
        </p:sp>
        <p:sp>
          <p:nvSpPr>
            <p:cNvPr id="78" name="Rechteck 77"/>
            <p:cNvSpPr/>
            <p:nvPr/>
          </p:nvSpPr>
          <p:spPr bwMode="auto">
            <a:xfrm>
              <a:off x="7739715" y="3763325"/>
              <a:ext cx="938085" cy="670684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15715" tIns="15715" rIns="15715" bIns="15715" numCol="1" spcCol="1270" anchor="ctr" anchorCtr="0">
              <a:noAutofit/>
            </a:bodyPr>
            <a:lstStyle/>
            <a:p>
              <a:pPr defTabSz="1050131">
                <a:lnSpc>
                  <a:spcPct val="90000"/>
                </a:lnSpc>
                <a:spcBef>
                  <a:spcPts val="0"/>
                </a:spcBef>
                <a:defRPr/>
              </a:pPr>
              <a:r>
                <a:rPr lang="de-DE" sz="1000">
                  <a:solidFill>
                    <a:sysClr val="window" lastClr="FFFFFF"/>
                  </a:solidFill>
                  <a:latin typeface="Calibri"/>
                  <a:cs typeface="Calibri"/>
                </a:rPr>
                <a:t>Grundrechte</a:t>
              </a:r>
              <a:endParaRPr sz="1000">
                <a:solidFill>
                  <a:sysClr val="window" lastClr="FFFFFF"/>
                </a:solidFill>
                <a:latin typeface="Calibri"/>
                <a:cs typeface="Calibri"/>
              </a:endParaRPr>
            </a:p>
          </p:txBody>
        </p:sp>
      </p:grpSp>
      <p:sp>
        <p:nvSpPr>
          <p:cNvPr id="203" name="7 Schritte …"/>
          <p:cNvSpPr txBox="1">
            <a:spLocks noGrp="1"/>
          </p:cNvSpPr>
          <p:nvPr>
            <p:ph type="title"/>
          </p:nvPr>
        </p:nvSpPr>
        <p:spPr bwMode="auto">
          <a:xfrm>
            <a:off x="476250" y="376238"/>
            <a:ext cx="8191500" cy="584039"/>
          </a:xfrm>
        </p:spPr>
        <p:txBody>
          <a:bodyPr/>
          <a:lstStyle/>
          <a:p>
            <a:pPr>
              <a:defRPr/>
            </a:pPr>
            <a:r>
              <a:rPr lang="de-DE"/>
              <a:t>Rechtsthemen im FDM</a:t>
            </a:r>
            <a:endParaRPr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21"/>
          </p:nvPr>
        </p:nvSpPr>
        <p:spPr bwMode="auto">
          <a:xfrm>
            <a:off x="538162" y="1452816"/>
            <a:ext cx="8191500" cy="381000"/>
          </a:xfrm>
        </p:spPr>
        <p:txBody>
          <a:bodyPr/>
          <a:lstStyle/>
          <a:p>
            <a:pPr>
              <a:defRPr/>
            </a:pPr>
            <a:r>
              <a:rPr lang="de-DE" dirty="0"/>
              <a:t>Übersicht:</a:t>
            </a:r>
            <a:endParaRPr dirty="0"/>
          </a:p>
        </p:txBody>
      </p:sp>
      <p:sp>
        <p:nvSpPr>
          <p:cNvPr id="202" name="Foliennummer"/>
          <p:cNvSpPr txBox="1">
            <a:spLocks noGrp="1"/>
          </p:cNvSpPr>
          <p:nvPr>
            <p:ph type="sldNum" sz="quarter" idx="2"/>
          </p:nvPr>
        </p:nvSpPr>
        <p:spPr bwMode="auto">
          <a:xfrm>
            <a:off x="2486442" y="4889329"/>
            <a:ext cx="280526" cy="229550"/>
          </a:xfrm>
        </p:spPr>
        <p:txBody>
          <a:bodyPr/>
          <a:lstStyle/>
          <a:p>
            <a:pPr>
              <a:defRPr/>
            </a:pPr>
            <a:fld id="{86CB4B4D-7CA3-9044-876B-883B54F8677D}" type="slidenum">
              <a:rPr lang="de-DE"/>
              <a:t>2</a:t>
            </a:fld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0D1D248F-6189-3E83-DD76-BC48B60D8C35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17.3</a:t>
            </a:r>
          </a:p>
        </p:txBody>
      </p:sp>
      <p:sp>
        <p:nvSpPr>
          <p:cNvPr id="5" name="[1] nach Groß, H. (n.d.). Online verfügbar unter: https://www.orbium.de/trainerausbildung-berlin/">
            <a:extLst>
              <a:ext uri="{FF2B5EF4-FFF2-40B4-BE49-F238E27FC236}">
                <a16:creationId xmlns:a16="http://schemas.microsoft.com/office/drawing/2014/main" id="{5BB16DE2-3009-0DA6-0845-FC2F3EF9444F}"/>
              </a:ext>
            </a:extLst>
          </p:cNvPr>
          <p:cNvSpPr txBox="1"/>
          <p:nvPr/>
        </p:nvSpPr>
        <p:spPr bwMode="auto">
          <a:xfrm>
            <a:off x="4631816" y="4466405"/>
            <a:ext cx="4032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800" b="0" i="0" u="none" strike="noStrike" cap="none" spc="0">
                <a:ln>
                  <a:noFill/>
                </a:ln>
                <a:solidFill>
                  <a:srgbClr val="000000"/>
                </a:solidFill>
              </a:defRPr>
            </a:defPPr>
            <a:lvl1pPr algn="l">
              <a:defRPr sz="700">
                <a:solidFill>
                  <a:srgbClr val="004476"/>
                </a:solidFill>
                <a:cs typeface="Arial"/>
              </a:defRPr>
            </a:lvl1pPr>
          </a:lstStyle>
          <a:p>
            <a:pPr>
              <a:defRPr/>
            </a:pPr>
            <a:r>
              <a:rPr lang="de-DE" u="sng">
                <a:solidFill>
                  <a:srgbClr val="5E5E5E"/>
                </a:solidFill>
                <a:hlinkClick r:id="rId3" tooltip="https://www.cms.hu-berlin.de/de/dl/dataman/teilen/rechtliche-aspekte/rechtliche-aspekte"/>
              </a:rPr>
              <a:t>Quelle: nach Hartmann, Thomas. (2019). Rechtsfragen: Institutioneller Rahmen und Handlungsoptionen für universitäres FDM. Zenodo. https://www.doi.org/10.5281/zenodo.2654306.</a:t>
            </a:r>
            <a:r>
              <a:rPr lang="de-DE">
                <a:solidFill>
                  <a:srgbClr val="5E5E5E"/>
                </a:solidFill>
              </a:rPr>
              <a:t> </a:t>
            </a:r>
            <a:endParaRPr dirty="0">
              <a:solidFill>
                <a:srgbClr val="5E5E5E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12" name="Thema öffnen…"/>
          <p:cNvSpPr txBox="1">
            <a:spLocks noGrp="1"/>
          </p:cNvSpPr>
          <p:nvPr>
            <p:ph type="body" sz="half" idx="1"/>
          </p:nvPr>
        </p:nvSpPr>
        <p:spPr bwMode="auto">
          <a:xfrm>
            <a:off x="955674" y="1924050"/>
            <a:ext cx="8008813" cy="2735263"/>
          </a:xfrm>
        </p:spPr>
        <p:txBody>
          <a:bodyPr/>
          <a:lstStyle/>
          <a:p>
            <a:pPr>
              <a:defRPr/>
            </a:pPr>
            <a:r>
              <a:rPr lang="de-DE" sz="1600" dirty="0"/>
              <a:t>Erfüllung von rechtlichen Datenschutz</a:t>
            </a:r>
            <a:r>
              <a:rPr lang="de-DE" sz="1600" b="1" dirty="0"/>
              <a:t>vorgaben</a:t>
            </a:r>
            <a:endParaRPr b="1" dirty="0"/>
          </a:p>
          <a:p>
            <a:pPr>
              <a:defRPr/>
            </a:pPr>
            <a:r>
              <a:rPr lang="de-DE" sz="1600" dirty="0"/>
              <a:t>Schutz der </a:t>
            </a:r>
            <a:r>
              <a:rPr lang="de-DE" sz="1600" b="1" dirty="0"/>
              <a:t>Identität</a:t>
            </a:r>
            <a:r>
              <a:rPr lang="de-DE" sz="1600" dirty="0"/>
              <a:t>, vor allem bei sensiblen/vertraulichen Themen</a:t>
            </a:r>
            <a:endParaRPr dirty="0"/>
          </a:p>
          <a:p>
            <a:pPr>
              <a:defRPr/>
            </a:pPr>
            <a:r>
              <a:rPr lang="de-DE" sz="1600" dirty="0"/>
              <a:t>Schutz der Teilnehmenden vor kommerzieller </a:t>
            </a:r>
            <a:r>
              <a:rPr lang="de-DE" sz="1600" b="1" dirty="0"/>
              <a:t>Nutzung</a:t>
            </a:r>
            <a:r>
              <a:rPr lang="de-DE" sz="1600" dirty="0"/>
              <a:t> der Angaben</a:t>
            </a:r>
            <a:endParaRPr dirty="0"/>
          </a:p>
          <a:p>
            <a:pPr>
              <a:defRPr/>
            </a:pPr>
            <a:r>
              <a:rPr lang="de-DE" sz="1600" dirty="0"/>
              <a:t>Ethisch-moralische </a:t>
            </a:r>
            <a:r>
              <a:rPr lang="de-DE" sz="1600" b="1" dirty="0"/>
              <a:t>Verpflichtung</a:t>
            </a:r>
            <a:endParaRPr b="1" dirty="0"/>
          </a:p>
          <a:p>
            <a:pPr>
              <a:defRPr/>
            </a:pPr>
            <a:r>
              <a:rPr lang="de-DE" sz="1600" dirty="0"/>
              <a:t>Eine Archivierung personenbezogener Daten ist nur mit </a:t>
            </a:r>
            <a:r>
              <a:rPr lang="de-DE" sz="1600" b="1" dirty="0"/>
              <a:t>Einwilligung</a:t>
            </a:r>
            <a:r>
              <a:rPr lang="de-DE" sz="1600" dirty="0"/>
              <a:t> der </a:t>
            </a:r>
            <a:br>
              <a:rPr lang="de-DE" sz="1600" dirty="0"/>
            </a:br>
            <a:r>
              <a:rPr lang="de-DE" sz="1600" dirty="0"/>
              <a:t>Teilnehmenden möglich</a:t>
            </a:r>
            <a:endParaRPr dirty="0"/>
          </a:p>
          <a:p>
            <a:pPr>
              <a:defRPr/>
            </a:pPr>
            <a:r>
              <a:rPr lang="de-DE" sz="1600" dirty="0"/>
              <a:t>Daten ohne Personenbezug sind z. B. reine Messdaten. </a:t>
            </a:r>
            <a:r>
              <a:rPr lang="de-DE" sz="1600" b="1" dirty="0"/>
              <a:t>Vorsicht jedoch bei räumlichen Bezügen, die auch zu Personen im juristischen Sinne führen können!</a:t>
            </a:r>
            <a:endParaRPr b="1" dirty="0"/>
          </a:p>
        </p:txBody>
      </p:sp>
      <p:sp>
        <p:nvSpPr>
          <p:cNvPr id="208" name="7 Schritte"/>
          <p:cNvSpPr txBox="1">
            <a:spLocks noGrp="1"/>
          </p:cNvSpPr>
          <p:nvPr>
            <p:ph type="title"/>
          </p:nvPr>
        </p:nvSpPr>
        <p:spPr bwMode="auto">
          <a:xfrm>
            <a:off x="476250" y="376238"/>
            <a:ext cx="8191500" cy="584039"/>
          </a:xfrm>
        </p:spPr>
        <p:txBody>
          <a:bodyPr/>
          <a:lstStyle/>
          <a:p>
            <a:pPr>
              <a:defRPr/>
            </a:pPr>
            <a:r>
              <a:rPr lang="de-DE"/>
              <a:t>Datenschutz</a:t>
            </a:r>
            <a:endParaRPr/>
          </a:p>
        </p:txBody>
      </p:sp>
      <p:sp>
        <p:nvSpPr>
          <p:cNvPr id="209" name="Sachlogik: Was?"/>
          <p:cNvSpPr txBox="1">
            <a:spLocks noGrp="1"/>
          </p:cNvSpPr>
          <p:nvPr>
            <p:ph type="body" sz="quarter" idx="21"/>
          </p:nvPr>
        </p:nvSpPr>
        <p:spPr bwMode="auto">
          <a:xfrm>
            <a:off x="538162" y="1452816"/>
            <a:ext cx="8191500" cy="381000"/>
          </a:xfrm>
        </p:spPr>
        <p:txBody>
          <a:bodyPr/>
          <a:lstStyle/>
          <a:p>
            <a:pPr>
              <a:defRPr/>
            </a:pPr>
            <a:r>
              <a:rPr lang="de-DE"/>
              <a:t>Schutz personenbezogener Daten</a:t>
            </a:r>
            <a:endParaRPr/>
          </a:p>
        </p:txBody>
      </p:sp>
      <p:sp>
        <p:nvSpPr>
          <p:cNvPr id="207" name="Foliennummer"/>
          <p:cNvSpPr txBox="1">
            <a:spLocks noGrp="1"/>
          </p:cNvSpPr>
          <p:nvPr>
            <p:ph type="sldNum" sz="quarter" idx="2"/>
          </p:nvPr>
        </p:nvSpPr>
        <p:spPr bwMode="auto">
          <a:xfrm>
            <a:off x="2486442" y="4889329"/>
            <a:ext cx="280526" cy="229550"/>
          </a:xfrm>
        </p:spPr>
        <p:txBody>
          <a:bodyPr/>
          <a:lstStyle/>
          <a:p>
            <a:pPr>
              <a:defRPr/>
            </a:pPr>
            <a:fld id="{86CB4B4D-7CA3-9044-876B-883B54F8677D}" type="slidenum">
              <a:rPr lang="de-DE"/>
              <a:t>3</a:t>
            </a:fld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254AE7E1-E7E6-644B-C648-D20BBF0C9B0B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17.4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12" name="Thema öffnen…"/>
          <p:cNvSpPr txBox="1">
            <a:spLocks noGrp="1"/>
          </p:cNvSpPr>
          <p:nvPr>
            <p:ph type="body" sz="half" idx="1"/>
          </p:nvPr>
        </p:nvSpPr>
        <p:spPr bwMode="auto">
          <a:xfrm>
            <a:off x="955674" y="1924050"/>
            <a:ext cx="7576765" cy="2735263"/>
          </a:xfrm>
        </p:spPr>
        <p:txBody>
          <a:bodyPr/>
          <a:lstStyle/>
          <a:p>
            <a:pPr>
              <a:defRPr/>
            </a:pPr>
            <a:r>
              <a:rPr lang="de-DE" sz="1600"/>
              <a:t>Teilnehmende müssen darüber </a:t>
            </a:r>
            <a:r>
              <a:rPr lang="de-DE" sz="1600" b="1"/>
              <a:t>informiert</a:t>
            </a:r>
            <a:r>
              <a:rPr lang="de-DE" sz="1600"/>
              <a:t> werden, was mit ihren Daten passiert</a:t>
            </a:r>
            <a:endParaRPr/>
          </a:p>
          <a:p>
            <a:pPr>
              <a:defRPr/>
            </a:pPr>
            <a:r>
              <a:rPr lang="de-DE" sz="1600"/>
              <a:t>Teilnehmende müssen einer Teilnahme auf Basis dieser Informationen </a:t>
            </a:r>
            <a:r>
              <a:rPr lang="de-DE" sz="1600" b="1"/>
              <a:t>zustimmen</a:t>
            </a:r>
            <a:endParaRPr/>
          </a:p>
          <a:p>
            <a:pPr>
              <a:defRPr/>
            </a:pPr>
            <a:r>
              <a:rPr lang="de-DE" sz="1600"/>
              <a:t>Datenanalyse und -archivierung benötigen separate Einwilligungen</a:t>
            </a:r>
            <a:endParaRPr/>
          </a:p>
          <a:p>
            <a:pPr>
              <a:defRPr/>
            </a:pPr>
            <a:r>
              <a:rPr lang="de-DE" sz="1600" b="1"/>
              <a:t>Vorlagen</a:t>
            </a:r>
            <a:r>
              <a:rPr lang="de-DE" sz="1600"/>
              <a:t> und Checklisten bietet unter anderem: </a:t>
            </a:r>
            <a:r>
              <a:rPr lang="de-DE" sz="1600" u="sng">
                <a:hlinkClick r:id="rId3" tooltip="https://www.forschungsdaten-bildung.de/einwilligung"/>
              </a:rPr>
              <a:t>https://www.forschungsdaten-bildung.de/einwilligung</a:t>
            </a:r>
            <a:r>
              <a:rPr lang="de-DE" sz="1600"/>
              <a:t> </a:t>
            </a:r>
            <a:endParaRPr/>
          </a:p>
          <a:p>
            <a:pPr>
              <a:defRPr/>
            </a:pPr>
            <a:r>
              <a:rPr lang="de-DE" sz="1600"/>
              <a:t>Häufiges </a:t>
            </a:r>
            <a:r>
              <a:rPr lang="de-DE" sz="1600" b="1"/>
              <a:t>Problem</a:t>
            </a:r>
            <a:r>
              <a:rPr lang="de-DE" sz="1600"/>
              <a:t> bei der Archivierung: keine Einwilligung vorhanden</a:t>
            </a:r>
            <a:endParaRPr/>
          </a:p>
          <a:p>
            <a:pPr>
              <a:defRPr/>
            </a:pPr>
            <a:r>
              <a:rPr lang="de-DE" sz="1600" b="1"/>
              <a:t>Strikte</a:t>
            </a:r>
            <a:r>
              <a:rPr lang="de-DE" sz="1600"/>
              <a:t> Formulierungen in Einwilligungserklärungen </a:t>
            </a:r>
            <a:endParaRPr/>
          </a:p>
        </p:txBody>
      </p:sp>
      <p:sp>
        <p:nvSpPr>
          <p:cNvPr id="208" name="7 Schritte"/>
          <p:cNvSpPr txBox="1">
            <a:spLocks noGrp="1"/>
          </p:cNvSpPr>
          <p:nvPr>
            <p:ph type="title"/>
          </p:nvPr>
        </p:nvSpPr>
        <p:spPr bwMode="auto">
          <a:xfrm>
            <a:off x="476250" y="376238"/>
            <a:ext cx="8191500" cy="584039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de-DE" dirty="0"/>
              <a:t>Datenschutz</a:t>
            </a:r>
            <a:endParaRPr dirty="0"/>
          </a:p>
        </p:txBody>
      </p:sp>
      <p:sp>
        <p:nvSpPr>
          <p:cNvPr id="209" name="Sachlogik: Was?"/>
          <p:cNvSpPr txBox="1">
            <a:spLocks noGrp="1"/>
          </p:cNvSpPr>
          <p:nvPr>
            <p:ph type="body" sz="quarter" idx="21"/>
          </p:nvPr>
        </p:nvSpPr>
        <p:spPr bwMode="auto">
          <a:xfrm>
            <a:off x="538162" y="1452816"/>
            <a:ext cx="8191500" cy="381000"/>
          </a:xfrm>
        </p:spPr>
        <p:txBody>
          <a:bodyPr/>
          <a:lstStyle/>
          <a:p>
            <a:pPr>
              <a:defRPr/>
            </a:pPr>
            <a:r>
              <a:rPr lang="de-DE" dirty="0"/>
              <a:t>Informierte Einwilligung</a:t>
            </a:r>
            <a:endParaRPr dirty="0"/>
          </a:p>
        </p:txBody>
      </p:sp>
      <p:sp>
        <p:nvSpPr>
          <p:cNvPr id="207" name="Foliennummer"/>
          <p:cNvSpPr txBox="1">
            <a:spLocks noGrp="1"/>
          </p:cNvSpPr>
          <p:nvPr>
            <p:ph type="sldNum" sz="quarter" idx="2"/>
          </p:nvPr>
        </p:nvSpPr>
        <p:spPr bwMode="auto">
          <a:xfrm>
            <a:off x="2486442" y="4889329"/>
            <a:ext cx="280526" cy="229550"/>
          </a:xfrm>
        </p:spPr>
        <p:txBody>
          <a:bodyPr/>
          <a:lstStyle/>
          <a:p>
            <a:pPr>
              <a:defRPr/>
            </a:pPr>
            <a:fld id="{86CB4B4D-7CA3-9044-876B-883B54F8677D}" type="slidenum">
              <a:rPr lang="de-DE"/>
              <a:t>4</a:t>
            </a:fld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8D95C40F-8FBE-AE2A-AF8E-F48FC179086D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17.5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12" name="Thema öffnen…"/>
          <p:cNvSpPr txBox="1">
            <a:spLocks noGrp="1"/>
          </p:cNvSpPr>
          <p:nvPr>
            <p:ph type="body" sz="half" idx="1"/>
          </p:nvPr>
        </p:nvSpPr>
        <p:spPr bwMode="auto">
          <a:xfrm>
            <a:off x="955675" y="1924050"/>
            <a:ext cx="7360742" cy="2735263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de-DE" sz="1600" b="1" dirty="0"/>
              <a:t>Anonymisierung</a:t>
            </a:r>
            <a:endParaRPr b="1" dirty="0"/>
          </a:p>
          <a:p>
            <a:pPr>
              <a:defRPr/>
            </a:pPr>
            <a:r>
              <a:rPr lang="de-DE" sz="1600" dirty="0"/>
              <a:t>Entfernen aller identifizierenden Informationen/Details</a:t>
            </a:r>
            <a:endParaRPr dirty="0"/>
          </a:p>
          <a:p>
            <a:pPr>
              <a:defRPr/>
            </a:pPr>
            <a:r>
              <a:rPr lang="de-DE" sz="1600" dirty="0"/>
              <a:t>Ersetzen sensibler Informationen mit einer Beschreibung, die Bezug zu </a:t>
            </a:r>
            <a:br>
              <a:rPr lang="de-DE" sz="1600" dirty="0"/>
            </a:br>
            <a:r>
              <a:rPr lang="de-DE" sz="1600" dirty="0"/>
              <a:t>originärem Kontext hat</a:t>
            </a:r>
            <a:endParaRPr dirty="0"/>
          </a:p>
          <a:p>
            <a:pPr>
              <a:defRPr/>
            </a:pPr>
            <a:r>
              <a:rPr lang="de-DE" sz="1600" dirty="0"/>
              <a:t>Anonymität geht vor Vollständigkeit/Information</a:t>
            </a:r>
            <a:endParaRPr dirty="0"/>
          </a:p>
          <a:p>
            <a:pPr marL="0" indent="0">
              <a:buNone/>
              <a:defRPr/>
            </a:pPr>
            <a:r>
              <a:rPr lang="de-DE" sz="1600" b="1" dirty="0"/>
              <a:t>Pseudonymisierung</a:t>
            </a:r>
            <a:endParaRPr b="1" dirty="0"/>
          </a:p>
          <a:p>
            <a:pPr>
              <a:defRPr/>
            </a:pPr>
            <a:r>
              <a:rPr lang="de-DE" sz="1600" dirty="0"/>
              <a:t>Ersetzen sensibler Informationen durch ein Pseudonym (Code)</a:t>
            </a:r>
            <a:endParaRPr dirty="0"/>
          </a:p>
          <a:p>
            <a:pPr>
              <a:defRPr/>
            </a:pPr>
            <a:r>
              <a:rPr lang="de-DE" sz="1600" dirty="0"/>
              <a:t>Beispiel für Anonymisierungstool: </a:t>
            </a:r>
            <a:r>
              <a:rPr lang="de-DE" sz="1600" u="sng" dirty="0">
                <a:hlinkClick r:id="rId3" tooltip="https://amnesia.openaire.eu/"/>
              </a:rPr>
              <a:t>https://amnesia.openaire.eu/</a:t>
            </a:r>
            <a:endParaRPr lang="de-DE" sz="1600" dirty="0"/>
          </a:p>
        </p:txBody>
      </p:sp>
      <p:sp>
        <p:nvSpPr>
          <p:cNvPr id="208" name="7 Schritte"/>
          <p:cNvSpPr txBox="1">
            <a:spLocks noGrp="1"/>
          </p:cNvSpPr>
          <p:nvPr>
            <p:ph type="title"/>
          </p:nvPr>
        </p:nvSpPr>
        <p:spPr bwMode="auto">
          <a:xfrm>
            <a:off x="476250" y="376238"/>
            <a:ext cx="8191500" cy="584039"/>
          </a:xfrm>
        </p:spPr>
        <p:txBody>
          <a:bodyPr/>
          <a:lstStyle/>
          <a:p>
            <a:pPr>
              <a:defRPr/>
            </a:pPr>
            <a:r>
              <a:rPr lang="de-DE" dirty="0"/>
              <a:t>Datenschutz</a:t>
            </a:r>
            <a:endParaRPr dirty="0"/>
          </a:p>
        </p:txBody>
      </p:sp>
      <p:sp>
        <p:nvSpPr>
          <p:cNvPr id="209" name="Sachlogik: Was?"/>
          <p:cNvSpPr txBox="1">
            <a:spLocks noGrp="1"/>
          </p:cNvSpPr>
          <p:nvPr>
            <p:ph type="body" sz="quarter" idx="21"/>
          </p:nvPr>
        </p:nvSpPr>
        <p:spPr bwMode="auto">
          <a:xfrm>
            <a:off x="538162" y="1452816"/>
            <a:ext cx="8191500" cy="381000"/>
          </a:xfrm>
        </p:spPr>
        <p:txBody>
          <a:bodyPr/>
          <a:lstStyle/>
          <a:p>
            <a:pPr>
              <a:defRPr/>
            </a:pPr>
            <a:r>
              <a:rPr lang="de-DE"/>
              <a:t>Schutz personenbezogener Daten: Wie?</a:t>
            </a:r>
            <a:endParaRPr/>
          </a:p>
        </p:txBody>
      </p:sp>
      <p:sp>
        <p:nvSpPr>
          <p:cNvPr id="207" name="Foliennummer"/>
          <p:cNvSpPr txBox="1">
            <a:spLocks noGrp="1"/>
          </p:cNvSpPr>
          <p:nvPr>
            <p:ph type="sldNum" sz="quarter" idx="2"/>
          </p:nvPr>
        </p:nvSpPr>
        <p:spPr bwMode="auto">
          <a:xfrm>
            <a:off x="2486442" y="4889329"/>
            <a:ext cx="280526" cy="229550"/>
          </a:xfrm>
        </p:spPr>
        <p:txBody>
          <a:bodyPr/>
          <a:lstStyle/>
          <a:p>
            <a:pPr>
              <a:defRPr/>
            </a:pPr>
            <a:fld id="{86CB4B4D-7CA3-9044-876B-883B54F8677D}" type="slidenum">
              <a:rPr lang="de-DE"/>
              <a:t>5</a:t>
            </a:fld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CEBD97C2-0DC5-BEBA-54C9-924D44B5C5AA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17.6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0" name="Conceptboard"/>
          <p:cNvSpPr txBox="1">
            <a:spLocks noGrp="1"/>
          </p:cNvSpPr>
          <p:nvPr>
            <p:ph type="body" sz="half" idx="1"/>
          </p:nvPr>
        </p:nvSpPr>
        <p:spPr bwMode="auto">
          <a:xfrm>
            <a:off x="955996" y="1924050"/>
            <a:ext cx="3640237" cy="2444972"/>
          </a:xfrm>
        </p:spPr>
        <p:txBody>
          <a:bodyPr/>
          <a:lstStyle/>
          <a:p>
            <a:pPr>
              <a:defRPr/>
            </a:pPr>
            <a:r>
              <a:rPr lang="de-DE" dirty="0"/>
              <a:t>Bitte anonymisiert den Text.</a:t>
            </a:r>
            <a:endParaRPr dirty="0"/>
          </a:p>
        </p:txBody>
      </p:sp>
      <p:sp>
        <p:nvSpPr>
          <p:cNvPr id="168" name="Erwartungen heute"/>
          <p:cNvSpPr txBox="1">
            <a:spLocks noGrp="1"/>
          </p:cNvSpPr>
          <p:nvPr>
            <p:ph type="title"/>
          </p:nvPr>
        </p:nvSpPr>
        <p:spPr bwMode="auto">
          <a:xfrm>
            <a:off x="476250" y="376238"/>
            <a:ext cx="8191500" cy="584039"/>
          </a:xfrm>
        </p:spPr>
        <p:txBody>
          <a:bodyPr/>
          <a:lstStyle/>
          <a:p>
            <a:pPr>
              <a:defRPr/>
            </a:pPr>
            <a:r>
              <a:rPr lang="de-DE"/>
              <a:t>Datenschutz</a:t>
            </a:r>
            <a:endParaRPr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2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Gruppenarbeit</a:t>
            </a:r>
            <a:endParaRPr/>
          </a:p>
        </p:txBody>
      </p:sp>
      <p:sp>
        <p:nvSpPr>
          <p:cNvPr id="169" name="Foliennummer"/>
          <p:cNvSpPr txBox="1">
            <a:spLocks noGrp="1"/>
          </p:cNvSpPr>
          <p:nvPr>
            <p:ph type="sldNum" sz="quarter" idx="2"/>
          </p:nvPr>
        </p:nvSpPr>
        <p:spPr bwMode="auto">
          <a:xfrm>
            <a:off x="2486442" y="4889329"/>
            <a:ext cx="280526" cy="229550"/>
          </a:xfrm>
        </p:spPr>
        <p:txBody>
          <a:bodyPr/>
          <a:lstStyle/>
          <a:p>
            <a:pPr>
              <a:defRPr/>
            </a:pPr>
            <a:fld id="{86CB4B4D-7CA3-9044-876B-883B54F8677D}" type="slidenum">
              <a:rPr lang="de-DE"/>
              <a:t>6</a:t>
            </a:fld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43172DC8-5924-7B37-FE3F-692A390B82F5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17.7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0" name="Conceptboard"/>
          <p:cNvSpPr txBox="1">
            <a:spLocks noGrp="1"/>
          </p:cNvSpPr>
          <p:nvPr>
            <p:ph type="body" sz="half" idx="1"/>
          </p:nvPr>
        </p:nvSpPr>
        <p:spPr bwMode="auto">
          <a:xfrm>
            <a:off x="955996" y="1924050"/>
            <a:ext cx="3640237" cy="2444972"/>
          </a:xfrm>
        </p:spPr>
        <p:txBody>
          <a:bodyPr/>
          <a:lstStyle/>
          <a:p>
            <a:pPr>
              <a:defRPr/>
            </a:pPr>
            <a:r>
              <a:rPr lang="de-DE"/>
              <a:t>Anonymisiert den Text.</a:t>
            </a:r>
            <a:endParaRPr/>
          </a:p>
        </p:txBody>
      </p:sp>
      <p:sp>
        <p:nvSpPr>
          <p:cNvPr id="168" name="Erwartungen heute"/>
          <p:cNvSpPr txBox="1">
            <a:spLocks noGrp="1"/>
          </p:cNvSpPr>
          <p:nvPr>
            <p:ph type="title"/>
          </p:nvPr>
        </p:nvSpPr>
        <p:spPr bwMode="auto">
          <a:xfrm>
            <a:off x="476250" y="376238"/>
            <a:ext cx="8191500" cy="584039"/>
          </a:xfrm>
        </p:spPr>
        <p:txBody>
          <a:bodyPr/>
          <a:lstStyle/>
          <a:p>
            <a:pPr>
              <a:defRPr/>
            </a:pPr>
            <a:r>
              <a:rPr lang="de-DE"/>
              <a:t>Datenschutz</a:t>
            </a:r>
            <a:endParaRPr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2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Gruppenarbeit</a:t>
            </a:r>
            <a:endParaRPr/>
          </a:p>
        </p:txBody>
      </p:sp>
      <p:sp>
        <p:nvSpPr>
          <p:cNvPr id="169" name="Foliennummer"/>
          <p:cNvSpPr txBox="1">
            <a:spLocks noGrp="1"/>
          </p:cNvSpPr>
          <p:nvPr>
            <p:ph type="sldNum" sz="quarter" idx="2"/>
          </p:nvPr>
        </p:nvSpPr>
        <p:spPr bwMode="auto">
          <a:xfrm>
            <a:off x="2486442" y="4889329"/>
            <a:ext cx="280526" cy="229550"/>
          </a:xfrm>
        </p:spPr>
        <p:txBody>
          <a:bodyPr/>
          <a:lstStyle/>
          <a:p>
            <a:pPr>
              <a:defRPr/>
            </a:pPr>
            <a:fld id="{86CB4B4D-7CA3-9044-876B-883B54F8677D}" type="slidenum">
              <a:rPr lang="de-DE"/>
              <a:t>7</a:t>
            </a:fld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43172DC8-5924-7B37-FE3F-692A390B82F5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17.8</a:t>
            </a:r>
          </a:p>
        </p:txBody>
      </p:sp>
      <p:sp>
        <p:nvSpPr>
          <p:cNvPr id="3" name="Rechteck: abgerundete Ecken 2">
            <a:extLst>
              <a:ext uri="{FF2B5EF4-FFF2-40B4-BE49-F238E27FC236}">
                <a16:creationId xmlns:a16="http://schemas.microsoft.com/office/drawing/2014/main" id="{E0FC0243-F516-4D2F-B8BE-26BC096E28DB}"/>
              </a:ext>
            </a:extLst>
          </p:cNvPr>
          <p:cNvSpPr/>
          <p:nvPr/>
        </p:nvSpPr>
        <p:spPr bwMode="auto">
          <a:xfrm>
            <a:off x="6012160" y="123478"/>
            <a:ext cx="2994372" cy="1020400"/>
          </a:xfrm>
          <a:prstGeom prst="roundRect">
            <a:avLst/>
          </a:prstGeom>
          <a:solidFill>
            <a:srgbClr val="EE760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cs typeface="Arial"/>
              </a:rPr>
              <a:t>Bildschirmteilung unterbrechen</a:t>
            </a:r>
          </a:p>
        </p:txBody>
      </p:sp>
      <p:sp>
        <p:nvSpPr>
          <p:cNvPr id="4" name="Rechteck: abgerundete Ecken 3">
            <a:extLst>
              <a:ext uri="{FF2B5EF4-FFF2-40B4-BE49-F238E27FC236}">
                <a16:creationId xmlns:a16="http://schemas.microsoft.com/office/drawing/2014/main" id="{91E3C4CC-8E79-E086-E154-71EC57297560}"/>
              </a:ext>
            </a:extLst>
          </p:cNvPr>
          <p:cNvSpPr/>
          <p:nvPr/>
        </p:nvSpPr>
        <p:spPr bwMode="auto">
          <a:xfrm>
            <a:off x="539552" y="1687248"/>
            <a:ext cx="8064896" cy="1892613"/>
          </a:xfrm>
          <a:prstGeom prst="roundRect">
            <a:avLst/>
          </a:prstGeom>
          <a:solidFill>
            <a:srgbClr val="0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b="0" i="0" u="none" strike="noStrike">
                <a:solidFill>
                  <a:srgbClr val="00B050"/>
                </a:solidFill>
                <a:effectLst/>
                <a:latin typeface="Calibri" panose="020F0502020204030204" pitchFamily="34" charset="0"/>
              </a:rPr>
              <a:t>Anonymisierung (Mini-Übung)</a:t>
            </a:r>
            <a:br>
              <a:rPr lang="de-DE" sz="1800" b="0" i="0" u="none" strike="noStrike">
                <a:solidFill>
                  <a:srgbClr val="00B050"/>
                </a:solidFill>
                <a:effectLst/>
                <a:latin typeface="Calibri" panose="020F0502020204030204" pitchFamily="34" charset="0"/>
              </a:rPr>
            </a:br>
            <a:r>
              <a:rPr lang="de-DE" sz="1800" b="0" i="0" u="none" strike="noStrike">
                <a:solidFill>
                  <a:srgbClr val="00B050"/>
                </a:solidFill>
                <a:effectLst/>
                <a:latin typeface="Calibri" panose="020F0502020204030204" pitchFamily="34" charset="0"/>
              </a:rPr>
              <a:t>2/3 TN Gruppenarbeit BR</a:t>
            </a:r>
            <a:r>
              <a:rPr lang="de-DE" sz="1050"/>
              <a:t> </a:t>
            </a:r>
            <a:endParaRPr kumimoji="0" lang="de-DE" sz="2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511161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0" name="Conceptboard"/>
          <p:cNvSpPr txBox="1">
            <a:spLocks noGrp="1"/>
          </p:cNvSpPr>
          <p:nvPr>
            <p:ph type="body" sz="half" idx="1"/>
          </p:nvPr>
        </p:nvSpPr>
        <p:spPr bwMode="auto">
          <a:xfrm>
            <a:off x="955996" y="1924050"/>
            <a:ext cx="3640237" cy="2444972"/>
          </a:xfrm>
        </p:spPr>
        <p:txBody>
          <a:bodyPr/>
          <a:lstStyle/>
          <a:p>
            <a:pPr>
              <a:defRPr/>
            </a:pPr>
            <a:r>
              <a:rPr lang="de-DE"/>
              <a:t>Anonymisiert den Text.</a:t>
            </a:r>
            <a:endParaRPr/>
          </a:p>
        </p:txBody>
      </p:sp>
      <p:sp>
        <p:nvSpPr>
          <p:cNvPr id="168" name="Erwartungen heute"/>
          <p:cNvSpPr txBox="1">
            <a:spLocks noGrp="1"/>
          </p:cNvSpPr>
          <p:nvPr>
            <p:ph type="title"/>
          </p:nvPr>
        </p:nvSpPr>
        <p:spPr bwMode="auto">
          <a:xfrm>
            <a:off x="476250" y="376238"/>
            <a:ext cx="8191500" cy="584039"/>
          </a:xfrm>
        </p:spPr>
        <p:txBody>
          <a:bodyPr/>
          <a:lstStyle/>
          <a:p>
            <a:pPr>
              <a:defRPr/>
            </a:pPr>
            <a:r>
              <a:rPr lang="de-DE"/>
              <a:t>Datenschutz</a:t>
            </a:r>
            <a:endParaRPr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2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Gruppenarbeit</a:t>
            </a:r>
            <a:endParaRPr/>
          </a:p>
        </p:txBody>
      </p:sp>
      <p:sp>
        <p:nvSpPr>
          <p:cNvPr id="169" name="Foliennummer"/>
          <p:cNvSpPr txBox="1">
            <a:spLocks noGrp="1"/>
          </p:cNvSpPr>
          <p:nvPr>
            <p:ph type="sldNum" sz="quarter" idx="2"/>
          </p:nvPr>
        </p:nvSpPr>
        <p:spPr bwMode="auto">
          <a:xfrm>
            <a:off x="2486442" y="4889329"/>
            <a:ext cx="280526" cy="229550"/>
          </a:xfrm>
        </p:spPr>
        <p:txBody>
          <a:bodyPr/>
          <a:lstStyle/>
          <a:p>
            <a:pPr>
              <a:defRPr/>
            </a:pPr>
            <a:fld id="{86CB4B4D-7CA3-9044-876B-883B54F8677D}" type="slidenum">
              <a:rPr lang="de-DE"/>
              <a:t>8</a:t>
            </a:fld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43172DC8-5924-7B37-FE3F-692A390B82F5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17.9</a:t>
            </a:r>
          </a:p>
        </p:txBody>
      </p:sp>
      <p:sp>
        <p:nvSpPr>
          <p:cNvPr id="3" name="Rechteck: abgerundete Ecken 2">
            <a:extLst>
              <a:ext uri="{FF2B5EF4-FFF2-40B4-BE49-F238E27FC236}">
                <a16:creationId xmlns:a16="http://schemas.microsoft.com/office/drawing/2014/main" id="{556B9259-C4F5-595F-9A1A-FEAC7F3BBC51}"/>
              </a:ext>
            </a:extLst>
          </p:cNvPr>
          <p:cNvSpPr/>
          <p:nvPr/>
        </p:nvSpPr>
        <p:spPr bwMode="auto">
          <a:xfrm>
            <a:off x="6012160" y="123478"/>
            <a:ext cx="2994372" cy="1020400"/>
          </a:xfrm>
          <a:prstGeom prst="roundRect">
            <a:avLst/>
          </a:prstGeom>
          <a:solidFill>
            <a:srgbClr val="EE760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cs typeface="Arial"/>
              </a:rPr>
              <a:t>Bildschirmteilung unterbrechen</a:t>
            </a:r>
          </a:p>
        </p:txBody>
      </p:sp>
      <p:sp>
        <p:nvSpPr>
          <p:cNvPr id="4" name="Rechteck: abgerundete Ecken 3">
            <a:extLst>
              <a:ext uri="{FF2B5EF4-FFF2-40B4-BE49-F238E27FC236}">
                <a16:creationId xmlns:a16="http://schemas.microsoft.com/office/drawing/2014/main" id="{FA8B8CA8-D626-0C80-7FF5-AEAB5BFB4C1B}"/>
              </a:ext>
            </a:extLst>
          </p:cNvPr>
          <p:cNvSpPr/>
          <p:nvPr/>
        </p:nvSpPr>
        <p:spPr bwMode="auto">
          <a:xfrm>
            <a:off x="539552" y="1687248"/>
            <a:ext cx="8064896" cy="1892613"/>
          </a:xfrm>
          <a:prstGeom prst="roundRect">
            <a:avLst/>
          </a:prstGeom>
          <a:solidFill>
            <a:srgbClr val="0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b="0" i="0" u="none" strike="noStrike" dirty="0">
                <a:solidFill>
                  <a:srgbClr val="00B050"/>
                </a:solidFill>
                <a:effectLst/>
                <a:latin typeface="Calibri" panose="020F0502020204030204" pitchFamily="34" charset="0"/>
              </a:rPr>
              <a:t>Anonymisierung (Mini-Übung)</a:t>
            </a:r>
            <a:br>
              <a:rPr lang="de-DE" sz="1800" b="0" i="0" u="none" strike="noStrike" dirty="0">
                <a:solidFill>
                  <a:srgbClr val="00B050"/>
                </a:solidFill>
                <a:effectLst/>
                <a:latin typeface="Calibri" panose="020F0502020204030204" pitchFamily="34" charset="0"/>
              </a:rPr>
            </a:br>
            <a:r>
              <a:rPr lang="de-DE" sz="1800" b="0" i="0" u="none" strike="noStrike" dirty="0">
                <a:solidFill>
                  <a:srgbClr val="00B050"/>
                </a:solidFill>
                <a:effectLst/>
                <a:latin typeface="Calibri" panose="020F0502020204030204" pitchFamily="34" charset="0"/>
              </a:rPr>
              <a:t>3/3 TN stellen vor</a:t>
            </a:r>
            <a:r>
              <a:rPr lang="de-DE" sz="1050" dirty="0"/>
              <a:t> </a:t>
            </a:r>
            <a:endParaRPr kumimoji="0" lang="de-DE" sz="2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29496208"/>
      </p:ext>
    </p:extLst>
  </p:cSld>
  <p:clrMapOvr>
    <a:masterClrMapping/>
  </p:clrMapOvr>
</p:sld>
</file>

<file path=ppt/theme/theme1.xml><?xml version="1.0" encoding="utf-8"?>
<a:theme xmlns:a="http://schemas.openxmlformats.org/drawingml/2006/main" name="TtT_Design">
  <a:themeElements>
    <a:clrScheme name="31_ColorGradientLight">
      <a:dk1>
        <a:srgbClr val="5E5E5E"/>
      </a:dk1>
      <a:lt1>
        <a:srgbClr val="005E00"/>
      </a:lt1>
      <a:dk2>
        <a:srgbClr val="5E5E5E"/>
      </a:dk2>
      <a:lt2>
        <a:srgbClr val="D5D5D5"/>
      </a:lt2>
      <a:accent1>
        <a:srgbClr val="0076BA"/>
      </a:accent1>
      <a:accent2>
        <a:srgbClr val="05A89D"/>
      </a:accent2>
      <a:accent3>
        <a:srgbClr val="1DB100"/>
      </a:accent3>
      <a:accent4>
        <a:srgbClr val="F9B900"/>
      </a:accent4>
      <a:accent5>
        <a:srgbClr val="EE220D"/>
      </a:accent5>
      <a:accent6>
        <a:srgbClr val="CB297B"/>
      </a:accent6>
      <a:hlink>
        <a:srgbClr val="0000FF"/>
      </a:hlink>
      <a:folHlink>
        <a:srgbClr val="FF00FF"/>
      </a:folHlink>
    </a:clrScheme>
    <a:fontScheme name="Calibri">
      <a:majorFont>
        <a:latin typeface="Calibri"/>
        <a:ea typeface="Arial"/>
        <a:cs typeface="Arial"/>
      </a:majorFont>
      <a:minorFont>
        <a:latin typeface="Calibri"/>
        <a:ea typeface="Arial"/>
        <a:cs typeface="Arial"/>
      </a:minorFont>
    </a:fontScheme>
    <a:fmtScheme name="31_ColorGradientLight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>
    <a:spDef>
      <a:spPr bwMode="auto">
        <a:prstGeom prst="rect">
          <a:avLst/>
        </a:prstGeom>
        <a:solidFill>
          <a:srgbClr val="000000"/>
        </a:solidFill>
        <a:ln w="12700" cap="flat">
          <a:noFill/>
          <a:miter lim="400000"/>
        </a:ln>
      </a:spPr>
      <a:bodyPr/>
      <a:lstStyle/>
      <a:style>
        <a:lnRef idx="0">
          <a:srgbClr val="000000"/>
        </a:lnRef>
        <a:fillRef idx="0">
          <a:srgbClr val="000000"/>
        </a:fillRef>
        <a:effectRef idx="0">
          <a:srgbClr val="000000"/>
        </a:effectRef>
        <a:fontRef idx="none"/>
      </a:style>
    </a:spDef>
    <a:lnDef>
      <a:spPr bwMode="auto">
        <a:prstGeom prst="rect">
          <a:avLst/>
        </a:prstGeom>
        <a:noFill/>
        <a:ln w="25400" cap="flat">
          <a:solidFill>
            <a:srgbClr val="000000"/>
          </a:solidFill>
          <a:prstDash val="solid"/>
          <a:miter lim="400000"/>
        </a:ln>
      </a:spPr>
      <a:bodyPr/>
      <a:lstStyle/>
      <a:style>
        <a:lnRef idx="0">
          <a:srgbClr val="000000"/>
        </a:lnRef>
        <a:fillRef idx="0">
          <a:srgbClr val="000000"/>
        </a:fillRef>
        <a:effectRef idx="0">
          <a:srgbClr val="000000"/>
        </a:effectRef>
        <a:fontRef idx="none"/>
      </a:style>
    </a:lnDef>
    <a:txDef>
      <a:spPr bwMode="auto">
        <a:prstGeom prst="rect">
          <a:avLst/>
        </a:prstGeom>
        <a:noFill/>
        <a:ln w="12700" cap="flat">
          <a:noFill/>
          <a:miter lim="400000"/>
        </a:ln>
      </a:spPr>
      <a:bodyPr/>
      <a:lstStyle/>
      <a:style>
        <a:lnRef idx="0">
          <a:srgbClr val="000000"/>
        </a:lnRef>
        <a:fillRef idx="0">
          <a:srgbClr val="000000"/>
        </a:fillRef>
        <a:effectRef idx="0">
          <a:srgbClr val="00000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TtT_Design</Template>
  <TotalTime>0</TotalTime>
  <Words>1236</Words>
  <Application>Microsoft Macintosh PowerPoint</Application>
  <DocSecurity>0</DocSecurity>
  <PresentationFormat>Bildschirmpräsentation (16:9)</PresentationFormat>
  <Paragraphs>200</Paragraphs>
  <Slides>9</Slides>
  <Notes>9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3" baseType="lpstr">
      <vt:lpstr>Avenir Next Medium</vt:lpstr>
      <vt:lpstr>Calibri</vt:lpstr>
      <vt:lpstr>Source Sans Pro Light</vt:lpstr>
      <vt:lpstr>TtT_Design</vt:lpstr>
      <vt:lpstr>Rechtliche Aspekte</vt:lpstr>
      <vt:lpstr>Rechtsthemen im FDM</vt:lpstr>
      <vt:lpstr>Rechtsthemen im FDM</vt:lpstr>
      <vt:lpstr>Datenschutz</vt:lpstr>
      <vt:lpstr>Datenschutz</vt:lpstr>
      <vt:lpstr>Datenschutz</vt:lpstr>
      <vt:lpstr>Datenschutz</vt:lpstr>
      <vt:lpstr>Datenschutz</vt:lpstr>
      <vt:lpstr>Datenschutz</vt:lpstr>
    </vt:vector>
  </TitlesOfParts>
  <Manager/>
  <Company>Humboldt-u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Train-the-Trainer Workshop zum Thema Forschungsdatenmanagement</dc:title>
  <dc:subject/>
  <dc:creator>Katarzyna Biernacka;Petra Buchholz;Sarah Ann Danker;Dr. Dominika Dolzycka;Claudia Engelhardt;Kerstin Helbig;Dr. Juliane Jacob;Dr. Janna Neumann;Dr. Carolin Odebrecht;Dr. Ute Trautwein-Bruns;Cord Wiljes;Dr. Ulrike Wuttke</dc:creator>
  <cp:keywords/>
  <dc:description/>
  <cp:lastModifiedBy>Jeanne Wilbrandt</cp:lastModifiedBy>
  <cp:revision>453</cp:revision>
  <cp:lastPrinted>2023-12-13T11:10:48Z</cp:lastPrinted>
  <dcterms:created xsi:type="dcterms:W3CDTF">2017-05-29T08:09:42Z</dcterms:created>
  <dcterms:modified xsi:type="dcterms:W3CDTF">2023-12-13T11:10:51Z</dcterms:modified>
  <cp:category/>
  <dc:identifier/>
  <cp:contentStatus/>
  <dc:language/>
  <cp:version/>
</cp:coreProperties>
</file>