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6"/>
  </p:notesMasterIdLst>
  <p:sldIdLst>
    <p:sldId id="327" r:id="rId2"/>
    <p:sldId id="328" r:id="rId3"/>
    <p:sldId id="378" r:id="rId4"/>
    <p:sldId id="379" r:id="rId5"/>
  </p:sldIdLst>
  <p:sldSz cx="9144000" cy="5143500" type="screen16x9"/>
  <p:notesSz cx="51435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521415D9-36F7-43E2-AB2F-B90AF26B5E84}">
      <p14:sectionLst xmlns:p14="http://schemas.microsoft.com/office/powerpoint/2010/main">
        <p14:section name="Einheit 19: Praktische Übung" id="{9B47DF71-9557-414F-A56A-3E18459D0C73}">
          <p14:sldIdLst>
            <p14:sldId id="327"/>
            <p14:sldId id="328"/>
            <p14:sldId id="378"/>
            <p14:sldId id="3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69CF1AB2-1976-4502-BF36-3FF5EA218861}" styleName="Medium Style 4 - Accent 1">
    <a:wholeTbl>
      <a:tcTxStyle>
        <a:fontRef idx="minor">
          <a:prstClr val="black"/>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dk1"/>
      </a:tcTxStyle>
      <a:tcStyle>
        <a:tcBdr/>
      </a:tcStyle>
    </a:lastCol>
    <a:firstCol>
      <a:tcTxStyle b="on">
        <a:fontRef idx="minor">
          <a:prstClr val="black"/>
        </a:fontRef>
        <a:schemeClr val="dk1"/>
      </a:tcTxStyle>
      <a:tcStyle>
        <a:tcBdr/>
      </a:tcStyle>
    </a:firstCol>
    <a:lastRow>
      <a:tcTxStyle b="on">
        <a:fontRef idx="minor">
          <a:prstClr val="black"/>
        </a:fontRef>
        <a:schemeClr val="dk1"/>
      </a:tcTxStyle>
      <a:tcStyle>
        <a:tcBdr>
          <a:top>
            <a:ln w="38100">
              <a:solidFill>
                <a:schemeClr val="accent1"/>
              </a:solidFill>
            </a:ln>
          </a:top>
        </a:tcBdr>
        <a:fill>
          <a:solidFill>
            <a:schemeClr val="accent1">
              <a:tint val="20000"/>
            </a:schemeClr>
          </a:solidFill>
        </a:fill>
      </a:tcStyle>
    </a:lastRow>
    <a:seCell>
      <a:tcStyle>
        <a:tcBdr/>
      </a:tcStyle>
    </a:seCell>
    <a:swCell>
      <a:tcStyle>
        <a:tcBdr/>
      </a:tcStyle>
    </a:swCell>
    <a:firstRow>
      <a:tcTxStyle b="on">
        <a:fontRef idx="minor">
          <a:prstClr val="black"/>
        </a:fontRef>
        <a:schemeClr val="dk1"/>
      </a:tcTxStyle>
      <a:tcStyle>
        <a:tcBdr>
          <a:bottom>
            <a:ln w="12700">
              <a:solidFill>
                <a:schemeClr val="accent1"/>
              </a:solidFill>
            </a:ln>
          </a:bottom>
        </a:tcBdr>
        <a:fill>
          <a:solidFill>
            <a:schemeClr val="accent1">
              <a:tint val="20000"/>
            </a:schemeClr>
          </a:solidFill>
        </a:fill>
      </a:tcStyle>
    </a:firstRow>
    <a:neCell>
      <a:tcStyle>
        <a:tcBdr/>
      </a:tcStyle>
    </a:neCell>
    <a:nwCell>
      <a:tcStyle>
        <a:tcBdr/>
      </a:tcStyle>
    </a:nwCell>
  </a:tblStyle>
  <a:tblStyle styleId="{9D7B26C5-4107-4FEC-AEDC-1716B250A1EF}" styleName="Helle Formatvorlage 1">
    <a:wholeTbl>
      <a:tcTxStyle>
        <a:fontRef idx="minor">
          <a:srgbClr val="000000"/>
        </a:fontRef>
        <a:schemeClr val="tx1"/>
      </a:tcTxStyle>
      <a:tcStyle>
        <a:tcBdr>
          <a:left>
            <a:ln w="12700">
              <a:noFill/>
            </a:ln>
          </a:left>
          <a:right>
            <a:ln w="12700">
              <a:noFill/>
            </a:ln>
          </a:right>
          <a:top>
            <a:ln w="12700">
              <a:solidFill>
                <a:schemeClr val="tx1"/>
              </a:solidFill>
            </a:ln>
          </a:top>
          <a:bottom>
            <a:ln w="12700">
              <a:solidFill>
                <a:schemeClr val="tx1"/>
              </a:solidFill>
            </a:ln>
          </a:bottom>
          <a:insideH>
            <a:ln w="12700">
              <a:noFill/>
            </a:ln>
          </a:insideH>
          <a:insideV>
            <a:ln w="12700">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band2V>
      <a:tcStyle>
        <a:tcBdr/>
        <a:fill>
          <a:solidFill>
            <a:schemeClr val="tx1">
              <a:alpha val="20000"/>
            </a:schemeClr>
          </a:solidFill>
        </a:fill>
      </a:tcStyle>
    </a:band2V>
    <a:lastCol>
      <a:tcStyle>
        <a:tcBdr/>
      </a:tcStyle>
    </a:lastCol>
    <a:firstCol>
      <a:tcStyle>
        <a:tcBdr/>
      </a:tcStyle>
    </a:firstCol>
    <a:lastRow>
      <a:tcStyle>
        <a:tcBdr>
          <a:top>
            <a:ln w="12700">
              <a:solidFill>
                <a:schemeClr val="tx1"/>
              </a:solidFill>
            </a:ln>
          </a:top>
        </a:tcBdr>
        <a:fill>
          <a:noFill/>
        </a:fill>
      </a:tcStyle>
    </a:lastRow>
    <a:seCell>
      <a:tcStyle>
        <a:tcBdr/>
      </a:tcStyle>
    </a:seCell>
    <a:swCell>
      <a:tcStyle>
        <a:tcBdr/>
      </a:tcStyle>
    </a:swCell>
    <a:firstRow>
      <a:tcStyle>
        <a:tcBdr>
          <a:bottom>
            <a:ln w="12700">
              <a:solidFill>
                <a:schemeClr val="tx1"/>
              </a:solidFill>
            </a:ln>
          </a:bottom>
        </a:tcBdr>
        <a:fill>
          <a:noFill/>
        </a:fill>
      </a:tcStyle>
    </a:firstRow>
    <a:neCell>
      <a:tcStyle>
        <a:tcBdr/>
      </a:tcStyle>
    </a:neCell>
    <a:nwCell>
      <a:tcStyle>
        <a:tcBdr/>
      </a:tcStyle>
    </a:nwCel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53605" autoAdjust="0"/>
  </p:normalViewPr>
  <p:slideViewPr>
    <p:cSldViewPr>
      <p:cViewPr varScale="1">
        <p:scale>
          <a:sx n="87" d="100"/>
          <a:sy n="87" d="100"/>
        </p:scale>
        <p:origin x="2904" y="184"/>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2419" y="2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0" y="0"/>
            <a:ext cx="1730454" cy="251520"/>
          </a:xfrm>
          <a:prstGeom prst="rect">
            <a:avLst/>
          </a:prstGeom>
        </p:spPr>
        <p:txBody>
          <a:bodyPr vert="horz" lIns="94768" tIns="47384" rIns="94768" bIns="47384" rtlCol="0"/>
          <a:lstStyle>
            <a:lvl1pPr algn="l">
              <a:defRPr sz="1100">
                <a:latin typeface="+mn-lt"/>
              </a:defRPr>
            </a:lvl1pPr>
          </a:lstStyle>
          <a:p>
            <a:pPr>
              <a:defRPr/>
            </a:pPr>
            <a:endParaRPr lang="de-DE" dirty="0"/>
          </a:p>
        </p:txBody>
      </p:sp>
      <p:sp>
        <p:nvSpPr>
          <p:cNvPr id="5" name="Datumsplatzhalter 2"/>
          <p:cNvSpPr>
            <a:spLocks noGrp="1"/>
          </p:cNvSpPr>
          <p:nvPr>
            <p:ph type="dt" idx="1"/>
          </p:nvPr>
        </p:nvSpPr>
        <p:spPr bwMode="auto">
          <a:xfrm>
            <a:off x="3431459" y="0"/>
            <a:ext cx="1712041" cy="251520"/>
          </a:xfrm>
          <a:prstGeom prst="rect">
            <a:avLst/>
          </a:prstGeom>
        </p:spPr>
        <p:txBody>
          <a:bodyPr vert="horz" lIns="94768" tIns="47384" rIns="94768" bIns="47384" rtlCol="0"/>
          <a:lstStyle>
            <a:lvl1pPr algn="r">
              <a:defRPr sz="1100">
                <a:latin typeface="+mn-lt"/>
              </a:defRPr>
            </a:lvl1pPr>
          </a:lstStyle>
          <a:p>
            <a:pPr>
              <a:defRPr/>
            </a:pPr>
            <a:fld id="{AC2B1D8D-54EB-4148-B867-E805BFE41198}" type="datetimeFigureOut">
              <a:rPr lang="de-DE" smtClean="0"/>
              <a:pPr>
                <a:defRPr/>
              </a:pPr>
              <a:t>13.12.23</a:t>
            </a:fld>
            <a:endParaRPr lang="de-DE" dirty="0"/>
          </a:p>
        </p:txBody>
      </p:sp>
      <p:sp>
        <p:nvSpPr>
          <p:cNvPr id="6" name="Folienbildplatzhalter 3"/>
          <p:cNvSpPr>
            <a:spLocks noGrp="1" noRot="1" noChangeAspect="1"/>
          </p:cNvSpPr>
          <p:nvPr>
            <p:ph type="sldImg" idx="2"/>
          </p:nvPr>
        </p:nvSpPr>
        <p:spPr bwMode="auto">
          <a:xfrm>
            <a:off x="123478" y="395536"/>
            <a:ext cx="4896544" cy="2754484"/>
          </a:xfrm>
          <a:prstGeom prst="rect">
            <a:avLst/>
          </a:prstGeom>
          <a:noFill/>
          <a:ln w="12700">
            <a:solidFill>
              <a:prstClr val="black"/>
            </a:solidFill>
          </a:ln>
        </p:spPr>
        <p:txBody>
          <a:bodyPr vert="horz" lIns="94768" tIns="47384" rIns="94768" bIns="47384" rtlCol="0" anchor="ctr"/>
          <a:lstStyle/>
          <a:p>
            <a:pPr>
              <a:defRPr/>
            </a:pPr>
            <a:endParaRPr lang="de-DE"/>
          </a:p>
        </p:txBody>
      </p:sp>
      <p:sp>
        <p:nvSpPr>
          <p:cNvPr id="7" name="Notizenplatzhalter 4"/>
          <p:cNvSpPr>
            <a:spLocks noGrp="1"/>
          </p:cNvSpPr>
          <p:nvPr>
            <p:ph type="body" sz="quarter" idx="3"/>
          </p:nvPr>
        </p:nvSpPr>
        <p:spPr bwMode="auto">
          <a:xfrm>
            <a:off x="133112" y="3294035"/>
            <a:ext cx="4886910" cy="5454429"/>
          </a:xfrm>
          <a:prstGeom prst="rect">
            <a:avLst/>
          </a:prstGeom>
        </p:spPr>
        <p:txBody>
          <a:bodyPr vert="horz" lIns="94768" tIns="47384" rIns="94768" bIns="47384" rtlCol="0"/>
          <a:lstStyle/>
          <a:p>
            <a:pPr lvl="0">
              <a:defRPr/>
            </a:pPr>
            <a:r>
              <a:rPr lang="de-DE" dirty="0"/>
              <a:t>Textmasterformat bearbeiten</a:t>
            </a:r>
            <a:endParaRPr dirty="0"/>
          </a:p>
          <a:p>
            <a:pPr lvl="1">
              <a:defRPr/>
            </a:pPr>
            <a:r>
              <a:rPr lang="de-DE" dirty="0"/>
              <a:t>Zweite Ebene</a:t>
            </a:r>
            <a:endParaRPr dirty="0"/>
          </a:p>
          <a:p>
            <a:pPr lvl="2">
              <a:defRPr/>
            </a:pPr>
            <a:r>
              <a:rPr lang="de-DE" dirty="0"/>
              <a:t>Dritte Ebene</a:t>
            </a:r>
            <a:endParaRPr dirty="0"/>
          </a:p>
          <a:p>
            <a:pPr lvl="3">
              <a:defRPr/>
            </a:pPr>
            <a:r>
              <a:rPr lang="de-DE" dirty="0"/>
              <a:t>Vierte Ebene</a:t>
            </a:r>
            <a:endParaRPr dirty="0"/>
          </a:p>
          <a:p>
            <a:pPr lvl="4">
              <a:defRPr/>
            </a:pPr>
            <a:r>
              <a:rPr lang="de-DE" dirty="0"/>
              <a:t>Fünfte Ebene</a:t>
            </a:r>
            <a:endParaRPr dirty="0"/>
          </a:p>
        </p:txBody>
      </p:sp>
      <p:sp>
        <p:nvSpPr>
          <p:cNvPr id="8" name="Fußzeilenplatzhalter 5"/>
          <p:cNvSpPr>
            <a:spLocks noGrp="1"/>
          </p:cNvSpPr>
          <p:nvPr>
            <p:ph type="ftr" sz="quarter" idx="4"/>
          </p:nvPr>
        </p:nvSpPr>
        <p:spPr bwMode="auto">
          <a:xfrm>
            <a:off x="0" y="8820472"/>
            <a:ext cx="1730454" cy="323527"/>
          </a:xfrm>
          <a:prstGeom prst="rect">
            <a:avLst/>
          </a:prstGeom>
        </p:spPr>
        <p:txBody>
          <a:bodyPr vert="horz" lIns="94768" tIns="47384" rIns="94768" bIns="47384" rtlCol="0" anchor="b"/>
          <a:lstStyle>
            <a:lvl1pPr algn="l">
              <a:defRPr sz="1100">
                <a:latin typeface="+mn-lt"/>
              </a:defRPr>
            </a:lvl1pPr>
          </a:lstStyle>
          <a:p>
            <a:pPr>
              <a:defRPr/>
            </a:pPr>
            <a:endParaRPr lang="de-DE" dirty="0"/>
          </a:p>
        </p:txBody>
      </p:sp>
      <p:sp>
        <p:nvSpPr>
          <p:cNvPr id="9" name="Foliennummernplatzhalter 6"/>
          <p:cNvSpPr>
            <a:spLocks noGrp="1"/>
          </p:cNvSpPr>
          <p:nvPr>
            <p:ph type="sldNum" sz="quarter" idx="5"/>
          </p:nvPr>
        </p:nvSpPr>
        <p:spPr bwMode="auto">
          <a:xfrm>
            <a:off x="3403737" y="8820472"/>
            <a:ext cx="1730454" cy="323528"/>
          </a:xfrm>
          <a:prstGeom prst="rect">
            <a:avLst/>
          </a:prstGeom>
        </p:spPr>
        <p:txBody>
          <a:bodyPr vert="horz" lIns="94768" tIns="47384" rIns="94768" bIns="47384" rtlCol="0" anchor="b"/>
          <a:lstStyle>
            <a:lvl1pPr algn="r">
              <a:defRPr sz="1100">
                <a:latin typeface="+mn-lt"/>
              </a:defRPr>
            </a:lvl1pPr>
          </a:lstStyle>
          <a:p>
            <a:pPr>
              <a:defRPr/>
            </a:pPr>
            <a:fld id="{8EAAC689-E6F8-4900-9BA8-F5156BA58BEB}" type="slidenum">
              <a:rPr lang="de-DE" smtClean="0"/>
              <a:pPr>
                <a:defRPr/>
              </a:pPr>
              <a:t>‹Nr.›</a:t>
            </a:fld>
            <a:endParaRPr lang="de-DE"/>
          </a:p>
        </p:txBody>
      </p:sp>
    </p:spTree>
  </p:cSld>
  <p:clrMap bg1="lt1" tx1="dk1" bg2="lt2" tx2="dk2" accent1="accent1" accent2="accent2" accent3="accent3" accent4="accent4" accent5="accent5" accent6="accent6" hlink="hlink" folHlink="folHlink"/>
  <p:notesStyle>
    <a:lvl1pPr marL="0" algn="l" defTabSz="914400">
      <a:defRPr sz="1100">
        <a:solidFill>
          <a:schemeClr val="tx1"/>
        </a:solidFill>
        <a:latin typeface="+mn-lt"/>
        <a:ea typeface="+mn-ea"/>
        <a:cs typeface="+mn-cs"/>
      </a:defRPr>
    </a:lvl1pPr>
    <a:lvl2pPr marL="457200" algn="l" defTabSz="914400">
      <a:defRPr sz="1100">
        <a:solidFill>
          <a:schemeClr val="tx1"/>
        </a:solidFill>
        <a:latin typeface="+mn-lt"/>
        <a:ea typeface="+mn-ea"/>
        <a:cs typeface="+mn-cs"/>
      </a:defRPr>
    </a:lvl2pPr>
    <a:lvl3pPr marL="914400" algn="l" defTabSz="914400">
      <a:defRPr sz="1100">
        <a:solidFill>
          <a:schemeClr val="tx1"/>
        </a:solidFill>
        <a:latin typeface="+mn-lt"/>
        <a:ea typeface="+mn-ea"/>
        <a:cs typeface="+mn-cs"/>
      </a:defRPr>
    </a:lvl3pPr>
    <a:lvl4pPr marL="1371600" algn="l" defTabSz="914400">
      <a:defRPr sz="1100">
        <a:solidFill>
          <a:schemeClr val="tx1"/>
        </a:solidFill>
        <a:latin typeface="+mn-lt"/>
        <a:ea typeface="+mn-ea"/>
        <a:cs typeface="+mn-cs"/>
      </a:defRPr>
    </a:lvl4pPr>
    <a:lvl5pPr marL="1828800" algn="l" defTabSz="914400">
      <a:defRPr sz="11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13:42 --- Folie 19.1-19.2 (2)]</a:t>
            </a:r>
          </a:p>
          <a:p>
            <a:r>
              <a:rPr lang="de-DE" dirty="0"/>
              <a:t>ID: 19.01.01.01_v | Einheit 19: Praktische Übung | Baustein 1: DMP-Übung</a:t>
            </a:r>
          </a:p>
          <a:p>
            <a:r>
              <a:rPr lang="de-DE" dirty="0"/>
              <a:t>Inhalt 1: DMP (Mini-Übung) | Schritt 1: 1/3 WL Vorbereitung</a:t>
            </a:r>
          </a:p>
          <a:p>
            <a:endParaRPr lang="de-DE" dirty="0"/>
          </a:p>
          <a:p>
            <a:r>
              <a:rPr lang="de-DE" dirty="0"/>
              <a:t>Aktive Rolle:</a:t>
            </a:r>
          </a:p>
          <a:p>
            <a:r>
              <a:rPr lang="de-DE" dirty="0"/>
              <a:t>Aufgabenstellung:</a:t>
            </a:r>
          </a:p>
          <a:p>
            <a:r>
              <a:rPr lang="de-DE" dirty="0"/>
              <a:t>- eigenen DMP schreiben</a:t>
            </a:r>
          </a:p>
          <a:p>
            <a:r>
              <a:rPr lang="de-DE" dirty="0"/>
              <a:t>- "Wir möchten Euch ermuntern, einen eigenen DMP zu schreiben (zu Übungszwecken grob und in Stichworten). Wenn Ihr selbst nicht mit FD arbeitet, könnt Ihr Euch überlegen, welche Detailfragen in den einzelnen DMP-Abschnitten beantwortet werden sollten (als eine Art Leitfaden für Beratungsgespräche)."</a:t>
            </a:r>
          </a:p>
          <a:p>
            <a:r>
              <a:rPr lang="de-DE" dirty="0"/>
              <a:t>- Zeit: 10 min</a:t>
            </a:r>
          </a:p>
          <a:p>
            <a:endParaRPr lang="de-DE" dirty="0"/>
          </a:p>
          <a:p>
            <a:r>
              <a:rPr lang="de-DE" dirty="0"/>
              <a:t>Passive Rolle:</a:t>
            </a:r>
          </a:p>
          <a:p>
            <a:r>
              <a:rPr lang="de-DE" dirty="0"/>
              <a:t>* in Chat: Links zu DMP-Vorlage</a:t>
            </a:r>
          </a:p>
          <a:p>
            <a:r>
              <a:rPr lang="de-DE" dirty="0"/>
              <a:t>* in Chat: Aufgabenstellung</a:t>
            </a:r>
          </a:p>
          <a:p>
            <a:endParaRPr lang="de-DE" dirty="0"/>
          </a:p>
          <a:p>
            <a:r>
              <a:rPr lang="de-DE" dirty="0"/>
              <a:t>--- Text für Chat---</a:t>
            </a:r>
          </a:p>
          <a:p>
            <a:r>
              <a:rPr lang="de-DE" dirty="0"/>
              <a:t>Aufgabenstellung:</a:t>
            </a:r>
          </a:p>
          <a:p>
            <a:r>
              <a:rPr lang="de-DE" dirty="0"/>
              <a:t>- Bitte füllt (Stichpunktartig) einen DMP aus oder entwickelt Orientierungsfragen.</a:t>
            </a:r>
          </a:p>
          <a:p>
            <a:r>
              <a:rPr lang="de-DE" dirty="0"/>
              <a:t>- Verwendet bitte die Vorlage aus dem Chat.</a:t>
            </a:r>
          </a:p>
        </p:txBody>
      </p:sp>
      <p:sp>
        <p:nvSpPr>
          <p:cNvPr id="4" name="Slide Number Placeholder 3"/>
          <p:cNvSpPr>
            <a:spLocks noGrp="1"/>
          </p:cNvSpPr>
          <p:nvPr>
            <p:ph type="sldNum" sz="quarter" idx="10"/>
          </p:nvPr>
        </p:nvSpPr>
        <p:spPr/>
        <p:txBody>
          <a:bodyPr/>
          <a:lstStyle/>
          <a:p>
            <a:fld id="{0A2F4E90-A8B4-296F-643A-11F54B9DBC5C}" type="slidenum">
              <a:rPr lang="de-DE"/>
              <a:pPr/>
              <a:t>0</a:t>
            </a:fld>
            <a:endParaRPr lang="de-DE"/>
          </a:p>
        </p:txBody>
      </p:sp>
      <p:sp>
        <p:nvSpPr>
          <p:cNvPr id="7" name="Folienbildplatzhalter 6">
            <a:extLst>
              <a:ext uri="{FF2B5EF4-FFF2-40B4-BE49-F238E27FC236}">
                <a16:creationId xmlns:a16="http://schemas.microsoft.com/office/drawing/2014/main" id="{F998C52F-5721-2653-0700-CCDB618C309D}"/>
              </a:ext>
            </a:extLst>
          </p:cNvPr>
          <p:cNvSpPr>
            <a:spLocks noGrp="1" noRot="1" noChangeAspect="1"/>
          </p:cNvSpPr>
          <p:nvPr>
            <p:ph type="sldImg"/>
          </p:nvPr>
        </p:nvSpPr>
        <p:spPr>
          <a:xfrm>
            <a:off x="123825" y="395288"/>
            <a:ext cx="4895850" cy="2754312"/>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13:42 --- Folie 19.1-19.2 (2)]</a:t>
            </a:r>
          </a:p>
          <a:p>
            <a:r>
              <a:rPr lang="de-DE" dirty="0"/>
              <a:t>ID: 19.01.01.01_v | Einheit 19: Praktische Übung | Baustein 1: DMP-Übung</a:t>
            </a:r>
          </a:p>
          <a:p>
            <a:r>
              <a:rPr lang="de-DE" dirty="0"/>
              <a:t>Inhalt 1: DMP (Mini-Übung) | Schritt 1: 1/3 WL Vorbereitung</a:t>
            </a:r>
          </a:p>
          <a:p>
            <a:endParaRPr lang="de-DE" dirty="0"/>
          </a:p>
          <a:p>
            <a:r>
              <a:rPr lang="de-DE" dirty="0"/>
              <a:t>Aktive Rolle:</a:t>
            </a:r>
          </a:p>
          <a:p>
            <a:r>
              <a:rPr lang="de-DE" dirty="0"/>
              <a:t>Aufgabenstellung:</a:t>
            </a:r>
          </a:p>
          <a:p>
            <a:r>
              <a:rPr lang="de-DE" dirty="0"/>
              <a:t>- eigenen DMP schreiben</a:t>
            </a:r>
          </a:p>
          <a:p>
            <a:r>
              <a:rPr lang="de-DE" dirty="0"/>
              <a:t>- "Wir möchten Euch ermuntern, einen eigenen DMP zu schreiben (zu Übungszwecken grob und in Stichworten). Wenn Ihr selbst nicht mit FD arbeitet, könnt Ihr Euch überlegen, welche Detailfragen in den einzelnen DMP-Abschnitten beantwortet werden sollten (als eine Art Leitfaden für Beratungsgespräche)."</a:t>
            </a:r>
          </a:p>
          <a:p>
            <a:r>
              <a:rPr lang="de-DE" dirty="0"/>
              <a:t>- Zeit: 10 min</a:t>
            </a:r>
          </a:p>
          <a:p>
            <a:endParaRPr lang="de-DE" dirty="0"/>
          </a:p>
          <a:p>
            <a:r>
              <a:rPr lang="de-DE" dirty="0"/>
              <a:t>Passive Rolle:</a:t>
            </a:r>
          </a:p>
          <a:p>
            <a:r>
              <a:rPr lang="de-DE" dirty="0"/>
              <a:t>* in Chat: Links zu DMP-Vorlage</a:t>
            </a:r>
          </a:p>
          <a:p>
            <a:r>
              <a:rPr lang="de-DE" dirty="0"/>
              <a:t>* in Chat: Aufgabenstellung</a:t>
            </a:r>
          </a:p>
          <a:p>
            <a:endParaRPr lang="de-DE" dirty="0"/>
          </a:p>
          <a:p>
            <a:r>
              <a:rPr lang="de-DE" dirty="0"/>
              <a:t>--- Text für Chat---</a:t>
            </a:r>
          </a:p>
          <a:p>
            <a:r>
              <a:rPr lang="de-DE" dirty="0"/>
              <a:t>Aufgabenstellung:</a:t>
            </a:r>
          </a:p>
          <a:p>
            <a:r>
              <a:rPr lang="de-DE" dirty="0"/>
              <a:t>- Bitte füllt (Stichpunktartig) einen DMP aus oder entwickelt Orientierungsfragen.</a:t>
            </a:r>
          </a:p>
          <a:p>
            <a:r>
              <a:rPr lang="de-DE" dirty="0"/>
              <a:t>- Verwendet bitte die Vorlage aus dem Chat.</a:t>
            </a:r>
          </a:p>
        </p:txBody>
      </p:sp>
      <p:sp>
        <p:nvSpPr>
          <p:cNvPr id="4" name="Slide Number Placeholder 3"/>
          <p:cNvSpPr>
            <a:spLocks noGrp="1"/>
          </p:cNvSpPr>
          <p:nvPr>
            <p:ph type="sldNum" sz="quarter" idx="10"/>
          </p:nvPr>
        </p:nvSpPr>
        <p:spPr/>
        <p:txBody>
          <a:bodyPr/>
          <a:lstStyle/>
          <a:p>
            <a:fld id="{80E04C45-50E6-BB2D-1E5C-81009138BE00}" type="slidenum">
              <a:rPr lang="de-DE"/>
              <a:pPr/>
              <a:t>1</a:t>
            </a:fld>
            <a:endParaRPr lang="de-DE"/>
          </a:p>
        </p:txBody>
      </p:sp>
      <p:sp>
        <p:nvSpPr>
          <p:cNvPr id="7" name="Folienbildplatzhalter 6">
            <a:extLst>
              <a:ext uri="{FF2B5EF4-FFF2-40B4-BE49-F238E27FC236}">
                <a16:creationId xmlns:a16="http://schemas.microsoft.com/office/drawing/2014/main" id="{BEEB2497-F496-ACF6-3B2D-C06D87582C58}"/>
              </a:ext>
            </a:extLst>
          </p:cNvPr>
          <p:cNvSpPr>
            <a:spLocks noGrp="1" noRot="1" noChangeAspect="1"/>
          </p:cNvSpPr>
          <p:nvPr>
            <p:ph type="sldImg"/>
          </p:nvPr>
        </p:nvSpPr>
        <p:spPr>
          <a:xfrm>
            <a:off x="123825" y="395288"/>
            <a:ext cx="4895850" cy="2754312"/>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[10m; bis 13:52 --- Folie 19.3 (1)]</a:t>
            </a:r>
          </a:p>
          <a:p>
            <a:r>
              <a:rPr lang="de-DE" dirty="0"/>
              <a:t>ID: 19.01.01.02_v | Einheit 19: Praktische Übung | Baustein 1: DMP-Übung</a:t>
            </a:r>
          </a:p>
          <a:p>
            <a:r>
              <a:rPr lang="de-DE" dirty="0"/>
              <a:t>Inhalt 1: DMP (Mini-Übung) | Schritt 2: 2/3 TN arbeiten</a:t>
            </a:r>
          </a:p>
          <a:p>
            <a:endParaRPr lang="de-DE" dirty="0"/>
          </a:p>
          <a:p>
            <a:r>
              <a:rPr lang="de-DE" dirty="0"/>
              <a:t>Aktive Rolle:</a:t>
            </a:r>
          </a:p>
          <a:p>
            <a:r>
              <a:rPr lang="de-DE" dirty="0"/>
              <a:t>TN: Einzelarbeit</a:t>
            </a:r>
          </a:p>
          <a:p>
            <a:endParaRPr lang="de-DE" dirty="0"/>
          </a:p>
          <a:p>
            <a:r>
              <a:rPr lang="de-DE" dirty="0"/>
              <a:t>Passive Rolle:</a:t>
            </a:r>
          </a:p>
          <a:p>
            <a:r>
              <a:rPr lang="de-DE" dirty="0"/>
              <a:t>* </a:t>
            </a:r>
            <a:r>
              <a:rPr lang="de-DE" dirty="0" err="1"/>
              <a:t>Timer</a:t>
            </a:r>
            <a:r>
              <a:rPr lang="de-DE" dirty="0"/>
              <a:t> auf 10 min stellen</a:t>
            </a:r>
          </a:p>
        </p:txBody>
      </p:sp>
      <p:sp>
        <p:nvSpPr>
          <p:cNvPr id="4" name="Slide Number Placeholder 3"/>
          <p:cNvSpPr>
            <a:spLocks noGrp="1"/>
          </p:cNvSpPr>
          <p:nvPr>
            <p:ph type="sldNum" sz="quarter" idx="10"/>
          </p:nvPr>
        </p:nvSpPr>
        <p:spPr/>
        <p:txBody>
          <a:bodyPr/>
          <a:lstStyle/>
          <a:p>
            <a:fld id="{80E04C45-50E6-BB2D-1E5C-81009138BE00}" type="slidenum">
              <a:rPr lang="de-DE"/>
              <a:pPr/>
              <a:t>2</a:t>
            </a:fld>
            <a:endParaRPr lang="de-DE"/>
          </a:p>
        </p:txBody>
      </p:sp>
      <p:sp>
        <p:nvSpPr>
          <p:cNvPr id="7" name="Folienbildplatzhalter 6">
            <a:extLst>
              <a:ext uri="{FF2B5EF4-FFF2-40B4-BE49-F238E27FC236}">
                <a16:creationId xmlns:a16="http://schemas.microsoft.com/office/drawing/2014/main" id="{5B14DF0B-FF67-0FCD-E69A-E7D32601A6BA}"/>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3523756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[08m; bis 14:00 --- Folie 19.4 (1)]</a:t>
            </a:r>
          </a:p>
          <a:p>
            <a:r>
              <a:rPr lang="de-DE" dirty="0"/>
              <a:t>ID: 19.01.01.03_v | Einheit 19: Praktische Übung | Baustein 1: DMP-Übung</a:t>
            </a:r>
          </a:p>
          <a:p>
            <a:r>
              <a:rPr lang="de-DE" dirty="0"/>
              <a:t>Inhalt 1: DMP (Mini-Übung) | Schritt 3: 3/3 TN tauschen sich aus</a:t>
            </a:r>
          </a:p>
          <a:p>
            <a:endParaRPr lang="de-DE" dirty="0"/>
          </a:p>
          <a:p>
            <a:r>
              <a:rPr lang="de-DE" dirty="0"/>
              <a:t>Aktive Rolle:</a:t>
            </a:r>
          </a:p>
          <a:p>
            <a:r>
              <a:rPr lang="de-DE" dirty="0"/>
              <a:t>Moderation:</a:t>
            </a:r>
          </a:p>
          <a:p>
            <a:r>
              <a:rPr lang="de-DE" dirty="0"/>
              <a:t>- "Welche Probleme hattet Ihr beim Ausfüllen?"</a:t>
            </a:r>
          </a:p>
          <a:p>
            <a:r>
              <a:rPr lang="de-DE" dirty="0"/>
              <a:t>- TN Lösungen erarbeiten lassen</a:t>
            </a:r>
          </a:p>
          <a:p>
            <a:r>
              <a:rPr lang="de-DE" dirty="0"/>
              <a:t>- TN erhalten nach Abschluss Beispiel-DMPs, die aber nicht durchgesprochen werden</a:t>
            </a:r>
          </a:p>
          <a:p>
            <a:endParaRPr lang="de-DE" dirty="0"/>
          </a:p>
          <a:p>
            <a:r>
              <a:rPr lang="de-DE" dirty="0"/>
              <a:t>Passive Rolle:</a:t>
            </a:r>
          </a:p>
          <a:p>
            <a:r>
              <a:rPr lang="de-DE" dirty="0"/>
              <a:t>* in Chat (nach Abschluss Übung): Links Beispiel-DMPs</a:t>
            </a:r>
          </a:p>
          <a:p>
            <a:endParaRPr lang="de-DE" dirty="0"/>
          </a:p>
          <a:p>
            <a:r>
              <a:rPr lang="de-DE" dirty="0"/>
              <a:t>--- Ressource für Chat---</a:t>
            </a:r>
          </a:p>
          <a:p>
            <a:r>
              <a:rPr lang="de-DE" dirty="0"/>
              <a:t>DMP-Beispiele:</a:t>
            </a:r>
          </a:p>
          <a:p>
            <a:r>
              <a:rPr lang="de-DE" dirty="0"/>
              <a:t>- Guter DMP: https://doi.org/10.5281/zenodo.1243717</a:t>
            </a:r>
          </a:p>
          <a:p>
            <a:r>
              <a:rPr lang="de-DE" dirty="0"/>
              <a:t>- Nicht so optimaler DMP: https://doi.org/10.5281/zenodo.3924451</a:t>
            </a:r>
          </a:p>
        </p:txBody>
      </p:sp>
      <p:sp>
        <p:nvSpPr>
          <p:cNvPr id="4" name="Slide Number Placeholder 3"/>
          <p:cNvSpPr>
            <a:spLocks noGrp="1"/>
          </p:cNvSpPr>
          <p:nvPr>
            <p:ph type="sldNum" sz="quarter" idx="10"/>
          </p:nvPr>
        </p:nvSpPr>
        <p:spPr/>
        <p:txBody>
          <a:bodyPr/>
          <a:lstStyle/>
          <a:p>
            <a:fld id="{80E04C45-50E6-BB2D-1E5C-81009138BE00}" type="slidenum">
              <a:rPr lang="de-DE"/>
              <a:pPr/>
              <a:t>3</a:t>
            </a:fld>
            <a:endParaRPr lang="de-DE"/>
          </a:p>
        </p:txBody>
      </p:sp>
      <p:sp>
        <p:nvSpPr>
          <p:cNvPr id="7" name="Folienbildplatzhalter 6">
            <a:extLst>
              <a:ext uri="{FF2B5EF4-FFF2-40B4-BE49-F238E27FC236}">
                <a16:creationId xmlns:a16="http://schemas.microsoft.com/office/drawing/2014/main" id="{9D6AAEC9-F56D-F284-900C-AA9685C23536}"/>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7264790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Abschnitt">
    <p:spTree>
      <p:nvGrpSpPr>
        <p:cNvPr id="1" name=""/>
        <p:cNvGrpSpPr/>
        <p:nvPr/>
      </p:nvGrpSpPr>
      <p:grpSpPr bwMode="auto">
        <a:xfrm>
          <a:off x="0" y="0"/>
          <a:ext cx="0" cy="0"/>
          <a:chOff x="0" y="0"/>
          <a:chExt cx="0" cy="0"/>
        </a:xfrm>
      </p:grpSpPr>
      <p:pic>
        <p:nvPicPr>
          <p:cNvPr id="80"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7" name="Grafik 6" descr="Ein Bild, das Screenshot, Farbigkeit, lila, Verschwommen enthält.&#10;&#10;Automatisch generierte Beschreibung">
            <a:extLst>
              <a:ext uri="{FF2B5EF4-FFF2-40B4-BE49-F238E27FC236}">
                <a16:creationId xmlns:a16="http://schemas.microsoft.com/office/drawing/2014/main" id="{EDDC1CF4-6B2C-2C40-6FEE-7D500C2B59B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80528" y="2246400"/>
            <a:ext cx="9523001" cy="2755321"/>
          </a:xfrm>
          <a:prstGeom prst="rect">
            <a:avLst/>
          </a:prstGeom>
        </p:spPr>
      </p:pic>
      <p:pic>
        <p:nvPicPr>
          <p:cNvPr id="83" name="LogosDINInestor.png" descr="LogosDINInestor.png"/>
          <p:cNvPicPr>
            <a:picLocks noChangeAspect="1"/>
          </p:cNvPicPr>
          <p:nvPr/>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2"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6"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x" preserve="1" userDrawn="1">
  <p:cSld name="1_Titel &amp; Punkte">
    <p:spTree>
      <p:nvGrpSpPr>
        <p:cNvPr id="1" name=""/>
        <p:cNvGrpSpPr/>
        <p:nvPr/>
      </p:nvGrpSpPr>
      <p:grpSpPr bwMode="auto">
        <a:xfrm>
          <a:off x="0" y="0"/>
          <a:ext cx="0" cy="0"/>
          <a:chOff x="0" y="0"/>
          <a:chExt cx="0" cy="0"/>
        </a:xfrm>
      </p:grpSpPr>
      <p:sp>
        <p:nvSpPr>
          <p:cNvPr id="24" name="Textebene 1…"/>
          <p:cNvSpPr txBox="1">
            <a:spLocks noGrp="1"/>
          </p:cNvSpPr>
          <p:nvPr>
            <p:ph type="body" sz="half" idx="1" hasCustomPrompt="1"/>
          </p:nvPr>
        </p:nvSpPr>
        <p:spPr bwMode="auto">
          <a:xfrm>
            <a:off x="955996" y="1924050"/>
            <a:ext cx="3640237" cy="2444972"/>
          </a:xfrm>
          <a:prstGeom prst="rect">
            <a:avLst/>
          </a:prstGeom>
        </p:spPr>
        <p:txBody>
          <a:bodyPr/>
          <a:lstStyle>
            <a:lvl1pPr>
              <a:defRPr/>
            </a:lvl1pPr>
            <a:lvl2pPr>
              <a:defRPr/>
            </a:lvl2pPr>
            <a:lvl3pPr>
              <a:defRPr/>
            </a:lvl3pPr>
            <a:lvl4pPr>
              <a:defRPr/>
            </a:lvl4pPr>
            <a:lvl5pPr>
              <a:defRPr/>
            </a:lvl5pPr>
          </a:lstStyle>
          <a:p>
            <a:pPr lvl="0">
              <a:lnSpc>
                <a:spcPct val="150000"/>
              </a:lnSpc>
              <a:spcBef>
                <a:spcPts val="0"/>
              </a:spcBef>
              <a:defRPr/>
            </a:pPr>
            <a:r>
              <a:t>Text für Folienpunkt</a:t>
            </a:r>
          </a:p>
          <a:p>
            <a:pPr lvl="1">
              <a:lnSpc>
                <a:spcPct val="150000"/>
              </a:lnSpc>
              <a:spcBef>
                <a:spcPts val="0"/>
              </a:spcBef>
              <a:defRPr/>
            </a:pPr>
            <a:endParaRPr/>
          </a:p>
          <a:p>
            <a:pPr lvl="2">
              <a:lnSpc>
                <a:spcPct val="150000"/>
              </a:lnSpc>
              <a:spcBef>
                <a:spcPts val="0"/>
              </a:spcBef>
              <a:defRPr/>
            </a:pPr>
            <a:endParaRPr/>
          </a:p>
          <a:p>
            <a:pPr lvl="3">
              <a:lnSpc>
                <a:spcPct val="150000"/>
              </a:lnSpc>
              <a:spcBef>
                <a:spcPts val="0"/>
              </a:spcBef>
              <a:defRPr/>
            </a:pPr>
            <a:endParaRPr/>
          </a:p>
          <a:p>
            <a:pPr lvl="4">
              <a:lnSpc>
                <a:spcPct val="150000"/>
              </a:lnSpc>
              <a:spcBef>
                <a:spcPts val="0"/>
              </a:spcBef>
              <a:defRPr/>
            </a:pPr>
            <a:endParaRPr/>
          </a:p>
        </p:txBody>
      </p:sp>
      <p:pic>
        <p:nvPicPr>
          <p:cNvPr id="25"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8" name="Grafik 7">
            <a:extLst>
              <a:ext uri="{FF2B5EF4-FFF2-40B4-BE49-F238E27FC236}">
                <a16:creationId xmlns:a16="http://schemas.microsoft.com/office/drawing/2014/main" id="{51278D12-4EB1-4F07-234F-A33585C7AD2B}"/>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j-lt"/>
                <a:ea typeface="Helvetica Neue"/>
                <a:cs typeface="Helvetica Neue"/>
              </a:defRPr>
            </a:lvl1pPr>
          </a:lstStyle>
          <a:p>
            <a:pPr>
              <a:defRPr/>
            </a:pPr>
            <a:r>
              <a:t>Folientitel</a:t>
            </a:r>
          </a:p>
        </p:txBody>
      </p:sp>
      <p:sp>
        <p:nvSpPr>
          <p:cNvPr id="31"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latin typeface="+mj-lt"/>
                <a:ea typeface="Helvetica Neue"/>
                <a:cs typeface="Helvetica Neue"/>
              </a:defRPr>
            </a:lvl1pPr>
          </a:lstStyle>
          <a:p>
            <a:pPr lvl="0">
              <a:defRPr/>
            </a:pPr>
            <a:r>
              <a:rPr lang="de-DE"/>
              <a:t>Mastertextformat bearbeiten</a:t>
            </a:r>
            <a:endParaRPr/>
          </a:p>
        </p:txBody>
      </p:sp>
      <p:pic>
        <p:nvPicPr>
          <p:cNvPr id="3" name="Grafik 2" descr="Ein Bild, das Text enthält.&#10;&#10;Automatisch generierte Beschreibung"/>
          <p:cNvPicPr>
            <a:picLocks noChangeAspect="1"/>
          </p:cNvPicPr>
          <p:nvPr userDrawn="1"/>
        </p:nvPicPr>
        <p:blipFill>
          <a:blip r:embed="rId4"/>
          <a:stretch/>
        </p:blipFill>
        <p:spPr bwMode="auto">
          <a:xfrm>
            <a:off x="6314429" y="303492"/>
            <a:ext cx="2376488" cy="1419225"/>
          </a:xfrm>
          <a:prstGeom prst="rect">
            <a:avLst/>
          </a:prstGeom>
        </p:spPr>
      </p:pic>
      <p:sp>
        <p:nvSpPr>
          <p:cNvPr id="4"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6" name="Grafik 5">
            <a:extLst>
              <a:ext uri="{FF2B5EF4-FFF2-40B4-BE49-F238E27FC236}">
                <a16:creationId xmlns:a16="http://schemas.microsoft.com/office/drawing/2014/main" id="{2D7B1886-3E42-B822-0B4D-F340899B08A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9" name="LogosDINInestor.png" descr="LogosDINInestor.png">
            <a:extLst>
              <a:ext uri="{FF2B5EF4-FFF2-40B4-BE49-F238E27FC236}">
                <a16:creationId xmlns:a16="http://schemas.microsoft.com/office/drawing/2014/main" id="{77C2CF32-6BB5-A921-D149-A4DDDE692C2F}"/>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Kaffee">
    <p:spTree>
      <p:nvGrpSpPr>
        <p:cNvPr id="1" name=""/>
        <p:cNvGrpSpPr/>
        <p:nvPr/>
      </p:nvGrpSpPr>
      <p:grpSpPr bwMode="auto">
        <a:xfrm>
          <a:off x="0" y="0"/>
          <a:ext cx="0" cy="0"/>
          <a:chOff x="0" y="0"/>
          <a:chExt cx="0" cy="0"/>
        </a:xfrm>
      </p:grpSpPr>
      <p:pic>
        <p:nvPicPr>
          <p:cNvPr id="93"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8" name="Grafik 7" descr="Ein Bild, das Screenshot, Farbigkeit, lila, Verschwommen enthält.&#10;&#10;Automatisch generierte Beschreibung">
            <a:extLst>
              <a:ext uri="{FF2B5EF4-FFF2-40B4-BE49-F238E27FC236}">
                <a16:creationId xmlns:a16="http://schemas.microsoft.com/office/drawing/2014/main" id="{0B236494-EFB8-4AED-60B5-6EBBE4688F8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80528" y="2246400"/>
            <a:ext cx="9523001" cy="2755321"/>
          </a:xfrm>
          <a:prstGeom prst="rect">
            <a:avLst/>
          </a:prstGeom>
        </p:spPr>
      </p:pic>
      <p:pic>
        <p:nvPicPr>
          <p:cNvPr id="95" name="LogosDINInestor.png" descr="LogosDINInestor.png"/>
          <p:cNvPicPr>
            <a:picLocks noChangeAspect="1"/>
          </p:cNvPicPr>
          <p:nvPr/>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2" name="Rechteck 1"/>
          <p:cNvSpPr/>
          <p:nvPr/>
        </p:nvSpPr>
        <p:spPr bwMode="auto">
          <a:xfrm>
            <a:off x="-18278" y="2259232"/>
            <a:ext cx="9203021" cy="223138"/>
          </a:xfrm>
          <a:prstGeom prst="rect">
            <a:avLst/>
          </a:prstGeom>
          <a:gradFill>
            <a:gsLst>
              <a:gs pos="71000">
                <a:srgbClr val="FFFFFF">
                  <a:lumMod val="100000"/>
                </a:srgbClr>
              </a:gs>
              <a:gs pos="80000">
                <a:srgbClr val="FFFFFF">
                  <a:alpha val="74000"/>
                </a:srgbClr>
              </a:gs>
              <a:gs pos="94000">
                <a:srgbClr val="FFFFFF">
                  <a:alpha val="32000"/>
                </a:srgbClr>
              </a:gs>
              <a:gs pos="100000">
                <a:srgbClr val="FFFFFF">
                  <a:alpha val="0"/>
                </a:srgbClr>
              </a:gs>
            </a:gsLst>
            <a:lin ang="5400000" scaled="1"/>
          </a:grad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19050" tIns="19050" rIns="19050" bIns="19050" numCol="1" spcCol="38100" rtlCol="0" anchor="ctr">
            <a:spAutoFit/>
          </a:bodyPr>
          <a:lstStyle/>
          <a:p>
            <a:pPr marL="0" marR="0" indent="0" algn="ctr" defTabSz="171450">
              <a:lnSpc>
                <a:spcPct val="100000"/>
              </a:lnSpc>
              <a:spcBef>
                <a:spcPts val="0"/>
              </a:spcBef>
              <a:spcAft>
                <a:spcPts val="0"/>
              </a:spcAft>
              <a:buClrTx/>
              <a:buSzTx/>
              <a:buFontTx/>
              <a:buNone/>
              <a:defRPr/>
            </a:pPr>
            <a:endParaRPr lang="de-DE" sz="1200" b="0" i="0" u="none" strike="noStrike" cap="none" spc="0">
              <a:ln>
                <a:noFill/>
              </a:ln>
              <a:solidFill>
                <a:srgbClr val="FFFFFF"/>
              </a:solidFill>
              <a:latin typeface="Avenir Next Medium"/>
              <a:ea typeface="Avenir Next Medium"/>
              <a:cs typeface="Avenir Next Medium"/>
            </a:endParaRPr>
          </a:p>
        </p:txBody>
      </p:sp>
      <p:pic>
        <p:nvPicPr>
          <p:cNvPr id="99"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
        <p:nvSpPr>
          <p:cNvPr id="5"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6"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7"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5"/>
          <a:stretch/>
        </p:blipFill>
        <p:spPr bwMode="auto">
          <a:xfrm>
            <a:off x="15435" y="4460489"/>
            <a:ext cx="2376488" cy="704850"/>
          </a:xfrm>
          <a:prstGeom prst="rect">
            <a:avLst/>
          </a:prstGeom>
          <a:ln w="12700">
            <a:miter lim="400000"/>
          </a:ln>
        </p:spPr>
      </p:pic>
      <p:pic>
        <p:nvPicPr>
          <p:cNvPr id="9" name="Grafik 8" descr="Ein Bild, das Farbigkeit, Screenshot, lila, violett enthält.&#10;&#10;Automatisch generierte Beschreibung">
            <a:extLst>
              <a:ext uri="{FF2B5EF4-FFF2-40B4-BE49-F238E27FC236}">
                <a16:creationId xmlns:a16="http://schemas.microsoft.com/office/drawing/2014/main" id="{369281A6-683C-AED4-92BB-A6E40D41E26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bwMode="auto">
          <a:xfrm>
            <a:off x="-453566" y="-414000"/>
            <a:ext cx="9850102" cy="5424122"/>
          </a:xfrm>
          <a:prstGeom prst="rect">
            <a:avLst/>
          </a:prstGeom>
        </p:spPr>
      </p:pic>
      <p:pic>
        <p:nvPicPr>
          <p:cNvPr id="5" name="LogosDINInestor.png" descr="LogosDINInestor.png"/>
          <p:cNvPicPr>
            <a:picLocks noChangeAspect="1"/>
          </p:cNvPicPr>
          <p:nvPr/>
        </p:nvPicPr>
        <p:blipFill>
          <a:blip r:embed="rId5"/>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915644" y="2571750"/>
            <a:ext cx="8191500" cy="1792841"/>
          </a:xfrm>
          <a:prstGeom prst="rect">
            <a:avLst/>
          </a:prstGeom>
          <a:ln w="12700">
            <a:miter lim="400000"/>
          </a:ln>
        </p:spPr>
        <p:txBody>
          <a:bodyPr lIns="50800" tIns="50800" rIns="50800" bIns="50800">
            <a:normAutofit/>
          </a:bodyPr>
          <a:lstStyle/>
          <a:p>
            <a:pPr>
              <a:defRPr/>
            </a:pPr>
            <a:r>
              <a:t>Folientitel</a:t>
            </a:r>
          </a:p>
        </p:txBody>
      </p:sp>
      <p:sp>
        <p:nvSpPr>
          <p:cNvPr id="4" name="Foliennummer"/>
          <p:cNvSpPr txBox="1">
            <a:spLocks noGrp="1"/>
          </p:cNvSpPr>
          <p:nvPr>
            <p:ph type="sldNum" sz="quarter" idx="4"/>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6"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Tree>
  </p:cSld>
  <p:clrMap bg1="lt1" tx1="dk1" bg2="lt2" tx2="dk2" accent1="accent1" accent2="accent2" accent3="accent3" accent4="accent4" accent5="accent5" accent6="accent6" hlink="hlink" folHlink="folHlink"/>
  <p:sldLayoutIdLst>
    <p:sldLayoutId id="2147483651" r:id="rId1"/>
    <p:sldLayoutId id="2147483654" r:id="rId2"/>
    <p:sldLayoutId id="2147483655" r:id="rId3"/>
  </p:sldLayoutIdLst>
  <p:hf hdr="0" ftr="0" dt="0"/>
  <p:txStyles>
    <p:title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p:titleStyle>
    <p:body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p:bodyStyle>
    <p:otherStyle>
      <a:lvl1pPr marL="0" marR="0" indent="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1pPr>
      <a:lvl2pPr marL="0" marR="0" indent="1714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2pPr>
      <a:lvl3pPr marL="0" marR="0" indent="3429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3pPr>
      <a:lvl4pPr marL="0" marR="0" indent="5143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4pPr>
      <a:lvl5pPr marL="0" marR="0" indent="6858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5pPr>
      <a:lvl6pPr marL="0" marR="0" indent="8572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6pPr>
      <a:lvl7pPr marL="0" marR="0" indent="10287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7pPr>
      <a:lvl8pPr marL="0" marR="0" indent="12001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8pPr>
      <a:lvl9pPr marL="0" marR="0" indent="13716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Foliennummernplatzhalter 1"/>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0</a:t>
            </a:fld>
            <a:endParaRPr lang="de-DE"/>
          </a:p>
        </p:txBody>
      </p:sp>
      <p:sp>
        <p:nvSpPr>
          <p:cNvPr id="4" name="Titel 1"/>
          <p:cNvSpPr>
            <a:spLocks noGrp="1"/>
          </p:cNvSpPr>
          <p:nvPr>
            <p:ph type="title"/>
          </p:nvPr>
        </p:nvSpPr>
        <p:spPr bwMode="auto">
          <a:xfrm>
            <a:off x="915644" y="3685598"/>
            <a:ext cx="8191500" cy="974384"/>
          </a:xfrm>
        </p:spPr>
        <p:txBody>
          <a:bodyPr/>
          <a:lstStyle/>
          <a:p>
            <a:pPr>
              <a:defRPr/>
            </a:pPr>
            <a:r>
              <a:rPr lang="de-DE"/>
              <a:t>Praktische Übung (DMP)</a:t>
            </a:r>
            <a:endParaRPr/>
          </a:p>
        </p:txBody>
      </p:sp>
      <p:sp>
        <p:nvSpPr>
          <p:cNvPr id="3" name="Textfeld 2">
            <a:extLst>
              <a:ext uri="{FF2B5EF4-FFF2-40B4-BE49-F238E27FC236}">
                <a16:creationId xmlns:a16="http://schemas.microsoft.com/office/drawing/2014/main" id="{BE86BD34-93A6-B195-14F0-C06811AE9F40}"/>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996" y="1924050"/>
            <a:ext cx="6136284" cy="2444972"/>
          </a:xfrm>
        </p:spPr>
        <p:txBody>
          <a:bodyPr anchor="t" anchorCtr="0"/>
          <a:lstStyle/>
          <a:p>
            <a:pPr>
              <a:defRPr/>
            </a:pPr>
            <a:r>
              <a:rPr lang="de-DE" dirty="0"/>
              <a:t>Erstelle einen eigenen Datenmanagementplan.</a:t>
            </a:r>
            <a:endParaRPr dirty="0"/>
          </a:p>
        </p:txBody>
      </p:sp>
      <p:sp>
        <p:nvSpPr>
          <p:cNvPr id="4" name="Titel 1"/>
          <p:cNvSpPr>
            <a:spLocks noGrp="1"/>
          </p:cNvSpPr>
          <p:nvPr>
            <p:ph type="title"/>
          </p:nvPr>
        </p:nvSpPr>
        <p:spPr bwMode="auto"/>
        <p:txBody>
          <a:bodyPr/>
          <a:lstStyle/>
          <a:p>
            <a:pPr>
              <a:defRPr/>
            </a:pPr>
            <a:r>
              <a:rPr lang="de-DE"/>
              <a:t>Datenmanagementplan</a:t>
            </a:r>
            <a:endParaRPr/>
          </a:p>
        </p:txBody>
      </p:sp>
      <p:sp>
        <p:nvSpPr>
          <p:cNvPr id="10" name="Textplatzhalter 9"/>
          <p:cNvSpPr>
            <a:spLocks noGrp="1"/>
          </p:cNvSpPr>
          <p:nvPr>
            <p:ph type="body" sz="quarter" idx="21"/>
          </p:nvPr>
        </p:nvSpPr>
        <p:spPr bwMode="auto"/>
        <p:txBody>
          <a:bodyPr/>
          <a:lstStyle/>
          <a:p>
            <a:pPr>
              <a:defRPr/>
            </a:pPr>
            <a:r>
              <a:rPr lang="de-DE"/>
              <a:t>Einzelarbeit</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1</a:t>
            </a:fld>
            <a:endParaRPr lang="de-DE"/>
          </a:p>
        </p:txBody>
      </p:sp>
      <p:sp>
        <p:nvSpPr>
          <p:cNvPr id="2" name="Textfeld 1">
            <a:extLst>
              <a:ext uri="{FF2B5EF4-FFF2-40B4-BE49-F238E27FC236}">
                <a16:creationId xmlns:a16="http://schemas.microsoft.com/office/drawing/2014/main" id="{FAA8351D-2900-EF5B-44B5-EAA9BCB7D8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996" y="1924050"/>
            <a:ext cx="6136284" cy="2444972"/>
          </a:xfrm>
        </p:spPr>
        <p:txBody>
          <a:bodyPr anchor="t" anchorCtr="0"/>
          <a:lstStyle/>
          <a:p>
            <a:pPr>
              <a:defRPr/>
            </a:pPr>
            <a:r>
              <a:rPr lang="de-DE" dirty="0"/>
              <a:t>Erstelle einen eigenen Datenmanagementplan.</a:t>
            </a:r>
            <a:endParaRPr dirty="0"/>
          </a:p>
        </p:txBody>
      </p:sp>
      <p:sp>
        <p:nvSpPr>
          <p:cNvPr id="4" name="Titel 1"/>
          <p:cNvSpPr>
            <a:spLocks noGrp="1"/>
          </p:cNvSpPr>
          <p:nvPr>
            <p:ph type="title"/>
          </p:nvPr>
        </p:nvSpPr>
        <p:spPr bwMode="auto"/>
        <p:txBody>
          <a:bodyPr/>
          <a:lstStyle/>
          <a:p>
            <a:pPr>
              <a:defRPr/>
            </a:pPr>
            <a:r>
              <a:rPr lang="de-DE"/>
              <a:t>Datenmanagementplan</a:t>
            </a:r>
            <a:endParaRPr/>
          </a:p>
        </p:txBody>
      </p:sp>
      <p:sp>
        <p:nvSpPr>
          <p:cNvPr id="10" name="Textplatzhalter 9"/>
          <p:cNvSpPr>
            <a:spLocks noGrp="1"/>
          </p:cNvSpPr>
          <p:nvPr>
            <p:ph type="body" sz="quarter" idx="21"/>
          </p:nvPr>
        </p:nvSpPr>
        <p:spPr bwMode="auto"/>
        <p:txBody>
          <a:bodyPr/>
          <a:lstStyle/>
          <a:p>
            <a:pPr>
              <a:defRPr/>
            </a:pPr>
            <a:r>
              <a:rPr lang="de-DE"/>
              <a:t>Einzelarbeit</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2</a:t>
            </a:fld>
            <a:endParaRPr lang="de-DE"/>
          </a:p>
        </p:txBody>
      </p:sp>
      <p:sp>
        <p:nvSpPr>
          <p:cNvPr id="2" name="Textfeld 1">
            <a:extLst>
              <a:ext uri="{FF2B5EF4-FFF2-40B4-BE49-F238E27FC236}">
                <a16:creationId xmlns:a16="http://schemas.microsoft.com/office/drawing/2014/main" id="{FAA8351D-2900-EF5B-44B5-EAA9BCB7D8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19.3</a:t>
            </a:r>
          </a:p>
        </p:txBody>
      </p:sp>
      <p:sp>
        <p:nvSpPr>
          <p:cNvPr id="3" name="Rechteck: abgerundete Ecken 2">
            <a:extLst>
              <a:ext uri="{FF2B5EF4-FFF2-40B4-BE49-F238E27FC236}">
                <a16:creationId xmlns:a16="http://schemas.microsoft.com/office/drawing/2014/main" id="{D5A55B05-C5EF-CB01-C32A-BB7A8A9A1FDA}"/>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BB521D9C-1F55-1C5F-C59A-B4061B27F7A8}"/>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DMP (Mini-Übung)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2/3 TN arbeiten</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76043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5996" y="1924050"/>
            <a:ext cx="6136284" cy="2444972"/>
          </a:xfrm>
        </p:spPr>
        <p:txBody>
          <a:bodyPr anchor="t" anchorCtr="0"/>
          <a:lstStyle/>
          <a:p>
            <a:pPr>
              <a:defRPr/>
            </a:pPr>
            <a:r>
              <a:rPr lang="de-DE" dirty="0"/>
              <a:t>Erstelle einen eigenen Datenmanagementplan.</a:t>
            </a:r>
            <a:endParaRPr dirty="0"/>
          </a:p>
        </p:txBody>
      </p:sp>
      <p:sp>
        <p:nvSpPr>
          <p:cNvPr id="4" name="Titel 1"/>
          <p:cNvSpPr>
            <a:spLocks noGrp="1"/>
          </p:cNvSpPr>
          <p:nvPr>
            <p:ph type="title"/>
          </p:nvPr>
        </p:nvSpPr>
        <p:spPr bwMode="auto"/>
        <p:txBody>
          <a:bodyPr/>
          <a:lstStyle/>
          <a:p>
            <a:pPr>
              <a:defRPr/>
            </a:pPr>
            <a:r>
              <a:rPr lang="de-DE"/>
              <a:t>Datenmanagementplan</a:t>
            </a:r>
            <a:endParaRPr/>
          </a:p>
        </p:txBody>
      </p:sp>
      <p:sp>
        <p:nvSpPr>
          <p:cNvPr id="10" name="Textplatzhalter 9"/>
          <p:cNvSpPr>
            <a:spLocks noGrp="1"/>
          </p:cNvSpPr>
          <p:nvPr>
            <p:ph type="body" sz="quarter" idx="21"/>
          </p:nvPr>
        </p:nvSpPr>
        <p:spPr bwMode="auto"/>
        <p:txBody>
          <a:bodyPr/>
          <a:lstStyle/>
          <a:p>
            <a:pPr>
              <a:defRPr/>
            </a:pPr>
            <a:r>
              <a:rPr lang="de-DE"/>
              <a:t>Einzelarbeit</a:t>
            </a:r>
            <a:endParaRPr/>
          </a:p>
        </p:txBody>
      </p:sp>
      <p:sp>
        <p:nvSpPr>
          <p:cNvPr id="6" name="Foliennummernplatzhalter 5"/>
          <p:cNvSpPr>
            <a:spLocks noGrp="1"/>
          </p:cNvSpPr>
          <p:nvPr>
            <p:ph type="sldNum" sz="quarter" idx="2"/>
          </p:nvPr>
        </p:nvSpPr>
        <p:spPr bwMode="auto"/>
        <p:txBody>
          <a:bodyPr/>
          <a:lstStyle/>
          <a:p>
            <a:pPr>
              <a:defRPr/>
            </a:pPr>
            <a:fld id="{A3A583AC-90C3-47D4-8E3F-971AFFF238DC}" type="slidenum">
              <a:rPr lang="de-DE"/>
              <a:t>3</a:t>
            </a:fld>
            <a:endParaRPr lang="de-DE"/>
          </a:p>
        </p:txBody>
      </p:sp>
      <p:sp>
        <p:nvSpPr>
          <p:cNvPr id="2" name="Textfeld 1">
            <a:extLst>
              <a:ext uri="{FF2B5EF4-FFF2-40B4-BE49-F238E27FC236}">
                <a16:creationId xmlns:a16="http://schemas.microsoft.com/office/drawing/2014/main" id="{FAA8351D-2900-EF5B-44B5-EAA9BCB7D8F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19.4</a:t>
            </a:r>
          </a:p>
        </p:txBody>
      </p:sp>
      <p:sp>
        <p:nvSpPr>
          <p:cNvPr id="3" name="Rechteck: abgerundete Ecken 2">
            <a:extLst>
              <a:ext uri="{FF2B5EF4-FFF2-40B4-BE49-F238E27FC236}">
                <a16:creationId xmlns:a16="http://schemas.microsoft.com/office/drawing/2014/main" id="{29E7810F-48F7-807D-383A-1B5E049326A9}"/>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301BD3F7-C85D-DC04-9274-69490C964B36}"/>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DMP (Mini-Übung)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tauschen sich aus</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575174538"/>
      </p:ext>
    </p:extLst>
  </p:cSld>
  <p:clrMapOvr>
    <a:masterClrMapping/>
  </p:clrMapOvr>
</p:sld>
</file>

<file path=ppt/theme/theme1.xml><?xml version="1.0" encoding="utf-8"?>
<a:theme xmlns:a="http://schemas.openxmlformats.org/drawingml/2006/main" name="TtT_Design">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TtT_Design</Template>
  <TotalTime>0</TotalTime>
  <Words>540</Words>
  <Application>Microsoft Macintosh PowerPoint</Application>
  <DocSecurity>0</DocSecurity>
  <PresentationFormat>Bildschirmpräsentation (16:9)</PresentationFormat>
  <Paragraphs>88</Paragraphs>
  <Slides>4</Slides>
  <Notes>4</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Avenir Next Medium</vt:lpstr>
      <vt:lpstr>Calibri</vt:lpstr>
      <vt:lpstr>Source Sans Pro Light</vt:lpstr>
      <vt:lpstr>TtT_Design</vt:lpstr>
      <vt:lpstr>Praktische Übung (DMP)</vt:lpstr>
      <vt:lpstr>Datenmanagementplan</vt:lpstr>
      <vt:lpstr>Datenmanagementplan</vt:lpstr>
      <vt:lpstr>Datenmanagementplan</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Jeanne Wilbrandt</cp:lastModifiedBy>
  <cp:revision>453</cp:revision>
  <cp:lastPrinted>2023-12-13T11:09:23Z</cp:lastPrinted>
  <dcterms:created xsi:type="dcterms:W3CDTF">2017-05-29T08:09:42Z</dcterms:created>
  <dcterms:modified xsi:type="dcterms:W3CDTF">2023-12-13T11:09:31Z</dcterms:modified>
  <cp:category/>
  <dc:identifier/>
  <cp:contentStatus/>
  <dc:language/>
  <cp:version/>
</cp:coreProperties>
</file>