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9"/>
  </p:notesMasterIdLst>
  <p:sldIdLst>
    <p:sldId id="323" r:id="rId2"/>
    <p:sldId id="325" r:id="rId3"/>
    <p:sldId id="361" r:id="rId4"/>
    <p:sldId id="375" r:id="rId5"/>
    <p:sldId id="376" r:id="rId6"/>
    <p:sldId id="326" r:id="rId7"/>
    <p:sldId id="377" r:id="rId8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18: FD-Infrastrukturen" id="{8A1FB4B0-5C9D-45F5-AED0-57D8FFE6A169}">
          <p14:sldIdLst>
            <p14:sldId id="323"/>
            <p14:sldId id="325"/>
            <p14:sldId id="361"/>
            <p14:sldId id="375"/>
            <p14:sldId id="376"/>
            <p14:sldId id="326"/>
            <p14:sldId id="3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7B26C5-4107-4FEC-AEDC-1716B250A1EF}" styleName="Helle Formatvorlage 1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tx1"/>
              </a:solidFill>
            </a:ln>
          </a:top>
          <a:bottom>
            <a:ln w="12700">
              <a:solidFill>
                <a:schemeClr val="tx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band2V>
      <a:tcStyle>
        <a:tcBdr/>
        <a:fill>
          <a:solidFill>
            <a:schemeClr val="tx1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tx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tx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605" autoAdjust="0"/>
  </p:normalViewPr>
  <p:slideViewPr>
    <p:cSldViewPr>
      <p:cViewPr varScale="1">
        <p:scale>
          <a:sx n="87" d="100"/>
          <a:sy n="87" d="100"/>
        </p:scale>
        <p:origin x="29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2419" y="2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1730454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431459" y="0"/>
            <a:ext cx="1712041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 dirty="0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395536"/>
            <a:ext cx="4896544" cy="275448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33112" y="3294035"/>
            <a:ext cx="4886910" cy="545442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>
              <a:defRPr/>
            </a:pPr>
            <a:r>
              <a:rPr lang="de-DE" dirty="0"/>
              <a:t>Textmasterformat bearbeiten</a:t>
            </a:r>
            <a:endParaRPr dirty="0"/>
          </a:p>
          <a:p>
            <a:pPr lvl="1">
              <a:defRPr/>
            </a:pPr>
            <a:r>
              <a:rPr lang="de-DE" dirty="0"/>
              <a:t>Zweite Ebene</a:t>
            </a:r>
            <a:endParaRPr dirty="0"/>
          </a:p>
          <a:p>
            <a:pPr lvl="2">
              <a:defRPr/>
            </a:pPr>
            <a:r>
              <a:rPr lang="de-DE" dirty="0"/>
              <a:t>Dritte Ebene</a:t>
            </a:r>
            <a:endParaRPr dirty="0"/>
          </a:p>
          <a:p>
            <a:pPr lvl="3">
              <a:defRPr/>
            </a:pPr>
            <a:r>
              <a:rPr lang="de-DE" dirty="0"/>
              <a:t>Vierte Ebene</a:t>
            </a:r>
            <a:endParaRPr dirty="0"/>
          </a:p>
          <a:p>
            <a:pPr lvl="4">
              <a:defRPr/>
            </a:pPr>
            <a:r>
              <a:rPr lang="de-DE" dirty="0"/>
              <a:t>Fünfte Ebene</a:t>
            </a:r>
            <a:endParaRPr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0472"/>
            <a:ext cx="1730454" cy="32352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403737" y="8820472"/>
            <a:ext cx="1730454" cy="323528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[03m; bis 13:23 --- Folie 18.1-18.3 (3)]</a:t>
            </a:r>
          </a:p>
          <a:p>
            <a:r>
              <a:rPr lang="de-DE" dirty="0"/>
              <a:t>ID: 18.01.01.01_v | Einheit 18: FD-Infrastrukturen | Baustein 1: FDM an Bildungseinrichtungen</a:t>
            </a:r>
          </a:p>
          <a:p>
            <a:r>
              <a:rPr lang="de-DE" dirty="0"/>
              <a:t>Inhalt 1: FDM Infrastruktur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Vorstellung möglicher Angebote und Strukturen von FDM-Einrichtungen an Hochschulen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83D25-5C49-04CB-119C-26DB083282E0}" type="slidenum">
              <a:rPr lang="de-DE"/>
              <a:pPr/>
              <a:t>0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376E71FF-4B80-F76D-DFA3-6A139BC95D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[03m; bis 13:23 --- Folie 18.1-18.3 (3)]</a:t>
            </a:r>
          </a:p>
          <a:p>
            <a:r>
              <a:rPr lang="de-DE" dirty="0"/>
              <a:t>ID: 18.01.01.01_v | Einheit 18: FD-Infrastrukturen | Baustein 1: FDM an Bildungseinrichtungen</a:t>
            </a:r>
          </a:p>
          <a:p>
            <a:r>
              <a:rPr lang="de-DE" dirty="0"/>
              <a:t>Inhalt 1: FDM Infrastruktur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Vorstellung möglicher Angebote und Strukturen von FDM-Einrichtungen an Hochschulen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C89BA-2BAA-1FEE-A6D6-7A3A613221B0}" type="slidenum">
              <a:rPr lang="de-DE"/>
              <a:pPr/>
              <a:t>1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A3519173-069B-C22D-C432-7ED689EEF0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[03m; bis 13:23 --- Folie 18.1-18.3 (3)]</a:t>
            </a:r>
          </a:p>
          <a:p>
            <a:r>
              <a:rPr lang="de-DE" dirty="0"/>
              <a:t>ID: 18.01.01.01_v | Einheit 18: FD-Infrastrukturen | Baustein 1: FDM an Bildungseinrichtungen</a:t>
            </a:r>
          </a:p>
          <a:p>
            <a:r>
              <a:rPr lang="de-DE" dirty="0"/>
              <a:t>Inhalt 1: FDM Infrastruktur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Vorstellung möglicher Angebote und Strukturen von FDM-Einrichtungen an Hochschulen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C89BA-2BAA-1FEE-A6D6-7A3A613221B0}" type="slidenum">
              <a:rPr lang="de-DE"/>
              <a:pPr/>
              <a:t>2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91C529F7-A038-4FA1-B8D8-E8C0BFCA9F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268523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13:28 --- Folie 18.4 (1)]</a:t>
            </a:r>
          </a:p>
          <a:p>
            <a:r>
              <a:rPr lang="de-DE" dirty="0"/>
              <a:t>ID: 18.01.02.01_v | Einheit 18: FD-Infrastrukturen | Baustein 1: FDM an Bildungseinrichtungen</a:t>
            </a:r>
          </a:p>
          <a:p>
            <a:r>
              <a:rPr lang="de-DE" dirty="0"/>
              <a:t>Inhalt 2: FDM Infrastruktur (Stempeln) | Schritt 1: TN arbeiten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"Um einen Eindruck zu erhalten, welche FDM-Aufgaben an Ihren jeweiligen Einrichtung ausgeübt werden, möchten wir Sie um das Setzen von Stempeln neben den grünen Begriffen bitten: Welche davon treffen Ihres Wissens auf Ihren Standort zu?"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ggf. </a:t>
            </a:r>
            <a:r>
              <a:rPr lang="de-DE" dirty="0" err="1"/>
              <a:t>Whiteboardfunktion</a:t>
            </a:r>
            <a:r>
              <a:rPr lang="de-DE" dirty="0"/>
              <a:t> für Kommentierung in Videokonferenzsoftware aktivieren</a:t>
            </a:r>
          </a:p>
          <a:p>
            <a:r>
              <a:rPr lang="de-DE" dirty="0"/>
              <a:t>* Kommentare als Screenshot sichern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C89BA-2BAA-1FEE-A6D6-7A3A613221B0}" type="slidenum">
              <a:rPr lang="de-DE"/>
              <a:pPr/>
              <a:t>3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7AF9CFC8-E23D-334E-2E9E-4960AC040C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2697588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[07m; bis 13:35 --- Folie 18.5 (1)]</a:t>
            </a:r>
          </a:p>
          <a:p>
            <a:r>
              <a:rPr lang="de-DE" dirty="0"/>
              <a:t>ID: 18.02.01.01_v | Einheit 18: FD-Infrastrukturen | Baustein 2: FDM Infrastruktur</a:t>
            </a:r>
          </a:p>
          <a:p>
            <a:r>
              <a:rPr lang="de-DE" dirty="0"/>
              <a:t>Inhalt 1: FDM-Angebot am eigenen Standort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</a:t>
            </a:r>
          </a:p>
          <a:p>
            <a:r>
              <a:rPr lang="de-DE" dirty="0"/>
              <a:t>- Struktur Beispieleinrichtung vorstellen</a:t>
            </a:r>
          </a:p>
          <a:p>
            <a:r>
              <a:rPr lang="de-DE" dirty="0"/>
              <a:t>- Dienste Beispieleinrichtung vorstellen</a:t>
            </a:r>
          </a:p>
          <a:p>
            <a:r>
              <a:rPr lang="de-DE" dirty="0"/>
              <a:t>- ggf. Ansprechpersonen nennen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E7F85DA7-D90C-73E3-CBF4-D77ADCB5FB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2769205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13:36 --- Folie 18.6 (1)]</a:t>
            </a:r>
          </a:p>
          <a:p>
            <a:r>
              <a:rPr lang="de-DE" dirty="0"/>
              <a:t>ID: 18.02.02.01_v | Einheit 18: FD-Infrastrukturen | Baustein 2: FDM Infrastruktur</a:t>
            </a:r>
          </a:p>
          <a:p>
            <a:r>
              <a:rPr lang="de-DE" dirty="0"/>
              <a:t>Inhalt 2: Diamant </a:t>
            </a:r>
            <a:r>
              <a:rPr lang="de-DE" dirty="0" err="1"/>
              <a:t>Rise</a:t>
            </a:r>
            <a:r>
              <a:rPr lang="de-DE" dirty="0"/>
              <a:t>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</a:t>
            </a:r>
          </a:p>
          <a:p>
            <a:r>
              <a:rPr lang="de-DE" dirty="0"/>
              <a:t>- DIAMANT-Modell und RISE-DE</a:t>
            </a:r>
          </a:p>
          <a:p>
            <a:r>
              <a:rPr lang="de-DE" dirty="0"/>
              <a:t>- ggf. Ankündigung von DIAMANT und RISE Veranstaltungen (falls stattfinden)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Chat: Links Ankündigung von DIAMANT und RISE Veranstaltungen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51774-AC81-8130-9095-0695F3D815E0}" type="slidenum">
              <a:rPr lang="de-DE"/>
              <a:pPr/>
              <a:t>5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87F7AD0D-8E6C-86FD-C630-DC38F45363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13:40 --- Folie 18.7 (1)]</a:t>
            </a:r>
          </a:p>
          <a:p>
            <a:r>
              <a:rPr lang="de-DE" dirty="0"/>
              <a:t>ID: 18.02.03.01_v | Einheit 18: FD-Infrastrukturen | Baustein 2: FDM Infrastruktur</a:t>
            </a:r>
          </a:p>
          <a:p>
            <a:r>
              <a:rPr lang="de-DE" dirty="0"/>
              <a:t>Inhalt 3: FDM-Infrastruktur der eigenen </a:t>
            </a:r>
            <a:r>
              <a:rPr lang="de-DE" dirty="0" err="1"/>
              <a:t>Einerichtung</a:t>
            </a:r>
            <a:r>
              <a:rPr lang="de-DE" dirty="0"/>
              <a:t> (Zuruf) | Schritt 1: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Zuruf ohne Notizen; </a:t>
            </a:r>
            <a:r>
              <a:rPr lang="de-DE" dirty="0" err="1"/>
              <a:t>Reiherum</a:t>
            </a:r>
            <a:endParaRPr lang="de-DE" dirty="0"/>
          </a:p>
          <a:p>
            <a:r>
              <a:rPr lang="de-DE" dirty="0"/>
              <a:t>- "Welche anderen/weiteren Serviceangebote gibt  es an Deiner Einrichtung?"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FF9ECF38-971A-3E93-638C-8C3AE93A6F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1351270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C4B83434-716D-D449-FAD2-536AB6123E63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6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54A5589-F71D-A23B-7F19-EABFE3F159E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10" name="LogosDINInestor.png" descr="LogosDINInestor.png">
            <a:extLst>
              <a:ext uri="{FF2B5EF4-FFF2-40B4-BE49-F238E27FC236}">
                <a16:creationId xmlns:a16="http://schemas.microsoft.com/office/drawing/2014/main" id="{E1E08EB8-F5AE-A6C3-1ADB-A772164E6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EDDC1CF4-6B2C-2C40-6FEE-7D500C2B5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6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73593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C9591FF-86A6-994C-E647-117B10CDB3F2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8BBFDBC-D577-4204-C07D-AE8047CF80A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8" name="LogosDINInestor.png" descr="LogosDINInestor.png">
            <a:extLst>
              <a:ext uri="{FF2B5EF4-FFF2-40B4-BE49-F238E27FC236}">
                <a16:creationId xmlns:a16="http://schemas.microsoft.com/office/drawing/2014/main" id="{346322AB-9FD3-7A81-DA64-251249437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4449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278D12-4EB1-4F07-234F-A33585C7AD2B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3" name="Grafik 2" descr="Ein Bild, das Text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7B1886-3E42-B822-0B4D-F340899B08A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9" name="LogosDINInestor.png" descr="LogosDINInestor.png">
            <a:extLst>
              <a:ext uri="{FF2B5EF4-FFF2-40B4-BE49-F238E27FC236}">
                <a16:creationId xmlns:a16="http://schemas.microsoft.com/office/drawing/2014/main" id="{77C2CF32-6BB5-A921-D149-A4DDDE692C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Kaffe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3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0B236494-EFB8-4AED-60B5-6EBBE4688F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95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Rechteck 1"/>
          <p:cNvSpPr/>
          <p:nvPr/>
        </p:nvSpPr>
        <p:spPr bwMode="auto">
          <a:xfrm>
            <a:off x="-18278" y="2259232"/>
            <a:ext cx="9203021" cy="223138"/>
          </a:xfrm>
          <a:prstGeom prst="rect">
            <a:avLst/>
          </a:prstGeom>
          <a:gradFill>
            <a:gsLst>
              <a:gs pos="71000">
                <a:srgbClr val="FFFFFF">
                  <a:lumMod val="100000"/>
                </a:srgbClr>
              </a:gs>
              <a:gs pos="80000">
                <a:srgbClr val="FFFFFF">
                  <a:alpha val="74000"/>
                </a:srgbClr>
              </a:gs>
              <a:gs pos="94000">
                <a:srgbClr val="FFFFFF">
                  <a:alpha val="32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ctr" defTabSz="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200" b="0" i="0" u="none" strike="noStrike" cap="none" spc="0">
              <a:ln>
                <a:noFill/>
              </a:ln>
              <a:solidFill>
                <a:srgbClr val="FFFFFF"/>
              </a:solidFill>
              <a:latin typeface="Avenir Next Medium"/>
              <a:ea typeface="Avenir Next Medium"/>
              <a:cs typeface="Avenir Next Medium"/>
            </a:endParaRPr>
          </a:p>
        </p:txBody>
      </p:sp>
      <p:pic>
        <p:nvPicPr>
          <p:cNvPr id="99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fik 8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369281A6-683C-AED4-92BB-A6E40D41E26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7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4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4" r:id="rId4"/>
    <p:sldLayoutId id="2147483655" r:id="rId5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5353/ubtr-xxxx-f5d2-fffb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oi.org/10.5281/zenodo.3585556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Forschungsdateninfrastrukturen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BB30C7F-32DE-EF60-9368-8F170976333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18.1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/>
              <a:t>Infrastruktur für FDM</a:t>
            </a:r>
            <a:endParaRPr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24" name="Slide Number Placeholder 4"/>
          <p:cNvSpPr txBox="1"/>
          <p:nvPr/>
        </p:nvSpPr>
        <p:spPr bwMode="auto">
          <a:xfrm>
            <a:off x="2486025" y="4889500"/>
            <a:ext cx="280988" cy="228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850" b="0" i="0" u="none" strike="noStrike" cap="none" spc="0">
                <a:ln>
                  <a:noFill/>
                </a:ln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  <a:lvl2pPr marL="0" marR="0" indent="4572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0" marR="0" indent="9144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0" marR="0" indent="13716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0" marR="0" indent="18288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0" marR="0" indent="22860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0" marR="0" indent="27432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0" marR="0" indent="32004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0" marR="0" indent="36576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25" name="Rechteck 24"/>
          <p:cNvSpPr/>
          <p:nvPr/>
        </p:nvSpPr>
        <p:spPr bwMode="auto">
          <a:xfrm>
            <a:off x="3581184" y="2643758"/>
            <a:ext cx="1981633" cy="369332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FDM-Kontaktstelle</a:t>
            </a:r>
            <a:endParaRPr dirty="0"/>
          </a:p>
        </p:txBody>
      </p:sp>
      <p:sp>
        <p:nvSpPr>
          <p:cNvPr id="26" name="Rechteck 25"/>
          <p:cNvSpPr/>
          <p:nvPr/>
        </p:nvSpPr>
        <p:spPr bwMode="auto">
          <a:xfrm>
            <a:off x="172698" y="4133202"/>
            <a:ext cx="1468711" cy="369332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Bibliothek</a:t>
            </a:r>
            <a:endParaRPr dirty="0"/>
          </a:p>
        </p:txBody>
      </p:sp>
      <p:sp>
        <p:nvSpPr>
          <p:cNvPr id="27" name="Rechteck 26"/>
          <p:cNvSpPr/>
          <p:nvPr/>
        </p:nvSpPr>
        <p:spPr bwMode="auto">
          <a:xfrm>
            <a:off x="7550783" y="4133202"/>
            <a:ext cx="1420520" cy="369332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IT / RZ</a:t>
            </a:r>
            <a:endParaRPr dirty="0"/>
          </a:p>
        </p:txBody>
      </p:sp>
      <p:sp>
        <p:nvSpPr>
          <p:cNvPr id="28" name="Rechteck 27"/>
          <p:cNvSpPr/>
          <p:nvPr/>
        </p:nvSpPr>
        <p:spPr bwMode="auto">
          <a:xfrm>
            <a:off x="7550783" y="1079874"/>
            <a:ext cx="1420520" cy="646331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Forschungs-</a:t>
            </a:r>
            <a:br>
              <a:rPr lang="de-DE" sz="1800" b="1" dirty="0">
                <a:solidFill>
                  <a:srgbClr val="354794"/>
                </a:solidFill>
              </a:rPr>
            </a:br>
            <a:r>
              <a:rPr lang="de-DE" sz="1800" b="1" dirty="0" err="1">
                <a:solidFill>
                  <a:srgbClr val="354794"/>
                </a:solidFill>
              </a:rPr>
              <a:t>förderung</a:t>
            </a:r>
            <a:endParaRPr dirty="0"/>
          </a:p>
        </p:txBody>
      </p:sp>
      <p:sp>
        <p:nvSpPr>
          <p:cNvPr id="29" name="Rechteck 28"/>
          <p:cNvSpPr/>
          <p:nvPr/>
        </p:nvSpPr>
        <p:spPr bwMode="auto">
          <a:xfrm>
            <a:off x="172697" y="1079873"/>
            <a:ext cx="1468712" cy="646331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Rechtliche Anlaufstellen</a:t>
            </a:r>
            <a:endParaRPr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C467F1D-6B1B-CBEF-EE00-9860BC59320F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18.2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/>
              <a:t>Infrastruktur für FDM</a:t>
            </a:r>
            <a:endParaRPr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14" name="Rechteck 13"/>
          <p:cNvSpPr/>
          <p:nvPr/>
        </p:nvSpPr>
        <p:spPr bwMode="auto">
          <a:xfrm>
            <a:off x="1642654" y="1726205"/>
            <a:ext cx="1765364" cy="468101"/>
          </a:xfrm>
          <a:prstGeom prst="rect">
            <a:avLst/>
          </a:prstGeom>
          <a:ln>
            <a:noFill/>
          </a:ln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Beratung zum Umgang mit Forschungsdaten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1647577" y="3658696"/>
            <a:ext cx="1800200" cy="46166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Schulungen für </a:t>
            </a:r>
          </a:p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verschiedene Zielgruppen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6913903" y="2597590"/>
            <a:ext cx="2057400" cy="46166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Vermittlung zu internen und externen Diensten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5735983" y="1726204"/>
            <a:ext cx="1814800" cy="646331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Unterstützung bei der Erstellung eines Datenmanagementplans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3581183" y="3197031"/>
            <a:ext cx="2018717" cy="46166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Informationsveranstaltungen und Awareness-Schaffung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72697" y="2604729"/>
            <a:ext cx="1564534" cy="44738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Rechtliche Beratung bzw. Orientierung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5594977" y="3554688"/>
            <a:ext cx="1951082" cy="584774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Verfügbarkeit von bzw. Beratung zu Hardware- und Software-Lösungen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3580380" y="1150178"/>
            <a:ext cx="1981633" cy="46166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>
              <a:defRPr/>
            </a:pPr>
            <a:r>
              <a:rPr lang="de-DE" sz="1200" dirty="0">
                <a:solidFill>
                  <a:srgbClr val="D82789"/>
                </a:solidFill>
              </a:rPr>
              <a:t>Bedarfserhebung und Anforderungsmanagement﻿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24" name="Slide Number Placeholder 4"/>
          <p:cNvSpPr txBox="1"/>
          <p:nvPr/>
        </p:nvSpPr>
        <p:spPr bwMode="auto">
          <a:xfrm>
            <a:off x="2486025" y="4889500"/>
            <a:ext cx="280988" cy="228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850" b="0" i="0" u="none" strike="noStrike" cap="none" spc="0">
                <a:ln>
                  <a:noFill/>
                </a:ln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  <a:lvl2pPr marL="0" marR="0" indent="4572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0" marR="0" indent="9144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0" marR="0" indent="13716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0" marR="0" indent="18288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0" marR="0" indent="22860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0" marR="0" indent="27432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0" marR="0" indent="32004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0" marR="0" indent="36576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25" name="Rechteck 24"/>
          <p:cNvSpPr/>
          <p:nvPr/>
        </p:nvSpPr>
        <p:spPr bwMode="auto">
          <a:xfrm>
            <a:off x="3581184" y="2643758"/>
            <a:ext cx="1981633" cy="369332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FDM-Kontaktstelle</a:t>
            </a:r>
            <a:endParaRPr dirty="0"/>
          </a:p>
        </p:txBody>
      </p:sp>
      <p:sp>
        <p:nvSpPr>
          <p:cNvPr id="26" name="Rechteck 25"/>
          <p:cNvSpPr/>
          <p:nvPr/>
        </p:nvSpPr>
        <p:spPr bwMode="auto">
          <a:xfrm>
            <a:off x="172698" y="4133202"/>
            <a:ext cx="1468711" cy="369332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Bibliothek</a:t>
            </a:r>
            <a:endParaRPr dirty="0"/>
          </a:p>
        </p:txBody>
      </p:sp>
      <p:sp>
        <p:nvSpPr>
          <p:cNvPr id="27" name="Rechteck 26"/>
          <p:cNvSpPr/>
          <p:nvPr/>
        </p:nvSpPr>
        <p:spPr bwMode="auto">
          <a:xfrm>
            <a:off x="7550783" y="4133202"/>
            <a:ext cx="1420520" cy="369332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IT / RZ</a:t>
            </a:r>
            <a:endParaRPr dirty="0"/>
          </a:p>
        </p:txBody>
      </p:sp>
      <p:sp>
        <p:nvSpPr>
          <p:cNvPr id="28" name="Rechteck 27"/>
          <p:cNvSpPr/>
          <p:nvPr/>
        </p:nvSpPr>
        <p:spPr bwMode="auto">
          <a:xfrm>
            <a:off x="7550783" y="1079874"/>
            <a:ext cx="1420520" cy="646331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Forschungs-</a:t>
            </a:r>
            <a:br>
              <a:rPr lang="de-DE" sz="1800" b="1" dirty="0">
                <a:solidFill>
                  <a:srgbClr val="354794"/>
                </a:solidFill>
              </a:rPr>
            </a:br>
            <a:r>
              <a:rPr lang="de-DE" sz="1800" b="1" dirty="0" err="1">
                <a:solidFill>
                  <a:srgbClr val="354794"/>
                </a:solidFill>
              </a:rPr>
              <a:t>förderung</a:t>
            </a:r>
            <a:endParaRPr dirty="0"/>
          </a:p>
        </p:txBody>
      </p:sp>
      <p:sp>
        <p:nvSpPr>
          <p:cNvPr id="29" name="Rechteck 28"/>
          <p:cNvSpPr/>
          <p:nvPr/>
        </p:nvSpPr>
        <p:spPr bwMode="auto">
          <a:xfrm>
            <a:off x="172697" y="1079873"/>
            <a:ext cx="1468712" cy="646331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Rechtliche Anlaufstellen</a:t>
            </a:r>
            <a:endParaRPr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A15ED43-C540-4C2A-A0B5-6BC9F7D59EA4}"/>
              </a:ext>
            </a:extLst>
          </p:cNvPr>
          <p:cNvSpPr/>
          <p:nvPr/>
        </p:nvSpPr>
        <p:spPr bwMode="auto">
          <a:xfrm>
            <a:off x="3447777" y="4016353"/>
            <a:ext cx="2258287" cy="46166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Netzwerkarbeit und </a:t>
            </a:r>
            <a:r>
              <a:rPr lang="de-DE" sz="1200" dirty="0" err="1">
                <a:solidFill>
                  <a:srgbClr val="D82789"/>
                </a:solidFill>
              </a:rPr>
              <a:t>Trendscouting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827641E-A391-40C2-BAED-D39235D1CAA2}"/>
              </a:ext>
            </a:extLst>
          </p:cNvPr>
          <p:cNvSpPr/>
          <p:nvPr/>
        </p:nvSpPr>
        <p:spPr bwMode="auto">
          <a:xfrm>
            <a:off x="3580380" y="1796988"/>
            <a:ext cx="1981633" cy="662829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>
              <a:defRPr/>
            </a:pPr>
            <a:r>
              <a:rPr lang="de-DE" sz="1200" dirty="0">
                <a:solidFill>
                  <a:srgbClr val="D82789"/>
                </a:solidFill>
              </a:rPr>
              <a:t>Etablierung von FDM-Angeboten &amp; -Strukturen an der Einrichtung 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23DF09A-AA7D-3588-4E22-9E8F1D1982F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18.3</a:t>
            </a:r>
          </a:p>
        </p:txBody>
      </p:sp>
    </p:spTree>
    <p:extLst>
      <p:ext uri="{BB962C8B-B14F-4D97-AF65-F5344CB8AC3E}">
        <p14:creationId xmlns:p14="http://schemas.microsoft.com/office/powerpoint/2010/main" val="3821374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/>
              <a:t>Infrastruktur für FDM</a:t>
            </a:r>
            <a:endParaRPr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14" name="Rechteck 13"/>
          <p:cNvSpPr/>
          <p:nvPr/>
        </p:nvSpPr>
        <p:spPr bwMode="auto">
          <a:xfrm>
            <a:off x="1642654" y="1726205"/>
            <a:ext cx="1765364" cy="468101"/>
          </a:xfrm>
          <a:prstGeom prst="rect">
            <a:avLst/>
          </a:prstGeom>
          <a:ln>
            <a:noFill/>
          </a:ln>
        </p:spPr>
        <p:txBody>
          <a:bodyPr wrap="square">
            <a:norm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Beratung zum Umgang mit Forschungsdaten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1647577" y="3658696"/>
            <a:ext cx="1800200" cy="46166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Schulungen für </a:t>
            </a:r>
          </a:p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verschiedene Zielgruppen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6913903" y="2597590"/>
            <a:ext cx="2057400" cy="46166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Vermittlung zu internen und externen Diensten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5735983" y="1726204"/>
            <a:ext cx="1814800" cy="646331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Unterstützung bei der Erstellung eines Datenmanagementplans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3581183" y="3197031"/>
            <a:ext cx="2018717" cy="46166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Informationsveranstaltungen und Awareness-Schaffung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72697" y="2604729"/>
            <a:ext cx="1564534" cy="44738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Rechtliche Beratung bzw. Orientierung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5594977" y="3554688"/>
            <a:ext cx="1951082" cy="584774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Verfügbarkeit von bzw. Beratung zu Hardware- und Software-Lösungen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3580380" y="1150178"/>
            <a:ext cx="1981633" cy="46166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>
              <a:defRPr/>
            </a:pPr>
            <a:r>
              <a:rPr lang="de-DE" sz="1200" dirty="0">
                <a:solidFill>
                  <a:srgbClr val="D82789"/>
                </a:solidFill>
              </a:rPr>
              <a:t>Bedarfserhebung und Anforderungsmanagement﻿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24" name="Slide Number Placeholder 4"/>
          <p:cNvSpPr txBox="1"/>
          <p:nvPr/>
        </p:nvSpPr>
        <p:spPr bwMode="auto">
          <a:xfrm>
            <a:off x="2486025" y="4889500"/>
            <a:ext cx="280988" cy="228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850" b="0" i="0" u="none" strike="noStrike" cap="none" spc="0">
                <a:ln>
                  <a:noFill/>
                </a:ln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  <a:lvl2pPr marL="0" marR="0" indent="4572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0" marR="0" indent="9144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0" marR="0" indent="13716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0" marR="0" indent="18288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0" marR="0" indent="22860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0" marR="0" indent="27432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0" marR="0" indent="32004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0" marR="0" indent="365760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4800" b="0" i="0" u="none" strike="noStrike" cap="none" spc="0">
                <a:ln>
                  <a:noFill/>
                </a:ln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25" name="Rechteck 24"/>
          <p:cNvSpPr/>
          <p:nvPr/>
        </p:nvSpPr>
        <p:spPr bwMode="auto">
          <a:xfrm>
            <a:off x="3581184" y="2643758"/>
            <a:ext cx="1981633" cy="369332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FDM-Kontaktstelle</a:t>
            </a:r>
            <a:endParaRPr dirty="0"/>
          </a:p>
        </p:txBody>
      </p:sp>
      <p:sp>
        <p:nvSpPr>
          <p:cNvPr id="26" name="Rechteck 25"/>
          <p:cNvSpPr/>
          <p:nvPr/>
        </p:nvSpPr>
        <p:spPr bwMode="auto">
          <a:xfrm>
            <a:off x="172698" y="4133202"/>
            <a:ext cx="1468711" cy="369332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Bibliothek</a:t>
            </a:r>
            <a:endParaRPr dirty="0"/>
          </a:p>
        </p:txBody>
      </p:sp>
      <p:sp>
        <p:nvSpPr>
          <p:cNvPr id="27" name="Rechteck 26"/>
          <p:cNvSpPr/>
          <p:nvPr/>
        </p:nvSpPr>
        <p:spPr bwMode="auto">
          <a:xfrm>
            <a:off x="7550783" y="4133202"/>
            <a:ext cx="1420520" cy="369332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IT / RZ</a:t>
            </a:r>
            <a:endParaRPr dirty="0"/>
          </a:p>
        </p:txBody>
      </p:sp>
      <p:sp>
        <p:nvSpPr>
          <p:cNvPr id="28" name="Rechteck 27"/>
          <p:cNvSpPr/>
          <p:nvPr/>
        </p:nvSpPr>
        <p:spPr bwMode="auto">
          <a:xfrm>
            <a:off x="7550783" y="1079874"/>
            <a:ext cx="1420520" cy="646331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Forschungs-</a:t>
            </a:r>
            <a:br>
              <a:rPr lang="de-DE" sz="1800" b="1" dirty="0">
                <a:solidFill>
                  <a:srgbClr val="354794"/>
                </a:solidFill>
              </a:rPr>
            </a:br>
            <a:r>
              <a:rPr lang="de-DE" sz="1800" b="1" dirty="0" err="1">
                <a:solidFill>
                  <a:srgbClr val="354794"/>
                </a:solidFill>
              </a:rPr>
              <a:t>förderung</a:t>
            </a:r>
            <a:endParaRPr dirty="0"/>
          </a:p>
        </p:txBody>
      </p:sp>
      <p:sp>
        <p:nvSpPr>
          <p:cNvPr id="29" name="Rechteck 28"/>
          <p:cNvSpPr/>
          <p:nvPr/>
        </p:nvSpPr>
        <p:spPr bwMode="auto">
          <a:xfrm>
            <a:off x="172697" y="1079873"/>
            <a:ext cx="1468712" cy="646331"/>
          </a:xfrm>
          <a:prstGeom prst="rect">
            <a:avLst/>
          </a:prstGeom>
          <a:ln>
            <a:solidFill>
              <a:srgbClr val="354794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1800" b="1" dirty="0">
                <a:solidFill>
                  <a:srgbClr val="354794"/>
                </a:solidFill>
              </a:rPr>
              <a:t>Rechtliche Anlaufstellen</a:t>
            </a:r>
            <a:endParaRPr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A15ED43-C540-4C2A-A0B5-6BC9F7D59EA4}"/>
              </a:ext>
            </a:extLst>
          </p:cNvPr>
          <p:cNvSpPr/>
          <p:nvPr/>
        </p:nvSpPr>
        <p:spPr bwMode="auto">
          <a:xfrm>
            <a:off x="3447777" y="4016353"/>
            <a:ext cx="2258287" cy="46166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lang="de-DE" sz="1200" dirty="0">
                <a:solidFill>
                  <a:srgbClr val="D82789"/>
                </a:solidFill>
              </a:rPr>
              <a:t>Netzwerkarbeit und </a:t>
            </a:r>
            <a:r>
              <a:rPr lang="de-DE" sz="1200" dirty="0" err="1">
                <a:solidFill>
                  <a:srgbClr val="D82789"/>
                </a:solidFill>
              </a:rPr>
              <a:t>Trendscouting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827641E-A391-40C2-BAED-D39235D1CAA2}"/>
              </a:ext>
            </a:extLst>
          </p:cNvPr>
          <p:cNvSpPr/>
          <p:nvPr/>
        </p:nvSpPr>
        <p:spPr bwMode="auto">
          <a:xfrm>
            <a:off x="3580380" y="1796988"/>
            <a:ext cx="1981633" cy="662829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>
              <a:defRPr/>
            </a:pPr>
            <a:r>
              <a:rPr lang="de-DE" sz="1200" dirty="0">
                <a:solidFill>
                  <a:srgbClr val="D82789"/>
                </a:solidFill>
              </a:rPr>
              <a:t>Etablierung von FDM-Angeboten &amp; -Strukturen an der Einrichtung </a:t>
            </a:r>
            <a:endParaRPr dirty="0">
              <a:solidFill>
                <a:srgbClr val="D82789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23DF09A-AA7D-3588-4E22-9E8F1D1982F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18.4</a:t>
            </a:r>
          </a:p>
        </p:txBody>
      </p:sp>
    </p:spTree>
    <p:extLst>
      <p:ext uri="{BB962C8B-B14F-4D97-AF65-F5344CB8AC3E}">
        <p14:creationId xmlns:p14="http://schemas.microsoft.com/office/powerpoint/2010/main" val="4221893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4B3C42-9B3E-628D-C1D8-EF3F905AC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FDM an Beispieleinrichtung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7896005-38A2-7CCD-9DCE-830DF0862C4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A3A583AC-90C3-47D4-8E3F-971AFFF238DC}" type="slidenum">
              <a:rPr lang="de-DE" smtClean="0"/>
              <a:t>4</a:t>
            </a:fld>
            <a:endParaRPr lang="de-DE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E607D541-1DD0-BADB-0FC5-D47ABE190861}"/>
              </a:ext>
            </a:extLst>
          </p:cNvPr>
          <p:cNvSpPr/>
          <p:nvPr/>
        </p:nvSpPr>
        <p:spPr bwMode="auto">
          <a:xfrm>
            <a:off x="6012160" y="123478"/>
            <a:ext cx="2994372" cy="1368152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dirty="0">
                <a:solidFill>
                  <a:prstClr val="white"/>
                </a:solidFill>
                <a:latin typeface="Calibri"/>
                <a:cs typeface="Arial"/>
              </a:rPr>
              <a:t>TODO WL: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dirty="0">
                <a:solidFill>
                  <a:prstClr val="white"/>
                </a:solidFill>
                <a:latin typeface="Calibri"/>
                <a:cs typeface="Arial"/>
              </a:rPr>
              <a:t>eigener Standort als Bsp. vorstellen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00D4DBF-8A32-D668-C309-6D36869A0BA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18.5</a:t>
            </a:r>
          </a:p>
        </p:txBody>
      </p:sp>
    </p:spTree>
    <p:extLst>
      <p:ext uri="{BB962C8B-B14F-4D97-AF65-F5344CB8AC3E}">
        <p14:creationId xmlns:p14="http://schemas.microsoft.com/office/powerpoint/2010/main" val="3346873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7773988" cy="2735263"/>
          </a:xfrm>
        </p:spPr>
        <p:txBody>
          <a:bodyPr>
            <a:normAutofit fontScale="92500"/>
          </a:bodyPr>
          <a:lstStyle/>
          <a:p>
            <a:pPr marL="0" indent="0">
              <a:buNone/>
              <a:defRPr/>
            </a:pPr>
            <a:r>
              <a:rPr lang="de-DE" dirty="0"/>
              <a:t>Basierend auf etablierten </a:t>
            </a:r>
            <a:r>
              <a:rPr lang="de-DE" b="1" dirty="0"/>
              <a:t>Modellen</a:t>
            </a:r>
            <a:r>
              <a:rPr lang="de-DE" dirty="0"/>
              <a:t> und </a:t>
            </a:r>
            <a:r>
              <a:rPr lang="de-DE" b="1" dirty="0"/>
              <a:t>Kriterienkatalogen</a:t>
            </a:r>
            <a:r>
              <a:rPr lang="de-DE" dirty="0"/>
              <a:t> wurden in den vergangenen Jahren erste Ansätze geteilt, über die sich FDM-Kontaktstellen zusammen mit den ihnen umgebenden Strukturen evaluieren, etablieren und weiterentwickeln können:</a:t>
            </a:r>
            <a:endParaRPr dirty="0"/>
          </a:p>
          <a:p>
            <a:pPr>
              <a:defRPr/>
            </a:pPr>
            <a:r>
              <a:rPr lang="de-DE" sz="1500" dirty="0" err="1"/>
              <a:t>Lemaire</a:t>
            </a:r>
            <a:r>
              <a:rPr lang="de-DE" sz="1500" dirty="0"/>
              <a:t>, M. et al. (2020): </a:t>
            </a:r>
            <a:r>
              <a:rPr lang="de-DE" sz="1500" b="1" dirty="0"/>
              <a:t>Das DIAMANT-Modell 2.0. Modellierung des FDM-Referenzprozesses und Empfehlungen für die Implementierung einer institutionellen FDM-Servicelandschaft </a:t>
            </a:r>
            <a:r>
              <a:rPr lang="de-DE" sz="1500" dirty="0"/>
              <a:t>(</a:t>
            </a:r>
            <a:r>
              <a:rPr lang="de-DE" sz="1500" dirty="0" err="1"/>
              <a:t>eSciences</a:t>
            </a:r>
            <a:r>
              <a:rPr lang="de-DE" sz="1500" dirty="0"/>
              <a:t> Working Papers, 05). Trier. </a:t>
            </a:r>
            <a:r>
              <a:rPr lang="de-DE" sz="1500" u="sng" dirty="0">
                <a:hlinkClick r:id="rId3" tooltip="https://doi.org/10.25353/ubtr-xxxx-f5d2-fffb"/>
              </a:rPr>
              <a:t>https://doi.org/10.25353/ubtr-xxxx-f5d2-fffb</a:t>
            </a:r>
            <a:endParaRPr lang="de-DE" sz="1500" dirty="0"/>
          </a:p>
          <a:p>
            <a:pPr>
              <a:defRPr/>
            </a:pPr>
            <a:r>
              <a:rPr lang="de-DE" sz="1500" dirty="0"/>
              <a:t>Hartmann, N. et al. (2019): </a:t>
            </a:r>
            <a:r>
              <a:rPr lang="de-DE" sz="1500" b="1" dirty="0"/>
              <a:t>RISE-DE – Referenzmodell für Strategieprozesse im institutionellen Forschungsdatenmanagement </a:t>
            </a:r>
            <a:r>
              <a:rPr lang="de-DE" sz="1500" dirty="0"/>
              <a:t>(Version 1.0). </a:t>
            </a:r>
            <a:r>
              <a:rPr lang="de-DE" sz="1500" dirty="0" err="1"/>
              <a:t>Zenodo</a:t>
            </a:r>
            <a:r>
              <a:rPr lang="de-DE" sz="1500" dirty="0"/>
              <a:t>. </a:t>
            </a:r>
            <a:r>
              <a:rPr lang="de-DE" sz="1500" u="sng" dirty="0">
                <a:hlinkClick r:id="rId4" tooltip="https://doi.org/10.5281/zenodo.3585556"/>
              </a:rPr>
              <a:t>https://doi.org/10.5281/zenodo.3585556</a:t>
            </a:r>
            <a:endParaRPr lang="de-DE" sz="1500"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FDM-Kontaktstellen …</a:t>
            </a:r>
            <a:endParaRPr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… weiterentwickeln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8F105BB-9493-8541-C9E0-D57548AE265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18.6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96541F9-6844-C845-0C45-BE2D422B030B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CE125DF-DCED-FBD7-1D76-6AFF523C0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Eigene FDM-Infrastruktur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DD5A465-35DB-98FE-31AC-8B0A7381289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480B9BA-44D4-6AC2-66DA-30695152288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484038" y="4885482"/>
            <a:ext cx="285335" cy="233397"/>
          </a:xfrm>
        </p:spPr>
        <p:txBody>
          <a:bodyPr/>
          <a:lstStyle/>
          <a:p>
            <a:pPr>
              <a:defRPr/>
            </a:pPr>
            <a:r>
              <a:rPr lang="de-DE" dirty="0"/>
              <a:t>18.7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47D48EB6-51DE-0C8F-11D0-834D62475B47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969E70E7-D02F-410E-0D7D-7ABE74EDA15F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FDM-Infrastruktur der eigenen Einerichtung (Zuruf)</a:t>
            </a:r>
            <a:b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TN geben Input</a:t>
            </a:r>
            <a:r>
              <a:rPr lang="de-DE" sz="105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1007398"/>
      </p:ext>
    </p:extLst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000000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789</Words>
  <Application>Microsoft Macintosh PowerPoint</Application>
  <DocSecurity>0</DocSecurity>
  <PresentationFormat>Bildschirmpräsentation (16:9)</PresentationFormat>
  <Paragraphs>132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Avenir Next Medium</vt:lpstr>
      <vt:lpstr>Calibri</vt:lpstr>
      <vt:lpstr>Source Sans Pro Light</vt:lpstr>
      <vt:lpstr>TtT_Design</vt:lpstr>
      <vt:lpstr>Forschungsdateninfrastrukturen</vt:lpstr>
      <vt:lpstr>Infrastruktur für FDM</vt:lpstr>
      <vt:lpstr>Infrastruktur für FDM</vt:lpstr>
      <vt:lpstr>Infrastruktur für FDM</vt:lpstr>
      <vt:lpstr>FDM an Beispieleinrichtung</vt:lpstr>
      <vt:lpstr>FDM-Kontaktstellen …</vt:lpstr>
      <vt:lpstr>Eigene FDM-Infrastruktur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453</cp:revision>
  <cp:lastPrinted>2023-12-13T11:10:09Z</cp:lastPrinted>
  <dcterms:created xsi:type="dcterms:W3CDTF">2017-05-29T08:09:42Z</dcterms:created>
  <dcterms:modified xsi:type="dcterms:W3CDTF">2023-12-13T11:10:11Z</dcterms:modified>
  <cp:category/>
  <dc:identifier/>
  <cp:contentStatus/>
  <dc:language/>
  <cp:version/>
</cp:coreProperties>
</file>