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8"/>
  </p:notesMasterIdLst>
  <p:sldIdLst>
    <p:sldId id="278" r:id="rId2"/>
    <p:sldId id="279" r:id="rId3"/>
    <p:sldId id="280" r:id="rId4"/>
    <p:sldId id="281" r:id="rId5"/>
    <p:sldId id="282" r:id="rId6"/>
    <p:sldId id="283" r:id="rId7"/>
  </p:sldIdLst>
  <p:sldSz cx="9144000" cy="5143500" type="screen16x9"/>
  <p:notesSz cx="51435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1pPr>
    <a:lvl2pPr marL="0" marR="0" indent="457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2pPr>
    <a:lvl3pPr marL="0" marR="0" indent="914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3pPr>
    <a:lvl4pPr marL="0" marR="0" indent="1371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4pPr>
    <a:lvl5pPr marL="0" marR="0" indent="18288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5pPr>
    <a:lvl6pPr marL="0" marR="0" indent="22860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6pPr>
    <a:lvl7pPr marL="0" marR="0" indent="2743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7pPr>
    <a:lvl8pPr marL="0" marR="0" indent="3200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8pPr>
    <a:lvl9pPr marL="0" marR="0" indent="3657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9pPr>
  </p:defaultTextStyle>
  <p:extLst>
    <p:ext uri="{521415D9-36F7-43E2-AB2F-B90AF26B5E84}">
      <p14:sectionLst xmlns:p14="http://schemas.microsoft.com/office/powerpoint/2010/main">
        <p14:section name="Einheit 05: FD-Policies" id="{EAD5DC5B-F410-4AFA-8925-34C64C016BDB}">
          <p14:sldIdLst>
            <p14:sldId id="278"/>
            <p14:sldId id="279"/>
            <p14:sldId id="280"/>
            <p14:sldId id="281"/>
            <p14:sldId id="282"/>
            <p14:sldId id="2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DD3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69CF1AB2-1976-4502-BF36-3FF5EA218861}" styleName="Medium Style 4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accent1"/>
              </a:solidFill>
            </a:ln>
          </a:left>
          <a:right>
            <a:ln w="12700">
              <a:solidFill>
                <a:schemeClr val="accent1"/>
              </a:solidFill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accent1"/>
              </a:solidFill>
            </a:ln>
          </a:bottom>
        </a:tcBdr>
        <a:fill>
          <a:solidFill>
            <a:schemeClr val="accent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53265" autoAdjust="0"/>
  </p:normalViewPr>
  <p:slideViewPr>
    <p:cSldViewPr>
      <p:cViewPr varScale="1">
        <p:scale>
          <a:sx n="86" d="100"/>
          <a:sy n="86" d="100"/>
        </p:scale>
        <p:origin x="294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50" d="100"/>
          <a:sy n="150" d="100"/>
        </p:scale>
        <p:origin x="1608" y="2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-858" y="0"/>
            <a:ext cx="1347614" cy="3235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507854" y="0"/>
            <a:ext cx="1635646" cy="3235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AC2B1D8D-54EB-4148-B867-E805BFE41198}" type="datetimeFigureOut">
              <a:rPr lang="de-DE" smtClean="0"/>
              <a:pPr>
                <a:defRPr/>
              </a:pPr>
              <a:t>13.12.23</a:t>
            </a:fld>
            <a:endParaRPr lang="de-DE"/>
          </a:p>
        </p:txBody>
      </p:sp>
      <p:sp>
        <p:nvSpPr>
          <p:cNvPr id="6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23478" y="489495"/>
            <a:ext cx="4825194" cy="271435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125045" y="3404405"/>
            <a:ext cx="4823627" cy="541606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-858" y="8820472"/>
            <a:ext cx="1625590" cy="3235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517910" y="8820472"/>
            <a:ext cx="1625590" cy="3256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8EAAC689-E6F8-4900-9BA8-F5156BA58BE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1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1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1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1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1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[04m; bis 11:03 --- Folie 5.1-5.3 (3)]</a:t>
            </a:r>
          </a:p>
          <a:p>
            <a:pPr>
              <a:defRPr/>
            </a:pPr>
            <a:r>
              <a:rPr lang="de-DE" dirty="0"/>
              <a:t>ID: 05.01.01.01_v | Einheit 5: FD-</a:t>
            </a:r>
            <a:r>
              <a:rPr lang="de-DE" dirty="0" err="1"/>
              <a:t>Policies</a:t>
            </a:r>
            <a:r>
              <a:rPr lang="de-DE" dirty="0"/>
              <a:t> | Baustein 1: FD Policy</a:t>
            </a:r>
          </a:p>
          <a:p>
            <a:pPr>
              <a:defRPr/>
            </a:pPr>
            <a:r>
              <a:rPr lang="de-DE" dirty="0"/>
              <a:t>Inhalt 1: FD-Policy Einführung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Überblick FD-Policy-Typen</a:t>
            </a:r>
          </a:p>
          <a:p>
            <a:pPr>
              <a:defRPr/>
            </a:pPr>
            <a:r>
              <a:rPr lang="de-DE" dirty="0"/>
              <a:t>- Beispiel Verlags-Policy (Springer Nature)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79859E7-9808-C370-ABC1-D3BE734041CE}" type="slidenum">
              <a:rPr/>
              <a:t>0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[04m; bis 11:03 --- Folie 5.1-5.3 (3)]</a:t>
            </a:r>
          </a:p>
          <a:p>
            <a:pPr>
              <a:defRPr/>
            </a:pPr>
            <a:r>
              <a:rPr lang="de-DE" dirty="0"/>
              <a:t>ID: 05.01.01.01_v | Einheit 5: FD-</a:t>
            </a:r>
            <a:r>
              <a:rPr lang="de-DE" dirty="0" err="1"/>
              <a:t>Policies</a:t>
            </a:r>
            <a:r>
              <a:rPr lang="de-DE" dirty="0"/>
              <a:t> | Baustein 1: FD Policy</a:t>
            </a:r>
          </a:p>
          <a:p>
            <a:pPr>
              <a:defRPr/>
            </a:pPr>
            <a:r>
              <a:rPr lang="de-DE" dirty="0"/>
              <a:t>Inhalt 1: FD-Policy Einführung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Überblick FD-Policy-Typen</a:t>
            </a:r>
          </a:p>
          <a:p>
            <a:pPr>
              <a:defRPr/>
            </a:pPr>
            <a:r>
              <a:rPr lang="de-DE" dirty="0"/>
              <a:t>- Beispiel Verlags-Policy (Springer Nature)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407CBE1-F5AF-7EBD-C306-1F750E461A3B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[04m; bis 11:03 --- Folie 5.1-5.3 (3)]</a:t>
            </a:r>
          </a:p>
          <a:p>
            <a:pPr>
              <a:defRPr/>
            </a:pPr>
            <a:r>
              <a:rPr lang="de-DE" dirty="0"/>
              <a:t>ID: 05.01.01.01_v | Einheit 5: FD-</a:t>
            </a:r>
            <a:r>
              <a:rPr lang="de-DE" dirty="0" err="1"/>
              <a:t>Policies</a:t>
            </a:r>
            <a:r>
              <a:rPr lang="de-DE" dirty="0"/>
              <a:t> | Baustein 1: FD Policy</a:t>
            </a:r>
          </a:p>
          <a:p>
            <a:pPr>
              <a:defRPr/>
            </a:pPr>
            <a:r>
              <a:rPr lang="de-DE" dirty="0"/>
              <a:t>Inhalt 1: FD-Policy Einführung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Überblick FD-Policy-Typen</a:t>
            </a:r>
          </a:p>
          <a:p>
            <a:pPr>
              <a:defRPr/>
            </a:pPr>
            <a:r>
              <a:rPr lang="de-DE" dirty="0"/>
              <a:t>- Beispiel Verlags-Policy (Springer Nature)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D1188D1-1DCF-A9EF-9558-9C2FD8492B88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[04m; bis 11:07 --- Folie 5.4 (1)]</a:t>
            </a:r>
          </a:p>
          <a:p>
            <a:pPr>
              <a:defRPr/>
            </a:pPr>
            <a:r>
              <a:rPr lang="de-DE" dirty="0"/>
              <a:t>ID: 05.02.01.01_v | Einheit 5: FD-</a:t>
            </a:r>
            <a:r>
              <a:rPr lang="de-DE" dirty="0" err="1"/>
              <a:t>Policies</a:t>
            </a:r>
            <a:r>
              <a:rPr lang="de-DE" dirty="0"/>
              <a:t> | Baustein 2: Institutionelle </a:t>
            </a:r>
            <a:r>
              <a:rPr lang="de-DE" dirty="0" err="1"/>
              <a:t>Policies</a:t>
            </a:r>
            <a:endParaRPr lang="de-DE" dirty="0"/>
          </a:p>
          <a:p>
            <a:pPr>
              <a:defRPr/>
            </a:pPr>
            <a:r>
              <a:rPr lang="de-DE" dirty="0"/>
              <a:t>Inhalt 1: Institutionelle Policy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Beispiel institutioneller FD-Policy (Humboldt-Universität zu Berlin)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in Chat: Link zur Policy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EAAC689-E6F8-4900-9BA8-F5156BA58BEB}" type="slidenum">
              <a:rPr lang="de-DE"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[06m; bis 11:13 --- Folie 5.5-5.6 (2)]</a:t>
            </a:r>
          </a:p>
          <a:p>
            <a:pPr>
              <a:defRPr/>
            </a:pPr>
            <a:r>
              <a:rPr lang="de-DE" dirty="0"/>
              <a:t>ID: 05.02.02.01_v | Einheit 5: FD-</a:t>
            </a:r>
            <a:r>
              <a:rPr lang="de-DE" dirty="0" err="1"/>
              <a:t>Policies</a:t>
            </a:r>
            <a:r>
              <a:rPr lang="de-DE" dirty="0"/>
              <a:t> | Baustein 2: Institutionelle </a:t>
            </a:r>
            <a:r>
              <a:rPr lang="de-DE" dirty="0" err="1"/>
              <a:t>Policies</a:t>
            </a:r>
            <a:endParaRPr lang="de-DE" dirty="0"/>
          </a:p>
          <a:p>
            <a:pPr>
              <a:defRPr/>
            </a:pPr>
            <a:r>
              <a:rPr lang="de-DE" dirty="0"/>
              <a:t>Inhalt 2: FD-Policy (Zuruf) | Schritt 1: TN geben Input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 Zuruf ohne Notizen</a:t>
            </a:r>
          </a:p>
          <a:p>
            <a:pPr>
              <a:defRPr/>
            </a:pPr>
            <a:r>
              <a:rPr lang="de-DE" dirty="0"/>
              <a:t>- "Gibt es an Eurer Institution eine FD-Policy? Welchen Umfang hat diese? Wo ist sie angesiedelt? Ist darin alles geregelt, was Ihr erwartet?"</a:t>
            </a:r>
          </a:p>
          <a:p>
            <a:pPr>
              <a:defRPr/>
            </a:pPr>
            <a:r>
              <a:rPr lang="de-DE" dirty="0"/>
              <a:t>- Bitte Antworten einfach in den Raum rufen</a:t>
            </a:r>
          </a:p>
          <a:p>
            <a:pPr>
              <a:defRPr/>
            </a:pPr>
            <a:r>
              <a:rPr lang="de-DE" dirty="0"/>
              <a:t>- Ressourcen für Hilfestellungen in den Folien (sonst nicht weiter darauf eingehen)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in Chat [gegen Ende]: Links Policy Uni Münster und Musterleitlinie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0B8AA3F-8D69-0E00-0107-D577B31EDF32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[06m; bis 11:13 --- Folie 5.5-5.6 (2)]</a:t>
            </a:r>
          </a:p>
          <a:p>
            <a:pPr>
              <a:defRPr/>
            </a:pPr>
            <a:r>
              <a:rPr lang="de-DE" dirty="0"/>
              <a:t>ID: 05.02.02.01_v | Einheit 5: FD-</a:t>
            </a:r>
            <a:r>
              <a:rPr lang="de-DE" dirty="0" err="1"/>
              <a:t>Policies</a:t>
            </a:r>
            <a:r>
              <a:rPr lang="de-DE" dirty="0"/>
              <a:t> | Baustein 2: Institutionelle </a:t>
            </a:r>
            <a:r>
              <a:rPr lang="de-DE" dirty="0" err="1"/>
              <a:t>Policies</a:t>
            </a:r>
            <a:endParaRPr lang="de-DE" dirty="0"/>
          </a:p>
          <a:p>
            <a:pPr>
              <a:defRPr/>
            </a:pPr>
            <a:r>
              <a:rPr lang="de-DE" dirty="0"/>
              <a:t>Inhalt 2: FD-Policy (Zuruf) | Schritt 1: TN geben Input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 Zuruf ohne Notizen</a:t>
            </a:r>
          </a:p>
          <a:p>
            <a:pPr>
              <a:defRPr/>
            </a:pPr>
            <a:r>
              <a:rPr lang="de-DE" dirty="0"/>
              <a:t>- "Gibt es an Eurer Institution eine FD-Policy? Welchen Umfang hat diese? Wo ist sie angesiedelt? Ist darin alles geregelt, was Ihr erwartet?"</a:t>
            </a:r>
          </a:p>
          <a:p>
            <a:pPr>
              <a:defRPr/>
            </a:pPr>
            <a:r>
              <a:rPr lang="de-DE" dirty="0"/>
              <a:t>- Bitte Antworten einfach in den Raum rufen</a:t>
            </a:r>
          </a:p>
          <a:p>
            <a:pPr>
              <a:defRPr/>
            </a:pPr>
            <a:r>
              <a:rPr lang="de-DE" dirty="0"/>
              <a:t>- Ressourcen für Hilfestellungen in den Folien (sonst nicht weiter darauf eingehen)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in Chat [gegen Ende]: Links Policy Uni Münster und Musterleitlinie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CCC244B-E92E-8FED-3507-40463AABC6D9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Abschnit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0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FB05A0CF-168F-978B-94BD-04B476DBD0B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83" name="LogosDINInestor.png" descr="LogosDINInestor.png"/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85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3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Aufgab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01E9702-5E40-E13A-27F1-BF4E6F4507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48" y="843558"/>
            <a:ext cx="5274000" cy="395552"/>
          </a:xfrm>
          <a:prstGeom prst="rect">
            <a:avLst/>
          </a:prstGeom>
        </p:spPr>
      </p:pic>
      <p:sp>
        <p:nvSpPr>
          <p:cNvPr id="125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8147" y="1928018"/>
            <a:ext cx="3640237" cy="278209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  <a:lvl2pPr>
              <a:lnSpc>
                <a:spcPct val="150000"/>
              </a:lnSpc>
              <a:spcBef>
                <a:spcPts val="0"/>
              </a:spcBef>
              <a:defRPr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  <a:lvl4pPr>
              <a:lnSpc>
                <a:spcPct val="150000"/>
              </a:lnSpc>
              <a:spcBef>
                <a:spcPts val="0"/>
              </a:spcBef>
              <a:defRPr/>
            </a:lvl4pPr>
            <a:lvl5pPr>
              <a:lnSpc>
                <a:spcPct val="150000"/>
              </a:lnSpc>
              <a:spcBef>
                <a:spcPts val="0"/>
              </a:spcBef>
              <a:defRPr/>
            </a:lvl5pPr>
          </a:lstStyle>
          <a:p>
            <a:pPr>
              <a:defRPr/>
            </a:pPr>
            <a:r>
              <a:t>Text für Folienpunkt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pic>
        <p:nvPicPr>
          <p:cNvPr id="126" name="LogosDINInestor.png" descr="LogosDINInestor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36B47CB-D8F5-3265-BADA-8C04005199FA}"/>
              </a:ext>
            </a:extLst>
          </p:cNvPr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1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132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5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pic>
        <p:nvPicPr>
          <p:cNvPr id="2" name="LogosDINInestor.png" descr="LogosDINInestor.png">
            <a:extLst>
              <a:ext uri="{FF2B5EF4-FFF2-40B4-BE49-F238E27FC236}">
                <a16:creationId xmlns:a16="http://schemas.microsoft.com/office/drawing/2014/main" id="{A900AE2E-09F2-73F4-ACA4-3157009F5C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preserve="1" userDrawn="1">
  <p:cSld name="1_Aufgab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5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8147" y="1928018"/>
            <a:ext cx="3640237" cy="278209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  <a:lvl2pPr>
              <a:lnSpc>
                <a:spcPct val="150000"/>
              </a:lnSpc>
              <a:spcBef>
                <a:spcPts val="0"/>
              </a:spcBef>
              <a:defRPr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  <a:lvl4pPr>
              <a:lnSpc>
                <a:spcPct val="150000"/>
              </a:lnSpc>
              <a:spcBef>
                <a:spcPts val="0"/>
              </a:spcBef>
              <a:defRPr/>
            </a:lvl4pPr>
            <a:lvl5pPr>
              <a:lnSpc>
                <a:spcPct val="150000"/>
              </a:lnSpc>
              <a:spcBef>
                <a:spcPts val="0"/>
              </a:spcBef>
              <a:defRPr/>
            </a:lvl5pPr>
          </a:lstStyle>
          <a:p>
            <a:pPr>
              <a:defRPr/>
            </a:pPr>
            <a:r>
              <a:t>Text für Folienpunkt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pic>
        <p:nvPicPr>
          <p:cNvPr id="126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E22066E-B91A-D040-49FA-E2D173B65FFD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1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131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132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pic>
        <p:nvPicPr>
          <p:cNvPr id="6" name="Grafik 5" descr="Ein Bild, das Text enthält.&#10;&#10;Automatisch generierte Beschreib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14429" y="303492"/>
            <a:ext cx="2376488" cy="1419225"/>
          </a:xfrm>
          <a:prstGeom prst="rect">
            <a:avLst/>
          </a:prstGeom>
        </p:spPr>
      </p:pic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6496B8B-27B5-ED7B-BBCF-5ECEA29FC80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2" name="LogosDINInestor.png" descr="LogosDINInestor.png">
            <a:extLst>
              <a:ext uri="{FF2B5EF4-FFF2-40B4-BE49-F238E27FC236}">
                <a16:creationId xmlns:a16="http://schemas.microsoft.com/office/drawing/2014/main" id="{95E53551-9E77-E99B-66C5-EA5A457924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LogosDINInestor.png" descr="LogosDINInestor.p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Grafik 9" descr="Ein Bild, das Farbigkeit, Screenshot, lila, violett enthält.&#10;&#10;Automatisch generierte Beschreibung">
            <a:extLst>
              <a:ext uri="{FF2B5EF4-FFF2-40B4-BE49-F238E27FC236}">
                <a16:creationId xmlns:a16="http://schemas.microsoft.com/office/drawing/2014/main" id="{97583194-E1AC-BCAA-9C5E-D216FABB9BF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566" y="-414000"/>
            <a:ext cx="9850102" cy="5424122"/>
          </a:xfrm>
          <a:prstGeom prst="rect">
            <a:avLst/>
          </a:prstGeom>
        </p:spPr>
      </p:pic>
      <p:pic>
        <p:nvPicPr>
          <p:cNvPr id="5" name="LogosDINInestor.png" descr="LogosDINInestor.png"/>
          <p:cNvPicPr>
            <a:picLocks noChangeAspect="1"/>
          </p:cNvPicPr>
          <p:nvPr/>
        </p:nvPicPr>
        <p:blipFill>
          <a:blip r:embed="rId5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2571750"/>
            <a:ext cx="8191500" cy="179284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9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13" name="Benjamin Slowig &amp; Jeanne Wilbrandt ( &amp; Katarzyna Biernacka) für die UAG Schulungen/Fortbildungen, AG Forschungsdaten (DINI/nestor)"/>
          <p:cNvSpPr txBox="1"/>
          <p:nvPr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</p:sldLayoutIdLst>
  <p:hf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1pPr>
      <a:lvl2pPr marL="0" marR="0" indent="1714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2pPr>
      <a:lvl3pPr marL="0" marR="0" indent="3429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3pPr>
      <a:lvl4pPr marL="0" marR="0" indent="5143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4pPr>
      <a:lvl5pPr marL="0" marR="0" indent="6858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5pPr>
      <a:lvl6pPr marL="0" marR="0" indent="8572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6pPr>
      <a:lvl7pPr marL="0" marR="0" indent="10287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7pPr>
      <a:lvl8pPr marL="0" marR="0" indent="12001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8pPr>
      <a:lvl9pPr marL="0" marR="0" indent="13716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9pPr>
    </p:titleStyle>
    <p:bodyStyle>
      <a:lvl1pPr marL="2095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1pPr>
      <a:lvl2pPr marL="630555" marR="0" indent="-33528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2pPr>
      <a:lvl3pPr marL="6286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3pPr>
      <a:lvl4pPr marL="8382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4pPr>
      <a:lvl5pPr marL="10477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5pPr>
      <a:lvl6pPr marL="12573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6pPr>
      <a:lvl7pPr marL="1466849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7pPr>
      <a:lvl8pPr marL="16764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8pPr>
      <a:lvl9pPr marL="18859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9pPr>
    </p:bodyStyle>
    <p:otherStyle>
      <a:lvl1pPr marL="0" marR="0" indent="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1714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3429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5143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6858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8572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10287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12001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13716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4279/depositonce-7521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4279/depositonce-752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5281/zenodo.114913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915644" y="3685598"/>
            <a:ext cx="8191500" cy="974384"/>
          </a:xfrm>
        </p:spPr>
        <p:txBody>
          <a:bodyPr/>
          <a:lstStyle/>
          <a:p>
            <a:pPr>
              <a:defRPr/>
            </a:pPr>
            <a:r>
              <a:rPr lang="de-DE"/>
              <a:t>Forschungsdaten-Policies</a:t>
            </a:r>
            <a:endParaRPr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0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264B158-F4B0-49C9-670B-57DC2D2E0449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5.1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6"/>
          <p:cNvSpPr>
            <a:spLocks noGrp="1"/>
          </p:cNvSpPr>
          <p:nvPr>
            <p:ph type="body" sz="half" idx="1"/>
          </p:nvPr>
        </p:nvSpPr>
        <p:spPr bwMode="auto">
          <a:xfrm>
            <a:off x="958147" y="1928018"/>
            <a:ext cx="3640237" cy="2782094"/>
          </a:xfrm>
        </p:spPr>
        <p:txBody>
          <a:bodyPr/>
          <a:lstStyle/>
          <a:p>
            <a:pPr>
              <a:defRPr/>
            </a:pPr>
            <a:r>
              <a:rPr lang="de-DE"/>
              <a:t>Zeitschriften- oder Verlags-Policies</a:t>
            </a:r>
          </a:p>
          <a:p>
            <a:pPr>
              <a:defRPr/>
            </a:pPr>
            <a:r>
              <a:rPr lang="de-DE"/>
              <a:t>Förderrichtlinien</a:t>
            </a:r>
            <a:endParaRPr/>
          </a:p>
          <a:p>
            <a:pPr>
              <a:defRPr/>
            </a:pPr>
            <a:r>
              <a:rPr lang="de-DE"/>
              <a:t>Fachspezifische Policies</a:t>
            </a:r>
          </a:p>
          <a:p>
            <a:pPr>
              <a:defRPr/>
            </a:pPr>
            <a:r>
              <a:rPr lang="de-DE"/>
              <a:t>Institutionelle Policies</a:t>
            </a:r>
          </a:p>
          <a:p>
            <a:pPr>
              <a:defRPr/>
            </a:pPr>
            <a:endParaRPr lang="de-DE"/>
          </a:p>
        </p:txBody>
      </p:sp>
      <p:sp>
        <p:nvSpPr>
          <p:cNvPr id="4" name="Titel 5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Forschungsdaten-Policy</a:t>
            </a:r>
            <a:endParaRPr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Eine Forschungsdaten-Policy enthält Richtlinien zum Umgang mit Forschungsdaten: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042A714-0F7C-DFB8-9A8B-45A3B38B6512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5.2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6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7501582" cy="2732757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85000" lnSpcReduction="10000"/>
          </a:bodyPr>
          <a:lstStyle/>
          <a:p>
            <a:pPr>
              <a:defRPr/>
            </a:pPr>
            <a:r>
              <a:rPr lang="de-DE"/>
              <a:t>Erklärung zur Datenverfügbarkeit erforderlich</a:t>
            </a:r>
            <a:endParaRPr/>
          </a:p>
          <a:p>
            <a:pPr>
              <a:defRPr/>
            </a:pPr>
            <a:r>
              <a:rPr lang="de-DE"/>
              <a:t>Deutliche Aufforderung, zugrundeliegende Datensätze öffentlich zugänglich zu machen. Bestimmten Datentypen müssen veröffentlicht werden (z. B. DNA-Sequenzdaten)</a:t>
            </a:r>
            <a:endParaRPr/>
          </a:p>
          <a:p>
            <a:pPr>
              <a:defRPr/>
            </a:pPr>
            <a:r>
              <a:rPr lang="de-DE"/>
              <a:t>Zugang für Gutachter zu den zugrundeliegenden Daten</a:t>
            </a:r>
            <a:endParaRPr/>
          </a:p>
          <a:p>
            <a:pPr>
              <a:defRPr/>
            </a:pPr>
            <a:r>
              <a:rPr lang="de-DE"/>
              <a:t>Falls eine Veröffentlichung der Daten nicht möglich ist (z. B. aus Datenschutzgründen), muss die Verfügbarkeit zusammen mit den Bedingungen für den Zugang im Manuskript angegeben werden  </a:t>
            </a:r>
            <a:endParaRPr/>
          </a:p>
        </p:txBody>
      </p:sp>
      <p:sp>
        <p:nvSpPr>
          <p:cNvPr id="4" name="Titel 5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Verlags-Policies</a:t>
            </a:r>
            <a:endParaRPr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Beispiel Springer Nature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4D6AD92-4EAF-04D6-8FBF-6EAF53CC3B08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5.3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Institutionelle FD-Policy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</a:t>
            </a:fld>
            <a:endParaRPr lang="de-DE"/>
          </a:p>
        </p:txBody>
      </p:sp>
      <p:pic>
        <p:nvPicPr>
          <p:cNvPr id="9" name="Grafik 8" descr="Ein Bild, das Text, Screenshot, Schrift, Zahl enthält.&#10;&#10;Automatisch generierte Beschreibung"/>
          <p:cNvPicPr>
            <a:picLocks noChangeAspect="1"/>
          </p:cNvPicPr>
          <p:nvPr/>
        </p:nvPicPr>
        <p:blipFill>
          <a:blip r:embed="rId3"/>
          <a:srcRect t="-1" b="968"/>
          <a:stretch/>
        </p:blipFill>
        <p:spPr bwMode="auto">
          <a:xfrm>
            <a:off x="1691680" y="1165313"/>
            <a:ext cx="4896544" cy="3601949"/>
          </a:xfrm>
          <a:prstGeom prst="rect">
            <a:avLst/>
          </a:prstGeom>
        </p:spPr>
      </p:pic>
      <p:sp>
        <p:nvSpPr>
          <p:cNvPr id="7" name="Textfeld 9"/>
          <p:cNvSpPr/>
          <p:nvPr/>
        </p:nvSpPr>
        <p:spPr bwMode="auto">
          <a:xfrm>
            <a:off x="5948696" y="4245496"/>
            <a:ext cx="3007247" cy="521765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l">
              <a:defRPr/>
            </a:pPr>
            <a:r>
              <a:rPr lang="de-DE" sz="700" spc="-1" dirty="0">
                <a:latin typeface="+mn-lt"/>
                <a:ea typeface="+mn-ea"/>
                <a:cs typeface="+mn-cs"/>
              </a:rPr>
              <a:t>Quelle: </a:t>
            </a:r>
            <a:r>
              <a:rPr lang="de-DE" sz="700" spc="-1" dirty="0" err="1">
                <a:latin typeface="+mn-lt"/>
                <a:ea typeface="+mn-ea"/>
                <a:cs typeface="+mn-cs"/>
              </a:rPr>
              <a:t>Hiemenz</a:t>
            </a:r>
            <a:r>
              <a:rPr lang="de-DE" sz="700" spc="-1" dirty="0">
                <a:latin typeface="+mn-lt"/>
                <a:ea typeface="+mn-ea"/>
                <a:cs typeface="+mn-cs"/>
              </a:rPr>
              <a:t>, B.; </a:t>
            </a:r>
            <a:r>
              <a:rPr lang="de-DE" sz="700" spc="-1" dirty="0" err="1">
                <a:latin typeface="+mn-lt"/>
                <a:ea typeface="+mn-ea"/>
                <a:cs typeface="+mn-cs"/>
              </a:rPr>
              <a:t>Kuberek</a:t>
            </a:r>
            <a:r>
              <a:rPr lang="de-DE" sz="700" spc="-1" dirty="0">
                <a:latin typeface="+mn-lt"/>
                <a:ea typeface="+mn-ea"/>
                <a:cs typeface="+mn-cs"/>
              </a:rPr>
              <a:t>, M. (2018): Empfehlungen zur Erstellung institutioneller Forschungsdaten-</a:t>
            </a:r>
            <a:r>
              <a:rPr lang="de-DE" sz="700" spc="-1" dirty="0" err="1">
                <a:latin typeface="+mn-lt"/>
                <a:ea typeface="+mn-ea"/>
                <a:cs typeface="+mn-cs"/>
              </a:rPr>
              <a:t>Policies</a:t>
            </a:r>
            <a:r>
              <a:rPr lang="de-DE" sz="700" spc="-1" dirty="0">
                <a:latin typeface="+mn-lt"/>
                <a:ea typeface="+mn-ea"/>
                <a:cs typeface="+mn-cs"/>
              </a:rPr>
              <a:t>. Das Forschungsdaten-Policy-Kit als generischer Baukasten mit Leitfragen und Textbausteinen für Hochschulen in Deutschland. </a:t>
            </a:r>
            <a:r>
              <a:rPr lang="de-DE" sz="700" u="sng" spc="-1" dirty="0">
                <a:latin typeface="+mn-lt"/>
                <a:ea typeface="+mn-ea"/>
                <a:cs typeface="+mn-cs"/>
                <a:hlinkClick r:id="rId4" tooltip="https://doi.org/10.14279/depositonce-7521"/>
              </a:rPr>
              <a:t>https://doi.org/10.14279/depositonce-7521</a:t>
            </a:r>
            <a:endParaRPr lang="de-DE" sz="700" spc="-1" dirty="0">
              <a:latin typeface="+mn-lt"/>
              <a:ea typeface="+mn-ea"/>
              <a:cs typeface="+mn-cs"/>
            </a:endParaRPr>
          </a:p>
        </p:txBody>
      </p:sp>
      <p:sp>
        <p:nvSpPr>
          <p:cNvPr id="10" name="Textplatzhalter 1"/>
          <p:cNvSpPr txBox="1"/>
          <p:nvPr/>
        </p:nvSpPr>
        <p:spPr bwMode="auto">
          <a:xfrm>
            <a:off x="538163" y="1452563"/>
            <a:ext cx="8191500" cy="381000"/>
          </a:xfrm>
          <a:prstGeom prst="rect">
            <a:avLst/>
          </a:prstGeom>
        </p:spPr>
        <p:txBody>
          <a:bodyPr/>
          <a:lstStyle>
            <a:lvl1pPr marL="0" marR="0" indent="0" algn="l" defTabSz="309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solidFill>
                  <a:srgbClr val="C63B87"/>
                </a:solidFill>
                <a:latin typeface="+mj-lt"/>
                <a:ea typeface="+mj-ea"/>
                <a:cs typeface="+mj-cs"/>
              </a:defRPr>
            </a:lvl1pPr>
            <a:lvl2pPr marL="630555" marR="0" indent="-33528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2pPr>
            <a:lvl3pPr marL="6286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3pPr>
            <a:lvl4pPr marL="8382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4pPr>
            <a:lvl5pPr marL="10477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5pPr>
            <a:lvl6pPr marL="12573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6pPr>
            <a:lvl7pPr marL="1466849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7pPr>
            <a:lvl8pPr marL="16764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8pPr>
            <a:lvl9pPr marL="18859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defRPr/>
            </a:pPr>
            <a:r>
              <a:rPr lang="de-DE"/>
              <a:t>Inhalte:</a:t>
            </a:r>
            <a:endParaRPr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93BF22D-17E7-49E5-0B2F-4053372AFEBC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5.4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half" idx="1"/>
          </p:nvPr>
        </p:nvSpPr>
        <p:spPr bwMode="auto">
          <a:xfrm>
            <a:off x="958147" y="1928018"/>
            <a:ext cx="6422165" cy="2782094"/>
          </a:xfrm>
        </p:spPr>
        <p:txBody>
          <a:bodyPr/>
          <a:lstStyle/>
          <a:p>
            <a:pPr>
              <a:defRPr/>
            </a:pPr>
            <a:r>
              <a:rPr lang="de-DE"/>
              <a:t>Gibt es an deiner Einrichtung eine Forschungsdaten-Policy?</a:t>
            </a:r>
            <a:endParaRPr/>
          </a:p>
          <a:p>
            <a:pPr>
              <a:defRPr/>
            </a:pPr>
            <a:r>
              <a:rPr lang="de-DE"/>
              <a:t>Welchen Umfang hat sie? Was wird wie geregelt?</a:t>
            </a:r>
            <a:endParaRPr/>
          </a:p>
          <a:p>
            <a:pPr marL="0" indent="0">
              <a:buNone/>
              <a:defRPr/>
            </a:pPr>
            <a:r>
              <a:rPr lang="de-DE" i="1"/>
              <a:t>und / oder  </a:t>
            </a:r>
            <a:endParaRPr i="1"/>
          </a:p>
          <a:p>
            <a:pPr>
              <a:defRPr/>
            </a:pPr>
            <a:r>
              <a:rPr lang="de-DE"/>
              <a:t>Würdest du dir eine Forschungsdaten-Policy wünschen? </a:t>
            </a:r>
            <a:endParaRPr/>
          </a:p>
          <a:p>
            <a:pPr>
              <a:defRPr/>
            </a:pPr>
            <a:r>
              <a:rPr lang="de-DE"/>
              <a:t>Welche Inhalte sollte sie haben?</a:t>
            </a:r>
            <a:endParaRPr/>
          </a:p>
          <a:p>
            <a:pPr>
              <a:defRPr/>
            </a:pPr>
            <a:endParaRPr lang="de-DE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Forschungsdaten-Policy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</a:t>
            </a:fld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Diskussion</a:t>
            </a:r>
            <a:endParaRPr/>
          </a:p>
        </p:txBody>
      </p:sp>
      <p:sp>
        <p:nvSpPr>
          <p:cNvPr id="6" name="Inhaltsplatzhalter 3"/>
          <p:cNvSpPr/>
          <p:nvPr/>
        </p:nvSpPr>
        <p:spPr bwMode="auto"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b="1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1pPr>
            <a:lvl2pPr marL="457200" indent="0" algn="l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1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2pPr>
            <a:lvl3pPr marL="914400" indent="0" algn="l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1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3pPr>
            <a:lvl4pPr marL="1371600" indent="0" algn="l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4pPr>
            <a:lvl5pPr marL="1828800" indent="0" algn="l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5pPr>
            <a:lvl6pPr marL="2286000" indent="0" algn="l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4B48D3D-03AF-0B86-A939-9BE180ECD5F5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5.5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type="body" sz="half" idx="1"/>
          </p:nvPr>
        </p:nvSpPr>
        <p:spPr bwMode="auto">
          <a:xfrm>
            <a:off x="958850" y="1805086"/>
            <a:ext cx="7285558" cy="2782888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de-DE" sz="1600" dirty="0" err="1"/>
              <a:t>Hiemenz</a:t>
            </a:r>
            <a:r>
              <a:rPr lang="de-DE" sz="1600" dirty="0"/>
              <a:t>, B.; </a:t>
            </a:r>
            <a:r>
              <a:rPr lang="de-DE" sz="1600" dirty="0" err="1"/>
              <a:t>Kuberek</a:t>
            </a:r>
            <a:r>
              <a:rPr lang="de-DE" sz="1600" dirty="0"/>
              <a:t>, M. (2018): </a:t>
            </a:r>
            <a:r>
              <a:rPr lang="de-DE" sz="1600" b="1" dirty="0"/>
              <a:t>Empfehlungen zur Erstellung institutioneller Forschungsdaten-</a:t>
            </a:r>
            <a:r>
              <a:rPr lang="de-DE" sz="1600" b="1" dirty="0" err="1"/>
              <a:t>Policies</a:t>
            </a:r>
            <a:r>
              <a:rPr lang="de-DE" sz="1600" b="1" dirty="0"/>
              <a:t>. Das Forschungsdaten-Policy-Kit als generischer Baukasten mit Leitfragen und Textbausteinen für Hochschulen in Deutschland</a:t>
            </a:r>
            <a:r>
              <a:rPr lang="de-DE" sz="1600" dirty="0"/>
              <a:t>. </a:t>
            </a:r>
            <a:br>
              <a:rPr lang="de-DE" sz="1600" dirty="0"/>
            </a:br>
            <a:r>
              <a:rPr lang="de-DE" sz="1600" dirty="0"/>
              <a:t>DOI: </a:t>
            </a:r>
            <a:r>
              <a:rPr lang="de-DE" sz="1600" u="sng" dirty="0">
                <a:hlinkClick r:id="rId3" tooltip="https://doi.org/10.14279/depositonce-7521"/>
              </a:rPr>
              <a:t>10.14279/depositonce-7521</a:t>
            </a:r>
            <a:endParaRPr lang="de-DE" sz="1600" dirty="0"/>
          </a:p>
          <a:p>
            <a:pPr>
              <a:defRPr/>
            </a:pPr>
            <a:r>
              <a:rPr lang="de-DE" sz="1600" dirty="0"/>
              <a:t>Grasse, Marleen; López, Ania; Winter, Nina (2018): </a:t>
            </a:r>
            <a:r>
              <a:rPr lang="de-DE" sz="1600" b="1" dirty="0"/>
              <a:t>Musterleitlinie für Forschungsdatenmanagement (FDM) an Hochschulen und Forschungseinrichtungen</a:t>
            </a:r>
            <a:r>
              <a:rPr lang="de-DE" sz="1600" dirty="0"/>
              <a:t>. DOI: </a:t>
            </a:r>
            <a:r>
              <a:rPr lang="de-DE" sz="1600" u="sng" dirty="0">
                <a:hlinkClick r:id="rId4" tooltip="https://doi.org/10.5281/zenodo.1149133"/>
              </a:rPr>
              <a:t>10.5281/zenodo.1149133 </a:t>
            </a:r>
            <a:endParaRPr lang="de-DE" sz="1600" dirty="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Hilfestellungen</a:t>
            </a:r>
            <a:endParaRPr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…bei der Erstellung einer institutionellen Policy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DB4C612-31A5-5CC0-4EDD-FAE1BFCFBC76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5.6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tT_Design">
  <a:themeElements>
    <a:clrScheme name="31_ColorGradientLight">
      <a:dk1>
        <a:srgbClr val="5E5E5E"/>
      </a:dk1>
      <a:lt1>
        <a:srgbClr val="005E00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Calibri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31_ColorGradientLigh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solidFill>
          <a:srgbClr val="000000"/>
        </a:solidFill>
        <a:ln w="12700" cap="flat">
          <a:noFill/>
          <a:miter lim="400000"/>
        </a:ln>
      </a:spPr>
      <a:bodyPr rtlCol="0" anchor="ctr"/>
      <a:lstStyle>
        <a:defPPr algn="ctr">
          <a:defRPr sz="2800" dirty="0" smtClean="0">
            <a:solidFill>
              <a:srgbClr val="FFFFFF"/>
            </a:solidFill>
          </a:defRPr>
        </a:defPPr>
      </a:lstStyle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TtT_Design</Template>
  <TotalTime>0</TotalTime>
  <Words>729</Words>
  <Application>Microsoft Macintosh PowerPoint</Application>
  <DocSecurity>0</DocSecurity>
  <PresentationFormat>Bildschirmpräsentation (16:9)</PresentationFormat>
  <Paragraphs>104</Paragraphs>
  <Slides>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Source Sans Pro Light</vt:lpstr>
      <vt:lpstr>TtT_Design</vt:lpstr>
      <vt:lpstr>Forschungsdaten-Policies</vt:lpstr>
      <vt:lpstr>Forschungsdaten-Policy</vt:lpstr>
      <vt:lpstr>Verlags-Policies</vt:lpstr>
      <vt:lpstr>Institutionelle FD-Policy</vt:lpstr>
      <vt:lpstr>Forschungsdaten-Policy</vt:lpstr>
      <vt:lpstr>Hilfestellungen</vt:lpstr>
    </vt:vector>
  </TitlesOfParts>
  <Manager/>
  <Company>Humboldt-u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Train-the-Trainer Workshop zum Thema Forschungsdatenmanagement</dc:title>
  <dc:subject/>
  <dc:creator>Katarzyna Biernacka;Petra Buchholz;Sarah Ann Danker;Dr. Dominika Dolzycka;Claudia Engelhardt;Kerstin Helbig;Dr. Juliane Jacob;Dr. Janna Neumann;Dr. Carolin Odebrecht;Dr. Ute Trautwein-Bruns;Cord Wiljes;Dr. Ulrike Wuttke</dc:creator>
  <cp:keywords/>
  <dc:description/>
  <cp:lastModifiedBy>Jeanne Wilbrandt</cp:lastModifiedBy>
  <cp:revision>399</cp:revision>
  <cp:lastPrinted>2023-12-12T21:02:09Z</cp:lastPrinted>
  <dcterms:created xsi:type="dcterms:W3CDTF">2017-05-29T08:09:42Z</dcterms:created>
  <dcterms:modified xsi:type="dcterms:W3CDTF">2023-12-13T09:14:35Z</dcterms:modified>
  <cp:category/>
  <dc:identifier/>
  <cp:contentStatus/>
  <dc:language/>
  <cp:version/>
</cp:coreProperties>
</file>