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100"/>
  </p:notesMasterIdLst>
  <p:sldIdLst>
    <p:sldId id="256" r:id="rId2"/>
    <p:sldId id="364" r:id="rId3"/>
    <p:sldId id="365" r:id="rId4"/>
    <p:sldId id="366" r:id="rId5"/>
    <p:sldId id="367" r:id="rId6"/>
    <p:sldId id="257" r:id="rId7"/>
    <p:sldId id="368" r:id="rId8"/>
    <p:sldId id="258" r:id="rId9"/>
    <p:sldId id="259" r:id="rId10"/>
    <p:sldId id="260" r:id="rId11"/>
    <p:sldId id="261" r:id="rId12"/>
    <p:sldId id="262" r:id="rId13"/>
    <p:sldId id="263" r:id="rId14"/>
    <p:sldId id="264" r:id="rId15"/>
    <p:sldId id="265" r:id="rId16"/>
    <p:sldId id="266" r:id="rId17"/>
    <p:sldId id="369" r:id="rId18"/>
    <p:sldId id="267" r:id="rId19"/>
    <p:sldId id="268" r:id="rId20"/>
    <p:sldId id="269" r:id="rId21"/>
    <p:sldId id="270" r:id="rId22"/>
    <p:sldId id="271" r:id="rId23"/>
    <p:sldId id="272" r:id="rId24"/>
    <p:sldId id="273" r:id="rId25"/>
    <p:sldId id="274" r:id="rId26"/>
    <p:sldId id="275" r:id="rId27"/>
    <p:sldId id="276" r:id="rId28"/>
    <p:sldId id="277" r:id="rId29"/>
    <p:sldId id="360" r:id="rId30"/>
    <p:sldId id="278" r:id="rId31"/>
    <p:sldId id="279" r:id="rId32"/>
    <p:sldId id="280" r:id="rId33"/>
    <p:sldId id="281" r:id="rId34"/>
    <p:sldId id="370" r:id="rId35"/>
    <p:sldId id="371" r:id="rId36"/>
    <p:sldId id="372" r:id="rId37"/>
    <p:sldId id="282" r:id="rId38"/>
    <p:sldId id="283" r:id="rId39"/>
    <p:sldId id="284" r:id="rId40"/>
    <p:sldId id="285" r:id="rId41"/>
    <p:sldId id="286" r:id="rId42"/>
    <p:sldId id="287" r:id="rId43"/>
    <p:sldId id="288" r:id="rId44"/>
    <p:sldId id="289" r:id="rId45"/>
    <p:sldId id="290" r:id="rId46"/>
    <p:sldId id="322" r:id="rId47"/>
    <p:sldId id="292" r:id="rId48"/>
    <p:sldId id="293" r:id="rId49"/>
    <p:sldId id="294" r:id="rId50"/>
    <p:sldId id="303" r:id="rId51"/>
    <p:sldId id="316" r:id="rId52"/>
    <p:sldId id="304" r:id="rId53"/>
    <p:sldId id="305" r:id="rId54"/>
    <p:sldId id="373" r:id="rId55"/>
    <p:sldId id="374" r:id="rId56"/>
    <p:sldId id="323" r:id="rId57"/>
    <p:sldId id="325" r:id="rId58"/>
    <p:sldId id="361" r:id="rId59"/>
    <p:sldId id="375" r:id="rId60"/>
    <p:sldId id="376" r:id="rId61"/>
    <p:sldId id="326" r:id="rId62"/>
    <p:sldId id="377" r:id="rId63"/>
    <p:sldId id="327" r:id="rId64"/>
    <p:sldId id="328" r:id="rId65"/>
    <p:sldId id="378" r:id="rId66"/>
    <p:sldId id="379" r:id="rId67"/>
    <p:sldId id="330" r:id="rId68"/>
    <p:sldId id="331" r:id="rId69"/>
    <p:sldId id="332" r:id="rId70"/>
    <p:sldId id="333" r:id="rId71"/>
    <p:sldId id="334" r:id="rId72"/>
    <p:sldId id="335" r:id="rId73"/>
    <p:sldId id="336" r:id="rId74"/>
    <p:sldId id="337" r:id="rId75"/>
    <p:sldId id="338" r:id="rId76"/>
    <p:sldId id="339" r:id="rId77"/>
    <p:sldId id="340" r:id="rId78"/>
    <p:sldId id="341" r:id="rId79"/>
    <p:sldId id="342" r:id="rId80"/>
    <p:sldId id="343" r:id="rId81"/>
    <p:sldId id="344" r:id="rId82"/>
    <p:sldId id="345" r:id="rId83"/>
    <p:sldId id="346" r:id="rId84"/>
    <p:sldId id="347" r:id="rId85"/>
    <p:sldId id="348" r:id="rId86"/>
    <p:sldId id="349" r:id="rId87"/>
    <p:sldId id="381" r:id="rId88"/>
    <p:sldId id="382" r:id="rId89"/>
    <p:sldId id="350" r:id="rId90"/>
    <p:sldId id="351" r:id="rId91"/>
    <p:sldId id="383" r:id="rId92"/>
    <p:sldId id="353" r:id="rId93"/>
    <p:sldId id="355" r:id="rId94"/>
    <p:sldId id="356" r:id="rId95"/>
    <p:sldId id="354" r:id="rId96"/>
    <p:sldId id="358" r:id="rId97"/>
    <p:sldId id="357" r:id="rId98"/>
    <p:sldId id="362" r:id="rId99"/>
  </p:sldIdLst>
  <p:sldSz cx="9144000" cy="5143500" type="screen16x9"/>
  <p:notesSz cx="5143500" cy="9144000"/>
  <p:defaultTex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marL="0" marR="0" indent="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1pPr>
    <a:lvl2pPr marL="0" marR="0" indent="4572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2pPr>
    <a:lvl3pPr marL="0" marR="0" indent="9144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3pPr>
    <a:lvl4pPr marL="0" marR="0" indent="13716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4pPr>
    <a:lvl5pPr marL="0" marR="0" indent="18288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5pPr>
    <a:lvl6pPr marL="0" marR="0" indent="22860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6pPr>
    <a:lvl7pPr marL="0" marR="0" indent="27432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7pPr>
    <a:lvl8pPr marL="0" marR="0" indent="32004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8pPr>
    <a:lvl9pPr marL="0" marR="0" indent="36576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9pPr>
  </p:defaultTextStyle>
  <p:extLst>
    <p:ext uri="{521415D9-36F7-43E2-AB2F-B90AF26B5E84}">
      <p14:sectionLst xmlns:p14="http://schemas.microsoft.com/office/powerpoint/2010/main">
        <p14:section name="Standardabschnitt" id="{5EFD6F06-1067-4F9E-84B2-A109DA3274FB}">
          <p14:sldIdLst>
            <p14:sldId id="256"/>
          </p14:sldIdLst>
        </p14:section>
        <p14:section name="Einheit 14: Begrüßung und Orientierung am 2. Tag" id="{C73AB99E-C404-4DC1-BC3F-FEF735173A13}">
          <p14:sldIdLst>
            <p14:sldId id="364"/>
            <p14:sldId id="365"/>
            <p14:sldId id="366"/>
            <p14:sldId id="367"/>
            <p14:sldId id="257"/>
            <p14:sldId id="368"/>
            <p14:sldId id="258"/>
            <p14:sldId id="259"/>
          </p14:sldIdLst>
        </p14:section>
        <p14:section name="Einheit 15: Publikation von FD" id="{8A2271AB-4C28-4FB3-A321-669CEC328AC4}">
          <p14:sldIdLst>
            <p14:sldId id="260"/>
            <p14:sldId id="261"/>
            <p14:sldId id="262"/>
            <p14:sldId id="263"/>
            <p14:sldId id="264"/>
            <p14:sldId id="265"/>
            <p14:sldId id="266"/>
            <p14:sldId id="369"/>
            <p14:sldId id="267"/>
            <p14:sldId id="268"/>
            <p14:sldId id="269"/>
            <p14:sldId id="270"/>
            <p14:sldId id="271"/>
            <p14:sldId id="272"/>
            <p14:sldId id="273"/>
            <p14:sldId id="274"/>
            <p14:sldId id="275"/>
            <p14:sldId id="276"/>
            <p14:sldId id="277"/>
            <p14:sldId id="360"/>
            <p14:sldId id="278"/>
            <p14:sldId id="279"/>
            <p14:sldId id="280"/>
            <p14:sldId id="281"/>
            <p14:sldId id="370"/>
            <p14:sldId id="371"/>
            <p14:sldId id="372"/>
          </p14:sldIdLst>
        </p14:section>
        <p14:section name="Einheit 16: Nachnutzung von FD" id="{36403DF2-1C44-4171-B03E-5F854CD977FF}">
          <p14:sldIdLst>
            <p14:sldId id="282"/>
            <p14:sldId id="283"/>
            <p14:sldId id="284"/>
            <p14:sldId id="285"/>
            <p14:sldId id="286"/>
            <p14:sldId id="287"/>
            <p14:sldId id="288"/>
            <p14:sldId id="289"/>
            <p14:sldId id="290"/>
            <p14:sldId id="322"/>
          </p14:sldIdLst>
        </p14:section>
        <p14:section name="Einheit 17: Rechtliche Aspekte" id="{4905F5C3-FF6F-472C-9BA0-4C819DD09926}">
          <p14:sldIdLst>
            <p14:sldId id="292"/>
            <p14:sldId id="293"/>
            <p14:sldId id="294"/>
            <p14:sldId id="303"/>
            <p14:sldId id="316"/>
            <p14:sldId id="304"/>
            <p14:sldId id="305"/>
            <p14:sldId id="373"/>
            <p14:sldId id="374"/>
          </p14:sldIdLst>
        </p14:section>
        <p14:section name="Einheit 18: FD-Infrastrukturen" id="{8A1FB4B0-5C9D-45F5-AED0-57D8FFE6A169}">
          <p14:sldIdLst>
            <p14:sldId id="323"/>
            <p14:sldId id="325"/>
            <p14:sldId id="361"/>
            <p14:sldId id="375"/>
            <p14:sldId id="376"/>
            <p14:sldId id="326"/>
            <p14:sldId id="377"/>
          </p14:sldIdLst>
        </p14:section>
        <p14:section name="Einheit 19: Praktische Übung" id="{9B47DF71-9557-414F-A56A-3E18459D0C73}">
          <p14:sldIdLst>
            <p14:sldId id="327"/>
            <p14:sldId id="328"/>
            <p14:sldId id="378"/>
            <p14:sldId id="379"/>
          </p14:sldIdLst>
        </p14:section>
        <p14:section name="Einheit 20: Einführung in die Konzeptentwicklung" id="{367DC7AD-D787-4CC2-AA3D-31ED16D033FF}">
          <p14:sldIdLst>
            <p14:sldId id="330"/>
            <p14:sldId id="331"/>
            <p14:sldId id="332"/>
            <p14:sldId id="333"/>
            <p14:sldId id="334"/>
            <p14:sldId id="335"/>
            <p14:sldId id="336"/>
            <p14:sldId id="337"/>
            <p14:sldId id="338"/>
            <p14:sldId id="339"/>
            <p14:sldId id="340"/>
            <p14:sldId id="341"/>
            <p14:sldId id="342"/>
            <p14:sldId id="343"/>
            <p14:sldId id="344"/>
            <p14:sldId id="345"/>
          </p14:sldIdLst>
        </p14:section>
        <p14:section name="Einheit 21: Didaktische Methoden" id="{FCF4EF11-AB06-41F4-AB83-0FA2B579F4FC}">
          <p14:sldIdLst>
            <p14:sldId id="346"/>
            <p14:sldId id="347"/>
            <p14:sldId id="348"/>
            <p14:sldId id="349"/>
            <p14:sldId id="381"/>
            <p14:sldId id="382"/>
          </p14:sldIdLst>
        </p14:section>
        <p14:section name="Einheit 22: Evaluation, Feedback und Verabschiedung" id="{CB24733F-4963-476A-90B5-20912F54C2CB}">
          <p14:sldIdLst>
            <p14:sldId id="350"/>
            <p14:sldId id="351"/>
            <p14:sldId id="383"/>
            <p14:sldId id="353"/>
            <p14:sldId id="355"/>
            <p14:sldId id="356"/>
            <p14:sldId id="354"/>
            <p14:sldId id="358"/>
            <p14:sldId id="357"/>
            <p14:sldId id="36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CF1AB2-1976-4502-BF36-3FF5EA218861}">
  <a:tblStyle styleId="{69CF1AB2-1976-4502-BF36-3FF5EA218861}" styleName="Medium Style 4 - Accent 1">
    <a:wholeTbl>
      <a:tcTxStyle>
        <a:fontRef idx="minor">
          <a:prstClr val="black"/>
        </a:fontRef>
        <a:schemeClr val="dk1"/>
      </a:tcTxStyle>
      <a:tcStyle>
        <a:tcBdr>
          <a:left>
            <a:ln w="12700">
              <a:solidFill>
                <a:schemeClr val="accent1"/>
              </a:solidFill>
            </a:ln>
          </a:left>
          <a:right>
            <a:ln w="12700">
              <a:solidFill>
                <a:schemeClr val="accent1"/>
              </a:solidFill>
            </a:ln>
          </a:right>
          <a:top>
            <a:ln w="12700">
              <a:solidFill>
                <a:schemeClr val="accent1"/>
              </a:solidFill>
            </a:ln>
          </a:top>
          <a:bottom>
            <a:ln w="12700">
              <a:solidFill>
                <a:schemeClr val="accent1"/>
              </a:solidFill>
            </a:ln>
          </a:bottom>
          <a:insideH>
            <a:ln w="12700">
              <a:solidFill>
                <a:schemeClr val="accent1"/>
              </a:solidFill>
            </a:ln>
          </a:insideH>
          <a:insideV>
            <a:ln w="12700">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dk1"/>
      </a:tcTxStyle>
      <a:tcStyle>
        <a:tcBdr/>
      </a:tcStyle>
    </a:lastCol>
    <a:firstCol>
      <a:tcTxStyle b="on">
        <a:fontRef idx="minor">
          <a:prstClr val="black"/>
        </a:fontRef>
        <a:schemeClr val="dk1"/>
      </a:tcTxStyle>
      <a:tcStyle>
        <a:tcBdr/>
      </a:tcStyle>
    </a:firstCol>
    <a:lastRow>
      <a:tcTxStyle b="on">
        <a:fontRef idx="minor">
          <a:prstClr val="black"/>
        </a:fontRef>
        <a:schemeClr val="dk1"/>
      </a:tcTxStyle>
      <a:tcStyle>
        <a:tcBdr>
          <a:top>
            <a:ln w="38100">
              <a:solidFill>
                <a:schemeClr val="accent1"/>
              </a:solidFill>
            </a:ln>
          </a:top>
        </a:tcBdr>
        <a:fill>
          <a:solidFill>
            <a:schemeClr val="accent1">
              <a:tint val="20000"/>
            </a:schemeClr>
          </a:solidFill>
        </a:fill>
      </a:tcStyle>
    </a:lastRow>
    <a:seCell>
      <a:tcStyle>
        <a:tcBdr/>
      </a:tcStyle>
    </a:seCell>
    <a:swCell>
      <a:tcStyle>
        <a:tcBdr/>
      </a:tcStyle>
    </a:swCell>
    <a:firstRow>
      <a:tcTxStyle b="on">
        <a:fontRef idx="minor">
          <a:prstClr val="black"/>
        </a:fontRef>
        <a:schemeClr val="dk1"/>
      </a:tcTxStyle>
      <a:tcStyle>
        <a:tcBdr>
          <a:bottom>
            <a:ln w="12700">
              <a:solidFill>
                <a:schemeClr val="accent1"/>
              </a:solidFill>
            </a:ln>
          </a:bottom>
        </a:tcBdr>
        <a:fill>
          <a:solidFill>
            <a:schemeClr val="accent1">
              <a:tint val="20000"/>
            </a:schemeClr>
          </a:solidFill>
        </a:fill>
      </a:tcStyle>
    </a:firstRow>
    <a:neCell>
      <a:tcStyle>
        <a:tcBdr/>
      </a:tcStyle>
    </a:neCell>
    <a:nwCell>
      <a:tcStyle>
        <a:tcBdr/>
      </a:tcStyle>
    </a:nwCell>
  </a:tblStyle>
  <a:tblStyle styleId="{9D7B26C5-4107-4FEC-AEDC-1716B250A1EF}" styleName="Helle Formatvorlage 1">
    <a:wholeTbl>
      <a:tcTxStyle>
        <a:fontRef idx="minor">
          <a:srgbClr val="000000"/>
        </a:fontRef>
        <a:schemeClr val="tx1"/>
      </a:tcTxStyle>
      <a:tcStyle>
        <a:tcBdr>
          <a:left>
            <a:ln w="12700">
              <a:noFill/>
            </a:ln>
          </a:left>
          <a:right>
            <a:ln w="12700">
              <a:noFill/>
            </a:ln>
          </a:right>
          <a:top>
            <a:ln w="12700">
              <a:solidFill>
                <a:schemeClr val="tx1"/>
              </a:solidFill>
            </a:ln>
          </a:top>
          <a:bottom>
            <a:ln w="12700">
              <a:solidFill>
                <a:schemeClr val="tx1"/>
              </a:solidFill>
            </a:ln>
          </a:bottom>
          <a:insideH>
            <a:ln w="12700">
              <a:noFill/>
            </a:ln>
          </a:insideH>
          <a:insideV>
            <a:ln w="12700">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band2V>
      <a:tcStyle>
        <a:tcBdr/>
        <a:fill>
          <a:solidFill>
            <a:schemeClr val="tx1">
              <a:alpha val="20000"/>
            </a:schemeClr>
          </a:solidFill>
        </a:fill>
      </a:tcStyle>
    </a:band2V>
    <a:lastCol>
      <a:tcStyle>
        <a:tcBdr/>
      </a:tcStyle>
    </a:lastCol>
    <a:firstCol>
      <a:tcStyle>
        <a:tcBdr/>
      </a:tcStyle>
    </a:firstCol>
    <a:lastRow>
      <a:tcStyle>
        <a:tcBdr>
          <a:top>
            <a:ln w="12700">
              <a:solidFill>
                <a:schemeClr val="tx1"/>
              </a:solidFill>
            </a:ln>
          </a:top>
        </a:tcBdr>
        <a:fill>
          <a:noFill/>
        </a:fill>
      </a:tcStyle>
    </a:lastRow>
    <a:seCell>
      <a:tcStyle>
        <a:tcBdr/>
      </a:tcStyle>
    </a:seCell>
    <a:swCell>
      <a:tcStyle>
        <a:tcBdr/>
      </a:tcStyle>
    </a:swCell>
    <a:firstRow>
      <a:tcStyle>
        <a:tcBdr>
          <a:bottom>
            <a:ln w="12700">
              <a:solidFill>
                <a:schemeClr val="tx1"/>
              </a:solidFill>
            </a:ln>
          </a:bottom>
        </a:tcBdr>
        <a:fill>
          <a:noFill/>
        </a:fill>
      </a:tcStyle>
    </a:firstRow>
    <a:neCell>
      <a:tcStyle>
        <a:tcBdr/>
      </a:tcStyle>
    </a:neCell>
    <a:nwCell>
      <a:tcStyle>
        <a:tcBdr/>
      </a:tcStyle>
    </a:nwCell>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53605" autoAdjust="0"/>
  </p:normalViewPr>
  <p:slideViewPr>
    <p:cSldViewPr>
      <p:cViewPr varScale="1">
        <p:scale>
          <a:sx n="95" d="100"/>
          <a:sy n="95" d="100"/>
        </p:scale>
        <p:origin x="245" y="62"/>
      </p:cViewPr>
      <p:guideLst>
        <p:guide orient="horz" pos="2160"/>
        <p:guide pos="2880"/>
      </p:guideLst>
    </p:cSldViewPr>
  </p:slideViewPr>
  <p:notesTextViewPr>
    <p:cViewPr>
      <p:scale>
        <a:sx n="100" d="100"/>
        <a:sy n="100" d="100"/>
      </p:scale>
      <p:origin x="0" y="0"/>
    </p:cViewPr>
  </p:notesTextViewPr>
  <p:notesViewPr>
    <p:cSldViewPr>
      <p:cViewPr>
        <p:scale>
          <a:sx n="100" d="100"/>
          <a:sy n="100" d="100"/>
        </p:scale>
        <p:origin x="2419" y="22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Kopfzeilenplatzhalter 1"/>
          <p:cNvSpPr>
            <a:spLocks noGrp="1"/>
          </p:cNvSpPr>
          <p:nvPr>
            <p:ph type="hdr" sz="quarter"/>
          </p:nvPr>
        </p:nvSpPr>
        <p:spPr bwMode="auto">
          <a:xfrm>
            <a:off x="0" y="0"/>
            <a:ext cx="1730454" cy="251520"/>
          </a:xfrm>
          <a:prstGeom prst="rect">
            <a:avLst/>
          </a:prstGeom>
        </p:spPr>
        <p:txBody>
          <a:bodyPr vert="horz" lIns="94768" tIns="47384" rIns="94768" bIns="47384" rtlCol="0"/>
          <a:lstStyle>
            <a:lvl1pPr algn="l">
              <a:defRPr sz="1100">
                <a:latin typeface="+mn-lt"/>
              </a:defRPr>
            </a:lvl1pPr>
          </a:lstStyle>
          <a:p>
            <a:pPr>
              <a:defRPr/>
            </a:pPr>
            <a:endParaRPr lang="de-DE" dirty="0"/>
          </a:p>
        </p:txBody>
      </p:sp>
      <p:sp>
        <p:nvSpPr>
          <p:cNvPr id="5" name="Datumsplatzhalter 2"/>
          <p:cNvSpPr>
            <a:spLocks noGrp="1"/>
          </p:cNvSpPr>
          <p:nvPr>
            <p:ph type="dt" idx="1"/>
          </p:nvPr>
        </p:nvSpPr>
        <p:spPr bwMode="auto">
          <a:xfrm>
            <a:off x="3431459" y="0"/>
            <a:ext cx="1712041" cy="251520"/>
          </a:xfrm>
          <a:prstGeom prst="rect">
            <a:avLst/>
          </a:prstGeom>
        </p:spPr>
        <p:txBody>
          <a:bodyPr vert="horz" lIns="94768" tIns="47384" rIns="94768" bIns="47384" rtlCol="0"/>
          <a:lstStyle>
            <a:lvl1pPr algn="r">
              <a:defRPr sz="1100">
                <a:latin typeface="+mn-lt"/>
              </a:defRPr>
            </a:lvl1pPr>
          </a:lstStyle>
          <a:p>
            <a:pPr>
              <a:defRPr/>
            </a:pPr>
            <a:fld id="{AC2B1D8D-54EB-4148-B867-E805BFE41198}" type="datetimeFigureOut">
              <a:rPr lang="de-DE" smtClean="0"/>
              <a:pPr>
                <a:defRPr/>
              </a:pPr>
              <a:t>14.12.2023</a:t>
            </a:fld>
            <a:endParaRPr lang="de-DE" dirty="0"/>
          </a:p>
        </p:txBody>
      </p:sp>
      <p:sp>
        <p:nvSpPr>
          <p:cNvPr id="6" name="Folienbildplatzhalter 3"/>
          <p:cNvSpPr>
            <a:spLocks noGrp="1" noRot="1" noChangeAspect="1"/>
          </p:cNvSpPr>
          <p:nvPr>
            <p:ph type="sldImg" idx="2"/>
          </p:nvPr>
        </p:nvSpPr>
        <p:spPr bwMode="auto">
          <a:xfrm>
            <a:off x="123478" y="395536"/>
            <a:ext cx="4896544" cy="2754484"/>
          </a:xfrm>
          <a:prstGeom prst="rect">
            <a:avLst/>
          </a:prstGeom>
          <a:noFill/>
          <a:ln w="12700">
            <a:solidFill>
              <a:prstClr val="black"/>
            </a:solidFill>
          </a:ln>
        </p:spPr>
        <p:txBody>
          <a:bodyPr vert="horz" lIns="94768" tIns="47384" rIns="94768" bIns="47384" rtlCol="0" anchor="ctr"/>
          <a:lstStyle/>
          <a:p>
            <a:pPr>
              <a:defRPr/>
            </a:pPr>
            <a:endParaRPr lang="de-DE"/>
          </a:p>
        </p:txBody>
      </p:sp>
      <p:sp>
        <p:nvSpPr>
          <p:cNvPr id="7" name="Notizenplatzhalter 4"/>
          <p:cNvSpPr>
            <a:spLocks noGrp="1"/>
          </p:cNvSpPr>
          <p:nvPr>
            <p:ph type="body" sz="quarter" idx="3"/>
          </p:nvPr>
        </p:nvSpPr>
        <p:spPr bwMode="auto">
          <a:xfrm>
            <a:off x="133112" y="3294035"/>
            <a:ext cx="4886910" cy="5454429"/>
          </a:xfrm>
          <a:prstGeom prst="rect">
            <a:avLst/>
          </a:prstGeom>
        </p:spPr>
        <p:txBody>
          <a:bodyPr vert="horz" lIns="94768" tIns="47384" rIns="94768" bIns="47384" rtlCol="0"/>
          <a:lstStyle/>
          <a:p>
            <a:pPr lvl="0">
              <a:defRPr/>
            </a:pPr>
            <a:r>
              <a:rPr lang="de-DE" dirty="0"/>
              <a:t>Textmasterformat bearbeiten</a:t>
            </a:r>
            <a:endParaRPr dirty="0"/>
          </a:p>
          <a:p>
            <a:pPr lvl="1">
              <a:defRPr/>
            </a:pPr>
            <a:r>
              <a:rPr lang="de-DE" dirty="0"/>
              <a:t>Zweite Ebene</a:t>
            </a:r>
            <a:endParaRPr dirty="0"/>
          </a:p>
          <a:p>
            <a:pPr lvl="2">
              <a:defRPr/>
            </a:pPr>
            <a:r>
              <a:rPr lang="de-DE" dirty="0"/>
              <a:t>Dritte Ebene</a:t>
            </a:r>
            <a:endParaRPr dirty="0"/>
          </a:p>
          <a:p>
            <a:pPr lvl="3">
              <a:defRPr/>
            </a:pPr>
            <a:r>
              <a:rPr lang="de-DE" dirty="0"/>
              <a:t>Vierte Ebene</a:t>
            </a:r>
            <a:endParaRPr dirty="0"/>
          </a:p>
          <a:p>
            <a:pPr lvl="4">
              <a:defRPr/>
            </a:pPr>
            <a:r>
              <a:rPr lang="de-DE" dirty="0"/>
              <a:t>Fünfte Ebene</a:t>
            </a:r>
            <a:endParaRPr dirty="0"/>
          </a:p>
        </p:txBody>
      </p:sp>
      <p:sp>
        <p:nvSpPr>
          <p:cNvPr id="8" name="Fußzeilenplatzhalter 5"/>
          <p:cNvSpPr>
            <a:spLocks noGrp="1"/>
          </p:cNvSpPr>
          <p:nvPr>
            <p:ph type="ftr" sz="quarter" idx="4"/>
          </p:nvPr>
        </p:nvSpPr>
        <p:spPr bwMode="auto">
          <a:xfrm>
            <a:off x="0" y="8820472"/>
            <a:ext cx="1730454" cy="323527"/>
          </a:xfrm>
          <a:prstGeom prst="rect">
            <a:avLst/>
          </a:prstGeom>
        </p:spPr>
        <p:txBody>
          <a:bodyPr vert="horz" lIns="94768" tIns="47384" rIns="94768" bIns="47384" rtlCol="0" anchor="b"/>
          <a:lstStyle>
            <a:lvl1pPr algn="l">
              <a:defRPr sz="1100">
                <a:latin typeface="+mn-lt"/>
              </a:defRPr>
            </a:lvl1pPr>
          </a:lstStyle>
          <a:p>
            <a:pPr>
              <a:defRPr/>
            </a:pPr>
            <a:endParaRPr lang="de-DE" dirty="0"/>
          </a:p>
        </p:txBody>
      </p:sp>
      <p:sp>
        <p:nvSpPr>
          <p:cNvPr id="9" name="Foliennummernplatzhalter 6"/>
          <p:cNvSpPr>
            <a:spLocks noGrp="1"/>
          </p:cNvSpPr>
          <p:nvPr>
            <p:ph type="sldNum" sz="quarter" idx="5"/>
          </p:nvPr>
        </p:nvSpPr>
        <p:spPr bwMode="auto">
          <a:xfrm>
            <a:off x="3403737" y="8820472"/>
            <a:ext cx="1730454" cy="323528"/>
          </a:xfrm>
          <a:prstGeom prst="rect">
            <a:avLst/>
          </a:prstGeom>
        </p:spPr>
        <p:txBody>
          <a:bodyPr vert="horz" lIns="94768" tIns="47384" rIns="94768" bIns="47384" rtlCol="0" anchor="b"/>
          <a:lstStyle>
            <a:lvl1pPr algn="r">
              <a:defRPr sz="1100">
                <a:latin typeface="+mn-lt"/>
              </a:defRPr>
            </a:lvl1pPr>
          </a:lstStyle>
          <a:p>
            <a:pPr>
              <a:defRPr/>
            </a:pPr>
            <a:fld id="{8EAAC689-E6F8-4900-9BA8-F5156BA58BEB}" type="slidenum">
              <a:rPr lang="de-DE" smtClean="0"/>
              <a:pPr>
                <a:defRPr/>
              </a:pPr>
              <a:t>‹Nr.›</a:t>
            </a:fld>
            <a:endParaRPr lang="de-DE"/>
          </a:p>
        </p:txBody>
      </p:sp>
    </p:spTree>
  </p:cSld>
  <p:clrMap bg1="lt1" tx1="dk1" bg2="lt2" tx2="dk2" accent1="accent1" accent2="accent2" accent3="accent3" accent4="accent4" accent5="accent5" accent6="accent6" hlink="hlink" folHlink="folHlink"/>
  <p:notesStyle>
    <a:lvl1pPr marL="0" algn="l" defTabSz="914400">
      <a:defRPr sz="1100">
        <a:solidFill>
          <a:schemeClr val="tx1"/>
        </a:solidFill>
        <a:latin typeface="+mn-lt"/>
        <a:ea typeface="+mn-ea"/>
        <a:cs typeface="+mn-cs"/>
      </a:defRPr>
    </a:lvl1pPr>
    <a:lvl2pPr marL="457200" algn="l" defTabSz="914400">
      <a:defRPr sz="1100">
        <a:solidFill>
          <a:schemeClr val="tx1"/>
        </a:solidFill>
        <a:latin typeface="+mn-lt"/>
        <a:ea typeface="+mn-ea"/>
        <a:cs typeface="+mn-cs"/>
      </a:defRPr>
    </a:lvl2pPr>
    <a:lvl3pPr marL="914400" algn="l" defTabSz="914400">
      <a:defRPr sz="1100">
        <a:solidFill>
          <a:schemeClr val="tx1"/>
        </a:solidFill>
        <a:latin typeface="+mn-lt"/>
        <a:ea typeface="+mn-ea"/>
        <a:cs typeface="+mn-cs"/>
      </a:defRPr>
    </a:lvl3pPr>
    <a:lvl4pPr marL="1371600" algn="l" defTabSz="914400">
      <a:defRPr sz="1100">
        <a:solidFill>
          <a:schemeClr val="tx1"/>
        </a:solidFill>
        <a:latin typeface="+mn-lt"/>
        <a:ea typeface="+mn-ea"/>
        <a:cs typeface="+mn-cs"/>
      </a:defRPr>
    </a:lvl4pPr>
    <a:lvl5pPr marL="1828800" algn="l" defTabSz="914400">
      <a:defRPr sz="11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pPr algn="l">
              <a:spcBef>
                <a:spcPts val="200"/>
              </a:spcBef>
              <a:spcAft>
                <a:spcPts val="200"/>
              </a:spcAft>
              <a:defRPr/>
            </a:pPr>
            <a:r>
              <a:rPr lang="de-DE" dirty="0"/>
              <a:t>+++ </a:t>
            </a:r>
            <a:r>
              <a:rPr lang="de-DE" dirty="0" err="1"/>
              <a:t>begin</a:t>
            </a:r>
            <a:r>
              <a:rPr lang="de-DE" dirty="0"/>
              <a:t> README +++</a:t>
            </a:r>
          </a:p>
          <a:p>
            <a:pPr algn="l">
              <a:spcBef>
                <a:spcPts val="200"/>
              </a:spcBef>
              <a:spcAft>
                <a:spcPts val="200"/>
              </a:spcAft>
              <a:defRPr/>
            </a:pPr>
            <a:endParaRPr lang="de-DE" dirty="0"/>
          </a:p>
          <a:p>
            <a:pPr algn="l">
              <a:spcBef>
                <a:spcPts val="200"/>
              </a:spcBef>
              <a:spcAft>
                <a:spcPts val="200"/>
              </a:spcAft>
              <a:defRPr/>
            </a:pPr>
            <a:r>
              <a:rPr lang="de-DE" dirty="0"/>
              <a:t>README der Notizfelder</a:t>
            </a:r>
          </a:p>
          <a:p>
            <a:pPr algn="l">
              <a:spcBef>
                <a:spcPts val="200"/>
              </a:spcBef>
              <a:spcAft>
                <a:spcPts val="200"/>
              </a:spcAft>
              <a:defRPr/>
            </a:pPr>
            <a:endParaRPr lang="de-DE" dirty="0"/>
          </a:p>
          <a:p>
            <a:pPr algn="l">
              <a:spcBef>
                <a:spcPts val="200"/>
              </a:spcBef>
              <a:spcAft>
                <a:spcPts val="200"/>
              </a:spcAft>
              <a:defRPr/>
            </a:pPr>
            <a:r>
              <a:rPr lang="de-DE" dirty="0"/>
              <a:t>Die Notizfelder enthalten eine aus dem zugehörigen Lehrdrehbuch erzeugte Zusammenstellung der wichtigsten Informationen für die jeweilige Folie bzw. den entsprechenden Schritt im Ablauf. Der Aufbau ist immer gleich, es müssen aber nicht alle Felder vorhanden sein. Während die meisten Felder sprechend sind, ist die erste Zeile der Einträge (in eckigen Klammern) für einen schnellen Überblick stark komprimiert und setzt sich aus folgenden Elementen zusammen:</a:t>
            </a:r>
          </a:p>
          <a:p>
            <a:pPr algn="l">
              <a:spcBef>
                <a:spcPts val="200"/>
              </a:spcBef>
              <a:spcAft>
                <a:spcPts val="200"/>
              </a:spcAft>
              <a:defRPr/>
            </a:pPr>
            <a:endParaRPr lang="de-DE" dirty="0"/>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[&lt;Dauer des Schritts in min&gt;; bis &lt;Uhrzeit, bis zu der nach Plan der Schritt vollendet sein sollte&gt; --- Folie &lt;von Folie bis Folie&gt; (Anzahl der Folien dieses Schritts)]</a:t>
            </a:r>
          </a:p>
          <a:p>
            <a:pPr marL="0" marR="0" lvl="0" indent="0" algn="l" defTabSz="914400" eaLnBrk="1" fontAlgn="auto" latinLnBrk="0" hangingPunct="1">
              <a:lnSpc>
                <a:spcPct val="100000"/>
              </a:lnSpc>
              <a:spcBef>
                <a:spcPts val="200"/>
              </a:spcBef>
              <a:spcAft>
                <a:spcPts val="200"/>
              </a:spcAft>
              <a:buClrTx/>
              <a:buSzTx/>
              <a:buFontTx/>
              <a:buNone/>
              <a:tabLst/>
              <a:defRPr/>
            </a:pPr>
            <a:endParaRPr lang="de-DE" dirty="0"/>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Abkürzungen:</a:t>
            </a:r>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 TN: Teilnehmende Personen</a:t>
            </a:r>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 WL: Workshopleitung</a:t>
            </a:r>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 na: not </a:t>
            </a:r>
            <a:r>
              <a:rPr lang="de-DE" dirty="0" err="1"/>
              <a:t>available</a:t>
            </a:r>
            <a:r>
              <a:rPr lang="de-DE" dirty="0"/>
              <a:t> (nicht verfügbar oder nicht zutreffend)</a:t>
            </a:r>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 BR: Breakout Raum (Gruppenarbeitsraum) der Konferenzsoftware</a:t>
            </a:r>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 FD: Forschungsdaten</a:t>
            </a:r>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 FDM: Forschungsdatenmanagement</a:t>
            </a:r>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 DMP: Datenmanagementplan</a:t>
            </a:r>
          </a:p>
          <a:p>
            <a:pPr marL="0" marR="0" lvl="0" indent="0" algn="l" defTabSz="914400" eaLnBrk="1" fontAlgn="auto" latinLnBrk="0" hangingPunct="1">
              <a:lnSpc>
                <a:spcPct val="100000"/>
              </a:lnSpc>
              <a:spcBef>
                <a:spcPts val="200"/>
              </a:spcBef>
              <a:spcAft>
                <a:spcPts val="200"/>
              </a:spcAft>
              <a:buClrTx/>
              <a:buSzTx/>
              <a:buFontTx/>
              <a:buNone/>
              <a:tabLst/>
              <a:defRPr/>
            </a:pPr>
            <a:endParaRPr lang="de-DE" dirty="0"/>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 end README +++</a:t>
            </a:r>
          </a:p>
          <a:p>
            <a:endParaRPr lang="de-DE" dirty="0"/>
          </a:p>
          <a:p>
            <a:r>
              <a:rPr lang="de-DE" dirty="0"/>
              <a:t>[03m; bis 09:03 --- Folie na (na)]</a:t>
            </a:r>
          </a:p>
          <a:p>
            <a:r>
              <a:rPr lang="de-DE" dirty="0"/>
              <a:t>ID: 13.05.01.01_v | Einheit 13: Beginn Tag 2 | Baustein 5: Beginn</a:t>
            </a:r>
          </a:p>
          <a:p>
            <a:r>
              <a:rPr lang="de-DE" dirty="0"/>
              <a:t>Inhalt 1: na (na) | Schritt 1: na</a:t>
            </a:r>
          </a:p>
          <a:p>
            <a:endParaRPr lang="de-DE" dirty="0"/>
          </a:p>
          <a:p>
            <a:r>
              <a:rPr lang="de-DE" dirty="0"/>
              <a:t>Aktive Rolle:</a:t>
            </a:r>
          </a:p>
          <a:p>
            <a:r>
              <a:rPr lang="de-DE" dirty="0"/>
              <a:t>Workshop startet</a:t>
            </a:r>
          </a:p>
          <a:p>
            <a:endParaRPr lang="de-DE" dirty="0"/>
          </a:p>
          <a:p>
            <a:r>
              <a:rPr lang="de-DE" dirty="0"/>
              <a:t>Passive Rolle:</a:t>
            </a:r>
          </a:p>
          <a:p>
            <a:r>
              <a:rPr lang="de-DE" dirty="0"/>
              <a:t>* 1: Vorbereitung Folie Tag 2 "Workshoplandkarte mit Wünschen/Anliegen": Screenshot aus Folie Tag 1 "Wünsche und Anliegen TN" einfügen.</a:t>
            </a:r>
          </a:p>
          <a:p>
            <a:r>
              <a:rPr lang="de-DE" dirty="0"/>
              <a:t>* 2: Vorbereitung Folie Tag 2 "Methodenübersicht": Nicht verwendete Methoden streichen.</a:t>
            </a:r>
          </a:p>
          <a:p>
            <a:r>
              <a:rPr lang="de-DE" dirty="0"/>
              <a:t>* 3: Vorbereitung Online-Umfrage zu cc-Lizenzen</a:t>
            </a:r>
          </a:p>
        </p:txBody>
      </p:sp>
      <p:sp>
        <p:nvSpPr>
          <p:cNvPr id="4" name="Slide Number Placeholder 3"/>
          <p:cNvSpPr>
            <a:spLocks noGrp="1"/>
          </p:cNvSpPr>
          <p:nvPr>
            <p:ph type="sldNum" sz="quarter" idx="10"/>
          </p:nvPr>
        </p:nvSpPr>
        <p:spPr/>
        <p:txBody>
          <a:bodyPr/>
          <a:lstStyle/>
          <a:p>
            <a:fld id="{BA2C83D0-4987-3F5C-AA1C-A334ED72DD61}" type="slidenum">
              <a:rPr lang="de-DE"/>
              <a:pPr/>
              <a:t>0</a:t>
            </a:fld>
            <a:endParaRPr lang="de-DE"/>
          </a:p>
        </p:txBody>
      </p:sp>
      <p:sp>
        <p:nvSpPr>
          <p:cNvPr id="7" name="Folienbildplatzhalter 6">
            <a:extLst>
              <a:ext uri="{FF2B5EF4-FFF2-40B4-BE49-F238E27FC236}">
                <a16:creationId xmlns:a16="http://schemas.microsoft.com/office/drawing/2014/main" id="{F58E4881-AF74-9FBC-D08C-E5375CFC5DEC}"/>
              </a:ext>
            </a:extLst>
          </p:cNvPr>
          <p:cNvSpPr>
            <a:spLocks noGrp="1" noRot="1" noChangeAspect="1"/>
          </p:cNvSpPr>
          <p:nvPr>
            <p:ph type="sldImg"/>
          </p:nvPr>
        </p:nvSpPr>
        <p:spPr>
          <a:xfrm>
            <a:off x="123825" y="395288"/>
            <a:ext cx="4895850" cy="2754312"/>
          </a:xfr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09:24 --- Folie 15.1-15.4 (4)]</a:t>
            </a:r>
          </a:p>
          <a:p>
            <a:r>
              <a:rPr lang="de-DE" dirty="0"/>
              <a:t>ID: 15.01.01.01_v | Einheit 15: Publikation von FD | Baustein 1: Publikationswege</a:t>
            </a:r>
          </a:p>
          <a:p>
            <a:r>
              <a:rPr lang="de-DE" dirty="0"/>
              <a:t>Inhalt 1: Publikationswege (Vortrag) | Schritt 1: WL referiert</a:t>
            </a:r>
          </a:p>
          <a:p>
            <a:endParaRPr lang="de-DE" dirty="0"/>
          </a:p>
          <a:p>
            <a:r>
              <a:rPr lang="de-DE" dirty="0"/>
              <a:t>Aktive Rolle:</a:t>
            </a:r>
          </a:p>
          <a:p>
            <a:r>
              <a:rPr lang="de-DE" dirty="0"/>
              <a:t>Vortrag: Publikationswege (Supplement, Repositorium, Data Journal)</a:t>
            </a:r>
          </a:p>
        </p:txBody>
      </p:sp>
      <p:sp>
        <p:nvSpPr>
          <p:cNvPr id="4" name="Slide Number Placeholder 3"/>
          <p:cNvSpPr>
            <a:spLocks noGrp="1"/>
          </p:cNvSpPr>
          <p:nvPr>
            <p:ph type="sldNum" sz="quarter" idx="10"/>
          </p:nvPr>
        </p:nvSpPr>
        <p:spPr/>
        <p:txBody>
          <a:bodyPr/>
          <a:lstStyle/>
          <a:p>
            <a:fld id="{0C97246B-C100-D7D8-8078-668B170C9144}" type="slidenum">
              <a:rPr lang="de-DE"/>
              <a:pPr/>
              <a:t>9</a:t>
            </a:fld>
            <a:endParaRPr lang="de-DE"/>
          </a:p>
        </p:txBody>
      </p:sp>
      <p:sp>
        <p:nvSpPr>
          <p:cNvPr id="7" name="Folienbildplatzhalter 6">
            <a:extLst>
              <a:ext uri="{FF2B5EF4-FFF2-40B4-BE49-F238E27FC236}">
                <a16:creationId xmlns:a16="http://schemas.microsoft.com/office/drawing/2014/main" id="{D8B5B6B9-5D1A-F26F-904B-EDB0D666E1F7}"/>
              </a:ext>
            </a:extLst>
          </p:cNvPr>
          <p:cNvSpPr>
            <a:spLocks noGrp="1" noRot="1" noChangeAspect="1"/>
          </p:cNvSpPr>
          <p:nvPr>
            <p:ph type="sldImg"/>
          </p:nvPr>
        </p:nvSpPr>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09:24 --- Folie 15.1-15.4 (4)]</a:t>
            </a:r>
          </a:p>
          <a:p>
            <a:r>
              <a:rPr lang="de-DE" dirty="0"/>
              <a:t>ID: 15.01.01.01_v | Einheit 15: Publikation von FD | Baustein 1: Publikationswege</a:t>
            </a:r>
          </a:p>
          <a:p>
            <a:r>
              <a:rPr lang="de-DE" dirty="0"/>
              <a:t>Inhalt 1: Publikationswege (Vortrag) | Schritt 1: WL referiert</a:t>
            </a:r>
          </a:p>
          <a:p>
            <a:endParaRPr lang="de-DE" dirty="0"/>
          </a:p>
          <a:p>
            <a:r>
              <a:rPr lang="de-DE" dirty="0"/>
              <a:t>Aktive Rolle:</a:t>
            </a:r>
          </a:p>
          <a:p>
            <a:r>
              <a:rPr lang="de-DE" dirty="0"/>
              <a:t>Vortrag: Publikationswege (Supplement, Repositorium, Data Journal)</a:t>
            </a:r>
          </a:p>
        </p:txBody>
      </p:sp>
      <p:sp>
        <p:nvSpPr>
          <p:cNvPr id="4" name="Slide Number Placeholder 3"/>
          <p:cNvSpPr>
            <a:spLocks noGrp="1"/>
          </p:cNvSpPr>
          <p:nvPr>
            <p:ph type="sldNum" sz="quarter" idx="10"/>
          </p:nvPr>
        </p:nvSpPr>
        <p:spPr/>
        <p:txBody>
          <a:bodyPr/>
          <a:lstStyle/>
          <a:p>
            <a:fld id="{4DD9E6D8-49C5-8523-6CEA-0CA55688B55C}" type="slidenum">
              <a:rPr lang="de-DE"/>
              <a:pPr/>
              <a:t>10</a:t>
            </a:fld>
            <a:endParaRPr lang="de-DE"/>
          </a:p>
        </p:txBody>
      </p:sp>
      <p:sp>
        <p:nvSpPr>
          <p:cNvPr id="7" name="Folienbildplatzhalter 6">
            <a:extLst>
              <a:ext uri="{FF2B5EF4-FFF2-40B4-BE49-F238E27FC236}">
                <a16:creationId xmlns:a16="http://schemas.microsoft.com/office/drawing/2014/main" id="{7CBD5C2B-E94F-630D-9935-32A20C920382}"/>
              </a:ext>
            </a:extLst>
          </p:cNvPr>
          <p:cNvSpPr>
            <a:spLocks noGrp="1" noRot="1" noChangeAspect="1"/>
          </p:cNvSpPr>
          <p:nvPr>
            <p:ph type="sldImg"/>
          </p:nvPr>
        </p:nvSpPr>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09:24 --- Folie 15.1-15.4 (4)]</a:t>
            </a:r>
          </a:p>
          <a:p>
            <a:r>
              <a:rPr lang="de-DE" dirty="0"/>
              <a:t>ID: 15.01.01.01_v | Einheit 15: Publikation von FD | Baustein 1: Publikationswege</a:t>
            </a:r>
          </a:p>
          <a:p>
            <a:r>
              <a:rPr lang="de-DE" dirty="0"/>
              <a:t>Inhalt 1: Publikationswege (Vortrag) | Schritt 1: WL referiert</a:t>
            </a:r>
          </a:p>
          <a:p>
            <a:endParaRPr lang="de-DE" dirty="0"/>
          </a:p>
          <a:p>
            <a:r>
              <a:rPr lang="de-DE" dirty="0"/>
              <a:t>Aktive Rolle:</a:t>
            </a:r>
          </a:p>
          <a:p>
            <a:r>
              <a:rPr lang="de-DE" dirty="0"/>
              <a:t>Vortrag: Publikationswege (Supplement, Repositorium, Data Journal)</a:t>
            </a:r>
          </a:p>
        </p:txBody>
      </p:sp>
      <p:sp>
        <p:nvSpPr>
          <p:cNvPr id="4" name="Slide Number Placeholder 3"/>
          <p:cNvSpPr>
            <a:spLocks noGrp="1"/>
          </p:cNvSpPr>
          <p:nvPr>
            <p:ph type="sldNum" sz="quarter" idx="10"/>
          </p:nvPr>
        </p:nvSpPr>
        <p:spPr/>
        <p:txBody>
          <a:bodyPr/>
          <a:lstStyle/>
          <a:p>
            <a:fld id="{67E33C66-4080-1390-9427-45F567DA2DD0}" type="slidenum">
              <a:rPr lang="de-DE"/>
              <a:pPr/>
              <a:t>11</a:t>
            </a:fld>
            <a:endParaRPr lang="de-DE"/>
          </a:p>
        </p:txBody>
      </p:sp>
      <p:sp>
        <p:nvSpPr>
          <p:cNvPr id="7" name="Folienbildplatzhalter 6">
            <a:extLst>
              <a:ext uri="{FF2B5EF4-FFF2-40B4-BE49-F238E27FC236}">
                <a16:creationId xmlns:a16="http://schemas.microsoft.com/office/drawing/2014/main" id="{50BF7DDD-13F5-D686-1F21-214E177C8A51}"/>
              </a:ext>
            </a:extLst>
          </p:cNvPr>
          <p:cNvSpPr>
            <a:spLocks noGrp="1" noRot="1" noChangeAspect="1"/>
          </p:cNvSpPr>
          <p:nvPr>
            <p:ph type="sldImg"/>
          </p:nvPr>
        </p:nvSpPr>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09:24 --- Folie 15.1-15.4 (4)]</a:t>
            </a:r>
          </a:p>
          <a:p>
            <a:r>
              <a:rPr lang="de-DE" dirty="0"/>
              <a:t>ID: 15.01.01.01_v | Einheit 15: Publikation von FD | Baustein 1: Publikationswege</a:t>
            </a:r>
          </a:p>
          <a:p>
            <a:r>
              <a:rPr lang="de-DE" dirty="0"/>
              <a:t>Inhalt 1: Publikationswege (Vortrag) | Schritt 1: WL referiert</a:t>
            </a:r>
          </a:p>
          <a:p>
            <a:endParaRPr lang="de-DE" dirty="0"/>
          </a:p>
          <a:p>
            <a:r>
              <a:rPr lang="de-DE" dirty="0"/>
              <a:t>Aktive Rolle:</a:t>
            </a:r>
          </a:p>
          <a:p>
            <a:r>
              <a:rPr lang="de-DE" dirty="0"/>
              <a:t>Vortrag: Publikationswege (Supplement, Repositorium, Data Journal)</a:t>
            </a:r>
          </a:p>
        </p:txBody>
      </p:sp>
      <p:sp>
        <p:nvSpPr>
          <p:cNvPr id="4" name="Slide Number Placeholder 3"/>
          <p:cNvSpPr>
            <a:spLocks noGrp="1"/>
          </p:cNvSpPr>
          <p:nvPr>
            <p:ph type="sldNum" sz="quarter" idx="10"/>
          </p:nvPr>
        </p:nvSpPr>
        <p:spPr/>
        <p:txBody>
          <a:bodyPr/>
          <a:lstStyle/>
          <a:p>
            <a:fld id="{BFC315B5-9685-3AE3-4211-671F0D6789A6}" type="slidenum">
              <a:rPr lang="de-DE"/>
              <a:pPr/>
              <a:t>12</a:t>
            </a:fld>
            <a:endParaRPr lang="de-DE"/>
          </a:p>
        </p:txBody>
      </p:sp>
      <p:sp>
        <p:nvSpPr>
          <p:cNvPr id="7" name="Folienbildplatzhalter 6">
            <a:extLst>
              <a:ext uri="{FF2B5EF4-FFF2-40B4-BE49-F238E27FC236}">
                <a16:creationId xmlns:a16="http://schemas.microsoft.com/office/drawing/2014/main" id="{76A68A64-93CD-D8F5-3918-9D3522F4B94A}"/>
              </a:ext>
            </a:extLst>
          </p:cNvPr>
          <p:cNvSpPr>
            <a:spLocks noGrp="1" noRot="1" noChangeAspect="1"/>
          </p:cNvSpPr>
          <p:nvPr>
            <p:ph type="sldImg"/>
          </p:nvPr>
        </p:nvSpPr>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[02m; bis 09:26 --- Folie 15.5-15.6 (2)]</a:t>
            </a:r>
          </a:p>
          <a:p>
            <a:r>
              <a:rPr lang="de-DE" dirty="0"/>
              <a:t>ID: 15.02.01.01_v | Einheit 15: Publikation von FD | Baustein 2: Repositorium finden</a:t>
            </a:r>
          </a:p>
          <a:p>
            <a:r>
              <a:rPr lang="de-DE" dirty="0"/>
              <a:t>Inhalt 1: Repositorium (Vortrag) | Schritt 1: WL referiert</a:t>
            </a:r>
          </a:p>
          <a:p>
            <a:endParaRPr lang="de-DE" dirty="0"/>
          </a:p>
          <a:p>
            <a:r>
              <a:rPr lang="de-DE" dirty="0"/>
              <a:t>Aktive Rolle:</a:t>
            </a:r>
          </a:p>
          <a:p>
            <a:r>
              <a:rPr lang="de-DE" dirty="0"/>
              <a:t>Vortrag:</a:t>
            </a:r>
          </a:p>
          <a:p>
            <a:r>
              <a:rPr lang="de-DE" dirty="0"/>
              <a:t>- re3data (Verweis auf verschiedene Suchmöglichkeiten: a. Stichwort b. Browse </a:t>
            </a:r>
            <a:r>
              <a:rPr lang="de-DE" dirty="0" err="1"/>
              <a:t>by</a:t>
            </a:r>
            <a:r>
              <a:rPr lang="de-DE" dirty="0"/>
              <a:t> </a:t>
            </a:r>
            <a:r>
              <a:rPr lang="de-DE" dirty="0" err="1"/>
              <a:t>subject</a:t>
            </a:r>
            <a:r>
              <a:rPr lang="de-DE" dirty="0"/>
              <a:t>)</a:t>
            </a:r>
          </a:p>
          <a:p>
            <a:r>
              <a:rPr lang="de-DE" dirty="0"/>
              <a:t>- </a:t>
            </a:r>
            <a:r>
              <a:rPr lang="de-DE" dirty="0" err="1"/>
              <a:t>risources</a:t>
            </a:r>
            <a:r>
              <a:rPr lang="de-DE" dirty="0"/>
              <a:t> (DFG)</a:t>
            </a:r>
          </a:p>
        </p:txBody>
      </p:sp>
      <p:sp>
        <p:nvSpPr>
          <p:cNvPr id="4" name="Slide Number Placeholder 3"/>
          <p:cNvSpPr>
            <a:spLocks noGrp="1"/>
          </p:cNvSpPr>
          <p:nvPr>
            <p:ph type="sldNum" sz="quarter" idx="10"/>
          </p:nvPr>
        </p:nvSpPr>
        <p:spPr/>
        <p:txBody>
          <a:bodyPr/>
          <a:lstStyle/>
          <a:p>
            <a:fld id="{D642B830-A347-FBAD-022B-09F40B87398B}" type="slidenum">
              <a:rPr lang="de-DE"/>
              <a:pPr/>
              <a:t>13</a:t>
            </a:fld>
            <a:endParaRPr lang="de-DE"/>
          </a:p>
        </p:txBody>
      </p:sp>
      <p:sp>
        <p:nvSpPr>
          <p:cNvPr id="7" name="Folienbildplatzhalter 6">
            <a:extLst>
              <a:ext uri="{FF2B5EF4-FFF2-40B4-BE49-F238E27FC236}">
                <a16:creationId xmlns:a16="http://schemas.microsoft.com/office/drawing/2014/main" id="{1063810D-B04E-C1E6-5BBA-06C4F7CD5E22}"/>
              </a:ext>
            </a:extLst>
          </p:cNvPr>
          <p:cNvSpPr>
            <a:spLocks noGrp="1" noRot="1" noChangeAspect="1"/>
          </p:cNvSpPr>
          <p:nvPr>
            <p:ph type="sldImg"/>
          </p:nvPr>
        </p:nvSpPr>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[02m; bis 09:26 --- Folie 15.5-15.6 (2)]</a:t>
            </a:r>
          </a:p>
          <a:p>
            <a:r>
              <a:rPr lang="de-DE" dirty="0"/>
              <a:t>ID: 15.02.01.01_v | Einheit 15: Publikation von FD | Baustein 2: Repositorium finden</a:t>
            </a:r>
          </a:p>
          <a:p>
            <a:r>
              <a:rPr lang="de-DE" dirty="0"/>
              <a:t>Inhalt 1: Repositorium (Vortrag) | Schritt 1: WL referiert</a:t>
            </a:r>
          </a:p>
          <a:p>
            <a:endParaRPr lang="de-DE" dirty="0"/>
          </a:p>
          <a:p>
            <a:r>
              <a:rPr lang="de-DE" dirty="0"/>
              <a:t>Aktive Rolle:</a:t>
            </a:r>
          </a:p>
          <a:p>
            <a:r>
              <a:rPr lang="de-DE" dirty="0"/>
              <a:t>Vortrag:</a:t>
            </a:r>
          </a:p>
          <a:p>
            <a:r>
              <a:rPr lang="de-DE" dirty="0"/>
              <a:t>- re3data (Verweis auf verschiedene Suchmöglichkeiten: a. Stichwort b. Browse </a:t>
            </a:r>
            <a:r>
              <a:rPr lang="de-DE" dirty="0" err="1"/>
              <a:t>by</a:t>
            </a:r>
            <a:r>
              <a:rPr lang="de-DE" dirty="0"/>
              <a:t> </a:t>
            </a:r>
            <a:r>
              <a:rPr lang="de-DE" dirty="0" err="1"/>
              <a:t>subject</a:t>
            </a:r>
            <a:r>
              <a:rPr lang="de-DE" dirty="0"/>
              <a:t>)</a:t>
            </a:r>
          </a:p>
          <a:p>
            <a:r>
              <a:rPr lang="de-DE" dirty="0"/>
              <a:t>- </a:t>
            </a:r>
            <a:r>
              <a:rPr lang="de-DE" dirty="0" err="1"/>
              <a:t>risources</a:t>
            </a:r>
            <a:r>
              <a:rPr lang="de-DE" dirty="0"/>
              <a:t> (DFG)</a:t>
            </a:r>
          </a:p>
        </p:txBody>
      </p:sp>
      <p:sp>
        <p:nvSpPr>
          <p:cNvPr id="4" name="Slide Number Placeholder 3"/>
          <p:cNvSpPr>
            <a:spLocks noGrp="1"/>
          </p:cNvSpPr>
          <p:nvPr>
            <p:ph type="sldNum" sz="quarter" idx="10"/>
          </p:nvPr>
        </p:nvSpPr>
        <p:spPr/>
        <p:txBody>
          <a:bodyPr/>
          <a:lstStyle/>
          <a:p>
            <a:fld id="{6F3013E5-4A0F-C198-DF59-30163147A598}" type="slidenum">
              <a:rPr lang="de-DE"/>
              <a:pPr/>
              <a:t>14</a:t>
            </a:fld>
            <a:endParaRPr lang="de-DE"/>
          </a:p>
        </p:txBody>
      </p:sp>
      <p:sp>
        <p:nvSpPr>
          <p:cNvPr id="7" name="Folienbildplatzhalter 6">
            <a:extLst>
              <a:ext uri="{FF2B5EF4-FFF2-40B4-BE49-F238E27FC236}">
                <a16:creationId xmlns:a16="http://schemas.microsoft.com/office/drawing/2014/main" id="{7B62D09D-E8E4-DB55-1C96-22328E3B4D46}"/>
              </a:ext>
            </a:extLst>
          </p:cNvPr>
          <p:cNvSpPr>
            <a:spLocks noGrp="1" noRot="1" noChangeAspect="1"/>
          </p:cNvSpPr>
          <p:nvPr>
            <p:ph type="sldImg"/>
          </p:nvPr>
        </p:nvSpPr>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[10m; bis 09:36 --- Folie 15.7 (1)]</a:t>
            </a:r>
          </a:p>
          <a:p>
            <a:r>
              <a:rPr lang="de-DE" dirty="0"/>
              <a:t>ID: 15.02.02.01_v | Einheit 15: Publikation von FD | Baustein 2: Repositorium finden</a:t>
            </a:r>
          </a:p>
          <a:p>
            <a:r>
              <a:rPr lang="de-DE" dirty="0"/>
              <a:t>Inhalt 2: re3data (Mini-Übung) | Schritt 1: 1/2 TN arbeiten</a:t>
            </a:r>
          </a:p>
          <a:p>
            <a:endParaRPr lang="de-DE" dirty="0"/>
          </a:p>
          <a:p>
            <a:r>
              <a:rPr lang="de-DE" dirty="0"/>
              <a:t>Aktive Rolle:</a:t>
            </a:r>
          </a:p>
          <a:p>
            <a:r>
              <a:rPr lang="de-DE" dirty="0"/>
              <a:t>Aufgabenstellung:</a:t>
            </a:r>
          </a:p>
          <a:p>
            <a:r>
              <a:rPr lang="de-DE" dirty="0"/>
              <a:t>- Einzelarbeit, Suche via Plattform re3data.org</a:t>
            </a:r>
          </a:p>
          <a:p>
            <a:r>
              <a:rPr lang="de-DE" dirty="0"/>
              <a:t>- "Bitte versucht einmal selbst, ein passendes Repositorium für Eure aktuelle/letzte Forschungstätigkeit oder für einen von Euch betreuten Fachbereich zu finden. Wir sprechen anschließend über Eure Erfahrungen/Schwierigkeiten mit der Oberfläche."</a:t>
            </a:r>
          </a:p>
          <a:p>
            <a:r>
              <a:rPr lang="de-DE" dirty="0"/>
              <a:t>- Zeit: knapp 10 min</a:t>
            </a:r>
          </a:p>
          <a:p>
            <a:endParaRPr lang="de-DE" dirty="0"/>
          </a:p>
          <a:p>
            <a:r>
              <a:rPr lang="de-DE" dirty="0"/>
              <a:t>Passive Rolle:</a:t>
            </a:r>
          </a:p>
          <a:p>
            <a:r>
              <a:rPr lang="de-DE" dirty="0"/>
              <a:t>* in Chat: Link re3data</a:t>
            </a:r>
          </a:p>
          <a:p>
            <a:r>
              <a:rPr lang="de-DE" dirty="0"/>
              <a:t>* in Chat: Aufgabenstellung</a:t>
            </a:r>
          </a:p>
          <a:p>
            <a:endParaRPr lang="de-DE" dirty="0"/>
          </a:p>
          <a:p>
            <a:r>
              <a:rPr lang="de-DE" dirty="0"/>
              <a:t>--- Text für Chat---</a:t>
            </a:r>
          </a:p>
          <a:p>
            <a:r>
              <a:rPr lang="de-DE" dirty="0"/>
              <a:t>Aufgabenstellung:</a:t>
            </a:r>
          </a:p>
          <a:p>
            <a:r>
              <a:rPr lang="de-DE" dirty="0"/>
              <a:t>- Bitte besucht die Webseite:</a:t>
            </a:r>
          </a:p>
          <a:p>
            <a:r>
              <a:rPr lang="de-DE" dirty="0"/>
              <a:t>re3data.org</a:t>
            </a:r>
          </a:p>
          <a:p>
            <a:r>
              <a:rPr lang="de-DE" dirty="0"/>
              <a:t>- Sucht bitte nach einem Repositorium, z.B. für Eure aktuelle oder letzte Forschungstätigkeit, für einen von Euch betreuten Fachbereich etc.</a:t>
            </a:r>
          </a:p>
          <a:p>
            <a:r>
              <a:rPr lang="de-DE" dirty="0"/>
              <a:t>- Erfahrungen und Schwierigkeiten besprechen wie anschließend im Plenum.</a:t>
            </a:r>
          </a:p>
          <a:p>
            <a:endParaRPr lang="de-DE" dirty="0"/>
          </a:p>
          <a:p>
            <a:r>
              <a:rPr lang="de-DE" dirty="0"/>
              <a:t>--- Ressource für Chat---</a:t>
            </a:r>
          </a:p>
          <a:p>
            <a:r>
              <a:rPr lang="de-DE" dirty="0"/>
              <a:t>https://www.re3data.org</a:t>
            </a:r>
          </a:p>
        </p:txBody>
      </p:sp>
      <p:sp>
        <p:nvSpPr>
          <p:cNvPr id="4" name="Slide Number Placeholder 3"/>
          <p:cNvSpPr>
            <a:spLocks noGrp="1"/>
          </p:cNvSpPr>
          <p:nvPr>
            <p:ph type="sldNum" sz="quarter" idx="10"/>
          </p:nvPr>
        </p:nvSpPr>
        <p:spPr/>
        <p:txBody>
          <a:bodyPr/>
          <a:lstStyle/>
          <a:p>
            <a:fld id="{FA27C39C-F12C-5389-7F37-37A5006FEDE6}" type="slidenum">
              <a:rPr lang="de-DE"/>
              <a:pPr/>
              <a:t>15</a:t>
            </a:fld>
            <a:endParaRPr lang="de-DE"/>
          </a:p>
        </p:txBody>
      </p:sp>
      <p:sp>
        <p:nvSpPr>
          <p:cNvPr id="7" name="Folienbildplatzhalter 6">
            <a:extLst>
              <a:ext uri="{FF2B5EF4-FFF2-40B4-BE49-F238E27FC236}">
                <a16:creationId xmlns:a16="http://schemas.microsoft.com/office/drawing/2014/main" id="{E1153EC4-1266-7B54-9EE7-F3DB354CDC0B}"/>
              </a:ext>
            </a:extLst>
          </p:cNvPr>
          <p:cNvSpPr>
            <a:spLocks noGrp="1" noRot="1" noChangeAspect="1"/>
          </p:cNvSpPr>
          <p:nvPr>
            <p:ph type="sldImg"/>
          </p:nvPr>
        </p:nvSpPr>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[03m; bis 09:39 --- Folie 15.8 (1)]</a:t>
            </a:r>
          </a:p>
          <a:p>
            <a:r>
              <a:rPr lang="de-DE" dirty="0"/>
              <a:t>ID: 15.02.02.02_v | Einheit 15: Publikation von FD | Baustein 2: Repositorium finden</a:t>
            </a:r>
          </a:p>
          <a:p>
            <a:r>
              <a:rPr lang="de-DE" dirty="0"/>
              <a:t>Inhalt 2: re3data (Mini-Übung) | Schritt 2: 2/2 TN geben Input</a:t>
            </a:r>
          </a:p>
          <a:p>
            <a:endParaRPr lang="de-DE" dirty="0"/>
          </a:p>
          <a:p>
            <a:r>
              <a:rPr lang="de-DE" dirty="0"/>
              <a:t>Aktive Rolle:</a:t>
            </a:r>
          </a:p>
          <a:p>
            <a:r>
              <a:rPr lang="de-DE" dirty="0"/>
              <a:t>Moderation:</a:t>
            </a:r>
          </a:p>
          <a:p>
            <a:r>
              <a:rPr lang="de-DE" dirty="0"/>
              <a:t>- "Habt Ihr etwas geeignetes gefunden? Wie waren Eure Erfahrungen mit der Suche? Gab es Probleme?"</a:t>
            </a:r>
          </a:p>
          <a:p>
            <a:r>
              <a:rPr lang="de-DE" dirty="0"/>
              <a:t>- Bitte Antworten einfach in den Raum rufen</a:t>
            </a:r>
          </a:p>
          <a:p>
            <a:r>
              <a:rPr lang="de-DE" dirty="0"/>
              <a:t>- ggf. kommentieren, dass in bestimmten Fachbereichen (noch) wenig existiert</a:t>
            </a:r>
          </a:p>
        </p:txBody>
      </p:sp>
      <p:sp>
        <p:nvSpPr>
          <p:cNvPr id="4" name="Slide Number Placeholder 3"/>
          <p:cNvSpPr>
            <a:spLocks noGrp="1"/>
          </p:cNvSpPr>
          <p:nvPr>
            <p:ph type="sldNum" sz="quarter" idx="10"/>
          </p:nvPr>
        </p:nvSpPr>
        <p:spPr/>
        <p:txBody>
          <a:bodyPr/>
          <a:lstStyle/>
          <a:p>
            <a:fld id="{FA27C39C-F12C-5389-7F37-37A5006FEDE6}" type="slidenum">
              <a:rPr lang="de-DE"/>
              <a:pPr/>
              <a:t>16</a:t>
            </a:fld>
            <a:endParaRPr lang="de-DE"/>
          </a:p>
        </p:txBody>
      </p:sp>
      <p:sp>
        <p:nvSpPr>
          <p:cNvPr id="7" name="Folienbildplatzhalter 6">
            <a:extLst>
              <a:ext uri="{FF2B5EF4-FFF2-40B4-BE49-F238E27FC236}">
                <a16:creationId xmlns:a16="http://schemas.microsoft.com/office/drawing/2014/main" id="{0626F2EC-3279-7B71-8B5C-C639AF32FEE0}"/>
              </a:ext>
            </a:extLst>
          </p:cNvPr>
          <p:cNvSpPr>
            <a:spLocks noGrp="1" noRot="1" noChangeAspect="1"/>
          </p:cNvSpPr>
          <p:nvPr>
            <p:ph type="sldImg"/>
          </p:nvPr>
        </p:nvSpPr>
        <p:spPr/>
      </p:sp>
    </p:spTree>
    <p:extLst>
      <p:ext uri="{BB962C8B-B14F-4D97-AF65-F5344CB8AC3E}">
        <p14:creationId xmlns:p14="http://schemas.microsoft.com/office/powerpoint/2010/main" val="32962262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09:43 --- Folie 15.9 (1)]</a:t>
            </a:r>
          </a:p>
          <a:p>
            <a:r>
              <a:rPr lang="de-DE" dirty="0"/>
              <a:t>ID: 15.02.03.01_v | Einheit 15: Publikation von FD | Baustein 2: Repositorium finden</a:t>
            </a:r>
          </a:p>
          <a:p>
            <a:r>
              <a:rPr lang="de-DE" dirty="0"/>
              <a:t>Inhalt 3: Kriterien Repo (Zuruf) | Schritt 1: TN geben Input</a:t>
            </a:r>
          </a:p>
          <a:p>
            <a:endParaRPr lang="de-DE" dirty="0"/>
          </a:p>
          <a:p>
            <a:r>
              <a:rPr lang="de-DE" dirty="0"/>
              <a:t>Aktive Rolle:</a:t>
            </a:r>
          </a:p>
          <a:p>
            <a:r>
              <a:rPr lang="de-DE" dirty="0"/>
              <a:t>Aufgabenstellung:</a:t>
            </a:r>
          </a:p>
          <a:p>
            <a:r>
              <a:rPr lang="de-DE" dirty="0"/>
              <a:t>-  Zuruf mit Notizen</a:t>
            </a:r>
          </a:p>
          <a:p>
            <a:r>
              <a:rPr lang="de-DE" dirty="0"/>
              <a:t>- "Was meint Ihr sind Kriterien für die Auswahl eines geeigneten Repositoriums?"</a:t>
            </a:r>
          </a:p>
          <a:p>
            <a:r>
              <a:rPr lang="de-DE" dirty="0"/>
              <a:t>- Bitte Antworten einfach in den Raum rufen</a:t>
            </a:r>
          </a:p>
          <a:p>
            <a:r>
              <a:rPr lang="de-DE" dirty="0"/>
              <a:t>- ggf. wichtige Kriterien ergänzen (siehe Notizfeld)</a:t>
            </a:r>
          </a:p>
          <a:p>
            <a:endParaRPr lang="de-DE" dirty="0"/>
          </a:p>
          <a:p>
            <a:r>
              <a:rPr lang="de-DE" dirty="0"/>
              <a:t>Passive Rolle:</a:t>
            </a:r>
          </a:p>
          <a:p>
            <a:r>
              <a:rPr lang="de-DE" dirty="0"/>
              <a:t>* ggf. </a:t>
            </a:r>
            <a:r>
              <a:rPr lang="de-DE" dirty="0" err="1"/>
              <a:t>Whiteboardfunktion</a:t>
            </a:r>
            <a:r>
              <a:rPr lang="de-DE" dirty="0"/>
              <a:t> für Kommentierung in Videokonferenzsoftware aktivieren</a:t>
            </a:r>
          </a:p>
          <a:p>
            <a:r>
              <a:rPr lang="de-DE" dirty="0"/>
              <a:t>* Zurufe auf Folie "Kriterien für Auswahl eines Repositoriums" notieren</a:t>
            </a:r>
          </a:p>
          <a:p>
            <a:r>
              <a:rPr lang="de-DE" dirty="0"/>
              <a:t>* Kommentare als Screenshot sichern</a:t>
            </a:r>
          </a:p>
        </p:txBody>
      </p:sp>
      <p:sp>
        <p:nvSpPr>
          <p:cNvPr id="4" name="Slide Number Placeholder 3"/>
          <p:cNvSpPr>
            <a:spLocks noGrp="1"/>
          </p:cNvSpPr>
          <p:nvPr>
            <p:ph type="sldNum" sz="quarter" idx="10"/>
          </p:nvPr>
        </p:nvSpPr>
        <p:spPr/>
        <p:txBody>
          <a:bodyPr/>
          <a:lstStyle/>
          <a:p>
            <a:fld id="{4B1AA53F-A886-512F-F40B-0EF3AA1D83EB}" type="slidenum">
              <a:rPr lang="de-DE"/>
              <a:pPr/>
              <a:t>17</a:t>
            </a:fld>
            <a:endParaRPr lang="de-DE"/>
          </a:p>
        </p:txBody>
      </p:sp>
      <p:sp>
        <p:nvSpPr>
          <p:cNvPr id="7" name="Folienbildplatzhalter 6">
            <a:extLst>
              <a:ext uri="{FF2B5EF4-FFF2-40B4-BE49-F238E27FC236}">
                <a16:creationId xmlns:a16="http://schemas.microsoft.com/office/drawing/2014/main" id="{789F0537-00FC-1FED-44CF-3D6AA8E4A924}"/>
              </a:ext>
            </a:extLst>
          </p:cNvPr>
          <p:cNvSpPr>
            <a:spLocks noGrp="1" noRot="1" noChangeAspect="1"/>
          </p:cNvSpPr>
          <p:nvPr>
            <p:ph type="sldImg"/>
          </p:nvPr>
        </p:nvSpPr>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[01m; bis 09:44 --- Folie 15.10 (1)]</a:t>
            </a:r>
          </a:p>
          <a:p>
            <a:r>
              <a:rPr lang="de-DE" dirty="0"/>
              <a:t>ID: 15.03.01.01_v | Einheit 15: Publikation von FD | Baustein 3: Daten für Publikation auswählen</a:t>
            </a:r>
          </a:p>
          <a:p>
            <a:r>
              <a:rPr lang="de-DE" dirty="0"/>
              <a:t>Inhalt 1: Daten publizieren (Vortrag) | Schritt 1: WL referiert</a:t>
            </a:r>
          </a:p>
          <a:p>
            <a:endParaRPr lang="de-DE" dirty="0"/>
          </a:p>
          <a:p>
            <a:r>
              <a:rPr lang="de-DE" dirty="0"/>
              <a:t>Aktive Rolle:</a:t>
            </a:r>
          </a:p>
          <a:p>
            <a:r>
              <a:rPr lang="de-DE" dirty="0"/>
              <a:t>Vortrag: Kriterien für Publikation von Daten</a:t>
            </a:r>
          </a:p>
        </p:txBody>
      </p:sp>
      <p:sp>
        <p:nvSpPr>
          <p:cNvPr id="4" name="Slide Number Placeholder 3"/>
          <p:cNvSpPr>
            <a:spLocks noGrp="1"/>
          </p:cNvSpPr>
          <p:nvPr>
            <p:ph type="sldNum" sz="quarter" idx="10"/>
          </p:nvPr>
        </p:nvSpPr>
        <p:spPr/>
        <p:txBody>
          <a:bodyPr/>
          <a:lstStyle/>
          <a:p>
            <a:fld id="{F0E3CF3B-C99E-DC04-99B2-7E18C08B47C9}" type="slidenum">
              <a:rPr lang="de-DE"/>
              <a:pPr/>
              <a:t>18</a:t>
            </a:fld>
            <a:endParaRPr lang="de-DE"/>
          </a:p>
        </p:txBody>
      </p:sp>
      <p:sp>
        <p:nvSpPr>
          <p:cNvPr id="7" name="Folienbildplatzhalter 6">
            <a:extLst>
              <a:ext uri="{FF2B5EF4-FFF2-40B4-BE49-F238E27FC236}">
                <a16:creationId xmlns:a16="http://schemas.microsoft.com/office/drawing/2014/main" id="{6E64D976-49B8-979D-7D8B-4A45444A5977}"/>
              </a:ext>
            </a:extLst>
          </p:cNvPr>
          <p:cNvSpPr>
            <a:spLocks noGrp="1" noRot="1" noChangeAspect="1"/>
          </p:cNvSpPr>
          <p:nvPr>
            <p:ph type="sldImg"/>
          </p:nvPr>
        </p:nvSpPr>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[02m; bis 09:05 --- Folie 14.1 (1)]</a:t>
            </a:r>
          </a:p>
          <a:p>
            <a:r>
              <a:rPr lang="de-DE" dirty="0"/>
              <a:t>ID: 14.01.01.01_v | Einheit 14: Begrüßung und Orientierung am 2. Tag | Baustein 1: Begrüßung</a:t>
            </a:r>
          </a:p>
          <a:p>
            <a:r>
              <a:rPr lang="de-DE" dirty="0"/>
              <a:t>Inhalt 1: Beginn 2. Workshoptag (Energieabfrage) | Schritt 1: TN geben Input</a:t>
            </a:r>
          </a:p>
          <a:p>
            <a:endParaRPr lang="de-DE" dirty="0"/>
          </a:p>
          <a:p>
            <a:r>
              <a:rPr lang="de-DE" dirty="0"/>
              <a:t>Aktive Rolle:</a:t>
            </a:r>
          </a:p>
          <a:p>
            <a:r>
              <a:rPr lang="de-DE" dirty="0"/>
              <a:t>Aufgabenstellung:</a:t>
            </a:r>
          </a:p>
          <a:p>
            <a:r>
              <a:rPr lang="de-DE" dirty="0"/>
              <a:t>- Begrüßung TN</a:t>
            </a:r>
          </a:p>
          <a:p>
            <a:r>
              <a:rPr lang="de-DE" dirty="0"/>
              <a:t>- "Wie viel Energie habt Ihr gerade auf einer Skala von 0-10?. Schreibt die Zahl in den Chat oder zeigt sie mit Fingern in der Kamera."</a:t>
            </a:r>
          </a:p>
          <a:p>
            <a:r>
              <a:rPr lang="de-DE" dirty="0"/>
              <a:t>- WL macht auch mit</a:t>
            </a:r>
          </a:p>
          <a:p>
            <a:r>
              <a:rPr lang="de-DE" dirty="0"/>
              <a:t>- WL geht ggf. auf die Person mit dem niedrigstem Wert ein (hängt stark von der Persönlichkeit ab), z.B. Können wir etwas tun, um dein Energielevel zu erhöhen, z. B. mit Blick auf die Pausen?</a:t>
            </a:r>
          </a:p>
          <a:p>
            <a:endParaRPr lang="de-DE" dirty="0"/>
          </a:p>
          <a:p>
            <a:r>
              <a:rPr lang="de-DE" dirty="0"/>
              <a:t>Passive Rolle:</a:t>
            </a:r>
          </a:p>
          <a:p>
            <a:r>
              <a:rPr lang="de-DE" dirty="0"/>
              <a:t>* Bitte die realen Zeiten aller Abschnitte für den gesamten Tag notieren wenn möglich</a:t>
            </a:r>
          </a:p>
        </p:txBody>
      </p:sp>
      <p:sp>
        <p:nvSpPr>
          <p:cNvPr id="4" name="Slide Number Placeholder 3"/>
          <p:cNvSpPr>
            <a:spLocks noGrp="1"/>
          </p:cNvSpPr>
          <p:nvPr>
            <p:ph type="sldNum" sz="quarter" idx="10"/>
          </p:nvPr>
        </p:nvSpPr>
        <p:spPr/>
        <p:txBody>
          <a:bodyPr/>
          <a:lstStyle/>
          <a:p>
            <a:fld id="{0C97246B-C100-D7D8-8078-668B170C9144}" type="slidenum">
              <a:rPr lang="de-DE"/>
              <a:pPr/>
              <a:t>1</a:t>
            </a:fld>
            <a:endParaRPr lang="de-DE"/>
          </a:p>
        </p:txBody>
      </p:sp>
      <p:sp>
        <p:nvSpPr>
          <p:cNvPr id="7" name="Folienbildplatzhalter 6">
            <a:extLst>
              <a:ext uri="{FF2B5EF4-FFF2-40B4-BE49-F238E27FC236}">
                <a16:creationId xmlns:a16="http://schemas.microsoft.com/office/drawing/2014/main" id="{611D6391-82F9-5558-4F19-9410971198E2}"/>
              </a:ext>
            </a:extLst>
          </p:cNvPr>
          <p:cNvSpPr>
            <a:spLocks noGrp="1" noRot="1" noChangeAspect="1"/>
          </p:cNvSpPr>
          <p:nvPr>
            <p:ph type="sldImg"/>
          </p:nvPr>
        </p:nvSpPr>
        <p:spPr/>
      </p:sp>
    </p:spTree>
    <p:extLst>
      <p:ext uri="{BB962C8B-B14F-4D97-AF65-F5344CB8AC3E}">
        <p14:creationId xmlns:p14="http://schemas.microsoft.com/office/powerpoint/2010/main" val="21155703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09:48 --- Folie 15.11-15.15 (5)]</a:t>
            </a:r>
          </a:p>
          <a:p>
            <a:r>
              <a:rPr lang="de-DE" dirty="0"/>
              <a:t>ID: 15.04.01.01_v | Einheit 15: Publikation von FD | Baustein 4: Lizenzen</a:t>
            </a:r>
          </a:p>
          <a:p>
            <a:r>
              <a:rPr lang="de-DE" dirty="0"/>
              <a:t>Inhalt 1: </a:t>
            </a:r>
            <a:r>
              <a:rPr lang="de-DE" dirty="0" err="1"/>
              <a:t>CreativeCommons</a:t>
            </a:r>
            <a:r>
              <a:rPr lang="de-DE" dirty="0"/>
              <a:t> (Vortrag) | Schritt 1: WL referiert</a:t>
            </a:r>
          </a:p>
          <a:p>
            <a:endParaRPr lang="de-DE" dirty="0"/>
          </a:p>
          <a:p>
            <a:r>
              <a:rPr lang="de-DE" dirty="0"/>
              <a:t>Aktive Rolle:</a:t>
            </a:r>
          </a:p>
          <a:p>
            <a:r>
              <a:rPr lang="de-DE" dirty="0"/>
              <a:t>Vortrag: CC Lizenzen </a:t>
            </a:r>
          </a:p>
          <a:p>
            <a:endParaRPr lang="de-DE" dirty="0"/>
          </a:p>
          <a:p>
            <a:r>
              <a:rPr lang="de-DE" dirty="0"/>
              <a:t>Passive Rolle:</a:t>
            </a:r>
          </a:p>
          <a:p>
            <a:r>
              <a:rPr lang="de-DE" dirty="0"/>
              <a:t>*in Chat: Link Open Source Initiative</a:t>
            </a:r>
          </a:p>
          <a:p>
            <a:endParaRPr lang="de-DE" dirty="0"/>
          </a:p>
          <a:p>
            <a:r>
              <a:rPr lang="de-DE" dirty="0"/>
              <a:t>--- Ressource für Chat---</a:t>
            </a:r>
          </a:p>
          <a:p>
            <a:r>
              <a:rPr lang="de-DE" dirty="0"/>
              <a:t>Open Source Initiative und Übersicht zu Software-Lizenzen: https://opensource.org/licenses/category</a:t>
            </a:r>
          </a:p>
        </p:txBody>
      </p:sp>
      <p:sp>
        <p:nvSpPr>
          <p:cNvPr id="4" name="Slide Number Placeholder 3"/>
          <p:cNvSpPr>
            <a:spLocks noGrp="1"/>
          </p:cNvSpPr>
          <p:nvPr>
            <p:ph type="sldNum" sz="quarter" idx="10"/>
          </p:nvPr>
        </p:nvSpPr>
        <p:spPr/>
        <p:txBody>
          <a:bodyPr/>
          <a:lstStyle/>
          <a:p>
            <a:fld id="{685B1BED-3A63-EFD1-7072-BECD2D7F76AD}" type="slidenum">
              <a:rPr lang="de-DE"/>
              <a:pPr/>
              <a:t>19</a:t>
            </a:fld>
            <a:endParaRPr lang="de-DE"/>
          </a:p>
        </p:txBody>
      </p:sp>
      <p:sp>
        <p:nvSpPr>
          <p:cNvPr id="7" name="Folienbildplatzhalter 6">
            <a:extLst>
              <a:ext uri="{FF2B5EF4-FFF2-40B4-BE49-F238E27FC236}">
                <a16:creationId xmlns:a16="http://schemas.microsoft.com/office/drawing/2014/main" id="{4C6559D0-8E9C-E62D-3D83-80F1A71278D0}"/>
              </a:ext>
            </a:extLst>
          </p:cNvPr>
          <p:cNvSpPr>
            <a:spLocks noGrp="1" noRot="1" noChangeAspect="1"/>
          </p:cNvSpPr>
          <p:nvPr>
            <p:ph type="sldImg"/>
          </p:nvPr>
        </p:nvSpPr>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09:48 --- Folie 15.11-15.15 (5)]</a:t>
            </a:r>
          </a:p>
          <a:p>
            <a:r>
              <a:rPr lang="de-DE" dirty="0"/>
              <a:t>ID: 15.04.01.01_v | Einheit 15: Publikation von FD | Baustein 4: Lizenzen</a:t>
            </a:r>
          </a:p>
          <a:p>
            <a:r>
              <a:rPr lang="de-DE" dirty="0"/>
              <a:t>Inhalt 1: </a:t>
            </a:r>
            <a:r>
              <a:rPr lang="de-DE" dirty="0" err="1"/>
              <a:t>CreativeCommons</a:t>
            </a:r>
            <a:r>
              <a:rPr lang="de-DE" dirty="0"/>
              <a:t> (Vortrag) | Schritt 1: WL referiert</a:t>
            </a:r>
          </a:p>
          <a:p>
            <a:endParaRPr lang="de-DE" dirty="0"/>
          </a:p>
          <a:p>
            <a:r>
              <a:rPr lang="de-DE" dirty="0"/>
              <a:t>Aktive Rolle:</a:t>
            </a:r>
          </a:p>
          <a:p>
            <a:r>
              <a:rPr lang="de-DE" dirty="0"/>
              <a:t>Vortrag: CC Lizenzen </a:t>
            </a:r>
          </a:p>
          <a:p>
            <a:endParaRPr lang="de-DE" dirty="0"/>
          </a:p>
          <a:p>
            <a:r>
              <a:rPr lang="de-DE" dirty="0"/>
              <a:t>Passive Rolle:</a:t>
            </a:r>
          </a:p>
          <a:p>
            <a:r>
              <a:rPr lang="de-DE" dirty="0"/>
              <a:t>*in Chat: Link Open Source Initiative</a:t>
            </a:r>
          </a:p>
          <a:p>
            <a:endParaRPr lang="de-DE" dirty="0"/>
          </a:p>
          <a:p>
            <a:r>
              <a:rPr lang="de-DE" dirty="0"/>
              <a:t>--- Ressource für Chat---</a:t>
            </a:r>
          </a:p>
          <a:p>
            <a:r>
              <a:rPr lang="de-DE" dirty="0"/>
              <a:t>Open Source Initiative und Übersicht zu Software-Lizenzen: https://opensource.org/licenses/category</a:t>
            </a:r>
          </a:p>
        </p:txBody>
      </p:sp>
      <p:sp>
        <p:nvSpPr>
          <p:cNvPr id="4" name="Slide Number Placeholder 3"/>
          <p:cNvSpPr>
            <a:spLocks noGrp="1"/>
          </p:cNvSpPr>
          <p:nvPr>
            <p:ph type="sldNum" sz="quarter" idx="10"/>
          </p:nvPr>
        </p:nvSpPr>
        <p:spPr/>
        <p:txBody>
          <a:bodyPr/>
          <a:lstStyle/>
          <a:p>
            <a:fld id="{63B8D2BC-CBFC-94E0-5CB4-AF6921EF0710}" type="slidenum">
              <a:rPr lang="de-DE"/>
              <a:pPr/>
              <a:t>20</a:t>
            </a:fld>
            <a:endParaRPr lang="de-DE"/>
          </a:p>
        </p:txBody>
      </p:sp>
      <p:sp>
        <p:nvSpPr>
          <p:cNvPr id="7" name="Folienbildplatzhalter 6">
            <a:extLst>
              <a:ext uri="{FF2B5EF4-FFF2-40B4-BE49-F238E27FC236}">
                <a16:creationId xmlns:a16="http://schemas.microsoft.com/office/drawing/2014/main" id="{919EAE90-9B24-BC5C-8EAD-765F73840B71}"/>
              </a:ext>
            </a:extLst>
          </p:cNvPr>
          <p:cNvSpPr>
            <a:spLocks noGrp="1" noRot="1" noChangeAspect="1"/>
          </p:cNvSpPr>
          <p:nvPr>
            <p:ph type="sldImg"/>
          </p:nvPr>
        </p:nvSpPr>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5" name="Notizenplatzhalter 2"/>
          <p:cNvSpPr>
            <a:spLocks noGrp="1"/>
          </p:cNvSpPr>
          <p:nvPr>
            <p:ph type="body" idx="1"/>
          </p:nvPr>
        </p:nvSpPr>
        <p:spPr/>
        <p:txBody>
          <a:bodyPr/>
          <a:lstStyle/>
          <a:p>
            <a:endParaRPr lang="de-DE" dirty="0"/>
          </a:p>
          <a:p>
            <a:endParaRPr lang="de-DE" dirty="0"/>
          </a:p>
          <a:p>
            <a:endParaRPr lang="de-DE" dirty="0"/>
          </a:p>
          <a:p>
            <a:r>
              <a:rPr lang="de-DE" dirty="0"/>
              <a:t>[04m; bis 09:48 --- Folie 15.11-15.15 (5)]</a:t>
            </a:r>
          </a:p>
          <a:p>
            <a:r>
              <a:rPr lang="de-DE" dirty="0"/>
              <a:t>ID: 15.04.01.01_v | Einheit 15: Publikation von FD | Baustein 4: Lizenzen</a:t>
            </a:r>
          </a:p>
          <a:p>
            <a:r>
              <a:rPr lang="de-DE" dirty="0"/>
              <a:t>Inhalt 1: </a:t>
            </a:r>
            <a:r>
              <a:rPr lang="de-DE" dirty="0" err="1"/>
              <a:t>CreativeCommons</a:t>
            </a:r>
            <a:r>
              <a:rPr lang="de-DE" dirty="0"/>
              <a:t> (Vortrag) | Schritt 1: WL referiert</a:t>
            </a:r>
          </a:p>
          <a:p>
            <a:endParaRPr lang="de-DE" dirty="0"/>
          </a:p>
          <a:p>
            <a:r>
              <a:rPr lang="de-DE" dirty="0"/>
              <a:t>Aktive Rolle:</a:t>
            </a:r>
          </a:p>
          <a:p>
            <a:r>
              <a:rPr lang="de-DE" dirty="0"/>
              <a:t>Vortrag: CC Lizenzen </a:t>
            </a:r>
          </a:p>
          <a:p>
            <a:endParaRPr lang="de-DE" dirty="0"/>
          </a:p>
          <a:p>
            <a:r>
              <a:rPr lang="de-DE" dirty="0"/>
              <a:t>Passive Rolle:</a:t>
            </a:r>
          </a:p>
          <a:p>
            <a:r>
              <a:rPr lang="de-DE" dirty="0"/>
              <a:t>*in Chat: Link Open Source Initiative</a:t>
            </a:r>
          </a:p>
          <a:p>
            <a:endParaRPr lang="de-DE" dirty="0"/>
          </a:p>
          <a:p>
            <a:r>
              <a:rPr lang="de-DE" dirty="0"/>
              <a:t>--- Ressource für Chat---</a:t>
            </a:r>
          </a:p>
          <a:p>
            <a:r>
              <a:rPr lang="de-DE" dirty="0"/>
              <a:t>Open Source Initiative und Übersicht zu Software-Lizenzen: https://opensource.org/licenses/category</a:t>
            </a:r>
          </a:p>
        </p:txBody>
      </p:sp>
      <p:sp>
        <p:nvSpPr>
          <p:cNvPr id="6" name="Foliennummernplatzhalter 3"/>
          <p:cNvSpPr>
            <a:spLocks noGrp="1"/>
          </p:cNvSpPr>
          <p:nvPr>
            <p:ph type="sldNum" sz="quarter" idx="10"/>
          </p:nvPr>
        </p:nvSpPr>
        <p:spPr/>
        <p:txBody>
          <a:bodyPr/>
          <a:lstStyle/>
          <a:p>
            <a:fld id="{8EAAC689-E6F8-4900-9BA8-F5156BA58BEB}" type="slidenum">
              <a:rPr lang="de-DE"/>
              <a:pPr/>
              <a:t>21</a:t>
            </a:fld>
            <a:endParaRPr lang="de-DE"/>
          </a:p>
        </p:txBody>
      </p:sp>
      <p:sp>
        <p:nvSpPr>
          <p:cNvPr id="7" name="Folienbildplatzhalter 6">
            <a:extLst>
              <a:ext uri="{FF2B5EF4-FFF2-40B4-BE49-F238E27FC236}">
                <a16:creationId xmlns:a16="http://schemas.microsoft.com/office/drawing/2014/main" id="{498051E4-3157-EFDB-71CF-6F456F779F51}"/>
              </a:ext>
            </a:extLst>
          </p:cNvPr>
          <p:cNvSpPr>
            <a:spLocks noGrp="1" noRot="1" noChangeAspect="1"/>
          </p:cNvSpPr>
          <p:nvPr>
            <p:ph type="sldImg"/>
          </p:nvPr>
        </p:nvSpPr>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09:48 --- Folie 15.11-15.15 (5)]</a:t>
            </a:r>
          </a:p>
          <a:p>
            <a:r>
              <a:rPr lang="de-DE" dirty="0"/>
              <a:t>ID: 15.04.01.01_v | Einheit 15: Publikation von FD | Baustein 4: Lizenzen</a:t>
            </a:r>
          </a:p>
          <a:p>
            <a:r>
              <a:rPr lang="de-DE" dirty="0"/>
              <a:t>Inhalt 1: </a:t>
            </a:r>
            <a:r>
              <a:rPr lang="de-DE" dirty="0" err="1"/>
              <a:t>CreativeCommons</a:t>
            </a:r>
            <a:r>
              <a:rPr lang="de-DE" dirty="0"/>
              <a:t> (Vortrag) | Schritt 1: WL referiert</a:t>
            </a:r>
          </a:p>
          <a:p>
            <a:endParaRPr lang="de-DE" dirty="0"/>
          </a:p>
          <a:p>
            <a:r>
              <a:rPr lang="de-DE" dirty="0"/>
              <a:t>Aktive Rolle:</a:t>
            </a:r>
          </a:p>
          <a:p>
            <a:r>
              <a:rPr lang="de-DE" dirty="0"/>
              <a:t>Vortrag: CC Lizenzen </a:t>
            </a:r>
          </a:p>
          <a:p>
            <a:endParaRPr lang="de-DE" dirty="0"/>
          </a:p>
          <a:p>
            <a:r>
              <a:rPr lang="de-DE" dirty="0"/>
              <a:t>Passive Rolle:</a:t>
            </a:r>
          </a:p>
          <a:p>
            <a:r>
              <a:rPr lang="de-DE" dirty="0"/>
              <a:t>*in Chat: Link Open Source Initiative</a:t>
            </a:r>
          </a:p>
          <a:p>
            <a:endParaRPr lang="de-DE" dirty="0"/>
          </a:p>
          <a:p>
            <a:r>
              <a:rPr lang="de-DE" dirty="0"/>
              <a:t>--- Ressource für Chat---</a:t>
            </a:r>
          </a:p>
          <a:p>
            <a:r>
              <a:rPr lang="de-DE" dirty="0"/>
              <a:t>Open Source Initiative und Übersicht zu Software-Lizenzen: https://opensource.org/licenses/category</a:t>
            </a:r>
          </a:p>
        </p:txBody>
      </p:sp>
      <p:sp>
        <p:nvSpPr>
          <p:cNvPr id="4" name="Slide Number Placeholder 3"/>
          <p:cNvSpPr>
            <a:spLocks noGrp="1"/>
          </p:cNvSpPr>
          <p:nvPr>
            <p:ph type="sldNum" sz="quarter" idx="10"/>
          </p:nvPr>
        </p:nvSpPr>
        <p:spPr/>
        <p:txBody>
          <a:bodyPr/>
          <a:lstStyle/>
          <a:p>
            <a:fld id="{A1F0BCA1-15D4-C8DB-5198-5ADAFE91A0A6}" type="slidenum">
              <a:rPr lang="de-DE"/>
              <a:pPr/>
              <a:t>22</a:t>
            </a:fld>
            <a:endParaRPr lang="de-DE"/>
          </a:p>
        </p:txBody>
      </p:sp>
      <p:sp>
        <p:nvSpPr>
          <p:cNvPr id="7" name="Folienbildplatzhalter 6">
            <a:extLst>
              <a:ext uri="{FF2B5EF4-FFF2-40B4-BE49-F238E27FC236}">
                <a16:creationId xmlns:a16="http://schemas.microsoft.com/office/drawing/2014/main" id="{CDF4215F-C65A-147B-0E82-BDF4F563F9B1}"/>
              </a:ext>
            </a:extLst>
          </p:cNvPr>
          <p:cNvSpPr>
            <a:spLocks noGrp="1" noRot="1" noChangeAspect="1"/>
          </p:cNvSpPr>
          <p:nvPr>
            <p:ph type="sldImg"/>
          </p:nvPr>
        </p:nvSpPr>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09:48 --- Folie 15.11-15.15 (5)]</a:t>
            </a:r>
          </a:p>
          <a:p>
            <a:r>
              <a:rPr lang="de-DE" dirty="0"/>
              <a:t>ID: 15.04.01.01_v | Einheit 15: Publikation von FD | Baustein 4: Lizenzen</a:t>
            </a:r>
          </a:p>
          <a:p>
            <a:r>
              <a:rPr lang="de-DE" dirty="0"/>
              <a:t>Inhalt 1: </a:t>
            </a:r>
            <a:r>
              <a:rPr lang="de-DE" dirty="0" err="1"/>
              <a:t>CreativeCommons</a:t>
            </a:r>
            <a:r>
              <a:rPr lang="de-DE" dirty="0"/>
              <a:t> (Vortrag) | Schritt 1: WL referiert</a:t>
            </a:r>
          </a:p>
          <a:p>
            <a:endParaRPr lang="de-DE" dirty="0"/>
          </a:p>
          <a:p>
            <a:r>
              <a:rPr lang="de-DE" dirty="0"/>
              <a:t>Aktive Rolle:</a:t>
            </a:r>
          </a:p>
          <a:p>
            <a:r>
              <a:rPr lang="de-DE" dirty="0"/>
              <a:t>Vortrag: CC Lizenzen </a:t>
            </a:r>
          </a:p>
          <a:p>
            <a:endParaRPr lang="de-DE" dirty="0"/>
          </a:p>
          <a:p>
            <a:r>
              <a:rPr lang="de-DE" dirty="0"/>
              <a:t>Passive Rolle:</a:t>
            </a:r>
          </a:p>
          <a:p>
            <a:r>
              <a:rPr lang="de-DE" dirty="0"/>
              <a:t>*in Chat: Link Open Source Initiative</a:t>
            </a:r>
          </a:p>
          <a:p>
            <a:endParaRPr lang="de-DE" dirty="0"/>
          </a:p>
          <a:p>
            <a:r>
              <a:rPr lang="de-DE" dirty="0"/>
              <a:t>--- Ressource für Chat---</a:t>
            </a:r>
          </a:p>
          <a:p>
            <a:r>
              <a:rPr lang="de-DE" dirty="0"/>
              <a:t>Open Source Initiative und Übersicht zu Software-Lizenzen: https://opensource.org/licenses/category</a:t>
            </a:r>
          </a:p>
        </p:txBody>
      </p:sp>
      <p:sp>
        <p:nvSpPr>
          <p:cNvPr id="4" name="Slide Number Placeholder 3"/>
          <p:cNvSpPr>
            <a:spLocks noGrp="1"/>
          </p:cNvSpPr>
          <p:nvPr>
            <p:ph type="sldNum" sz="quarter" idx="10"/>
          </p:nvPr>
        </p:nvSpPr>
        <p:spPr/>
        <p:txBody>
          <a:bodyPr/>
          <a:lstStyle/>
          <a:p>
            <a:fld id="{D715F322-0C45-4DAD-E702-D65C60F56A98}" type="slidenum">
              <a:rPr lang="de-DE"/>
              <a:pPr/>
              <a:t>23</a:t>
            </a:fld>
            <a:endParaRPr lang="de-DE"/>
          </a:p>
        </p:txBody>
      </p:sp>
      <p:sp>
        <p:nvSpPr>
          <p:cNvPr id="7" name="Folienbildplatzhalter 6">
            <a:extLst>
              <a:ext uri="{FF2B5EF4-FFF2-40B4-BE49-F238E27FC236}">
                <a16:creationId xmlns:a16="http://schemas.microsoft.com/office/drawing/2014/main" id="{49522F92-D466-7BFF-3CA3-442117F5232F}"/>
              </a:ext>
            </a:extLst>
          </p:cNvPr>
          <p:cNvSpPr>
            <a:spLocks noGrp="1" noRot="1" noChangeAspect="1"/>
          </p:cNvSpPr>
          <p:nvPr>
            <p:ph type="sldImg"/>
          </p:nvPr>
        </p:nvSpPr>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09:52 --- Folie 15.16-15.19 (4)]</a:t>
            </a:r>
          </a:p>
          <a:p>
            <a:r>
              <a:rPr lang="de-DE" dirty="0"/>
              <a:t>ID: 15.05.01.01_v | Einheit 15: Publikation von FD | Baustein 5: Persistente Identifier</a:t>
            </a:r>
          </a:p>
          <a:p>
            <a:r>
              <a:rPr lang="de-DE" dirty="0"/>
              <a:t>Inhalt 1: PID (Vortrag) | Schritt 1: WL referiert</a:t>
            </a:r>
          </a:p>
          <a:p>
            <a:endParaRPr lang="de-DE" dirty="0"/>
          </a:p>
          <a:p>
            <a:r>
              <a:rPr lang="de-DE" dirty="0"/>
              <a:t>Aktive Rolle:</a:t>
            </a:r>
          </a:p>
          <a:p>
            <a:r>
              <a:rPr lang="de-DE" dirty="0"/>
              <a:t>Vortrag: Einführung PID, Bsp. für PID (DOI)</a:t>
            </a:r>
          </a:p>
        </p:txBody>
      </p:sp>
      <p:sp>
        <p:nvSpPr>
          <p:cNvPr id="4" name="Slide Number Placeholder 3"/>
          <p:cNvSpPr>
            <a:spLocks noGrp="1"/>
          </p:cNvSpPr>
          <p:nvPr>
            <p:ph type="sldNum" sz="quarter" idx="10"/>
          </p:nvPr>
        </p:nvSpPr>
        <p:spPr/>
        <p:txBody>
          <a:bodyPr/>
          <a:lstStyle/>
          <a:p>
            <a:fld id="{E1E10F6D-CBB0-BC51-E883-6ADC5DF3A497}" type="slidenum">
              <a:rPr lang="de-DE"/>
              <a:pPr/>
              <a:t>24</a:t>
            </a:fld>
            <a:endParaRPr lang="de-DE"/>
          </a:p>
        </p:txBody>
      </p:sp>
      <p:sp>
        <p:nvSpPr>
          <p:cNvPr id="7" name="Folienbildplatzhalter 6">
            <a:extLst>
              <a:ext uri="{FF2B5EF4-FFF2-40B4-BE49-F238E27FC236}">
                <a16:creationId xmlns:a16="http://schemas.microsoft.com/office/drawing/2014/main" id="{8D613B48-E219-C14A-AA1E-AE063F5D81E6}"/>
              </a:ext>
            </a:extLst>
          </p:cNvPr>
          <p:cNvSpPr>
            <a:spLocks noGrp="1" noRot="1" noChangeAspect="1"/>
          </p:cNvSpPr>
          <p:nvPr>
            <p:ph type="sldImg"/>
          </p:nvPr>
        </p:nvSpPr>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09:52 --- Folie 15.16-15.19 (4)]</a:t>
            </a:r>
          </a:p>
          <a:p>
            <a:r>
              <a:rPr lang="de-DE" dirty="0"/>
              <a:t>ID: 15.05.01.01_v | Einheit 15: Publikation von FD | Baustein 5: Persistente Identifier</a:t>
            </a:r>
          </a:p>
          <a:p>
            <a:r>
              <a:rPr lang="de-DE" dirty="0"/>
              <a:t>Inhalt 1: PID (Vortrag) | Schritt 1: WL referiert</a:t>
            </a:r>
          </a:p>
          <a:p>
            <a:endParaRPr lang="de-DE" dirty="0"/>
          </a:p>
          <a:p>
            <a:r>
              <a:rPr lang="de-DE" dirty="0"/>
              <a:t>Aktive Rolle:</a:t>
            </a:r>
          </a:p>
          <a:p>
            <a:r>
              <a:rPr lang="de-DE" dirty="0"/>
              <a:t>Vortrag: Einführung PID, Bsp. für PID (DOI)</a:t>
            </a:r>
          </a:p>
        </p:txBody>
      </p:sp>
      <p:sp>
        <p:nvSpPr>
          <p:cNvPr id="4" name="Slide Number Placeholder 3"/>
          <p:cNvSpPr>
            <a:spLocks noGrp="1"/>
          </p:cNvSpPr>
          <p:nvPr>
            <p:ph type="sldNum" sz="quarter" idx="10"/>
          </p:nvPr>
        </p:nvSpPr>
        <p:spPr/>
        <p:txBody>
          <a:bodyPr/>
          <a:lstStyle/>
          <a:p>
            <a:fld id="{E641E563-FFDF-1751-A2A4-27F0EA7BC526}" type="slidenum">
              <a:rPr lang="de-DE"/>
              <a:pPr/>
              <a:t>25</a:t>
            </a:fld>
            <a:endParaRPr lang="de-DE"/>
          </a:p>
        </p:txBody>
      </p:sp>
      <p:sp>
        <p:nvSpPr>
          <p:cNvPr id="7" name="Folienbildplatzhalter 6">
            <a:extLst>
              <a:ext uri="{FF2B5EF4-FFF2-40B4-BE49-F238E27FC236}">
                <a16:creationId xmlns:a16="http://schemas.microsoft.com/office/drawing/2014/main" id="{CB1FB994-90D5-DE14-C554-D481163F0DC1}"/>
              </a:ext>
            </a:extLst>
          </p:cNvPr>
          <p:cNvSpPr>
            <a:spLocks noGrp="1" noRot="1" noChangeAspect="1"/>
          </p:cNvSpPr>
          <p:nvPr>
            <p:ph type="sldImg"/>
          </p:nvPr>
        </p:nvSpPr>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09:52 --- Folie 15.16-15.19 (4)]</a:t>
            </a:r>
          </a:p>
          <a:p>
            <a:r>
              <a:rPr lang="de-DE" dirty="0"/>
              <a:t>ID: 15.05.01.01_v | Einheit 15: Publikation von FD | Baustein 5: Persistente Identifier</a:t>
            </a:r>
          </a:p>
          <a:p>
            <a:r>
              <a:rPr lang="de-DE" dirty="0"/>
              <a:t>Inhalt 1: PID (Vortrag) | Schritt 1: WL referiert</a:t>
            </a:r>
          </a:p>
          <a:p>
            <a:endParaRPr lang="de-DE" dirty="0"/>
          </a:p>
          <a:p>
            <a:r>
              <a:rPr lang="de-DE" dirty="0"/>
              <a:t>Aktive Rolle:</a:t>
            </a:r>
          </a:p>
          <a:p>
            <a:r>
              <a:rPr lang="de-DE" dirty="0"/>
              <a:t>Vortrag: Einführung PID, Bsp. für PID (DOI)</a:t>
            </a:r>
          </a:p>
        </p:txBody>
      </p:sp>
      <p:sp>
        <p:nvSpPr>
          <p:cNvPr id="4" name="Slide Number Placeholder 3"/>
          <p:cNvSpPr>
            <a:spLocks noGrp="1"/>
          </p:cNvSpPr>
          <p:nvPr>
            <p:ph type="sldNum" sz="quarter" idx="10"/>
          </p:nvPr>
        </p:nvSpPr>
        <p:spPr/>
        <p:txBody>
          <a:bodyPr/>
          <a:lstStyle/>
          <a:p>
            <a:fld id="{E8B77F45-73D9-EAD9-FB85-DADE42FF3ADC}" type="slidenum">
              <a:rPr lang="de-DE"/>
              <a:pPr/>
              <a:t>26</a:t>
            </a:fld>
            <a:endParaRPr lang="de-DE"/>
          </a:p>
        </p:txBody>
      </p:sp>
      <p:sp>
        <p:nvSpPr>
          <p:cNvPr id="7" name="Folienbildplatzhalter 6">
            <a:extLst>
              <a:ext uri="{FF2B5EF4-FFF2-40B4-BE49-F238E27FC236}">
                <a16:creationId xmlns:a16="http://schemas.microsoft.com/office/drawing/2014/main" id="{AFE6757D-1452-27EC-6A30-05FACDDC8A62}"/>
              </a:ext>
            </a:extLst>
          </p:cNvPr>
          <p:cNvSpPr>
            <a:spLocks noGrp="1" noRot="1" noChangeAspect="1"/>
          </p:cNvSpPr>
          <p:nvPr>
            <p:ph type="sldImg"/>
          </p:nvPr>
        </p:nvSpPr>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09:52 --- Folie 15.16-15.19 (4)]</a:t>
            </a:r>
          </a:p>
          <a:p>
            <a:r>
              <a:rPr lang="de-DE" dirty="0"/>
              <a:t>ID: 15.05.01.01_v | Einheit 15: Publikation von FD | Baustein 5: Persistente Identifier</a:t>
            </a:r>
          </a:p>
          <a:p>
            <a:r>
              <a:rPr lang="de-DE" dirty="0"/>
              <a:t>Inhalt 1: PID (Vortrag) | Schritt 1: WL referiert</a:t>
            </a:r>
          </a:p>
          <a:p>
            <a:endParaRPr lang="de-DE" dirty="0"/>
          </a:p>
          <a:p>
            <a:r>
              <a:rPr lang="de-DE" dirty="0"/>
              <a:t>Aktive Rolle:</a:t>
            </a:r>
          </a:p>
          <a:p>
            <a:r>
              <a:rPr lang="de-DE" dirty="0"/>
              <a:t>Vortrag: Einführung PID, Bsp. für PID (DOI)</a:t>
            </a:r>
          </a:p>
        </p:txBody>
      </p:sp>
      <p:sp>
        <p:nvSpPr>
          <p:cNvPr id="4" name="Slide Number Placeholder 3"/>
          <p:cNvSpPr>
            <a:spLocks noGrp="1"/>
          </p:cNvSpPr>
          <p:nvPr>
            <p:ph type="sldNum" sz="quarter" idx="10"/>
          </p:nvPr>
        </p:nvSpPr>
        <p:spPr/>
        <p:txBody>
          <a:bodyPr/>
          <a:lstStyle/>
          <a:p>
            <a:fld id="{C9BEB1F6-A386-AC97-9116-5DE77E63A8FE}" type="slidenum">
              <a:rPr lang="de-DE"/>
              <a:pPr/>
              <a:t>27</a:t>
            </a:fld>
            <a:endParaRPr lang="de-DE"/>
          </a:p>
        </p:txBody>
      </p:sp>
      <p:sp>
        <p:nvSpPr>
          <p:cNvPr id="7" name="Folienbildplatzhalter 6">
            <a:extLst>
              <a:ext uri="{FF2B5EF4-FFF2-40B4-BE49-F238E27FC236}">
                <a16:creationId xmlns:a16="http://schemas.microsoft.com/office/drawing/2014/main" id="{C149BCFA-5319-86CE-5CE9-CD664A4E87F3}"/>
              </a:ext>
            </a:extLst>
          </p:cNvPr>
          <p:cNvSpPr>
            <a:spLocks noGrp="1" noRot="1" noChangeAspect="1"/>
          </p:cNvSpPr>
          <p:nvPr>
            <p:ph type="sldImg"/>
          </p:nvPr>
        </p:nvSpPr>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[01m; bis 09:53 --- Folie 15.20-15.21 (2)]</a:t>
            </a:r>
          </a:p>
          <a:p>
            <a:r>
              <a:rPr lang="de-DE" dirty="0"/>
              <a:t>ID: 15.05.02.01_v | Einheit 15: Publikation von FD | Baustein 5: Persistente Identifier</a:t>
            </a:r>
          </a:p>
          <a:p>
            <a:r>
              <a:rPr lang="de-DE" dirty="0"/>
              <a:t>Inhalt 2: ORCID (Schätzfrage) | Schritt 1: TN geben Input</a:t>
            </a:r>
          </a:p>
          <a:p>
            <a:endParaRPr lang="de-DE" dirty="0"/>
          </a:p>
          <a:p>
            <a:r>
              <a:rPr lang="de-DE" dirty="0"/>
              <a:t>Aktive Rolle:</a:t>
            </a:r>
          </a:p>
          <a:p>
            <a:r>
              <a:rPr lang="de-DE" dirty="0"/>
              <a:t>Aufgabenstellung:</a:t>
            </a:r>
          </a:p>
          <a:p>
            <a:r>
              <a:rPr lang="de-DE" dirty="0"/>
              <a:t>- Schätzung der Anzahl Accounts August 2022</a:t>
            </a:r>
          </a:p>
          <a:p>
            <a:r>
              <a:rPr lang="de-DE" dirty="0"/>
              <a:t>- Folien 1: Frage, Folie 2: Auflösung sichtbar</a:t>
            </a:r>
          </a:p>
          <a:p>
            <a:r>
              <a:rPr lang="de-DE" dirty="0"/>
              <a:t>- "Was meint Ihr: Wie viele aktive Accounts hatte ORCID im August 2022?"</a:t>
            </a:r>
          </a:p>
          <a:p>
            <a:r>
              <a:rPr lang="de-DE" dirty="0"/>
              <a:t>- Bitte Schätzung als Zahl in den Chat</a:t>
            </a:r>
          </a:p>
          <a:p>
            <a:r>
              <a:rPr lang="de-DE" dirty="0"/>
              <a:t>- warten, kommentieren, dann Auflösung auf Folie 2 zeigen</a:t>
            </a:r>
          </a:p>
        </p:txBody>
      </p:sp>
      <p:sp>
        <p:nvSpPr>
          <p:cNvPr id="4" name="Slide Number Placeholder 3"/>
          <p:cNvSpPr>
            <a:spLocks noGrp="1"/>
          </p:cNvSpPr>
          <p:nvPr>
            <p:ph type="sldNum" sz="quarter" idx="10"/>
          </p:nvPr>
        </p:nvSpPr>
        <p:spPr/>
        <p:txBody>
          <a:bodyPr/>
          <a:lstStyle/>
          <a:p>
            <a:fld id="{A6A4421C-3ACB-535F-01F6-62F02C296977}" type="slidenum">
              <a:rPr lang="de-DE"/>
              <a:pPr/>
              <a:t>28</a:t>
            </a:fld>
            <a:endParaRPr lang="de-DE"/>
          </a:p>
        </p:txBody>
      </p:sp>
      <p:sp>
        <p:nvSpPr>
          <p:cNvPr id="7" name="Folienbildplatzhalter 6">
            <a:extLst>
              <a:ext uri="{FF2B5EF4-FFF2-40B4-BE49-F238E27FC236}">
                <a16:creationId xmlns:a16="http://schemas.microsoft.com/office/drawing/2014/main" id="{BBAB3E74-F195-EF43-FB2D-05A70EF0D82C}"/>
              </a:ext>
            </a:extLst>
          </p:cNvPr>
          <p:cNvSpPr>
            <a:spLocks noGrp="1" noRot="1" noChangeAspect="1"/>
          </p:cNvSpPr>
          <p:nvPr>
            <p:ph type="sldImg"/>
          </p:nvPr>
        </p:nvSpPr>
        <p:spPr/>
      </p:sp>
    </p:spTree>
    <p:extLst>
      <p:ext uri="{BB962C8B-B14F-4D97-AF65-F5344CB8AC3E}">
        <p14:creationId xmlns:p14="http://schemas.microsoft.com/office/powerpoint/2010/main" val="24220450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[01m; bis 09:06 --- Folie 14.2 (1)]</a:t>
            </a:r>
          </a:p>
          <a:p>
            <a:r>
              <a:rPr lang="de-DE" dirty="0"/>
              <a:t>ID: 14.02.01.01_v | Einheit 14: Begrüßung und Orientierung am 2. Tag | Baustein 2: Erinnern und Wiedergeben</a:t>
            </a:r>
          </a:p>
          <a:p>
            <a:r>
              <a:rPr lang="de-DE" dirty="0"/>
              <a:t>Inhalt 1: Wiederholung Vortag (Stichwortsalat) | Schritt 1: 1/3 WL Vorbereitung BR</a:t>
            </a:r>
          </a:p>
          <a:p>
            <a:endParaRPr lang="de-DE" dirty="0"/>
          </a:p>
          <a:p>
            <a:r>
              <a:rPr lang="de-DE" dirty="0"/>
              <a:t>Aktive Rolle:</a:t>
            </a:r>
          </a:p>
          <a:p>
            <a:r>
              <a:rPr lang="de-DE" dirty="0"/>
              <a:t>Aufgabenstellung:</a:t>
            </a:r>
          </a:p>
          <a:p>
            <a:r>
              <a:rPr lang="de-DE" dirty="0"/>
              <a:t>- TN Besprechen Vortag in BR, 2er-Gruppen</a:t>
            </a:r>
          </a:p>
          <a:p>
            <a:r>
              <a:rPr lang="de-DE" dirty="0"/>
              <a:t>- Einsatz </a:t>
            </a:r>
            <a:r>
              <a:rPr lang="de-DE" dirty="0" err="1"/>
              <a:t>WheelofNames</a:t>
            </a:r>
            <a:r>
              <a:rPr lang="de-DE" dirty="0"/>
              <a:t> als Stichwortsalat</a:t>
            </a:r>
          </a:p>
          <a:p>
            <a:r>
              <a:rPr lang="de-DE" dirty="0"/>
              <a:t>- In BR: 1 TN teilt Bildschirm, erspielte Begriffe werden sich abwechselnd erläutert.</a:t>
            </a:r>
          </a:p>
          <a:p>
            <a:r>
              <a:rPr lang="de-DE" dirty="0"/>
              <a:t>- Wenn Fragen bitte mit ins Plenum bringen</a:t>
            </a:r>
          </a:p>
          <a:p>
            <a:r>
              <a:rPr lang="de-DE" dirty="0"/>
              <a:t>- BR Zeit: 5 min</a:t>
            </a:r>
          </a:p>
          <a:p>
            <a:endParaRPr lang="de-DE" dirty="0"/>
          </a:p>
          <a:p>
            <a:r>
              <a:rPr lang="de-DE" dirty="0"/>
              <a:t>Passive Rolle:</a:t>
            </a:r>
          </a:p>
          <a:p>
            <a:r>
              <a:rPr lang="de-DE" dirty="0"/>
              <a:t>* BR-Räume Vorbereiten</a:t>
            </a:r>
          </a:p>
          <a:p>
            <a:r>
              <a:rPr lang="de-DE" dirty="0"/>
              <a:t>(2er Gruppen)</a:t>
            </a:r>
          </a:p>
          <a:p>
            <a:r>
              <a:rPr lang="de-DE" dirty="0"/>
              <a:t>* in Chat: Link </a:t>
            </a:r>
            <a:r>
              <a:rPr lang="de-DE" dirty="0" err="1"/>
              <a:t>WheelofNames</a:t>
            </a:r>
            <a:endParaRPr lang="de-DE" dirty="0"/>
          </a:p>
          <a:p>
            <a:r>
              <a:rPr lang="de-DE" dirty="0"/>
              <a:t>* in Chat: Aufgabenstellung</a:t>
            </a:r>
          </a:p>
          <a:p>
            <a:endParaRPr lang="de-DE" dirty="0"/>
          </a:p>
          <a:p>
            <a:r>
              <a:rPr lang="de-DE" dirty="0"/>
              <a:t>--- Text für Chat---</a:t>
            </a:r>
          </a:p>
          <a:p>
            <a:r>
              <a:rPr lang="de-DE" dirty="0"/>
              <a:t>Aufgabenstellung für Breakout-Room:</a:t>
            </a:r>
          </a:p>
          <a:p>
            <a:r>
              <a:rPr lang="de-DE" dirty="0"/>
              <a:t>- Bitte Link </a:t>
            </a:r>
            <a:r>
              <a:rPr lang="de-DE" dirty="0" err="1"/>
              <a:t>WheelofNames</a:t>
            </a:r>
            <a:r>
              <a:rPr lang="de-DE" dirty="0"/>
              <a:t> aufrufen (VOR Wechsel in BR)</a:t>
            </a:r>
          </a:p>
          <a:p>
            <a:r>
              <a:rPr lang="de-DE" dirty="0"/>
              <a:t>- Im BR: Eine Person teilt Bildschirm mit </a:t>
            </a:r>
            <a:r>
              <a:rPr lang="de-DE" dirty="0" err="1"/>
              <a:t>WheelofNames</a:t>
            </a:r>
            <a:endParaRPr lang="de-DE" dirty="0"/>
          </a:p>
          <a:p>
            <a:r>
              <a:rPr lang="de-DE" dirty="0"/>
              <a:t>- Erklärt Euch bitte immer abwechselnd die </a:t>
            </a:r>
            <a:r>
              <a:rPr lang="de-DE" dirty="0" err="1"/>
              <a:t>erdrehten</a:t>
            </a:r>
            <a:r>
              <a:rPr lang="de-DE" dirty="0"/>
              <a:t> Begriffe.</a:t>
            </a:r>
          </a:p>
          <a:p>
            <a:r>
              <a:rPr lang="de-DE" dirty="0"/>
              <a:t>- Wenn Ihr Fragen habt, die Ihr untereinander nicht klären könnt, bringt diese bitte im Anschluss mit ins Plenum.</a:t>
            </a:r>
          </a:p>
          <a:p>
            <a:endParaRPr lang="de-DE" dirty="0"/>
          </a:p>
          <a:p>
            <a:r>
              <a:rPr lang="de-DE" dirty="0"/>
              <a:t>--- Ressource für Chat---</a:t>
            </a:r>
          </a:p>
          <a:p>
            <a:r>
              <a:rPr lang="de-DE" dirty="0"/>
              <a:t>Stichwortsalat: https://wheelofnames.com/ygv-dt9</a:t>
            </a:r>
          </a:p>
        </p:txBody>
      </p:sp>
      <p:sp>
        <p:nvSpPr>
          <p:cNvPr id="4" name="Slide Number Placeholder 3"/>
          <p:cNvSpPr>
            <a:spLocks noGrp="1"/>
          </p:cNvSpPr>
          <p:nvPr>
            <p:ph type="sldNum" sz="quarter" idx="10"/>
          </p:nvPr>
        </p:nvSpPr>
        <p:spPr/>
        <p:txBody>
          <a:bodyPr/>
          <a:lstStyle/>
          <a:p>
            <a:fld id="{0C97246B-C100-D7D8-8078-668B170C9144}" type="slidenum">
              <a:rPr lang="de-DE"/>
              <a:pPr/>
              <a:t>2</a:t>
            </a:fld>
            <a:endParaRPr lang="de-DE"/>
          </a:p>
        </p:txBody>
      </p:sp>
      <p:sp>
        <p:nvSpPr>
          <p:cNvPr id="7" name="Folienbildplatzhalter 6">
            <a:extLst>
              <a:ext uri="{FF2B5EF4-FFF2-40B4-BE49-F238E27FC236}">
                <a16:creationId xmlns:a16="http://schemas.microsoft.com/office/drawing/2014/main" id="{C7E94C22-7FF4-4153-37D9-B7B591511D68}"/>
              </a:ext>
            </a:extLst>
          </p:cNvPr>
          <p:cNvSpPr>
            <a:spLocks noGrp="1" noRot="1" noChangeAspect="1"/>
          </p:cNvSpPr>
          <p:nvPr>
            <p:ph type="sldImg"/>
          </p:nvPr>
        </p:nvSpPr>
        <p:spPr/>
      </p:sp>
    </p:spTree>
    <p:extLst>
      <p:ext uri="{BB962C8B-B14F-4D97-AF65-F5344CB8AC3E}">
        <p14:creationId xmlns:p14="http://schemas.microsoft.com/office/powerpoint/2010/main" val="24325381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[01m; bis 09:53 --- Folie 15.20-15.21 (2)]</a:t>
            </a:r>
          </a:p>
          <a:p>
            <a:r>
              <a:rPr lang="de-DE" dirty="0"/>
              <a:t>ID: 15.05.02.01_v | Einheit 15: Publikation von FD | Baustein 5: Persistente Identifier</a:t>
            </a:r>
          </a:p>
          <a:p>
            <a:r>
              <a:rPr lang="de-DE" dirty="0"/>
              <a:t>Inhalt 2: ORCID (Schätzfrage) | Schritt 1: TN geben Input</a:t>
            </a:r>
          </a:p>
          <a:p>
            <a:endParaRPr lang="de-DE" dirty="0"/>
          </a:p>
          <a:p>
            <a:r>
              <a:rPr lang="de-DE" dirty="0"/>
              <a:t>Aktive Rolle:</a:t>
            </a:r>
          </a:p>
          <a:p>
            <a:r>
              <a:rPr lang="de-DE" dirty="0"/>
              <a:t>Aufgabenstellung:</a:t>
            </a:r>
          </a:p>
          <a:p>
            <a:r>
              <a:rPr lang="de-DE" dirty="0"/>
              <a:t>- Schätzung der Anzahl Accounts August 2022</a:t>
            </a:r>
          </a:p>
          <a:p>
            <a:r>
              <a:rPr lang="de-DE" dirty="0"/>
              <a:t>- Folien 1: Frage, Folie 2: Auflösung sichtbar</a:t>
            </a:r>
          </a:p>
          <a:p>
            <a:r>
              <a:rPr lang="de-DE" dirty="0"/>
              <a:t>- "Was meint Ihr: Wie viele aktive Accounts hatte ORCID im August 2022?"</a:t>
            </a:r>
          </a:p>
          <a:p>
            <a:r>
              <a:rPr lang="de-DE" dirty="0"/>
              <a:t>- Bitte Schätzung als Zahl in den Chat</a:t>
            </a:r>
          </a:p>
          <a:p>
            <a:r>
              <a:rPr lang="de-DE" dirty="0"/>
              <a:t>- warten, kommentieren, dann Auflösung auf Folie 2 zeigen</a:t>
            </a:r>
          </a:p>
        </p:txBody>
      </p:sp>
      <p:sp>
        <p:nvSpPr>
          <p:cNvPr id="4" name="Slide Number Placeholder 3"/>
          <p:cNvSpPr>
            <a:spLocks noGrp="1"/>
          </p:cNvSpPr>
          <p:nvPr>
            <p:ph type="sldNum" sz="quarter" idx="10"/>
          </p:nvPr>
        </p:nvSpPr>
        <p:spPr/>
        <p:txBody>
          <a:bodyPr/>
          <a:lstStyle/>
          <a:p>
            <a:fld id="{A6A4421C-3ACB-535F-01F6-62F02C296977}" type="slidenum">
              <a:rPr lang="de-DE"/>
              <a:pPr/>
              <a:t>29</a:t>
            </a:fld>
            <a:endParaRPr lang="de-DE"/>
          </a:p>
        </p:txBody>
      </p:sp>
      <p:sp>
        <p:nvSpPr>
          <p:cNvPr id="7" name="Folienbildplatzhalter 6">
            <a:extLst>
              <a:ext uri="{FF2B5EF4-FFF2-40B4-BE49-F238E27FC236}">
                <a16:creationId xmlns:a16="http://schemas.microsoft.com/office/drawing/2014/main" id="{766A6E3D-07F6-17DA-F5C0-0EBF1DCF1B22}"/>
              </a:ext>
            </a:extLst>
          </p:cNvPr>
          <p:cNvSpPr>
            <a:spLocks noGrp="1" noRot="1" noChangeAspect="1"/>
          </p:cNvSpPr>
          <p:nvPr>
            <p:ph type="sldImg"/>
          </p:nvPr>
        </p:nvSpPr>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[01m; bis 09:54 --- Folie 15.22 (1)]</a:t>
            </a:r>
          </a:p>
          <a:p>
            <a:r>
              <a:rPr lang="de-DE" dirty="0"/>
              <a:t>ID: 15.05.03.01_v | Einheit 15: Publikation von FD | Baustein 5: Persistente Identifier</a:t>
            </a:r>
          </a:p>
          <a:p>
            <a:r>
              <a:rPr lang="de-DE" dirty="0"/>
              <a:t>Inhalt 3: ORCID (Vortrag) | Schritt 1: WL referiert</a:t>
            </a:r>
          </a:p>
          <a:p>
            <a:endParaRPr lang="de-DE" dirty="0"/>
          </a:p>
          <a:p>
            <a:r>
              <a:rPr lang="de-DE" dirty="0"/>
              <a:t>Aktive Rolle:</a:t>
            </a:r>
          </a:p>
          <a:p>
            <a:r>
              <a:rPr lang="de-DE" dirty="0"/>
              <a:t>Vortrag: Fakten zu ORCID und den Vorteilen</a:t>
            </a:r>
          </a:p>
          <a:p>
            <a:endParaRPr lang="de-DE" dirty="0"/>
          </a:p>
          <a:p>
            <a:r>
              <a:rPr lang="de-DE" dirty="0"/>
              <a:t>Passive Rolle:</a:t>
            </a:r>
          </a:p>
          <a:p>
            <a:r>
              <a:rPr lang="de-DE" dirty="0"/>
              <a:t>* in Chat: Link ORCID</a:t>
            </a:r>
          </a:p>
          <a:p>
            <a:endParaRPr lang="de-DE" dirty="0"/>
          </a:p>
          <a:p>
            <a:r>
              <a:rPr lang="de-DE" dirty="0"/>
              <a:t>--- Ressource für Chat---</a:t>
            </a:r>
          </a:p>
          <a:p>
            <a:r>
              <a:rPr lang="de-DE" dirty="0"/>
              <a:t>ORCID:</a:t>
            </a:r>
          </a:p>
          <a:p>
            <a:r>
              <a:rPr lang="de-DE" dirty="0"/>
              <a:t>https://www.orcid.org</a:t>
            </a:r>
          </a:p>
        </p:txBody>
      </p:sp>
      <p:sp>
        <p:nvSpPr>
          <p:cNvPr id="4" name="Slide Number Placeholder 3"/>
          <p:cNvSpPr>
            <a:spLocks noGrp="1"/>
          </p:cNvSpPr>
          <p:nvPr>
            <p:ph type="sldNum" sz="quarter" idx="10"/>
          </p:nvPr>
        </p:nvSpPr>
        <p:spPr/>
        <p:txBody>
          <a:bodyPr/>
          <a:lstStyle/>
          <a:p>
            <a:fld id="{ABADB0A0-0379-F8C0-C2E0-FE7D7002F69D}" type="slidenum">
              <a:rPr lang="de-DE"/>
              <a:pPr/>
              <a:t>30</a:t>
            </a:fld>
            <a:endParaRPr lang="de-DE"/>
          </a:p>
        </p:txBody>
      </p:sp>
      <p:sp>
        <p:nvSpPr>
          <p:cNvPr id="7" name="Folienbildplatzhalter 6">
            <a:extLst>
              <a:ext uri="{FF2B5EF4-FFF2-40B4-BE49-F238E27FC236}">
                <a16:creationId xmlns:a16="http://schemas.microsoft.com/office/drawing/2014/main" id="{A67E9BAB-5B72-D8AF-AFE9-1DD3C8E110CB}"/>
              </a:ext>
            </a:extLst>
          </p:cNvPr>
          <p:cNvSpPr>
            <a:spLocks noGrp="1" noRot="1" noChangeAspect="1"/>
          </p:cNvSpPr>
          <p:nvPr>
            <p:ph type="sldImg"/>
          </p:nvPr>
        </p:nvSpPr>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[15m; bis 10:09 --- Folie na (na)]</a:t>
            </a:r>
          </a:p>
          <a:p>
            <a:r>
              <a:rPr lang="de-DE" dirty="0"/>
              <a:t>ID: 15.05.04.01_v | Einheit 15: Kaffeepause | Baustein 5: na</a:t>
            </a:r>
          </a:p>
          <a:p>
            <a:r>
              <a:rPr lang="de-DE" dirty="0"/>
              <a:t>Inhalt 4: Pause (na) | Schritt 1: na</a:t>
            </a:r>
          </a:p>
          <a:p>
            <a:endParaRPr lang="de-DE" dirty="0"/>
          </a:p>
          <a:p>
            <a:r>
              <a:rPr lang="de-DE" dirty="0"/>
              <a:t>Aktive Rolle:</a:t>
            </a:r>
          </a:p>
          <a:p>
            <a:r>
              <a:rPr lang="de-DE" dirty="0"/>
              <a:t>Pause</a:t>
            </a:r>
          </a:p>
          <a:p>
            <a:endParaRPr lang="de-DE" dirty="0"/>
          </a:p>
          <a:p>
            <a:r>
              <a:rPr lang="de-DE" dirty="0"/>
              <a:t>Passive Rolle:</a:t>
            </a:r>
          </a:p>
          <a:p>
            <a:r>
              <a:rPr lang="de-DE" dirty="0"/>
              <a:t>* Ende Pausen-Zeit in Chat</a:t>
            </a:r>
          </a:p>
        </p:txBody>
      </p:sp>
      <p:sp>
        <p:nvSpPr>
          <p:cNvPr id="4" name="Slide Number Placeholder 3"/>
          <p:cNvSpPr>
            <a:spLocks noGrp="1"/>
          </p:cNvSpPr>
          <p:nvPr>
            <p:ph type="sldNum" sz="quarter" idx="10"/>
          </p:nvPr>
        </p:nvSpPr>
        <p:spPr/>
        <p:txBody>
          <a:bodyPr/>
          <a:lstStyle/>
          <a:p>
            <a:fld id="{F37025F7-3DC3-E0F3-B2A8-D70B21585511}" type="slidenum">
              <a:rPr lang="de-DE"/>
              <a:pPr/>
              <a:t>31</a:t>
            </a:fld>
            <a:endParaRPr lang="de-DE"/>
          </a:p>
        </p:txBody>
      </p:sp>
      <p:sp>
        <p:nvSpPr>
          <p:cNvPr id="7" name="Folienbildplatzhalter 6">
            <a:extLst>
              <a:ext uri="{FF2B5EF4-FFF2-40B4-BE49-F238E27FC236}">
                <a16:creationId xmlns:a16="http://schemas.microsoft.com/office/drawing/2014/main" id="{AD6661F6-2BD6-A0FB-D37C-ADCB7FD20C7D}"/>
              </a:ext>
            </a:extLst>
          </p:cNvPr>
          <p:cNvSpPr>
            <a:spLocks noGrp="1" noRot="1" noChangeAspect="1"/>
          </p:cNvSpPr>
          <p:nvPr>
            <p:ph type="sldImg"/>
          </p:nvPr>
        </p:nvSpPr>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[02m; bis 10:11 --- Folie 15.23 (1)]</a:t>
            </a:r>
          </a:p>
          <a:p>
            <a:r>
              <a:rPr lang="de-DE" dirty="0"/>
              <a:t>ID: 15.06.01.01_v | Einheit 15: Publikation von FD | Baustein 6: Pro und Kontra der Publikation</a:t>
            </a:r>
          </a:p>
          <a:p>
            <a:r>
              <a:rPr lang="de-DE" dirty="0"/>
              <a:t>Inhalt 1: Vor- Nachteile Datenpublikation (Tempo-Thesen-Runde) | Schritt 1: 1/4 WL Vorbereitung</a:t>
            </a:r>
          </a:p>
          <a:p>
            <a:endParaRPr lang="de-DE" dirty="0"/>
          </a:p>
          <a:p>
            <a:r>
              <a:rPr lang="de-DE" dirty="0"/>
              <a:t>Aktive Rolle:</a:t>
            </a:r>
          </a:p>
          <a:p>
            <a:r>
              <a:rPr lang="de-DE" dirty="0"/>
              <a:t>Aufgabenstellung:</a:t>
            </a:r>
          </a:p>
          <a:p>
            <a:r>
              <a:rPr lang="de-DE" dirty="0"/>
              <a:t>- individuelle Thesen für spätere Aufgabe über privaten Chat erhalten</a:t>
            </a:r>
          </a:p>
          <a:p>
            <a:r>
              <a:rPr lang="de-DE" dirty="0"/>
              <a:t>- bitte speichern und </a:t>
            </a:r>
            <a:r>
              <a:rPr lang="de-DE" dirty="0" err="1"/>
              <a:t>geheimhalten</a:t>
            </a:r>
            <a:endParaRPr lang="de-DE" dirty="0"/>
          </a:p>
          <a:p>
            <a:r>
              <a:rPr lang="de-DE" dirty="0"/>
              <a:t>- gleich 4 min Zeit für alle zur Vorbereitung von Argumenten für These</a:t>
            </a:r>
          </a:p>
          <a:p>
            <a:r>
              <a:rPr lang="de-DE" dirty="0"/>
              <a:t>- These soll später in max. 60 s präsentiert werden</a:t>
            </a:r>
          </a:p>
        </p:txBody>
      </p:sp>
      <p:sp>
        <p:nvSpPr>
          <p:cNvPr id="4" name="Slide Number Placeholder 3"/>
          <p:cNvSpPr>
            <a:spLocks noGrp="1"/>
          </p:cNvSpPr>
          <p:nvPr>
            <p:ph type="sldNum" sz="quarter" idx="10"/>
          </p:nvPr>
        </p:nvSpPr>
        <p:spPr/>
        <p:txBody>
          <a:bodyPr/>
          <a:lstStyle/>
          <a:p>
            <a:fld id="{15AD8926-7051-FFF4-9406-94A5E673E45E}" type="slidenum">
              <a:rPr lang="de-DE"/>
              <a:pPr/>
              <a:t>32</a:t>
            </a:fld>
            <a:endParaRPr lang="de-DE"/>
          </a:p>
        </p:txBody>
      </p:sp>
      <p:sp>
        <p:nvSpPr>
          <p:cNvPr id="7" name="Folienbildplatzhalter 6">
            <a:extLst>
              <a:ext uri="{FF2B5EF4-FFF2-40B4-BE49-F238E27FC236}">
                <a16:creationId xmlns:a16="http://schemas.microsoft.com/office/drawing/2014/main" id="{586DFAB2-82B7-4698-2570-576D6F16445A}"/>
              </a:ext>
            </a:extLst>
          </p:cNvPr>
          <p:cNvSpPr>
            <a:spLocks noGrp="1" noRot="1" noChangeAspect="1"/>
          </p:cNvSpPr>
          <p:nvPr>
            <p:ph type="sldImg"/>
          </p:nvPr>
        </p:nvSpPr>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10:15 --- Folie 15.24 (1)]</a:t>
            </a:r>
          </a:p>
          <a:p>
            <a:r>
              <a:rPr lang="de-DE" dirty="0"/>
              <a:t>ID: 15.06.01.02_v | Einheit 15: Publikation von FD | Baustein 6: Pro und Kontra der Publikation</a:t>
            </a:r>
          </a:p>
          <a:p>
            <a:r>
              <a:rPr lang="de-DE" dirty="0"/>
              <a:t>Inhalt 1: Vor- Nachteile Datenpublikation (Tempo-Thesen-Runde) | Schritt 2: 2/4 TN arbeiten</a:t>
            </a:r>
          </a:p>
          <a:p>
            <a:endParaRPr lang="de-DE" dirty="0"/>
          </a:p>
          <a:p>
            <a:r>
              <a:rPr lang="de-DE" dirty="0"/>
              <a:t>Aktive Rolle:</a:t>
            </a:r>
          </a:p>
          <a:p>
            <a:r>
              <a:rPr lang="de-DE" dirty="0"/>
              <a:t>TN: überlegen sich Stichpunkte zu der erhaltenen These</a:t>
            </a:r>
          </a:p>
        </p:txBody>
      </p:sp>
      <p:sp>
        <p:nvSpPr>
          <p:cNvPr id="4" name="Slide Number Placeholder 3"/>
          <p:cNvSpPr>
            <a:spLocks noGrp="1"/>
          </p:cNvSpPr>
          <p:nvPr>
            <p:ph type="sldNum" sz="quarter" idx="10"/>
          </p:nvPr>
        </p:nvSpPr>
        <p:spPr/>
        <p:txBody>
          <a:bodyPr/>
          <a:lstStyle/>
          <a:p>
            <a:fld id="{15AD8926-7051-FFF4-9406-94A5E673E45E}" type="slidenum">
              <a:rPr lang="de-DE"/>
              <a:pPr/>
              <a:t>33</a:t>
            </a:fld>
            <a:endParaRPr lang="de-DE"/>
          </a:p>
        </p:txBody>
      </p:sp>
      <p:sp>
        <p:nvSpPr>
          <p:cNvPr id="7" name="Folienbildplatzhalter 6">
            <a:extLst>
              <a:ext uri="{FF2B5EF4-FFF2-40B4-BE49-F238E27FC236}">
                <a16:creationId xmlns:a16="http://schemas.microsoft.com/office/drawing/2014/main" id="{1DE42ECF-A57A-C147-417E-DA1EC38961CF}"/>
              </a:ext>
            </a:extLst>
          </p:cNvPr>
          <p:cNvSpPr>
            <a:spLocks noGrp="1" noRot="1" noChangeAspect="1"/>
          </p:cNvSpPr>
          <p:nvPr>
            <p:ph type="sldImg"/>
          </p:nvPr>
        </p:nvSpPr>
        <p:spPr/>
      </p:sp>
    </p:spTree>
    <p:extLst>
      <p:ext uri="{BB962C8B-B14F-4D97-AF65-F5344CB8AC3E}">
        <p14:creationId xmlns:p14="http://schemas.microsoft.com/office/powerpoint/2010/main" val="10713314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[15m; bis 10:30 --- Folie 15.25 (1)]</a:t>
            </a:r>
          </a:p>
          <a:p>
            <a:r>
              <a:rPr lang="de-DE" dirty="0"/>
              <a:t>ID: 15.06.01.03_v | Einheit 15: Publikation von FD | Baustein 6: Pro und Kontra der Publikation</a:t>
            </a:r>
          </a:p>
          <a:p>
            <a:r>
              <a:rPr lang="de-DE" dirty="0"/>
              <a:t>Inhalt 1: Vor- Nachteile Datenpublikation (Tempo-Thesen-Runde) | Schritt 3: 3/4 TN stellen vor</a:t>
            </a:r>
          </a:p>
          <a:p>
            <a:endParaRPr lang="de-DE" dirty="0"/>
          </a:p>
          <a:p>
            <a:r>
              <a:rPr lang="de-DE" dirty="0"/>
              <a:t>Aktive Rolle:</a:t>
            </a:r>
          </a:p>
          <a:p>
            <a:r>
              <a:rPr lang="de-DE" dirty="0"/>
              <a:t>Moderation:</a:t>
            </a:r>
          </a:p>
          <a:p>
            <a:r>
              <a:rPr lang="de-DE" dirty="0"/>
              <a:t>- "Jede*r erhält nun 60 Sekunden seine/ihre Argumente, die für oder gegen die Thesen sprechen, vorzustellen"</a:t>
            </a:r>
          </a:p>
          <a:p>
            <a:r>
              <a:rPr lang="de-DE" dirty="0"/>
              <a:t>- nach jeder Vorstellung folgt die Diskussion (4/4)</a:t>
            </a:r>
          </a:p>
        </p:txBody>
      </p:sp>
      <p:sp>
        <p:nvSpPr>
          <p:cNvPr id="4" name="Slide Number Placeholder 3"/>
          <p:cNvSpPr>
            <a:spLocks noGrp="1"/>
          </p:cNvSpPr>
          <p:nvPr>
            <p:ph type="sldNum" sz="quarter" idx="10"/>
          </p:nvPr>
        </p:nvSpPr>
        <p:spPr/>
        <p:txBody>
          <a:bodyPr/>
          <a:lstStyle/>
          <a:p>
            <a:fld id="{15AD8926-7051-FFF4-9406-94A5E673E45E}" type="slidenum">
              <a:rPr lang="de-DE"/>
              <a:pPr/>
              <a:t>34</a:t>
            </a:fld>
            <a:endParaRPr lang="de-DE"/>
          </a:p>
        </p:txBody>
      </p:sp>
      <p:sp>
        <p:nvSpPr>
          <p:cNvPr id="7" name="Folienbildplatzhalter 6">
            <a:extLst>
              <a:ext uri="{FF2B5EF4-FFF2-40B4-BE49-F238E27FC236}">
                <a16:creationId xmlns:a16="http://schemas.microsoft.com/office/drawing/2014/main" id="{FE50CCA9-DF2E-A077-2758-65F8CA640A59}"/>
              </a:ext>
            </a:extLst>
          </p:cNvPr>
          <p:cNvSpPr>
            <a:spLocks noGrp="1" noRot="1" noChangeAspect="1"/>
          </p:cNvSpPr>
          <p:nvPr>
            <p:ph type="sldImg"/>
          </p:nvPr>
        </p:nvSpPr>
        <p:spPr/>
      </p:sp>
    </p:spTree>
    <p:extLst>
      <p:ext uri="{BB962C8B-B14F-4D97-AF65-F5344CB8AC3E}">
        <p14:creationId xmlns:p14="http://schemas.microsoft.com/office/powerpoint/2010/main" val="1850823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[35m; bis 11:05 --- Folie 15.26 (1)]</a:t>
            </a:r>
          </a:p>
          <a:p>
            <a:r>
              <a:rPr lang="de-DE" dirty="0"/>
              <a:t>ID: 15.06.01.04_v | Einheit 15: Publikation von FD | Baustein 6: Pro und Kontra der Publikation</a:t>
            </a:r>
          </a:p>
          <a:p>
            <a:r>
              <a:rPr lang="de-DE" dirty="0"/>
              <a:t>Inhalt 1: Vor- Nachteile Datenpublikation (Tempo-Thesen-Runde) | Schritt 4: 4/4 TN tauschen sich aus</a:t>
            </a:r>
          </a:p>
          <a:p>
            <a:endParaRPr lang="de-DE" dirty="0"/>
          </a:p>
          <a:p>
            <a:r>
              <a:rPr lang="de-DE" dirty="0"/>
              <a:t>Aktive Rolle:</a:t>
            </a:r>
          </a:p>
          <a:p>
            <a:r>
              <a:rPr lang="de-DE" dirty="0"/>
              <a:t>Moderation:</a:t>
            </a:r>
          </a:p>
          <a:p>
            <a:r>
              <a:rPr lang="de-DE" dirty="0"/>
              <a:t>- "Nun hat die Gruppe Zeit, </a:t>
            </a:r>
            <a:r>
              <a:rPr lang="de-DE" dirty="0" err="1"/>
              <a:t>gegenzuargumentieren</a:t>
            </a:r>
            <a:r>
              <a:rPr lang="de-DE" dirty="0"/>
              <a:t>. Spielt Advocatus Diaboli und versucht die vorstellende Person herauszufordern. Könnt ihr sie umstimmen?"</a:t>
            </a:r>
          </a:p>
          <a:p>
            <a:r>
              <a:rPr lang="de-DE" dirty="0"/>
              <a:t>- max. 90 Sekunden für Diskussion</a:t>
            </a:r>
          </a:p>
        </p:txBody>
      </p:sp>
      <p:sp>
        <p:nvSpPr>
          <p:cNvPr id="4" name="Slide Number Placeholder 3"/>
          <p:cNvSpPr>
            <a:spLocks noGrp="1"/>
          </p:cNvSpPr>
          <p:nvPr>
            <p:ph type="sldNum" sz="quarter" idx="10"/>
          </p:nvPr>
        </p:nvSpPr>
        <p:spPr/>
        <p:txBody>
          <a:bodyPr/>
          <a:lstStyle/>
          <a:p>
            <a:fld id="{15AD8926-7051-FFF4-9406-94A5E673E45E}" type="slidenum">
              <a:rPr lang="de-DE"/>
              <a:pPr/>
              <a:t>35</a:t>
            </a:fld>
            <a:endParaRPr lang="de-DE"/>
          </a:p>
        </p:txBody>
      </p:sp>
      <p:sp>
        <p:nvSpPr>
          <p:cNvPr id="7" name="Folienbildplatzhalter 6">
            <a:extLst>
              <a:ext uri="{FF2B5EF4-FFF2-40B4-BE49-F238E27FC236}">
                <a16:creationId xmlns:a16="http://schemas.microsoft.com/office/drawing/2014/main" id="{AF740919-63E5-B515-611D-003DF8753925}"/>
              </a:ext>
            </a:extLst>
          </p:cNvPr>
          <p:cNvSpPr>
            <a:spLocks noGrp="1" noRot="1" noChangeAspect="1"/>
          </p:cNvSpPr>
          <p:nvPr>
            <p:ph type="sldImg"/>
          </p:nvPr>
        </p:nvSpPr>
        <p:spPr/>
      </p:sp>
    </p:spTree>
    <p:extLst>
      <p:ext uri="{BB962C8B-B14F-4D97-AF65-F5344CB8AC3E}">
        <p14:creationId xmlns:p14="http://schemas.microsoft.com/office/powerpoint/2010/main" val="26855133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11:09 --- Folie 16.1-16.2 (2)]</a:t>
            </a:r>
          </a:p>
          <a:p>
            <a:r>
              <a:rPr lang="de-DE" dirty="0"/>
              <a:t>ID: 16.01.01.01_v | Einheit 16: Nachnutzung von FD | Baustein 1: Recherchieren</a:t>
            </a:r>
          </a:p>
          <a:p>
            <a:r>
              <a:rPr lang="de-DE" dirty="0"/>
              <a:t>Inhalt 1: Recherche FD (Vortrag) | Schritt 1: WL referiert</a:t>
            </a:r>
          </a:p>
          <a:p>
            <a:endParaRPr lang="de-DE" dirty="0"/>
          </a:p>
          <a:p>
            <a:r>
              <a:rPr lang="de-DE" dirty="0"/>
              <a:t>Aktive Rolle:</a:t>
            </a:r>
          </a:p>
          <a:p>
            <a:r>
              <a:rPr lang="de-DE" dirty="0"/>
              <a:t>Vortrag: Einführung in Recherchemöglichkeiten FD</a:t>
            </a:r>
          </a:p>
        </p:txBody>
      </p:sp>
      <p:sp>
        <p:nvSpPr>
          <p:cNvPr id="4" name="Slide Number Placeholder 3"/>
          <p:cNvSpPr>
            <a:spLocks noGrp="1"/>
          </p:cNvSpPr>
          <p:nvPr>
            <p:ph type="sldNum" sz="quarter" idx="10"/>
          </p:nvPr>
        </p:nvSpPr>
        <p:spPr/>
        <p:txBody>
          <a:bodyPr/>
          <a:lstStyle/>
          <a:p>
            <a:fld id="{EB4E5533-1697-E44E-B233-1D8F4AADE3F2}" type="slidenum">
              <a:rPr lang="de-DE"/>
              <a:pPr/>
              <a:t>36</a:t>
            </a:fld>
            <a:endParaRPr lang="de-DE"/>
          </a:p>
        </p:txBody>
      </p:sp>
      <p:sp>
        <p:nvSpPr>
          <p:cNvPr id="7" name="Folienbildplatzhalter 6">
            <a:extLst>
              <a:ext uri="{FF2B5EF4-FFF2-40B4-BE49-F238E27FC236}">
                <a16:creationId xmlns:a16="http://schemas.microsoft.com/office/drawing/2014/main" id="{E6B6C736-7C79-A8B1-DF25-8A4EE7D41405}"/>
              </a:ext>
            </a:extLst>
          </p:cNvPr>
          <p:cNvSpPr>
            <a:spLocks noGrp="1" noRot="1" noChangeAspect="1"/>
          </p:cNvSpPr>
          <p:nvPr>
            <p:ph type="sldImg"/>
          </p:nvPr>
        </p:nvSpPr>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izenplatzhalter 2"/>
          <p:cNvSpPr>
            <a:spLocks noGrp="1"/>
          </p:cNvSpPr>
          <p:nvPr>
            <p:ph type="body" idx="1"/>
          </p:nvPr>
        </p:nvSpPr>
        <p:spPr/>
        <p:txBody>
          <a:bodyPr/>
          <a:lstStyle/>
          <a:p>
            <a:pPr lvl="0"/>
            <a:r>
              <a:rPr lang="de-DE" dirty="0" err="1"/>
              <a:t>Zugriffe</a:t>
            </a:r>
            <a:r>
              <a:rPr lang="de-DE" dirty="0"/>
              <a:t> am 15.11.2023.</a:t>
            </a:r>
          </a:p>
          <a:p>
            <a:r>
              <a:rPr lang="de-DE" dirty="0"/>
              <a:t>[04m; bis 11:09 --- Folie 16.1-16.2 (2)]</a:t>
            </a:r>
          </a:p>
          <a:p>
            <a:r>
              <a:rPr lang="de-DE" dirty="0"/>
              <a:t>ID: 16.01.01.01_v | Einheit 16: Nachnutzung von FD | Baustein 1: Recherchieren</a:t>
            </a:r>
          </a:p>
          <a:p>
            <a:r>
              <a:rPr lang="de-DE" dirty="0"/>
              <a:t>Inhalt 1: Recherche FD (Vortrag) | Schritt 1: WL referiert</a:t>
            </a:r>
          </a:p>
          <a:p>
            <a:endParaRPr lang="de-DE" dirty="0"/>
          </a:p>
          <a:p>
            <a:r>
              <a:rPr lang="de-DE" dirty="0"/>
              <a:t>Aktive Rolle:</a:t>
            </a:r>
          </a:p>
          <a:p>
            <a:r>
              <a:rPr lang="de-DE" dirty="0"/>
              <a:t>Vortrag: Einführung in Recherchemöglichkeiten FD</a:t>
            </a:r>
          </a:p>
        </p:txBody>
      </p:sp>
      <p:sp>
        <p:nvSpPr>
          <p:cNvPr id="4" name="Foliennummernplatzhalter 3"/>
          <p:cNvSpPr>
            <a:spLocks noGrp="1"/>
          </p:cNvSpPr>
          <p:nvPr>
            <p:ph type="sldNum" sz="quarter" idx="5"/>
          </p:nvPr>
        </p:nvSpPr>
        <p:spPr/>
        <p:txBody>
          <a:bodyPr/>
          <a:lstStyle/>
          <a:p>
            <a:fld id="{8EAAC689-E6F8-4900-9BA8-F5156BA58BEB}" type="slidenum">
              <a:rPr lang="de-DE"/>
              <a:pPr/>
              <a:t>37</a:t>
            </a:fld>
            <a:endParaRPr lang="de-DE"/>
          </a:p>
        </p:txBody>
      </p:sp>
      <p:sp>
        <p:nvSpPr>
          <p:cNvPr id="7" name="Folienbildplatzhalter 6">
            <a:extLst>
              <a:ext uri="{FF2B5EF4-FFF2-40B4-BE49-F238E27FC236}">
                <a16:creationId xmlns:a16="http://schemas.microsoft.com/office/drawing/2014/main" id="{FD8DE2A0-E816-BCB4-DC58-9EA1C9035A3D}"/>
              </a:ext>
            </a:extLst>
          </p:cNvPr>
          <p:cNvSpPr>
            <a:spLocks noGrp="1" noRot="1" noChangeAspect="1"/>
          </p:cNvSpPr>
          <p:nvPr>
            <p:ph type="sldImg"/>
          </p:nvPr>
        </p:nvSpPr>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[10m; bis 11:19 --- Folie 16.3 (1)]</a:t>
            </a:r>
          </a:p>
          <a:p>
            <a:r>
              <a:rPr lang="de-DE" dirty="0"/>
              <a:t>ID: 16.01.02.01_v | Einheit 16: Nachnutzung von FD | Baustein 1: Recherchieren</a:t>
            </a:r>
          </a:p>
          <a:p>
            <a:r>
              <a:rPr lang="de-DE" dirty="0"/>
              <a:t>Inhalt 2: FD Finden (Mini-Übung) | Schritt 1: 1/2 TN arbeiten</a:t>
            </a:r>
          </a:p>
          <a:p>
            <a:endParaRPr lang="de-DE" dirty="0"/>
          </a:p>
          <a:p>
            <a:r>
              <a:rPr lang="de-DE" dirty="0"/>
              <a:t>Aktive Rolle:</a:t>
            </a:r>
          </a:p>
          <a:p>
            <a:r>
              <a:rPr lang="de-DE" dirty="0"/>
              <a:t>Aufgabenstellung:</a:t>
            </a:r>
          </a:p>
          <a:p>
            <a:r>
              <a:rPr lang="de-DE" dirty="0"/>
              <a:t>- Einzelarbeit, Suche nach FD, verschiedene Plattformen</a:t>
            </a:r>
          </a:p>
          <a:p>
            <a:r>
              <a:rPr lang="de-DE" dirty="0"/>
              <a:t>- "Bitte versucht einmal selbst, einen Datensatz für Eure aktuelle/letzte Forschungstätigkeit oder für einen von Euch betreuten Fachbereich zu finden. Wir sprechen anschließend über Eure Erfahrungen/Schwierigkeiten"</a:t>
            </a:r>
          </a:p>
          <a:p>
            <a:r>
              <a:rPr lang="de-DE" dirty="0"/>
              <a:t>- "Um Euch die Suche zu erleichtern, posten wir die soeben </a:t>
            </a:r>
            <a:r>
              <a:rPr lang="de-DE" dirty="0" err="1"/>
              <a:t>vorgestellen</a:t>
            </a:r>
            <a:r>
              <a:rPr lang="de-DE" dirty="0"/>
              <a:t> Datenbanken in den Chat. Ihr könnt aber auch andere Suchstrategien und Orte nutzen."</a:t>
            </a:r>
          </a:p>
          <a:p>
            <a:r>
              <a:rPr lang="de-DE" dirty="0"/>
              <a:t>- Zeit: knapp 10 min</a:t>
            </a:r>
          </a:p>
          <a:p>
            <a:endParaRPr lang="de-DE" dirty="0"/>
          </a:p>
          <a:p>
            <a:r>
              <a:rPr lang="de-DE" dirty="0"/>
              <a:t>Passive Rolle:</a:t>
            </a:r>
          </a:p>
          <a:p>
            <a:r>
              <a:rPr lang="de-DE" dirty="0"/>
              <a:t>* in Chat: Links für Datensuche</a:t>
            </a:r>
          </a:p>
          <a:p>
            <a:endParaRPr lang="de-DE" dirty="0"/>
          </a:p>
          <a:p>
            <a:r>
              <a:rPr lang="de-DE" dirty="0"/>
              <a:t>--- Ressource für Chat---</a:t>
            </a:r>
          </a:p>
          <a:p>
            <a:r>
              <a:rPr lang="de-DE" dirty="0"/>
              <a:t>Links für die Datensuche:</a:t>
            </a:r>
          </a:p>
          <a:p>
            <a:r>
              <a:rPr lang="de-DE" dirty="0"/>
              <a:t>- http://b2find.eudat.eu</a:t>
            </a:r>
          </a:p>
          <a:p>
            <a:r>
              <a:rPr lang="de-DE" dirty="0"/>
              <a:t>- https://www.gesis.org/angebot/daten-finden-und-abrufen</a:t>
            </a:r>
          </a:p>
          <a:p>
            <a:r>
              <a:rPr lang="de-DE" dirty="0"/>
              <a:t>- https://www.base-search.net/Search/Advanced</a:t>
            </a:r>
          </a:p>
          <a:p>
            <a:r>
              <a:rPr lang="de-DE" dirty="0"/>
              <a:t>- https://data.mendeley.com/</a:t>
            </a:r>
          </a:p>
          <a:p>
            <a:r>
              <a:rPr lang="de-DE" dirty="0"/>
              <a:t>- https://datasetsearch.research.google.com</a:t>
            </a:r>
          </a:p>
        </p:txBody>
      </p:sp>
      <p:sp>
        <p:nvSpPr>
          <p:cNvPr id="4" name="Slide Number Placeholder 3"/>
          <p:cNvSpPr>
            <a:spLocks noGrp="1"/>
          </p:cNvSpPr>
          <p:nvPr>
            <p:ph type="sldNum" sz="quarter" idx="10"/>
          </p:nvPr>
        </p:nvSpPr>
        <p:spPr/>
        <p:txBody>
          <a:bodyPr/>
          <a:lstStyle/>
          <a:p>
            <a:fld id="{0A993E71-B5E0-1940-E3F3-C61B17E8769B}" type="slidenum">
              <a:rPr lang="de-DE"/>
              <a:pPr/>
              <a:t>38</a:t>
            </a:fld>
            <a:endParaRPr lang="de-DE"/>
          </a:p>
        </p:txBody>
      </p:sp>
      <p:sp>
        <p:nvSpPr>
          <p:cNvPr id="7" name="Folienbildplatzhalter 6">
            <a:extLst>
              <a:ext uri="{FF2B5EF4-FFF2-40B4-BE49-F238E27FC236}">
                <a16:creationId xmlns:a16="http://schemas.microsoft.com/office/drawing/2014/main" id="{B60D8090-CEAC-CF66-0504-883CA0B8AA14}"/>
              </a:ext>
            </a:extLst>
          </p:cNvPr>
          <p:cNvSpPr>
            <a:spLocks noGrp="1" noRot="1" noChangeAspect="1"/>
          </p:cNvSpPr>
          <p:nvPr>
            <p:ph type="sldImg"/>
          </p:nvPr>
        </p:nvSpPr>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[05m; bis 09:11 --- Folie 14.3 (1)]</a:t>
            </a:r>
          </a:p>
          <a:p>
            <a:r>
              <a:rPr lang="de-DE" dirty="0"/>
              <a:t>ID: 14.02.01.02_v | Einheit 14: Begrüßung und Orientierung am 2. Tag | Baustein 2: Erinnern und Wiedergeben</a:t>
            </a:r>
          </a:p>
          <a:p>
            <a:r>
              <a:rPr lang="de-DE" dirty="0"/>
              <a:t>Inhalt 1: Wiederholung Vortag (Stichwortsalat) | Schritt 2: 2/3 TN Gruppenarbeit BR</a:t>
            </a:r>
          </a:p>
          <a:p>
            <a:endParaRPr lang="de-DE" dirty="0"/>
          </a:p>
          <a:p>
            <a:r>
              <a:rPr lang="de-DE" dirty="0"/>
              <a:t>Aktive Rolle:</a:t>
            </a:r>
          </a:p>
          <a:p>
            <a:r>
              <a:rPr lang="de-DE" dirty="0"/>
              <a:t>TN: Gruppen arbeiten in BR</a:t>
            </a:r>
          </a:p>
          <a:p>
            <a:endParaRPr lang="de-DE" dirty="0"/>
          </a:p>
          <a:p>
            <a:r>
              <a:rPr lang="de-DE" dirty="0"/>
              <a:t>Passive Rolle:</a:t>
            </a:r>
          </a:p>
          <a:p>
            <a:r>
              <a:rPr lang="de-DE" dirty="0"/>
              <a:t>* </a:t>
            </a:r>
            <a:r>
              <a:rPr lang="de-DE" dirty="0" err="1"/>
              <a:t>Rückholtimer</a:t>
            </a:r>
            <a:r>
              <a:rPr lang="de-DE" dirty="0"/>
              <a:t> nach 4 min starten</a:t>
            </a:r>
          </a:p>
        </p:txBody>
      </p:sp>
      <p:sp>
        <p:nvSpPr>
          <p:cNvPr id="4" name="Slide Number Placeholder 3"/>
          <p:cNvSpPr>
            <a:spLocks noGrp="1"/>
          </p:cNvSpPr>
          <p:nvPr>
            <p:ph type="sldNum" sz="quarter" idx="10"/>
          </p:nvPr>
        </p:nvSpPr>
        <p:spPr/>
        <p:txBody>
          <a:bodyPr/>
          <a:lstStyle/>
          <a:p>
            <a:fld id="{0C97246B-C100-D7D8-8078-668B170C9144}" type="slidenum">
              <a:rPr lang="de-DE"/>
              <a:pPr/>
              <a:t>3</a:t>
            </a:fld>
            <a:endParaRPr lang="de-DE"/>
          </a:p>
        </p:txBody>
      </p:sp>
      <p:sp>
        <p:nvSpPr>
          <p:cNvPr id="7" name="Folienbildplatzhalter 6">
            <a:extLst>
              <a:ext uri="{FF2B5EF4-FFF2-40B4-BE49-F238E27FC236}">
                <a16:creationId xmlns:a16="http://schemas.microsoft.com/office/drawing/2014/main" id="{40F9EA26-9F15-E5E5-3B98-56FD586BBDAB}"/>
              </a:ext>
            </a:extLst>
          </p:cNvPr>
          <p:cNvSpPr>
            <a:spLocks noGrp="1" noRot="1" noChangeAspect="1"/>
          </p:cNvSpPr>
          <p:nvPr>
            <p:ph type="sldImg"/>
          </p:nvPr>
        </p:nvSpPr>
        <p:spPr/>
      </p:sp>
    </p:spTree>
    <p:extLst>
      <p:ext uri="{BB962C8B-B14F-4D97-AF65-F5344CB8AC3E}">
        <p14:creationId xmlns:p14="http://schemas.microsoft.com/office/powerpoint/2010/main" val="397684281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[05m; bis 11:24 --- Folie 16.4 (1)]</a:t>
            </a:r>
          </a:p>
          <a:p>
            <a:r>
              <a:rPr lang="de-DE" dirty="0"/>
              <a:t>ID: 16.01.02.02_v | Einheit 16: Nachnutzung von FD | Baustein 1: Recherchieren</a:t>
            </a:r>
          </a:p>
          <a:p>
            <a:r>
              <a:rPr lang="de-DE" dirty="0"/>
              <a:t>Inhalt 2: FD Finden (Mini-Übung) | Schritt 2: 2/2 geben Input</a:t>
            </a:r>
          </a:p>
          <a:p>
            <a:endParaRPr lang="de-DE" dirty="0"/>
          </a:p>
          <a:p>
            <a:r>
              <a:rPr lang="de-DE" dirty="0"/>
              <a:t>Aktive Rolle:</a:t>
            </a:r>
          </a:p>
          <a:p>
            <a:r>
              <a:rPr lang="de-DE" dirty="0"/>
              <a:t>Moderation:</a:t>
            </a:r>
          </a:p>
          <a:p>
            <a:r>
              <a:rPr lang="de-DE" dirty="0"/>
              <a:t>- "Habt Ihr etwas </a:t>
            </a:r>
            <a:r>
              <a:rPr lang="de-DE" dirty="0" err="1"/>
              <a:t>geeignetet</a:t>
            </a:r>
            <a:r>
              <a:rPr lang="de-DE" dirty="0"/>
              <a:t> gefunden? Wie waren Eure Erfahrungen mit der Suche? Gab es Probleme?"</a:t>
            </a:r>
          </a:p>
          <a:p>
            <a:r>
              <a:rPr lang="de-DE" dirty="0"/>
              <a:t>- Bitte Antworten einfach in den Raum rufen</a:t>
            </a:r>
          </a:p>
        </p:txBody>
      </p:sp>
      <p:sp>
        <p:nvSpPr>
          <p:cNvPr id="4" name="Slide Number Placeholder 3"/>
          <p:cNvSpPr>
            <a:spLocks noGrp="1"/>
          </p:cNvSpPr>
          <p:nvPr>
            <p:ph type="sldNum" sz="quarter" idx="10"/>
          </p:nvPr>
        </p:nvSpPr>
        <p:spPr/>
        <p:txBody>
          <a:bodyPr/>
          <a:lstStyle/>
          <a:p>
            <a:fld id="{DA98A23E-4770-1456-E44B-5ABEB2BE0826}" type="slidenum">
              <a:rPr lang="de-DE"/>
              <a:pPr/>
              <a:t>39</a:t>
            </a:fld>
            <a:endParaRPr lang="de-DE"/>
          </a:p>
        </p:txBody>
      </p:sp>
      <p:sp>
        <p:nvSpPr>
          <p:cNvPr id="7" name="Folienbildplatzhalter 6">
            <a:extLst>
              <a:ext uri="{FF2B5EF4-FFF2-40B4-BE49-F238E27FC236}">
                <a16:creationId xmlns:a16="http://schemas.microsoft.com/office/drawing/2014/main" id="{329BA889-5199-3BDF-DFFB-A1408A5FC4B4}"/>
              </a:ext>
            </a:extLst>
          </p:cNvPr>
          <p:cNvSpPr>
            <a:spLocks noGrp="1" noRot="1" noChangeAspect="1"/>
          </p:cNvSpPr>
          <p:nvPr>
            <p:ph type="sldImg"/>
          </p:nvPr>
        </p:nvSpPr>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[02m; bis 11:26 --- Folie 16.5 (1)]</a:t>
            </a:r>
          </a:p>
          <a:p>
            <a:r>
              <a:rPr lang="de-DE" dirty="0"/>
              <a:t>ID: 16.02.01.01_v | Einheit 16: Nachnutzung von FD | Baustein 2: Zitieren</a:t>
            </a:r>
          </a:p>
          <a:p>
            <a:r>
              <a:rPr lang="de-DE" dirty="0"/>
              <a:t>Inhalt 1: FD-Zitation (Vortrag) | Schritt 1: WL referiert</a:t>
            </a:r>
          </a:p>
          <a:p>
            <a:endParaRPr lang="de-DE" dirty="0"/>
          </a:p>
          <a:p>
            <a:r>
              <a:rPr lang="de-DE" dirty="0"/>
              <a:t>Aktive Rolle:</a:t>
            </a:r>
          </a:p>
          <a:p>
            <a:r>
              <a:rPr lang="de-DE" dirty="0"/>
              <a:t>Vortrag: Zitationsschemata für FD und Bsp.</a:t>
            </a:r>
          </a:p>
          <a:p>
            <a:endParaRPr lang="de-DE" dirty="0"/>
          </a:p>
          <a:p>
            <a:r>
              <a:rPr lang="de-DE" dirty="0"/>
              <a:t>Passive Rolle:</a:t>
            </a:r>
          </a:p>
          <a:p>
            <a:r>
              <a:rPr lang="de-DE" dirty="0"/>
              <a:t>* in Chat: Links Zitationshilfen</a:t>
            </a:r>
          </a:p>
          <a:p>
            <a:endParaRPr lang="de-DE" dirty="0"/>
          </a:p>
          <a:p>
            <a:r>
              <a:rPr lang="de-DE" dirty="0"/>
              <a:t>--- Ressource für Chat---</a:t>
            </a:r>
          </a:p>
          <a:p>
            <a:r>
              <a:rPr lang="de-DE" dirty="0"/>
              <a:t>Zitationshilfen:</a:t>
            </a:r>
          </a:p>
          <a:p>
            <a:r>
              <a:rPr lang="de-DE" dirty="0"/>
              <a:t>- https://citation.crosscite.org</a:t>
            </a:r>
          </a:p>
          <a:p>
            <a:r>
              <a:rPr lang="de-DE" dirty="0"/>
              <a:t>- https://doi2bib.org</a:t>
            </a:r>
          </a:p>
        </p:txBody>
      </p:sp>
      <p:sp>
        <p:nvSpPr>
          <p:cNvPr id="4" name="Slide Number Placeholder 3"/>
          <p:cNvSpPr>
            <a:spLocks noGrp="1"/>
          </p:cNvSpPr>
          <p:nvPr>
            <p:ph type="sldNum" sz="quarter" idx="10"/>
          </p:nvPr>
        </p:nvSpPr>
        <p:spPr/>
        <p:txBody>
          <a:bodyPr/>
          <a:lstStyle/>
          <a:p>
            <a:fld id="{72CB670D-BECD-1CF0-C22E-B8D4311C078C}" type="slidenum">
              <a:rPr lang="de-DE"/>
              <a:pPr/>
              <a:t>40</a:t>
            </a:fld>
            <a:endParaRPr lang="de-DE"/>
          </a:p>
        </p:txBody>
      </p:sp>
      <p:sp>
        <p:nvSpPr>
          <p:cNvPr id="7" name="Folienbildplatzhalter 6">
            <a:extLst>
              <a:ext uri="{FF2B5EF4-FFF2-40B4-BE49-F238E27FC236}">
                <a16:creationId xmlns:a16="http://schemas.microsoft.com/office/drawing/2014/main" id="{DC5EE4D5-24E9-714F-23EF-FECFB0880721}"/>
              </a:ext>
            </a:extLst>
          </p:cNvPr>
          <p:cNvSpPr>
            <a:spLocks noGrp="1" noRot="1" noChangeAspect="1"/>
          </p:cNvSpPr>
          <p:nvPr>
            <p:ph type="sldImg"/>
          </p:nvPr>
        </p:nvSpPr>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[05m; bis 11:26 --- Folie 16.ID (na)]</a:t>
            </a:r>
          </a:p>
          <a:p>
            <a:r>
              <a:rPr lang="de-DE" dirty="0"/>
              <a:t>ID: 16.02.01b.01_v | Einheit 16: Nachnutzung von FD | Baustein 2: Zitieren</a:t>
            </a:r>
          </a:p>
          <a:p>
            <a:r>
              <a:rPr lang="de-DE" dirty="0"/>
              <a:t>Inhalt 01b: Zitation von Daten  (Übung) | Schritt 1: TN arbeiten</a:t>
            </a:r>
          </a:p>
          <a:p>
            <a:endParaRPr lang="de-DE" dirty="0"/>
          </a:p>
          <a:p>
            <a:r>
              <a:rPr lang="de-DE" dirty="0"/>
              <a:t>Aktive Rolle:</a:t>
            </a:r>
          </a:p>
          <a:p>
            <a:r>
              <a:rPr lang="de-DE" dirty="0"/>
              <a:t>Aufgabenstellung</a:t>
            </a:r>
          </a:p>
          <a:p>
            <a:r>
              <a:rPr lang="de-DE" dirty="0"/>
              <a:t>- Die TN erhalten ein Arbeitsblatt per Chat oder die Aufgabe wird auf einer Folie angezeigt</a:t>
            </a:r>
          </a:p>
          <a:p>
            <a:r>
              <a:rPr lang="de-DE" dirty="0"/>
              <a:t>- Bemerkungen: AB Angabe von Lizenzen; AB Auflösung: Angabe von Lizenzen</a:t>
            </a:r>
          </a:p>
        </p:txBody>
      </p:sp>
      <p:sp>
        <p:nvSpPr>
          <p:cNvPr id="4" name="Slide Number Placeholder 3"/>
          <p:cNvSpPr>
            <a:spLocks noGrp="1"/>
          </p:cNvSpPr>
          <p:nvPr>
            <p:ph type="sldNum" sz="quarter" idx="10"/>
          </p:nvPr>
        </p:nvSpPr>
        <p:spPr/>
        <p:txBody>
          <a:bodyPr/>
          <a:lstStyle/>
          <a:p>
            <a:fld id="{BCB2651F-A03D-A596-D767-B5B47FD03986}" type="slidenum">
              <a:rPr lang="de-DE"/>
              <a:pPr/>
              <a:t>41</a:t>
            </a:fld>
            <a:endParaRPr lang="de-DE"/>
          </a:p>
        </p:txBody>
      </p:sp>
      <p:sp>
        <p:nvSpPr>
          <p:cNvPr id="7" name="Folienbildplatzhalter 6">
            <a:extLst>
              <a:ext uri="{FF2B5EF4-FFF2-40B4-BE49-F238E27FC236}">
                <a16:creationId xmlns:a16="http://schemas.microsoft.com/office/drawing/2014/main" id="{ADFF5D2C-8AAB-A151-BCD3-3666992C446C}"/>
              </a:ext>
            </a:extLst>
          </p:cNvPr>
          <p:cNvSpPr>
            <a:spLocks noGrp="1" noRot="1" noChangeAspect="1"/>
          </p:cNvSpPr>
          <p:nvPr>
            <p:ph type="sldImg"/>
          </p:nvPr>
        </p:nvSpPr>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[05m; bis 11:26 --- Folie 16.ID (na)]</a:t>
            </a:r>
          </a:p>
          <a:p>
            <a:r>
              <a:rPr lang="de-DE" dirty="0"/>
              <a:t>ID: 16.02.01b.01_v | Einheit 16: Nachnutzung von FD | Baustein 2: Zitieren</a:t>
            </a:r>
          </a:p>
          <a:p>
            <a:r>
              <a:rPr lang="de-DE" dirty="0"/>
              <a:t>Inhalt 01b: Zitation von Daten  (Übung) | Schritt 1: TN arbeiten</a:t>
            </a:r>
          </a:p>
          <a:p>
            <a:endParaRPr lang="de-DE" dirty="0"/>
          </a:p>
          <a:p>
            <a:r>
              <a:rPr lang="de-DE" dirty="0"/>
              <a:t>Aktive Rolle:</a:t>
            </a:r>
          </a:p>
          <a:p>
            <a:r>
              <a:rPr lang="de-DE" dirty="0"/>
              <a:t>Aufgabenstellung</a:t>
            </a:r>
          </a:p>
          <a:p>
            <a:r>
              <a:rPr lang="de-DE" dirty="0"/>
              <a:t>- Die TN erhalten ein Arbeitsblatt per Chat oder die Aufgabe wird auf einer Folie angezeigt</a:t>
            </a:r>
          </a:p>
          <a:p>
            <a:r>
              <a:rPr lang="de-DE" dirty="0"/>
              <a:t>- Bemerkungen: AB Angabe von Lizenzen; AB Auflösung: Angabe von Lizenzen</a:t>
            </a:r>
          </a:p>
          <a:p>
            <a:endParaRPr lang="de-DE" dirty="0"/>
          </a:p>
        </p:txBody>
      </p:sp>
      <p:sp>
        <p:nvSpPr>
          <p:cNvPr id="4" name="Slide Number Placeholder 3"/>
          <p:cNvSpPr>
            <a:spLocks noGrp="1"/>
          </p:cNvSpPr>
          <p:nvPr>
            <p:ph type="sldNum" sz="quarter" idx="10"/>
          </p:nvPr>
        </p:nvSpPr>
        <p:spPr/>
        <p:txBody>
          <a:bodyPr/>
          <a:lstStyle/>
          <a:p>
            <a:fld id="{19154E04-7802-0AE6-E442-CE2FD0630F71}" type="slidenum">
              <a:rPr lang="de-DE"/>
              <a:pPr/>
              <a:t>42</a:t>
            </a:fld>
            <a:endParaRPr lang="de-DE"/>
          </a:p>
        </p:txBody>
      </p:sp>
      <p:sp>
        <p:nvSpPr>
          <p:cNvPr id="7" name="Folienbildplatzhalter 6">
            <a:extLst>
              <a:ext uri="{FF2B5EF4-FFF2-40B4-BE49-F238E27FC236}">
                <a16:creationId xmlns:a16="http://schemas.microsoft.com/office/drawing/2014/main" id="{59733E35-E385-BA78-767E-C6CBC0A5E26A}"/>
              </a:ext>
            </a:extLst>
          </p:cNvPr>
          <p:cNvSpPr>
            <a:spLocks noGrp="1" noRot="1" noChangeAspect="1"/>
          </p:cNvSpPr>
          <p:nvPr>
            <p:ph type="sldImg"/>
          </p:nvPr>
        </p:nvSpPr>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[03m; bis 11:29 --- Folie 16.6 (1)]</a:t>
            </a:r>
          </a:p>
          <a:p>
            <a:r>
              <a:rPr lang="de-DE" dirty="0"/>
              <a:t>ID: 16.03.01.01_v | Einheit 16: Nachnutzung von FD | Baustein 3: Lizenzen</a:t>
            </a:r>
          </a:p>
          <a:p>
            <a:r>
              <a:rPr lang="de-DE" dirty="0"/>
              <a:t>Inhalt 1: CC-Lizenzen (Umfrage) | Schritt 1: 1/2 TN arbeiten</a:t>
            </a:r>
          </a:p>
          <a:p>
            <a:endParaRPr lang="de-DE" dirty="0"/>
          </a:p>
          <a:p>
            <a:r>
              <a:rPr lang="de-DE" dirty="0"/>
              <a:t>Aktive Rolle:</a:t>
            </a:r>
          </a:p>
          <a:p>
            <a:r>
              <a:rPr lang="de-DE" dirty="0"/>
              <a:t>Aufgabenstellung:</a:t>
            </a:r>
          </a:p>
          <a:p>
            <a:r>
              <a:rPr lang="de-DE" dirty="0"/>
              <a:t>- Online-Umfrage</a:t>
            </a:r>
          </a:p>
          <a:p>
            <a:r>
              <a:rPr lang="de-DE" dirty="0"/>
              <a:t>- "Bitte beantworten Sie drei Fragen bzgl. der Kombination von CC-Lizenzen, die gleich gestellt werden."</a:t>
            </a:r>
          </a:p>
          <a:p>
            <a:r>
              <a:rPr lang="de-DE" dirty="0"/>
              <a:t>- Besprechung der Antworten im Anschluss</a:t>
            </a:r>
          </a:p>
          <a:p>
            <a:r>
              <a:rPr lang="de-DE" dirty="0"/>
              <a:t>- Bei Ausfall oder technischem Problem der Online-Umfrage: Fragen auf PPTX eine nach der anderen Stellen, Lösung aufzeigen, erläutern</a:t>
            </a:r>
          </a:p>
          <a:p>
            <a:endParaRPr lang="de-DE" dirty="0"/>
          </a:p>
          <a:p>
            <a:r>
              <a:rPr lang="de-DE" dirty="0"/>
              <a:t>Passive Rolle:</a:t>
            </a:r>
          </a:p>
          <a:p>
            <a:r>
              <a:rPr lang="de-DE" dirty="0"/>
              <a:t>* Vorbereitung Online-Umfrage zu cc-Lizenzen, Fragen siehe </a:t>
            </a:r>
            <a:r>
              <a:rPr lang="de-DE" dirty="0" err="1"/>
              <a:t>txt</a:t>
            </a:r>
            <a:r>
              <a:rPr lang="de-DE" dirty="0"/>
              <a:t>-File in Ressourcen</a:t>
            </a:r>
          </a:p>
          <a:p>
            <a:r>
              <a:rPr lang="de-DE" dirty="0"/>
              <a:t>* Alternative: Umfrage via Folien, am Ende des Foliensatzes unter Abschnitt "Plan B CC-Lizenzen"</a:t>
            </a:r>
          </a:p>
        </p:txBody>
      </p:sp>
      <p:sp>
        <p:nvSpPr>
          <p:cNvPr id="4" name="Slide Number Placeholder 3"/>
          <p:cNvSpPr>
            <a:spLocks noGrp="1"/>
          </p:cNvSpPr>
          <p:nvPr>
            <p:ph type="sldNum" sz="quarter" idx="10"/>
          </p:nvPr>
        </p:nvSpPr>
        <p:spPr/>
        <p:txBody>
          <a:bodyPr/>
          <a:lstStyle/>
          <a:p>
            <a:fld id="{3CF62866-3B85-0B0F-2DF5-DCA63B40DC33}" type="slidenum">
              <a:rPr lang="de-DE"/>
              <a:pPr/>
              <a:t>43</a:t>
            </a:fld>
            <a:endParaRPr lang="de-DE"/>
          </a:p>
        </p:txBody>
      </p:sp>
      <p:sp>
        <p:nvSpPr>
          <p:cNvPr id="7" name="Folienbildplatzhalter 6">
            <a:extLst>
              <a:ext uri="{FF2B5EF4-FFF2-40B4-BE49-F238E27FC236}">
                <a16:creationId xmlns:a16="http://schemas.microsoft.com/office/drawing/2014/main" id="{0188A428-6372-221A-586C-066096F5AF9C}"/>
              </a:ext>
            </a:extLst>
          </p:cNvPr>
          <p:cNvSpPr>
            <a:spLocks noGrp="1" noRot="1" noChangeAspect="1"/>
          </p:cNvSpPr>
          <p:nvPr>
            <p:ph type="sldImg"/>
          </p:nvPr>
        </p:nvSpPr>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[16m; bis 11:45 --- Folie 16.7 (1)]</a:t>
            </a:r>
          </a:p>
          <a:p>
            <a:r>
              <a:rPr lang="de-DE" dirty="0"/>
              <a:t>ID: 16.03.01.02_v | Einheit 16: Nachnutzung von FD | Baustein 3: Lizenzen</a:t>
            </a:r>
          </a:p>
          <a:p>
            <a:r>
              <a:rPr lang="de-DE" dirty="0"/>
              <a:t>Inhalt 1: CC-Lizenzen (Online-Umfrage) | Schritt 2: 2/2 TN tauschen sich aus</a:t>
            </a:r>
          </a:p>
          <a:p>
            <a:endParaRPr lang="de-DE" dirty="0"/>
          </a:p>
          <a:p>
            <a:r>
              <a:rPr lang="de-DE" dirty="0"/>
              <a:t>Aktive Rolle:</a:t>
            </a:r>
          </a:p>
          <a:p>
            <a:r>
              <a:rPr lang="de-DE" dirty="0"/>
              <a:t>Moderation und Vortrag:</a:t>
            </a:r>
          </a:p>
          <a:p>
            <a:r>
              <a:rPr lang="de-DE" dirty="0"/>
              <a:t>- Ergebnisse CC-Umfrage besprechen</a:t>
            </a:r>
          </a:p>
          <a:p>
            <a:r>
              <a:rPr lang="de-DE" dirty="0"/>
              <a:t>- ausführliche Diskussion unter TN zulassen</a:t>
            </a:r>
          </a:p>
          <a:p>
            <a:r>
              <a:rPr lang="de-DE" dirty="0"/>
              <a:t>- WS danach für alle falschen Antworten erläutern, warum unzulässig und richtige Antwort herleiten</a:t>
            </a:r>
          </a:p>
          <a:p>
            <a:endParaRPr lang="de-DE" dirty="0"/>
          </a:p>
          <a:p>
            <a:r>
              <a:rPr lang="de-DE" dirty="0"/>
              <a:t>Passive Rolle:</a:t>
            </a:r>
          </a:p>
          <a:p>
            <a:r>
              <a:rPr lang="de-DE" dirty="0"/>
              <a:t>* in Chat: Links zu CC</a:t>
            </a:r>
          </a:p>
          <a:p>
            <a:endParaRPr lang="de-DE" dirty="0"/>
          </a:p>
          <a:p>
            <a:r>
              <a:rPr lang="de-DE" dirty="0"/>
              <a:t>--- Ressource für Chat---</a:t>
            </a:r>
          </a:p>
          <a:p>
            <a:r>
              <a:rPr lang="de-DE" dirty="0"/>
              <a:t>CC Mixer: http://ccmixer.edu-sharing.org/</a:t>
            </a:r>
          </a:p>
        </p:txBody>
      </p:sp>
      <p:sp>
        <p:nvSpPr>
          <p:cNvPr id="4" name="Slide Number Placeholder 3"/>
          <p:cNvSpPr>
            <a:spLocks noGrp="1"/>
          </p:cNvSpPr>
          <p:nvPr>
            <p:ph type="sldNum" sz="quarter" idx="10"/>
          </p:nvPr>
        </p:nvSpPr>
        <p:spPr/>
        <p:txBody>
          <a:bodyPr/>
          <a:lstStyle/>
          <a:p>
            <a:fld id="{CD126F72-2B83-4ABC-0427-D599F4C20A3E}" type="slidenum">
              <a:rPr lang="de-DE"/>
              <a:pPr/>
              <a:t>44</a:t>
            </a:fld>
            <a:endParaRPr lang="de-DE"/>
          </a:p>
        </p:txBody>
      </p:sp>
      <p:sp>
        <p:nvSpPr>
          <p:cNvPr id="7" name="Folienbildplatzhalter 6">
            <a:extLst>
              <a:ext uri="{FF2B5EF4-FFF2-40B4-BE49-F238E27FC236}">
                <a16:creationId xmlns:a16="http://schemas.microsoft.com/office/drawing/2014/main" id="{A8B855D9-DAE4-33B3-5450-1E9BB2F89C29}"/>
              </a:ext>
            </a:extLst>
          </p:cNvPr>
          <p:cNvSpPr>
            <a:spLocks noGrp="1" noRot="1" noChangeAspect="1"/>
          </p:cNvSpPr>
          <p:nvPr>
            <p:ph type="sldImg"/>
          </p:nvPr>
        </p:nvSpPr>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[60m; bis 12:45 --- Folie na (na)]</a:t>
            </a:r>
          </a:p>
          <a:p>
            <a:r>
              <a:rPr lang="de-DE" dirty="0"/>
              <a:t>ID: 16.04.01.01_v | Einheit 16: Mittagspause | Baustein 4: na</a:t>
            </a:r>
          </a:p>
          <a:p>
            <a:r>
              <a:rPr lang="de-DE" dirty="0"/>
              <a:t>Inhalt 1: Pause (na) | Schritt 1: na</a:t>
            </a:r>
          </a:p>
          <a:p>
            <a:endParaRPr lang="de-DE" dirty="0"/>
          </a:p>
          <a:p>
            <a:r>
              <a:rPr lang="de-DE" dirty="0"/>
              <a:t>Aktive Rolle:</a:t>
            </a:r>
          </a:p>
          <a:p>
            <a:r>
              <a:rPr lang="de-DE" dirty="0"/>
              <a:t>Pause</a:t>
            </a:r>
          </a:p>
          <a:p>
            <a:endParaRPr lang="de-DE" dirty="0"/>
          </a:p>
          <a:p>
            <a:r>
              <a:rPr lang="de-DE" dirty="0"/>
              <a:t>Passive Rolle:</a:t>
            </a:r>
          </a:p>
          <a:p>
            <a:r>
              <a:rPr lang="de-DE" dirty="0"/>
              <a:t>* Ende Pausen-Zeit in Chat</a:t>
            </a:r>
          </a:p>
        </p:txBody>
      </p:sp>
      <p:sp>
        <p:nvSpPr>
          <p:cNvPr id="4" name="Slide Number Placeholder 3"/>
          <p:cNvSpPr>
            <a:spLocks noGrp="1"/>
          </p:cNvSpPr>
          <p:nvPr>
            <p:ph type="sldNum" sz="quarter" idx="10"/>
          </p:nvPr>
        </p:nvSpPr>
        <p:spPr/>
        <p:txBody>
          <a:bodyPr/>
          <a:lstStyle/>
          <a:p>
            <a:fld id="{C83AD9CE-1653-0CD7-DE9A-1BED25977A9B}" type="slidenum">
              <a:rPr lang="de-DE"/>
              <a:pPr/>
              <a:t>45</a:t>
            </a:fld>
            <a:endParaRPr lang="de-DE"/>
          </a:p>
        </p:txBody>
      </p:sp>
      <p:sp>
        <p:nvSpPr>
          <p:cNvPr id="7" name="Folienbildplatzhalter 6">
            <a:extLst>
              <a:ext uri="{FF2B5EF4-FFF2-40B4-BE49-F238E27FC236}">
                <a16:creationId xmlns:a16="http://schemas.microsoft.com/office/drawing/2014/main" id="{5CD1F022-9B28-AA19-6837-BD54EAE26757}"/>
              </a:ext>
            </a:extLst>
          </p:cNvPr>
          <p:cNvSpPr>
            <a:spLocks noGrp="1" noRot="1" noChangeAspect="1"/>
          </p:cNvSpPr>
          <p:nvPr>
            <p:ph type="sldImg"/>
          </p:nvPr>
        </p:nvSpPr>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[05m; bis 12:50 --- Folie 17.1-17.2 (2)]</a:t>
            </a:r>
          </a:p>
          <a:p>
            <a:r>
              <a:rPr lang="de-DE" dirty="0"/>
              <a:t>ID: 17.01.01.01_v | Einheit 17: Rechtliche Aspekte | Baustein 1: Einführung</a:t>
            </a:r>
          </a:p>
          <a:p>
            <a:r>
              <a:rPr lang="de-DE" dirty="0"/>
              <a:t>Inhalt 1: Rechtsgebiete (6 Richtige) | Schritt 1: TN geben Input</a:t>
            </a:r>
          </a:p>
          <a:p>
            <a:endParaRPr lang="de-DE" dirty="0"/>
          </a:p>
          <a:p>
            <a:r>
              <a:rPr lang="de-DE" dirty="0"/>
              <a:t>Aktive Rolle:</a:t>
            </a:r>
          </a:p>
          <a:p>
            <a:r>
              <a:rPr lang="de-DE" dirty="0"/>
              <a:t>Aufgabenstellung:</a:t>
            </a:r>
          </a:p>
          <a:p>
            <a:r>
              <a:rPr lang="de-DE" dirty="0"/>
              <a:t>- "Welche Rechtsgebiete können im FDM-Kontext eine Rolle spielen? Wir möchten mind. 6 mit Ihnen sammeln."</a:t>
            </a:r>
          </a:p>
          <a:p>
            <a:r>
              <a:rPr lang="de-DE" dirty="0"/>
              <a:t>- Bitte Antworten einfach in den Raum rufen</a:t>
            </a:r>
          </a:p>
        </p:txBody>
      </p:sp>
      <p:sp>
        <p:nvSpPr>
          <p:cNvPr id="4" name="Slide Number Placeholder 3"/>
          <p:cNvSpPr>
            <a:spLocks noGrp="1"/>
          </p:cNvSpPr>
          <p:nvPr>
            <p:ph type="sldNum" sz="quarter" idx="10"/>
          </p:nvPr>
        </p:nvSpPr>
        <p:spPr/>
        <p:txBody>
          <a:bodyPr/>
          <a:lstStyle/>
          <a:p>
            <a:fld id="{4B4E15C6-7A3D-6547-C21F-F72681428A94}" type="slidenum">
              <a:rPr lang="de-DE"/>
              <a:pPr/>
              <a:t>46</a:t>
            </a:fld>
            <a:endParaRPr lang="de-DE"/>
          </a:p>
        </p:txBody>
      </p:sp>
      <p:sp>
        <p:nvSpPr>
          <p:cNvPr id="7" name="Folienbildplatzhalter 6">
            <a:extLst>
              <a:ext uri="{FF2B5EF4-FFF2-40B4-BE49-F238E27FC236}">
                <a16:creationId xmlns:a16="http://schemas.microsoft.com/office/drawing/2014/main" id="{ECADB29E-AA79-5A2C-CAE9-70C32BFDE1A6}"/>
              </a:ext>
            </a:extLst>
          </p:cNvPr>
          <p:cNvSpPr>
            <a:spLocks noGrp="1" noRot="1" noChangeAspect="1"/>
          </p:cNvSpPr>
          <p:nvPr>
            <p:ph type="sldImg"/>
          </p:nvPr>
        </p:nvSpPr>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[05m; bis 12:50 --- Folie 17.1-17.2 (2)]</a:t>
            </a:r>
          </a:p>
          <a:p>
            <a:r>
              <a:rPr lang="de-DE" dirty="0"/>
              <a:t>ID: 17.01.01.01_v | Einheit 17: Rechtliche Aspekte | Baustein 1: Einführung</a:t>
            </a:r>
          </a:p>
          <a:p>
            <a:r>
              <a:rPr lang="de-DE" dirty="0"/>
              <a:t>Inhalt 1: Rechtsgebiete (6 Richtige) | Schritt 1: TN geben Input</a:t>
            </a:r>
          </a:p>
          <a:p>
            <a:endParaRPr lang="de-DE" dirty="0"/>
          </a:p>
          <a:p>
            <a:r>
              <a:rPr lang="de-DE" dirty="0"/>
              <a:t>Aktive Rolle:</a:t>
            </a:r>
          </a:p>
          <a:p>
            <a:r>
              <a:rPr lang="de-DE" dirty="0"/>
              <a:t>Aufgabenstellung:</a:t>
            </a:r>
          </a:p>
          <a:p>
            <a:r>
              <a:rPr lang="de-DE" dirty="0"/>
              <a:t>- "Welche Rechtsgebiete können im FDM-Kontext eine Rolle spielen? Wir möchten mind. 6 mit Ihnen sammeln."</a:t>
            </a:r>
          </a:p>
          <a:p>
            <a:r>
              <a:rPr lang="de-DE" dirty="0"/>
              <a:t>- Bitte Antworten einfach in den Raum rufen</a:t>
            </a:r>
          </a:p>
        </p:txBody>
      </p:sp>
      <p:sp>
        <p:nvSpPr>
          <p:cNvPr id="4" name="Slide Number Placeholder 3"/>
          <p:cNvSpPr>
            <a:spLocks noGrp="1"/>
          </p:cNvSpPr>
          <p:nvPr>
            <p:ph type="sldNum" sz="quarter" idx="10"/>
          </p:nvPr>
        </p:nvSpPr>
        <p:spPr/>
        <p:txBody>
          <a:bodyPr/>
          <a:lstStyle/>
          <a:p>
            <a:fld id="{CF221BC4-A721-285F-9BD8-06A731A8898B}" type="slidenum">
              <a:rPr lang="de-DE"/>
              <a:pPr/>
              <a:t>47</a:t>
            </a:fld>
            <a:endParaRPr lang="de-DE"/>
          </a:p>
        </p:txBody>
      </p:sp>
      <p:sp>
        <p:nvSpPr>
          <p:cNvPr id="7" name="Folienbildplatzhalter 6">
            <a:extLst>
              <a:ext uri="{FF2B5EF4-FFF2-40B4-BE49-F238E27FC236}">
                <a16:creationId xmlns:a16="http://schemas.microsoft.com/office/drawing/2014/main" id="{2CEBDD59-091E-CF6D-1285-B5C47B2C8B72}"/>
              </a:ext>
            </a:extLst>
          </p:cNvPr>
          <p:cNvSpPr>
            <a:spLocks noGrp="1" noRot="1" noChangeAspect="1"/>
          </p:cNvSpPr>
          <p:nvPr>
            <p:ph type="sldImg"/>
          </p:nvPr>
        </p:nvSpPr>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izenplatzhalter 2"/>
          <p:cNvSpPr>
            <a:spLocks noGrp="1"/>
          </p:cNvSpPr>
          <p:nvPr>
            <p:ph type="body" idx="1"/>
          </p:nvPr>
        </p:nvSpPr>
        <p:spPr/>
        <p:txBody>
          <a:bodyPr/>
          <a:lstStyle/>
          <a:p>
            <a:r>
              <a:rPr lang="de-DE" dirty="0" err="1"/>
              <a:t>Zugriff</a:t>
            </a:r>
            <a:r>
              <a:rPr lang="de-DE" dirty="0"/>
              <a:t> am 15.11.2023[04m; bis 12:54 --- Folie 17.3 (1)]</a:t>
            </a:r>
          </a:p>
          <a:p>
            <a:r>
              <a:rPr lang="de-DE" dirty="0"/>
              <a:t>ID: 17.02.01.01_v | Einheit 17: Rechtliche Aspekte | Baustein 2: Rechtliche Aspekte</a:t>
            </a:r>
          </a:p>
          <a:p>
            <a:r>
              <a:rPr lang="de-DE" dirty="0"/>
              <a:t>Inhalt 1: Rechtsgebiete (Vortrag) | Schritt 1: WL referiert</a:t>
            </a:r>
          </a:p>
          <a:p>
            <a:endParaRPr lang="de-DE" dirty="0"/>
          </a:p>
          <a:p>
            <a:r>
              <a:rPr lang="de-DE" dirty="0"/>
              <a:t>Aktive Rolle:</a:t>
            </a:r>
          </a:p>
          <a:p>
            <a:r>
              <a:rPr lang="de-DE" dirty="0"/>
              <a:t>Vortrag:</a:t>
            </a:r>
          </a:p>
          <a:p>
            <a:r>
              <a:rPr lang="de-DE" dirty="0"/>
              <a:t>- nur Übersicht als häufige rechtliche</a:t>
            </a:r>
          </a:p>
          <a:p>
            <a:r>
              <a:rPr lang="de-DE" dirty="0"/>
              <a:t>- Punkte NICHT einzeln durchgehen</a:t>
            </a:r>
          </a:p>
          <a:p>
            <a:r>
              <a:rPr lang="de-DE" dirty="0"/>
              <a:t>- ggf. einzelne Fragen zulassen</a:t>
            </a:r>
          </a:p>
          <a:p>
            <a:endParaRPr lang="de-DE" dirty="0"/>
          </a:p>
          <a:p>
            <a:r>
              <a:rPr lang="de-DE" dirty="0"/>
              <a:t>Passive Rolle:</a:t>
            </a:r>
          </a:p>
          <a:p>
            <a:r>
              <a:rPr lang="de-DE" dirty="0"/>
              <a:t>* in Chat: Link zu FD-Info</a:t>
            </a:r>
          </a:p>
          <a:p>
            <a:endParaRPr lang="de-DE" dirty="0"/>
          </a:p>
          <a:p>
            <a:r>
              <a:rPr lang="de-DE" dirty="0"/>
              <a:t>--- Ressource für Chat---</a:t>
            </a:r>
          </a:p>
          <a:p>
            <a:r>
              <a:rPr lang="de-DE" dirty="0"/>
              <a:t>FD-Info, Bereich Rechte und Pflichten: https://forschungsdaten.info/themen/rechte-und-pflichten/</a:t>
            </a:r>
          </a:p>
        </p:txBody>
      </p:sp>
      <p:sp>
        <p:nvSpPr>
          <p:cNvPr id="5" name="Folienbildplatzhalter 4">
            <a:extLst>
              <a:ext uri="{FF2B5EF4-FFF2-40B4-BE49-F238E27FC236}">
                <a16:creationId xmlns:a16="http://schemas.microsoft.com/office/drawing/2014/main" id="{B18F3AD8-2813-BCF8-995B-FB14C78BAAD3}"/>
              </a:ext>
            </a:extLst>
          </p:cNvPr>
          <p:cNvSpPr>
            <a:spLocks noGrp="1" noRot="1" noChangeAspect="1"/>
          </p:cNvSpPr>
          <p:nvPr>
            <p:ph type="sldImg"/>
          </p:nvPr>
        </p:nvSpPr>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[05m; bis 09:16 --- Folie 14.4 (1)]</a:t>
            </a:r>
          </a:p>
          <a:p>
            <a:r>
              <a:rPr lang="de-DE" dirty="0"/>
              <a:t>ID: 14.02.01.03_v | Einheit 14: Begrüßung und Orientierung am 2. Tag | Baustein 2: Erinnern und Wiedergeben</a:t>
            </a:r>
          </a:p>
          <a:p>
            <a:r>
              <a:rPr lang="de-DE" dirty="0"/>
              <a:t>Inhalt 1: Wiederholung Vortag (Stichwortsalat) | Schritt 3: 3/3 TN geben Input</a:t>
            </a:r>
          </a:p>
          <a:p>
            <a:endParaRPr lang="de-DE" dirty="0"/>
          </a:p>
          <a:p>
            <a:r>
              <a:rPr lang="de-DE" dirty="0"/>
              <a:t>Aktive Rolle:</a:t>
            </a:r>
          </a:p>
          <a:p>
            <a:r>
              <a:rPr lang="de-DE" dirty="0"/>
              <a:t>Moderation:</a:t>
            </a:r>
          </a:p>
          <a:p>
            <a:r>
              <a:rPr lang="de-DE" dirty="0"/>
              <a:t>- "Gibt es Fragen, die zu gestern aufgekommen sind? Konntet ihr Begriffe nicht zu zweit einordnen?" </a:t>
            </a:r>
          </a:p>
          <a:p>
            <a:r>
              <a:rPr lang="de-DE" dirty="0"/>
              <a:t>- Fragen primär durch Gruppe beantworten lassen</a:t>
            </a:r>
          </a:p>
        </p:txBody>
      </p:sp>
      <p:sp>
        <p:nvSpPr>
          <p:cNvPr id="4" name="Slide Number Placeholder 3"/>
          <p:cNvSpPr>
            <a:spLocks noGrp="1"/>
          </p:cNvSpPr>
          <p:nvPr>
            <p:ph type="sldNum" sz="quarter" idx="10"/>
          </p:nvPr>
        </p:nvSpPr>
        <p:spPr/>
        <p:txBody>
          <a:bodyPr/>
          <a:lstStyle/>
          <a:p>
            <a:fld id="{0C97246B-C100-D7D8-8078-668B170C9144}" type="slidenum">
              <a:rPr lang="de-DE"/>
              <a:pPr/>
              <a:t>4</a:t>
            </a:fld>
            <a:endParaRPr lang="de-DE"/>
          </a:p>
        </p:txBody>
      </p:sp>
      <p:sp>
        <p:nvSpPr>
          <p:cNvPr id="7" name="Folienbildplatzhalter 6">
            <a:extLst>
              <a:ext uri="{FF2B5EF4-FFF2-40B4-BE49-F238E27FC236}">
                <a16:creationId xmlns:a16="http://schemas.microsoft.com/office/drawing/2014/main" id="{12C5669F-9EF0-60A9-D2E8-47145007CC6E}"/>
              </a:ext>
            </a:extLst>
          </p:cNvPr>
          <p:cNvSpPr>
            <a:spLocks noGrp="1" noRot="1" noChangeAspect="1"/>
          </p:cNvSpPr>
          <p:nvPr>
            <p:ph type="sldImg"/>
          </p:nvPr>
        </p:nvSpPr>
        <p:spPr/>
      </p:sp>
    </p:spTree>
    <p:extLst>
      <p:ext uri="{BB962C8B-B14F-4D97-AF65-F5344CB8AC3E}">
        <p14:creationId xmlns:p14="http://schemas.microsoft.com/office/powerpoint/2010/main" val="245034382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[05m; bis 12:59 --- Folie 17.4-17.6 (3)]</a:t>
            </a:r>
          </a:p>
          <a:p>
            <a:r>
              <a:rPr lang="de-DE" dirty="0"/>
              <a:t>ID: 17.02.02.01_v | Einheit 17: Rechtliche Aspekte | Baustein 2: Rechtliche Aspekte</a:t>
            </a:r>
          </a:p>
          <a:p>
            <a:r>
              <a:rPr lang="de-DE" dirty="0"/>
              <a:t>Inhalt 2: DSGVO (Vortrag) | Schritt 1: WL referiert</a:t>
            </a:r>
          </a:p>
          <a:p>
            <a:endParaRPr lang="de-DE" dirty="0"/>
          </a:p>
          <a:p>
            <a:r>
              <a:rPr lang="de-DE" dirty="0"/>
              <a:t>Aktive Rolle:</a:t>
            </a:r>
          </a:p>
          <a:p>
            <a:r>
              <a:rPr lang="de-DE" dirty="0"/>
              <a:t>Vortrag:</a:t>
            </a:r>
          </a:p>
          <a:p>
            <a:r>
              <a:rPr lang="de-DE" dirty="0"/>
              <a:t>- personenbezogene und sensible Daten</a:t>
            </a:r>
          </a:p>
          <a:p>
            <a:r>
              <a:rPr lang="de-DE" dirty="0"/>
              <a:t>- informierte Einwilligungserklärung</a:t>
            </a:r>
          </a:p>
          <a:p>
            <a:r>
              <a:rPr lang="de-DE" dirty="0"/>
              <a:t>- Anonymisierung, Pseudonymisierung</a:t>
            </a:r>
          </a:p>
        </p:txBody>
      </p:sp>
      <p:sp>
        <p:nvSpPr>
          <p:cNvPr id="4" name="Slide Number Placeholder 3"/>
          <p:cNvSpPr>
            <a:spLocks noGrp="1"/>
          </p:cNvSpPr>
          <p:nvPr>
            <p:ph type="sldNum" sz="quarter" idx="10"/>
          </p:nvPr>
        </p:nvSpPr>
        <p:spPr/>
        <p:txBody>
          <a:bodyPr/>
          <a:lstStyle/>
          <a:p>
            <a:fld id="{34EA67F3-7DCB-5729-B114-24466D753050}" type="slidenum">
              <a:rPr lang="de-DE"/>
              <a:pPr/>
              <a:t>49</a:t>
            </a:fld>
            <a:endParaRPr lang="de-DE"/>
          </a:p>
        </p:txBody>
      </p:sp>
      <p:sp>
        <p:nvSpPr>
          <p:cNvPr id="7" name="Folienbildplatzhalter 6">
            <a:extLst>
              <a:ext uri="{FF2B5EF4-FFF2-40B4-BE49-F238E27FC236}">
                <a16:creationId xmlns:a16="http://schemas.microsoft.com/office/drawing/2014/main" id="{F0CA29AF-FF6B-951B-0DD7-1D257DC7C80C}"/>
              </a:ext>
            </a:extLst>
          </p:cNvPr>
          <p:cNvSpPr>
            <a:spLocks noGrp="1" noRot="1" noChangeAspect="1"/>
          </p:cNvSpPr>
          <p:nvPr>
            <p:ph type="sldImg"/>
          </p:nvPr>
        </p:nvSpPr>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izenplatzhalter 2"/>
          <p:cNvSpPr>
            <a:spLocks noGrp="1"/>
          </p:cNvSpPr>
          <p:nvPr>
            <p:ph type="body" idx="1"/>
          </p:nvPr>
        </p:nvSpPr>
        <p:spPr/>
        <p:txBody>
          <a:bodyPr/>
          <a:lstStyle/>
          <a:p>
            <a:pPr lvl="0"/>
            <a:r>
              <a:rPr lang="en-GB" dirty="0" err="1"/>
              <a:t>Zugriff</a:t>
            </a:r>
            <a:r>
              <a:rPr lang="en-GB" dirty="0"/>
              <a:t> am 15.11.2023.</a:t>
            </a:r>
          </a:p>
          <a:p>
            <a:r>
              <a:rPr lang="en-GB" dirty="0"/>
              <a:t>[05m; bis 12:59 --- Folie 17.4-17.6 (3)]</a:t>
            </a:r>
          </a:p>
          <a:p>
            <a:r>
              <a:rPr lang="en-GB" dirty="0"/>
              <a:t>ID: 17.02.02.01_v | Einheit 17: </a:t>
            </a:r>
            <a:r>
              <a:rPr lang="en-GB" dirty="0" err="1"/>
              <a:t>Rechtliche</a:t>
            </a:r>
            <a:r>
              <a:rPr lang="en-GB" dirty="0"/>
              <a:t> </a:t>
            </a:r>
            <a:r>
              <a:rPr lang="en-GB" dirty="0" err="1"/>
              <a:t>Aspekte</a:t>
            </a:r>
            <a:r>
              <a:rPr lang="en-GB" dirty="0"/>
              <a:t> | </a:t>
            </a:r>
            <a:r>
              <a:rPr lang="en-GB" dirty="0" err="1"/>
              <a:t>Baustein</a:t>
            </a:r>
            <a:r>
              <a:rPr lang="en-GB" dirty="0"/>
              <a:t> 2: </a:t>
            </a:r>
            <a:r>
              <a:rPr lang="en-GB" dirty="0" err="1"/>
              <a:t>Rechtliche</a:t>
            </a:r>
            <a:r>
              <a:rPr lang="en-GB" dirty="0"/>
              <a:t> </a:t>
            </a:r>
            <a:r>
              <a:rPr lang="en-GB" dirty="0" err="1"/>
              <a:t>Aspekte</a:t>
            </a:r>
            <a:endParaRPr lang="en-GB" dirty="0"/>
          </a:p>
          <a:p>
            <a:r>
              <a:rPr lang="en-GB" dirty="0" err="1"/>
              <a:t>Inhalt</a:t>
            </a:r>
            <a:r>
              <a:rPr lang="en-GB" dirty="0"/>
              <a:t> 2: DSGVO (</a:t>
            </a:r>
            <a:r>
              <a:rPr lang="en-GB" dirty="0" err="1"/>
              <a:t>Vortrag</a:t>
            </a:r>
            <a:r>
              <a:rPr lang="en-GB" dirty="0"/>
              <a:t>) | Schritt 1: WL </a:t>
            </a:r>
            <a:r>
              <a:rPr lang="en-GB" dirty="0" err="1"/>
              <a:t>referiert</a:t>
            </a:r>
            <a:endParaRPr lang="en-GB" dirty="0"/>
          </a:p>
          <a:p>
            <a:endParaRPr lang="en-GB" dirty="0"/>
          </a:p>
          <a:p>
            <a:r>
              <a:rPr lang="en-GB" dirty="0" err="1"/>
              <a:t>Aktive</a:t>
            </a:r>
            <a:r>
              <a:rPr lang="en-GB" dirty="0"/>
              <a:t> Rolle:</a:t>
            </a:r>
          </a:p>
          <a:p>
            <a:r>
              <a:rPr lang="en-GB" dirty="0" err="1"/>
              <a:t>Vortrag</a:t>
            </a:r>
            <a:r>
              <a:rPr lang="en-GB" dirty="0"/>
              <a:t>:</a:t>
            </a:r>
          </a:p>
          <a:p>
            <a:r>
              <a:rPr lang="en-GB" dirty="0"/>
              <a:t>- </a:t>
            </a:r>
            <a:r>
              <a:rPr lang="en-GB" dirty="0" err="1"/>
              <a:t>personenbezogene</a:t>
            </a:r>
            <a:r>
              <a:rPr lang="en-GB" dirty="0"/>
              <a:t> und sensible </a:t>
            </a:r>
            <a:r>
              <a:rPr lang="en-GB" dirty="0" err="1"/>
              <a:t>Daten</a:t>
            </a:r>
            <a:endParaRPr lang="en-GB" dirty="0"/>
          </a:p>
          <a:p>
            <a:r>
              <a:rPr lang="en-GB" dirty="0"/>
              <a:t>- </a:t>
            </a:r>
            <a:r>
              <a:rPr lang="en-GB" dirty="0" err="1"/>
              <a:t>informierte</a:t>
            </a:r>
            <a:r>
              <a:rPr lang="en-GB" dirty="0"/>
              <a:t> </a:t>
            </a:r>
            <a:r>
              <a:rPr lang="en-GB" dirty="0" err="1"/>
              <a:t>Einwilligungserklärung</a:t>
            </a:r>
            <a:endParaRPr lang="en-GB" dirty="0"/>
          </a:p>
          <a:p>
            <a:r>
              <a:rPr lang="en-GB" dirty="0"/>
              <a:t>- </a:t>
            </a:r>
            <a:r>
              <a:rPr lang="en-GB" dirty="0" err="1"/>
              <a:t>Anonymisierung</a:t>
            </a:r>
            <a:r>
              <a:rPr lang="en-GB" dirty="0"/>
              <a:t>, </a:t>
            </a:r>
            <a:r>
              <a:rPr lang="en-GB" dirty="0" err="1"/>
              <a:t>Pseudonymisierung</a:t>
            </a:r>
            <a:endParaRPr lang="en-GB" dirty="0"/>
          </a:p>
        </p:txBody>
      </p:sp>
      <p:sp>
        <p:nvSpPr>
          <p:cNvPr id="5" name="Folienbildplatzhalter 4">
            <a:extLst>
              <a:ext uri="{FF2B5EF4-FFF2-40B4-BE49-F238E27FC236}">
                <a16:creationId xmlns:a16="http://schemas.microsoft.com/office/drawing/2014/main" id="{26DFC896-AB4F-BE48-F92B-EF9395ECC181}"/>
              </a:ext>
            </a:extLst>
          </p:cNvPr>
          <p:cNvSpPr>
            <a:spLocks noGrp="1" noRot="1" noChangeAspect="1"/>
          </p:cNvSpPr>
          <p:nvPr>
            <p:ph type="sldImg"/>
          </p:nvPr>
        </p:nvSpPr>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izenplatzhalter 2"/>
          <p:cNvSpPr>
            <a:spLocks noGrp="1"/>
          </p:cNvSpPr>
          <p:nvPr>
            <p:ph type="body" idx="1"/>
          </p:nvPr>
        </p:nvSpPr>
        <p:spPr/>
        <p:txBody>
          <a:bodyPr/>
          <a:lstStyle/>
          <a:p>
            <a:r>
              <a:rPr lang="en-GB" dirty="0" err="1"/>
              <a:t>Zugriff</a:t>
            </a:r>
            <a:r>
              <a:rPr lang="en-GB" dirty="0"/>
              <a:t> am 15.11.2023[05m; bis 12:59 --- Folie 17.4-17.6 (3)]</a:t>
            </a:r>
          </a:p>
          <a:p>
            <a:r>
              <a:rPr lang="en-GB" dirty="0"/>
              <a:t>ID: 17.02.02.01_v | Einheit 17: </a:t>
            </a:r>
            <a:r>
              <a:rPr lang="en-GB" dirty="0" err="1"/>
              <a:t>Rechtliche</a:t>
            </a:r>
            <a:r>
              <a:rPr lang="en-GB" dirty="0"/>
              <a:t> </a:t>
            </a:r>
            <a:r>
              <a:rPr lang="en-GB" dirty="0" err="1"/>
              <a:t>Aspekte</a:t>
            </a:r>
            <a:r>
              <a:rPr lang="en-GB" dirty="0"/>
              <a:t> | </a:t>
            </a:r>
            <a:r>
              <a:rPr lang="en-GB" dirty="0" err="1"/>
              <a:t>Baustein</a:t>
            </a:r>
            <a:r>
              <a:rPr lang="en-GB" dirty="0"/>
              <a:t> 2: </a:t>
            </a:r>
            <a:r>
              <a:rPr lang="en-GB" dirty="0" err="1"/>
              <a:t>Rechtliche</a:t>
            </a:r>
            <a:r>
              <a:rPr lang="en-GB" dirty="0"/>
              <a:t> </a:t>
            </a:r>
            <a:r>
              <a:rPr lang="en-GB" dirty="0" err="1"/>
              <a:t>Aspekte</a:t>
            </a:r>
            <a:endParaRPr lang="en-GB" dirty="0"/>
          </a:p>
          <a:p>
            <a:r>
              <a:rPr lang="en-GB" dirty="0" err="1"/>
              <a:t>Inhalt</a:t>
            </a:r>
            <a:r>
              <a:rPr lang="en-GB" dirty="0"/>
              <a:t> 2: DSGVO (</a:t>
            </a:r>
            <a:r>
              <a:rPr lang="en-GB" dirty="0" err="1"/>
              <a:t>Vortrag</a:t>
            </a:r>
            <a:r>
              <a:rPr lang="en-GB" dirty="0"/>
              <a:t>) | Schritt 1: WL </a:t>
            </a:r>
            <a:r>
              <a:rPr lang="en-GB" dirty="0" err="1"/>
              <a:t>referiert</a:t>
            </a:r>
            <a:endParaRPr lang="en-GB" dirty="0"/>
          </a:p>
          <a:p>
            <a:endParaRPr lang="en-GB" dirty="0"/>
          </a:p>
          <a:p>
            <a:r>
              <a:rPr lang="en-GB" dirty="0" err="1"/>
              <a:t>Aktive</a:t>
            </a:r>
            <a:r>
              <a:rPr lang="en-GB" dirty="0"/>
              <a:t> Rolle:</a:t>
            </a:r>
          </a:p>
          <a:p>
            <a:r>
              <a:rPr lang="en-GB" dirty="0" err="1"/>
              <a:t>Vortrag</a:t>
            </a:r>
            <a:r>
              <a:rPr lang="en-GB" dirty="0"/>
              <a:t>:</a:t>
            </a:r>
          </a:p>
          <a:p>
            <a:r>
              <a:rPr lang="en-GB" dirty="0"/>
              <a:t>- </a:t>
            </a:r>
            <a:r>
              <a:rPr lang="en-GB" dirty="0" err="1"/>
              <a:t>personenbezogene</a:t>
            </a:r>
            <a:r>
              <a:rPr lang="en-GB" dirty="0"/>
              <a:t> und sensible </a:t>
            </a:r>
            <a:r>
              <a:rPr lang="en-GB" dirty="0" err="1"/>
              <a:t>Daten</a:t>
            </a:r>
            <a:endParaRPr lang="en-GB" dirty="0"/>
          </a:p>
          <a:p>
            <a:r>
              <a:rPr lang="en-GB" dirty="0"/>
              <a:t>- </a:t>
            </a:r>
            <a:r>
              <a:rPr lang="en-GB" dirty="0" err="1"/>
              <a:t>informierte</a:t>
            </a:r>
            <a:r>
              <a:rPr lang="en-GB" dirty="0"/>
              <a:t> </a:t>
            </a:r>
            <a:r>
              <a:rPr lang="en-GB" dirty="0" err="1"/>
              <a:t>Einwilligungserklärung</a:t>
            </a:r>
            <a:endParaRPr lang="en-GB" dirty="0"/>
          </a:p>
          <a:p>
            <a:r>
              <a:rPr lang="en-GB" dirty="0"/>
              <a:t>- </a:t>
            </a:r>
            <a:r>
              <a:rPr lang="en-GB" dirty="0" err="1"/>
              <a:t>Anonymisierung</a:t>
            </a:r>
            <a:r>
              <a:rPr lang="en-GB" dirty="0"/>
              <a:t>, </a:t>
            </a:r>
            <a:r>
              <a:rPr lang="en-GB" dirty="0" err="1"/>
              <a:t>Pseudonymisierung</a:t>
            </a:r>
            <a:endParaRPr lang="en-GB" dirty="0"/>
          </a:p>
        </p:txBody>
      </p:sp>
      <p:sp>
        <p:nvSpPr>
          <p:cNvPr id="5" name="Folienbildplatzhalter 4">
            <a:extLst>
              <a:ext uri="{FF2B5EF4-FFF2-40B4-BE49-F238E27FC236}">
                <a16:creationId xmlns:a16="http://schemas.microsoft.com/office/drawing/2014/main" id="{4CC595E4-477E-2766-E4DC-0432EAC52EC0}"/>
              </a:ext>
            </a:extLst>
          </p:cNvPr>
          <p:cNvSpPr>
            <a:spLocks noGrp="1" noRot="1" noChangeAspect="1"/>
          </p:cNvSpPr>
          <p:nvPr>
            <p:ph type="sldImg"/>
          </p:nvPr>
        </p:nvSpPr>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[01m; bis 13:00 --- Folie 17.7 (1)]</a:t>
            </a:r>
          </a:p>
          <a:p>
            <a:r>
              <a:rPr lang="de-DE" dirty="0"/>
              <a:t>ID: 17.03.01.01_v | Einheit 17: Rechtliche Aspekte | Baustein 3: Anonymisierung</a:t>
            </a:r>
          </a:p>
          <a:p>
            <a:r>
              <a:rPr lang="de-DE" dirty="0"/>
              <a:t>Inhalt 1: Anonymisierung (Mini-Übung) | Schritt 1: 1/3 WL Vorbereitung BR</a:t>
            </a:r>
          </a:p>
          <a:p>
            <a:endParaRPr lang="de-DE" dirty="0"/>
          </a:p>
          <a:p>
            <a:r>
              <a:rPr lang="de-DE" dirty="0"/>
              <a:t>Aktive Rolle:</a:t>
            </a:r>
          </a:p>
          <a:p>
            <a:r>
              <a:rPr lang="de-DE" dirty="0"/>
              <a:t>Aufgabenstellung:</a:t>
            </a:r>
          </a:p>
          <a:p>
            <a:r>
              <a:rPr lang="de-DE" dirty="0"/>
              <a:t>- Aufteilung TN in 3 BR, ein Dokument je Gruppe</a:t>
            </a:r>
          </a:p>
          <a:p>
            <a:r>
              <a:rPr lang="de-DE" dirty="0"/>
              <a:t>- "Bitte versucht Sie, die Studie zu anonymisieren".</a:t>
            </a:r>
          </a:p>
          <a:p>
            <a:r>
              <a:rPr lang="de-DE" dirty="0"/>
              <a:t>- Kommentarfunktion oder Änderungen nachverfolgen verwenden.</a:t>
            </a:r>
          </a:p>
          <a:p>
            <a:r>
              <a:rPr lang="de-DE" dirty="0"/>
              <a:t>- BR Zeit: knapp 20 min</a:t>
            </a:r>
          </a:p>
          <a:p>
            <a:r>
              <a:rPr lang="de-DE" dirty="0"/>
              <a:t>- Vorstellung Ergebnisse nach BR durch je 1 TN pro Gruppe im Plenum, max. 1-2 min</a:t>
            </a:r>
          </a:p>
          <a:p>
            <a:r>
              <a:rPr lang="de-DE" dirty="0"/>
              <a:t>- "Namen der TN in den Gruppen werden gleich vorgelesen. Bitte Link zum Sciebo-Ordner VOR Wechsel in BR klicken. Bitte im Dokument der Gruppe arbeiten, der Ihr zugeordnet seid."</a:t>
            </a:r>
          </a:p>
          <a:p>
            <a:endParaRPr lang="de-DE" dirty="0"/>
          </a:p>
          <a:p>
            <a:r>
              <a:rPr lang="de-DE" dirty="0"/>
              <a:t>Passive Rolle:</a:t>
            </a:r>
          </a:p>
          <a:p>
            <a:r>
              <a:rPr lang="de-DE" dirty="0"/>
              <a:t>* BR-Räume vorbereiten (3 Gruppen)</a:t>
            </a:r>
          </a:p>
          <a:p>
            <a:r>
              <a:rPr lang="de-DE" dirty="0"/>
              <a:t>* in Chat: Link zum Sciebo-Ordner</a:t>
            </a:r>
          </a:p>
          <a:p>
            <a:r>
              <a:rPr lang="de-DE" dirty="0"/>
              <a:t>* in Chat: Aufgabenstellung</a:t>
            </a:r>
          </a:p>
          <a:p>
            <a:r>
              <a:rPr lang="de-DE" dirty="0"/>
              <a:t>* Vorlesen, welche Person in welcher Gruppe ist (1 bis 3)</a:t>
            </a:r>
          </a:p>
          <a:p>
            <a:endParaRPr lang="de-DE" dirty="0"/>
          </a:p>
          <a:p>
            <a:r>
              <a:rPr lang="de-DE" dirty="0"/>
              <a:t>--- Text für Chat---</a:t>
            </a:r>
          </a:p>
          <a:p>
            <a:r>
              <a:rPr lang="de-DE" dirty="0"/>
              <a:t>Aufgabenstellung für Breakout-Room:</a:t>
            </a:r>
          </a:p>
          <a:p>
            <a:r>
              <a:rPr lang="de-DE" dirty="0"/>
              <a:t>- Bitte versucht, die Studie zu anonymisieren.</a:t>
            </a:r>
          </a:p>
          <a:p>
            <a:r>
              <a:rPr lang="de-DE" dirty="0"/>
              <a:t>- Verwenden Sie dafür bitte die Kommentarfunktion oder die Funktion "Änderungen nachverfolgen".</a:t>
            </a:r>
          </a:p>
          <a:p>
            <a:r>
              <a:rPr lang="de-DE" dirty="0"/>
              <a:t>- Zeit: knapp 10 min</a:t>
            </a:r>
          </a:p>
          <a:p>
            <a:r>
              <a:rPr lang="de-DE" dirty="0"/>
              <a:t>- Bitte dem Link folgen und dort das Dokument der Gruppe verwenden, der Ihr zugeordnet seid.</a:t>
            </a:r>
          </a:p>
          <a:p>
            <a:r>
              <a:rPr lang="de-DE" dirty="0"/>
              <a:t>- Bitte bereitet Euch darauf vor kurz die Ergebnisse Eurer Gruppe im Plenum vorzustellen (max. 1-2 min/Gruppe)</a:t>
            </a:r>
          </a:p>
        </p:txBody>
      </p:sp>
      <p:sp>
        <p:nvSpPr>
          <p:cNvPr id="4" name="Slide Number Placeholder 3"/>
          <p:cNvSpPr>
            <a:spLocks noGrp="1"/>
          </p:cNvSpPr>
          <p:nvPr>
            <p:ph type="sldNum" sz="quarter" idx="10"/>
          </p:nvPr>
        </p:nvSpPr>
        <p:spPr/>
        <p:txBody>
          <a:bodyPr/>
          <a:lstStyle/>
          <a:p>
            <a:fld id="{9F2CE667-0B94-BA65-C694-4DF9F8191AC7}" type="slidenum">
              <a:rPr lang="de-DE"/>
              <a:pPr/>
              <a:t>52</a:t>
            </a:fld>
            <a:endParaRPr lang="de-DE"/>
          </a:p>
        </p:txBody>
      </p:sp>
      <p:sp>
        <p:nvSpPr>
          <p:cNvPr id="7" name="Folienbildplatzhalter 6">
            <a:extLst>
              <a:ext uri="{FF2B5EF4-FFF2-40B4-BE49-F238E27FC236}">
                <a16:creationId xmlns:a16="http://schemas.microsoft.com/office/drawing/2014/main" id="{36BC1B46-16B4-BB49-E5B4-6AB438336A89}"/>
              </a:ext>
            </a:extLst>
          </p:cNvPr>
          <p:cNvSpPr>
            <a:spLocks noGrp="1" noRot="1" noChangeAspect="1"/>
          </p:cNvSpPr>
          <p:nvPr>
            <p:ph type="sldImg"/>
          </p:nvPr>
        </p:nvSpPr>
        <p:spPr/>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[10m; bis 13:10 --- Folie 17.8 (1)]</a:t>
            </a:r>
          </a:p>
          <a:p>
            <a:r>
              <a:rPr lang="de-DE" dirty="0"/>
              <a:t>ID: 17.03.01.03_v | Einheit 17: Rechtliche Aspekte | Baustein 3: Anonymisierung</a:t>
            </a:r>
          </a:p>
          <a:p>
            <a:r>
              <a:rPr lang="de-DE" dirty="0"/>
              <a:t>Inhalt 1: Anonymisierung (Mini-Übung) | Schritt 3: 2/3 TN Gruppenarbeit BR</a:t>
            </a:r>
          </a:p>
          <a:p>
            <a:endParaRPr lang="de-DE" dirty="0"/>
          </a:p>
          <a:p>
            <a:r>
              <a:rPr lang="de-DE" dirty="0"/>
              <a:t>Aktive Rolle:</a:t>
            </a:r>
          </a:p>
          <a:p>
            <a:r>
              <a:rPr lang="de-DE" dirty="0"/>
              <a:t>TN: Gruppen arbeiten in BR</a:t>
            </a:r>
          </a:p>
          <a:p>
            <a:endParaRPr lang="de-DE" dirty="0"/>
          </a:p>
          <a:p>
            <a:r>
              <a:rPr lang="de-DE" dirty="0"/>
              <a:t>Passive Rolle:</a:t>
            </a:r>
          </a:p>
          <a:p>
            <a:r>
              <a:rPr lang="de-DE" dirty="0"/>
              <a:t>* </a:t>
            </a:r>
            <a:r>
              <a:rPr lang="de-DE" dirty="0" err="1"/>
              <a:t>Rückholtimer</a:t>
            </a:r>
            <a:r>
              <a:rPr lang="de-DE" dirty="0"/>
              <a:t> nach 8 min starten</a:t>
            </a:r>
          </a:p>
        </p:txBody>
      </p:sp>
      <p:sp>
        <p:nvSpPr>
          <p:cNvPr id="4" name="Slide Number Placeholder 3"/>
          <p:cNvSpPr>
            <a:spLocks noGrp="1"/>
          </p:cNvSpPr>
          <p:nvPr>
            <p:ph type="sldNum" sz="quarter" idx="10"/>
          </p:nvPr>
        </p:nvSpPr>
        <p:spPr/>
        <p:txBody>
          <a:bodyPr/>
          <a:lstStyle/>
          <a:p>
            <a:fld id="{9F2CE667-0B94-BA65-C694-4DF9F8191AC7}" type="slidenum">
              <a:rPr lang="de-DE"/>
              <a:pPr/>
              <a:t>53</a:t>
            </a:fld>
            <a:endParaRPr lang="de-DE"/>
          </a:p>
        </p:txBody>
      </p:sp>
      <p:sp>
        <p:nvSpPr>
          <p:cNvPr id="7" name="Folienbildplatzhalter 6">
            <a:extLst>
              <a:ext uri="{FF2B5EF4-FFF2-40B4-BE49-F238E27FC236}">
                <a16:creationId xmlns:a16="http://schemas.microsoft.com/office/drawing/2014/main" id="{DCC05A18-4427-148A-47D3-88700F169F8B}"/>
              </a:ext>
            </a:extLst>
          </p:cNvPr>
          <p:cNvSpPr>
            <a:spLocks noGrp="1" noRot="1" noChangeAspect="1"/>
          </p:cNvSpPr>
          <p:nvPr>
            <p:ph type="sldImg"/>
          </p:nvPr>
        </p:nvSpPr>
        <p:spPr/>
      </p:sp>
    </p:spTree>
    <p:extLst>
      <p:ext uri="{BB962C8B-B14F-4D97-AF65-F5344CB8AC3E}">
        <p14:creationId xmlns:p14="http://schemas.microsoft.com/office/powerpoint/2010/main" val="29148221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[10m; bis 13:20 --- Folie 17.9 (1)]</a:t>
            </a:r>
          </a:p>
          <a:p>
            <a:r>
              <a:rPr lang="de-DE" dirty="0"/>
              <a:t>ID: 17.03.01.04_v | Einheit 17: Rechtliche Aspekte | Baustein 3: Anonymisierung</a:t>
            </a:r>
          </a:p>
          <a:p>
            <a:r>
              <a:rPr lang="de-DE" dirty="0"/>
              <a:t>Inhalt 1: Anonymisierung (Mini-Übung) | Schritt 4: 3/3 TN stellen vor</a:t>
            </a:r>
          </a:p>
          <a:p>
            <a:endParaRPr lang="de-DE" dirty="0"/>
          </a:p>
          <a:p>
            <a:r>
              <a:rPr lang="de-DE" dirty="0"/>
              <a:t>Aktive Rolle:</a:t>
            </a:r>
          </a:p>
          <a:p>
            <a:r>
              <a:rPr lang="de-DE" dirty="0"/>
              <a:t>Moderation:</a:t>
            </a:r>
          </a:p>
          <a:p>
            <a:r>
              <a:rPr lang="de-DE" dirty="0"/>
              <a:t>- 1 TN je Gruppe stellt Ergebnisse vor</a:t>
            </a:r>
          </a:p>
          <a:p>
            <a:r>
              <a:rPr lang="de-DE" dirty="0"/>
              <a:t>- WL teilt Bildschirm der jeweiligen Gruppe</a:t>
            </a:r>
          </a:p>
          <a:p>
            <a:r>
              <a:rPr lang="de-DE" dirty="0"/>
              <a:t>- max. 2 min/Gruppe</a:t>
            </a:r>
          </a:p>
          <a:p>
            <a:r>
              <a:rPr lang="de-DE" dirty="0"/>
              <a:t>- ggf. auf Problematik </a:t>
            </a:r>
            <a:r>
              <a:rPr lang="de-DE" dirty="0" err="1"/>
              <a:t>faktsicher</a:t>
            </a:r>
            <a:r>
              <a:rPr lang="de-DE" dirty="0"/>
              <a:t> </a:t>
            </a:r>
            <a:r>
              <a:rPr lang="de-DE" dirty="0" err="1"/>
              <a:t>vs</a:t>
            </a:r>
            <a:r>
              <a:rPr lang="de-DE" dirty="0"/>
              <a:t> absoluter Anonymisierung eingehen</a:t>
            </a:r>
          </a:p>
          <a:p>
            <a:r>
              <a:rPr lang="de-DE" dirty="0"/>
              <a:t>- auf Dienste wie </a:t>
            </a:r>
            <a:r>
              <a:rPr lang="de-DE" dirty="0" err="1"/>
              <a:t>Amnesia</a:t>
            </a:r>
            <a:r>
              <a:rPr lang="de-DE" dirty="0"/>
              <a:t> und </a:t>
            </a:r>
            <a:r>
              <a:rPr lang="de-DE" dirty="0" err="1"/>
              <a:t>Qualiservice</a:t>
            </a:r>
            <a:r>
              <a:rPr lang="de-DE" dirty="0"/>
              <a:t> (Bremen) hinweisen</a:t>
            </a:r>
          </a:p>
          <a:p>
            <a:endParaRPr lang="de-DE" dirty="0"/>
          </a:p>
          <a:p>
            <a:r>
              <a:rPr lang="de-DE" dirty="0"/>
              <a:t>Passive Rolle:</a:t>
            </a:r>
          </a:p>
          <a:p>
            <a:r>
              <a:rPr lang="de-DE" dirty="0"/>
              <a:t>* in Chat [nach Vorstellung durch TN]: Link Auflösung</a:t>
            </a:r>
          </a:p>
          <a:p>
            <a:r>
              <a:rPr lang="de-DE" dirty="0"/>
              <a:t>* in Chat: Links Anonymisierungstools, forschungsdaten.info</a:t>
            </a:r>
          </a:p>
          <a:p>
            <a:endParaRPr lang="de-DE" dirty="0"/>
          </a:p>
          <a:p>
            <a:r>
              <a:rPr lang="de-DE" dirty="0"/>
              <a:t>--- Ressource für Chat---</a:t>
            </a:r>
          </a:p>
          <a:p>
            <a:r>
              <a:rPr lang="de-DE" dirty="0"/>
              <a:t>Anonymisierungstools:</a:t>
            </a:r>
          </a:p>
          <a:p>
            <a:r>
              <a:rPr lang="de-DE" dirty="0"/>
              <a:t>- </a:t>
            </a:r>
            <a:r>
              <a:rPr lang="de-DE" dirty="0" err="1"/>
              <a:t>Quantiataive</a:t>
            </a:r>
            <a:r>
              <a:rPr lang="de-DE" dirty="0"/>
              <a:t> Daten: https://amnesia.openaire.eu/</a:t>
            </a:r>
          </a:p>
          <a:p>
            <a:r>
              <a:rPr lang="de-DE" dirty="0"/>
              <a:t>- Qualitative Daten: https://www.qualiservice.org/de/helpdesk/webinar/tools.html</a:t>
            </a:r>
          </a:p>
          <a:p>
            <a:r>
              <a:rPr lang="de-DE" dirty="0"/>
              <a:t>- Bereich bei forschungsdaten.info: https://www.forschungsdaten.info/themen/rechte-und-pflichten/</a:t>
            </a:r>
          </a:p>
        </p:txBody>
      </p:sp>
      <p:sp>
        <p:nvSpPr>
          <p:cNvPr id="4" name="Slide Number Placeholder 3"/>
          <p:cNvSpPr>
            <a:spLocks noGrp="1"/>
          </p:cNvSpPr>
          <p:nvPr>
            <p:ph type="sldNum" sz="quarter" idx="10"/>
          </p:nvPr>
        </p:nvSpPr>
        <p:spPr/>
        <p:txBody>
          <a:bodyPr/>
          <a:lstStyle/>
          <a:p>
            <a:fld id="{9F2CE667-0B94-BA65-C694-4DF9F8191AC7}" type="slidenum">
              <a:rPr lang="de-DE"/>
              <a:pPr/>
              <a:t>54</a:t>
            </a:fld>
            <a:endParaRPr lang="de-DE"/>
          </a:p>
        </p:txBody>
      </p:sp>
      <p:sp>
        <p:nvSpPr>
          <p:cNvPr id="7" name="Folienbildplatzhalter 6">
            <a:extLst>
              <a:ext uri="{FF2B5EF4-FFF2-40B4-BE49-F238E27FC236}">
                <a16:creationId xmlns:a16="http://schemas.microsoft.com/office/drawing/2014/main" id="{D7B17008-5B1F-C3C9-71ED-12997BA12770}"/>
              </a:ext>
            </a:extLst>
          </p:cNvPr>
          <p:cNvSpPr>
            <a:spLocks noGrp="1" noRot="1" noChangeAspect="1"/>
          </p:cNvSpPr>
          <p:nvPr>
            <p:ph type="sldImg"/>
          </p:nvPr>
        </p:nvSpPr>
        <p:spPr/>
      </p:sp>
    </p:spTree>
    <p:extLst>
      <p:ext uri="{BB962C8B-B14F-4D97-AF65-F5344CB8AC3E}">
        <p14:creationId xmlns:p14="http://schemas.microsoft.com/office/powerpoint/2010/main" val="399195715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[03m; bis 13:23 --- Folie 18.1-18.3 (3)]</a:t>
            </a:r>
          </a:p>
          <a:p>
            <a:r>
              <a:rPr lang="de-DE" dirty="0"/>
              <a:t>ID: 18.01.01.01_v | Einheit 18: FD-Infrastrukturen | Baustein 1: FDM an Bildungseinrichtungen</a:t>
            </a:r>
          </a:p>
          <a:p>
            <a:r>
              <a:rPr lang="de-DE" dirty="0"/>
              <a:t>Inhalt 1: FDM Infrastruktur (Vortrag) | Schritt 1: WL referiert</a:t>
            </a:r>
          </a:p>
          <a:p>
            <a:endParaRPr lang="de-DE" dirty="0"/>
          </a:p>
          <a:p>
            <a:r>
              <a:rPr lang="de-DE" dirty="0"/>
              <a:t>Aktive Rolle:</a:t>
            </a:r>
          </a:p>
          <a:p>
            <a:r>
              <a:rPr lang="de-DE" dirty="0"/>
              <a:t>Vortrag: Vorstellung möglicher Angebote und Strukturen von FDM-Einrichtungen an Hochschulen</a:t>
            </a:r>
          </a:p>
        </p:txBody>
      </p:sp>
      <p:sp>
        <p:nvSpPr>
          <p:cNvPr id="4" name="Slide Number Placeholder 3"/>
          <p:cNvSpPr>
            <a:spLocks noGrp="1"/>
          </p:cNvSpPr>
          <p:nvPr>
            <p:ph type="sldNum" sz="quarter" idx="10"/>
          </p:nvPr>
        </p:nvSpPr>
        <p:spPr/>
        <p:txBody>
          <a:bodyPr/>
          <a:lstStyle/>
          <a:p>
            <a:fld id="{B6483D25-5C49-04CB-119C-26DB083282E0}" type="slidenum">
              <a:rPr lang="de-DE"/>
              <a:pPr/>
              <a:t>55</a:t>
            </a:fld>
            <a:endParaRPr lang="de-DE"/>
          </a:p>
        </p:txBody>
      </p:sp>
      <p:sp>
        <p:nvSpPr>
          <p:cNvPr id="7" name="Folienbildplatzhalter 6">
            <a:extLst>
              <a:ext uri="{FF2B5EF4-FFF2-40B4-BE49-F238E27FC236}">
                <a16:creationId xmlns:a16="http://schemas.microsoft.com/office/drawing/2014/main" id="{376E71FF-4B80-F76D-DFA3-6A139BC95D00}"/>
              </a:ext>
            </a:extLst>
          </p:cNvPr>
          <p:cNvSpPr>
            <a:spLocks noGrp="1" noRot="1" noChangeAspect="1"/>
          </p:cNvSpPr>
          <p:nvPr>
            <p:ph type="sldImg"/>
          </p:nvPr>
        </p:nvSpPr>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[03m; bis 13:23 --- Folie 18.1-18.3 (3)]</a:t>
            </a:r>
          </a:p>
          <a:p>
            <a:r>
              <a:rPr lang="de-DE" dirty="0"/>
              <a:t>ID: 18.01.01.01_v | Einheit 18: FD-Infrastrukturen | Baustein 1: FDM an Bildungseinrichtungen</a:t>
            </a:r>
          </a:p>
          <a:p>
            <a:r>
              <a:rPr lang="de-DE" dirty="0"/>
              <a:t>Inhalt 1: FDM Infrastruktur (Vortrag) | Schritt 1: WL referiert</a:t>
            </a:r>
          </a:p>
          <a:p>
            <a:endParaRPr lang="de-DE" dirty="0"/>
          </a:p>
          <a:p>
            <a:r>
              <a:rPr lang="de-DE" dirty="0"/>
              <a:t>Aktive Rolle:</a:t>
            </a:r>
          </a:p>
          <a:p>
            <a:r>
              <a:rPr lang="de-DE" dirty="0"/>
              <a:t>Vortrag: Vorstellung möglicher Angebote und Strukturen von FDM-Einrichtungen an Hochschulen</a:t>
            </a:r>
          </a:p>
        </p:txBody>
      </p:sp>
      <p:sp>
        <p:nvSpPr>
          <p:cNvPr id="4" name="Slide Number Placeholder 3"/>
          <p:cNvSpPr>
            <a:spLocks noGrp="1"/>
          </p:cNvSpPr>
          <p:nvPr>
            <p:ph type="sldNum" sz="quarter" idx="10"/>
          </p:nvPr>
        </p:nvSpPr>
        <p:spPr/>
        <p:txBody>
          <a:bodyPr/>
          <a:lstStyle/>
          <a:p>
            <a:fld id="{547C89BA-2BAA-1FEE-A6D6-7A3A613221B0}" type="slidenum">
              <a:rPr lang="de-DE"/>
              <a:pPr/>
              <a:t>56</a:t>
            </a:fld>
            <a:endParaRPr lang="de-DE"/>
          </a:p>
        </p:txBody>
      </p:sp>
      <p:sp>
        <p:nvSpPr>
          <p:cNvPr id="7" name="Folienbildplatzhalter 6">
            <a:extLst>
              <a:ext uri="{FF2B5EF4-FFF2-40B4-BE49-F238E27FC236}">
                <a16:creationId xmlns:a16="http://schemas.microsoft.com/office/drawing/2014/main" id="{A3519173-069B-C22D-C432-7ED689EEF0E4}"/>
              </a:ext>
            </a:extLst>
          </p:cNvPr>
          <p:cNvSpPr>
            <a:spLocks noGrp="1" noRot="1" noChangeAspect="1"/>
          </p:cNvSpPr>
          <p:nvPr>
            <p:ph type="sldImg"/>
          </p:nvPr>
        </p:nvSpPr>
        <p:spPr/>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[03m; bis 13:23 --- Folie 18.1-18.3 (3)]</a:t>
            </a:r>
          </a:p>
          <a:p>
            <a:r>
              <a:rPr lang="de-DE" dirty="0"/>
              <a:t>ID: 18.01.01.01_v | Einheit 18: FD-Infrastrukturen | Baustein 1: FDM an Bildungseinrichtungen</a:t>
            </a:r>
          </a:p>
          <a:p>
            <a:r>
              <a:rPr lang="de-DE" dirty="0"/>
              <a:t>Inhalt 1: FDM Infrastruktur (Vortrag) | Schritt 1: WL referiert</a:t>
            </a:r>
          </a:p>
          <a:p>
            <a:endParaRPr lang="de-DE" dirty="0"/>
          </a:p>
          <a:p>
            <a:r>
              <a:rPr lang="de-DE" dirty="0"/>
              <a:t>Aktive Rolle:</a:t>
            </a:r>
          </a:p>
          <a:p>
            <a:r>
              <a:rPr lang="de-DE" dirty="0"/>
              <a:t>Vortrag: Vorstellung möglicher Angebote und Strukturen von FDM-Einrichtungen an Hochschulen</a:t>
            </a:r>
          </a:p>
        </p:txBody>
      </p:sp>
      <p:sp>
        <p:nvSpPr>
          <p:cNvPr id="4" name="Slide Number Placeholder 3"/>
          <p:cNvSpPr>
            <a:spLocks noGrp="1"/>
          </p:cNvSpPr>
          <p:nvPr>
            <p:ph type="sldNum" sz="quarter" idx="10"/>
          </p:nvPr>
        </p:nvSpPr>
        <p:spPr/>
        <p:txBody>
          <a:bodyPr/>
          <a:lstStyle/>
          <a:p>
            <a:fld id="{547C89BA-2BAA-1FEE-A6D6-7A3A613221B0}" type="slidenum">
              <a:rPr lang="de-DE"/>
              <a:pPr/>
              <a:t>57</a:t>
            </a:fld>
            <a:endParaRPr lang="de-DE"/>
          </a:p>
        </p:txBody>
      </p:sp>
      <p:sp>
        <p:nvSpPr>
          <p:cNvPr id="7" name="Folienbildplatzhalter 6">
            <a:extLst>
              <a:ext uri="{FF2B5EF4-FFF2-40B4-BE49-F238E27FC236}">
                <a16:creationId xmlns:a16="http://schemas.microsoft.com/office/drawing/2014/main" id="{91C529F7-A038-4FA1-B8D8-E8C0BFCA9F95}"/>
              </a:ext>
            </a:extLst>
          </p:cNvPr>
          <p:cNvSpPr>
            <a:spLocks noGrp="1" noRot="1" noChangeAspect="1"/>
          </p:cNvSpPr>
          <p:nvPr>
            <p:ph type="sldImg"/>
          </p:nvPr>
        </p:nvSpPr>
        <p:spPr/>
      </p:sp>
    </p:spTree>
    <p:extLst>
      <p:ext uri="{BB962C8B-B14F-4D97-AF65-F5344CB8AC3E}">
        <p14:creationId xmlns:p14="http://schemas.microsoft.com/office/powerpoint/2010/main" val="26852358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[05m; bis 13:28 --- Folie 18.4 (1)]</a:t>
            </a:r>
          </a:p>
          <a:p>
            <a:r>
              <a:rPr lang="de-DE" dirty="0"/>
              <a:t>ID: 18.01.02.01_v | Einheit 18: FD-Infrastrukturen | Baustein 1: FDM an Bildungseinrichtungen</a:t>
            </a:r>
          </a:p>
          <a:p>
            <a:r>
              <a:rPr lang="de-DE" dirty="0"/>
              <a:t>Inhalt 2: FDM Infrastruktur (Stempeln) | Schritt 1: TN arbeiten</a:t>
            </a:r>
          </a:p>
          <a:p>
            <a:endParaRPr lang="de-DE" dirty="0"/>
          </a:p>
          <a:p>
            <a:r>
              <a:rPr lang="de-DE" dirty="0"/>
              <a:t>Aktive Rolle:</a:t>
            </a:r>
          </a:p>
          <a:p>
            <a:r>
              <a:rPr lang="de-DE" dirty="0"/>
              <a:t>Aufgabenstellung:</a:t>
            </a:r>
          </a:p>
          <a:p>
            <a:r>
              <a:rPr lang="de-DE" dirty="0"/>
              <a:t>- "Um einen Eindruck zu erhalten, welche FDM-Aufgaben an Ihren jeweiligen Einrichtung ausgeübt werden, möchten wir Sie um das Setzen von Stempeln neben den grünen Begriffen bitten: Welche davon treffen Ihres Wissens auf Ihren Standort zu?"</a:t>
            </a:r>
          </a:p>
          <a:p>
            <a:endParaRPr lang="de-DE" dirty="0"/>
          </a:p>
          <a:p>
            <a:r>
              <a:rPr lang="de-DE" dirty="0"/>
              <a:t>Passive Rolle:</a:t>
            </a:r>
          </a:p>
          <a:p>
            <a:r>
              <a:rPr lang="de-DE" dirty="0"/>
              <a:t>* ggf. </a:t>
            </a:r>
            <a:r>
              <a:rPr lang="de-DE" dirty="0" err="1"/>
              <a:t>Whiteboardfunktion</a:t>
            </a:r>
            <a:r>
              <a:rPr lang="de-DE" dirty="0"/>
              <a:t> für Kommentierung in Videokonferenzsoftware aktivieren</a:t>
            </a:r>
          </a:p>
          <a:p>
            <a:r>
              <a:rPr lang="de-DE" dirty="0"/>
              <a:t>* Kommentare als Screenshot sichern</a:t>
            </a:r>
          </a:p>
        </p:txBody>
      </p:sp>
      <p:sp>
        <p:nvSpPr>
          <p:cNvPr id="4" name="Slide Number Placeholder 3"/>
          <p:cNvSpPr>
            <a:spLocks noGrp="1"/>
          </p:cNvSpPr>
          <p:nvPr>
            <p:ph type="sldNum" sz="quarter" idx="10"/>
          </p:nvPr>
        </p:nvSpPr>
        <p:spPr/>
        <p:txBody>
          <a:bodyPr/>
          <a:lstStyle/>
          <a:p>
            <a:fld id="{547C89BA-2BAA-1FEE-A6D6-7A3A613221B0}" type="slidenum">
              <a:rPr lang="de-DE"/>
              <a:pPr/>
              <a:t>58</a:t>
            </a:fld>
            <a:endParaRPr lang="de-DE"/>
          </a:p>
        </p:txBody>
      </p:sp>
      <p:sp>
        <p:nvSpPr>
          <p:cNvPr id="7" name="Folienbildplatzhalter 6">
            <a:extLst>
              <a:ext uri="{FF2B5EF4-FFF2-40B4-BE49-F238E27FC236}">
                <a16:creationId xmlns:a16="http://schemas.microsoft.com/office/drawing/2014/main" id="{7AF9CFC8-E23D-334E-2E9E-4960AC040CD0}"/>
              </a:ext>
            </a:extLst>
          </p:cNvPr>
          <p:cNvSpPr>
            <a:spLocks noGrp="1" noRot="1" noChangeAspect="1"/>
          </p:cNvSpPr>
          <p:nvPr>
            <p:ph type="sldImg"/>
          </p:nvPr>
        </p:nvSpPr>
        <p:spPr/>
      </p:sp>
    </p:spTree>
    <p:extLst>
      <p:ext uri="{BB962C8B-B14F-4D97-AF65-F5344CB8AC3E}">
        <p14:creationId xmlns:p14="http://schemas.microsoft.com/office/powerpoint/2010/main" val="26975889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09:20 --- Folie 14.5-14.8 (4)]</a:t>
            </a:r>
          </a:p>
          <a:p>
            <a:r>
              <a:rPr lang="de-DE" dirty="0"/>
              <a:t>ID: 14.03.01.01_v | Einheit 14: Begrüßung und Orientierung am 2. Tag | Baustein 3: Orientieren</a:t>
            </a:r>
          </a:p>
          <a:p>
            <a:r>
              <a:rPr lang="de-DE" dirty="0"/>
              <a:t>Inhalt 1: Programm Tag 2 (Vortrag) | Schritt 1: WL referiert</a:t>
            </a:r>
          </a:p>
          <a:p>
            <a:endParaRPr lang="de-DE" dirty="0"/>
          </a:p>
          <a:p>
            <a:r>
              <a:rPr lang="de-DE" dirty="0"/>
              <a:t>Aktive Rolle:</a:t>
            </a:r>
          </a:p>
          <a:p>
            <a:r>
              <a:rPr lang="de-DE" dirty="0"/>
              <a:t>Vortrag:</a:t>
            </a:r>
          </a:p>
          <a:p>
            <a:r>
              <a:rPr lang="de-DE" dirty="0"/>
              <a:t>- Original Workshoplandkarte durchgehen</a:t>
            </a:r>
          </a:p>
          <a:p>
            <a:r>
              <a:rPr lang="de-DE" dirty="0"/>
              <a:t>- Workshoplandkarte Screenshot mit Wünschen / Anliegen TN des ersten Tages durchgehen</a:t>
            </a:r>
          </a:p>
          <a:p>
            <a:r>
              <a:rPr lang="de-DE" dirty="0"/>
              <a:t>- Tagesplan vorstellen</a:t>
            </a:r>
          </a:p>
          <a:p>
            <a:endParaRPr lang="de-DE" dirty="0"/>
          </a:p>
          <a:p>
            <a:r>
              <a:rPr lang="de-DE" dirty="0"/>
              <a:t>Passive Rolle:</a:t>
            </a:r>
          </a:p>
          <a:p>
            <a:r>
              <a:rPr lang="de-DE" dirty="0"/>
              <a:t>* Vorbereitung Folie "Workshoplandkarte mit Wünsche und Anliegen TN" aus Tag 1: Screenshot aus Folie Tag 1 "Wünsche und Anliegen TN" einfügen.</a:t>
            </a:r>
          </a:p>
        </p:txBody>
      </p:sp>
      <p:sp>
        <p:nvSpPr>
          <p:cNvPr id="4" name="Slide Number Placeholder 3"/>
          <p:cNvSpPr>
            <a:spLocks noGrp="1"/>
          </p:cNvSpPr>
          <p:nvPr>
            <p:ph type="sldNum" sz="quarter" idx="10"/>
          </p:nvPr>
        </p:nvSpPr>
        <p:spPr/>
        <p:txBody>
          <a:bodyPr/>
          <a:lstStyle/>
          <a:p>
            <a:fld id="{B8DD0B40-0EE7-DB8C-807D-4CBC337F7DB4}" type="slidenum">
              <a:rPr lang="de-DE"/>
              <a:pPr/>
              <a:t>5</a:t>
            </a:fld>
            <a:endParaRPr lang="de-DE"/>
          </a:p>
        </p:txBody>
      </p:sp>
      <p:sp>
        <p:nvSpPr>
          <p:cNvPr id="7" name="Folienbildplatzhalter 6">
            <a:extLst>
              <a:ext uri="{FF2B5EF4-FFF2-40B4-BE49-F238E27FC236}">
                <a16:creationId xmlns:a16="http://schemas.microsoft.com/office/drawing/2014/main" id="{8783DB0B-64DE-2C59-DB40-D949C6A70EFA}"/>
              </a:ext>
            </a:extLst>
          </p:cNvPr>
          <p:cNvSpPr>
            <a:spLocks noGrp="1" noRot="1" noChangeAspect="1"/>
          </p:cNvSpPr>
          <p:nvPr>
            <p:ph type="sldImg"/>
          </p:nvPr>
        </p:nvSpPr>
        <p:spPr/>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izenplatzhalter 2"/>
          <p:cNvSpPr>
            <a:spLocks noGrp="1"/>
          </p:cNvSpPr>
          <p:nvPr>
            <p:ph type="body" idx="1"/>
          </p:nvPr>
        </p:nvSpPr>
        <p:spPr/>
        <p:txBody>
          <a:bodyPr/>
          <a:lstStyle/>
          <a:p>
            <a:r>
              <a:rPr lang="de-DE" dirty="0"/>
              <a:t>[07m; bis 13:35 --- Folie 18.5 (1)]</a:t>
            </a:r>
          </a:p>
          <a:p>
            <a:r>
              <a:rPr lang="de-DE" dirty="0"/>
              <a:t>ID: 18.02.01.01_v | Einheit 18: FD-Infrastrukturen | Baustein 2: FDM Infrastruktur</a:t>
            </a:r>
          </a:p>
          <a:p>
            <a:r>
              <a:rPr lang="de-DE" dirty="0"/>
              <a:t>Inhalt 1: FDM-Angebot am eigenen Standort (Vortrag) | Schritt 1: WL referiert</a:t>
            </a:r>
          </a:p>
          <a:p>
            <a:endParaRPr lang="de-DE" dirty="0"/>
          </a:p>
          <a:p>
            <a:r>
              <a:rPr lang="de-DE" dirty="0"/>
              <a:t>Aktive Rolle:</a:t>
            </a:r>
          </a:p>
          <a:p>
            <a:r>
              <a:rPr lang="de-DE" dirty="0"/>
              <a:t>Vortrag:</a:t>
            </a:r>
          </a:p>
          <a:p>
            <a:r>
              <a:rPr lang="de-DE" dirty="0"/>
              <a:t>- Struktur Beispieleinrichtung vorstellen</a:t>
            </a:r>
          </a:p>
          <a:p>
            <a:r>
              <a:rPr lang="de-DE" dirty="0"/>
              <a:t>- Dienste Beispieleinrichtung vorstellen</a:t>
            </a:r>
          </a:p>
          <a:p>
            <a:r>
              <a:rPr lang="de-DE" dirty="0"/>
              <a:t>- ggf. Ansprechpersonen nennen</a:t>
            </a:r>
          </a:p>
        </p:txBody>
      </p:sp>
      <p:sp>
        <p:nvSpPr>
          <p:cNvPr id="4" name="Foliennummernplatzhalter 3"/>
          <p:cNvSpPr>
            <a:spLocks noGrp="1"/>
          </p:cNvSpPr>
          <p:nvPr>
            <p:ph type="sldNum" sz="quarter" idx="5"/>
          </p:nvPr>
        </p:nvSpPr>
        <p:spPr/>
        <p:txBody>
          <a:bodyPr/>
          <a:lstStyle/>
          <a:p>
            <a:fld id="{8EAAC689-E6F8-4900-9BA8-F5156BA58BEB}" type="slidenum">
              <a:rPr lang="de-DE" smtClean="0"/>
              <a:pPr/>
              <a:t>59</a:t>
            </a:fld>
            <a:endParaRPr lang="de-DE"/>
          </a:p>
        </p:txBody>
      </p:sp>
      <p:sp>
        <p:nvSpPr>
          <p:cNvPr id="7" name="Folienbildplatzhalter 6">
            <a:extLst>
              <a:ext uri="{FF2B5EF4-FFF2-40B4-BE49-F238E27FC236}">
                <a16:creationId xmlns:a16="http://schemas.microsoft.com/office/drawing/2014/main" id="{E7F85DA7-D90C-73E3-CBF4-D77ADCB5FBB6}"/>
              </a:ext>
            </a:extLst>
          </p:cNvPr>
          <p:cNvSpPr>
            <a:spLocks noGrp="1" noRot="1" noChangeAspect="1"/>
          </p:cNvSpPr>
          <p:nvPr>
            <p:ph type="sldImg"/>
          </p:nvPr>
        </p:nvSpPr>
        <p:spPr/>
      </p:sp>
    </p:spTree>
    <p:extLst>
      <p:ext uri="{BB962C8B-B14F-4D97-AF65-F5344CB8AC3E}">
        <p14:creationId xmlns:p14="http://schemas.microsoft.com/office/powerpoint/2010/main" val="276920591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[01m; bis 13:36 --- Folie 18.6 (1)]</a:t>
            </a:r>
          </a:p>
          <a:p>
            <a:r>
              <a:rPr lang="de-DE" dirty="0"/>
              <a:t>ID: 18.02.02.01_v | Einheit 18: FD-Infrastrukturen | Baustein 2: FDM Infrastruktur</a:t>
            </a:r>
          </a:p>
          <a:p>
            <a:r>
              <a:rPr lang="de-DE" dirty="0"/>
              <a:t>Inhalt 2: Diamant </a:t>
            </a:r>
            <a:r>
              <a:rPr lang="de-DE" dirty="0" err="1"/>
              <a:t>Rise</a:t>
            </a:r>
            <a:r>
              <a:rPr lang="de-DE" dirty="0"/>
              <a:t> (Vortrag) | Schritt 1: WL referiert</a:t>
            </a:r>
          </a:p>
          <a:p>
            <a:endParaRPr lang="de-DE" dirty="0"/>
          </a:p>
          <a:p>
            <a:r>
              <a:rPr lang="de-DE" dirty="0"/>
              <a:t>Aktive Rolle:</a:t>
            </a:r>
          </a:p>
          <a:p>
            <a:r>
              <a:rPr lang="de-DE" dirty="0"/>
              <a:t>Vortrag:</a:t>
            </a:r>
          </a:p>
          <a:p>
            <a:r>
              <a:rPr lang="de-DE" dirty="0"/>
              <a:t>- DIAMANT-Modell und RISE-DE</a:t>
            </a:r>
          </a:p>
          <a:p>
            <a:r>
              <a:rPr lang="de-DE" dirty="0"/>
              <a:t>- ggf. Ankündigung von DIAMANT und RISE Veranstaltungen (falls stattfinden)</a:t>
            </a:r>
          </a:p>
          <a:p>
            <a:endParaRPr lang="de-DE" dirty="0"/>
          </a:p>
          <a:p>
            <a:r>
              <a:rPr lang="de-DE" dirty="0"/>
              <a:t>Passive Rolle:</a:t>
            </a:r>
          </a:p>
          <a:p>
            <a:r>
              <a:rPr lang="de-DE" dirty="0"/>
              <a:t>* in Chat: Links Ankündigung von DIAMANT und RISE Veranstaltungen</a:t>
            </a:r>
          </a:p>
        </p:txBody>
      </p:sp>
      <p:sp>
        <p:nvSpPr>
          <p:cNvPr id="4" name="Slide Number Placeholder 3"/>
          <p:cNvSpPr>
            <a:spLocks noGrp="1"/>
          </p:cNvSpPr>
          <p:nvPr>
            <p:ph type="sldNum" sz="quarter" idx="10"/>
          </p:nvPr>
        </p:nvSpPr>
        <p:spPr/>
        <p:txBody>
          <a:bodyPr/>
          <a:lstStyle/>
          <a:p>
            <a:fld id="{FF151774-AC81-8130-9095-0695F3D815E0}" type="slidenum">
              <a:rPr lang="de-DE"/>
              <a:pPr/>
              <a:t>60</a:t>
            </a:fld>
            <a:endParaRPr lang="de-DE"/>
          </a:p>
        </p:txBody>
      </p:sp>
      <p:sp>
        <p:nvSpPr>
          <p:cNvPr id="7" name="Folienbildplatzhalter 6">
            <a:extLst>
              <a:ext uri="{FF2B5EF4-FFF2-40B4-BE49-F238E27FC236}">
                <a16:creationId xmlns:a16="http://schemas.microsoft.com/office/drawing/2014/main" id="{87F7AD0D-8E6C-86FD-C630-DC38F45363E8}"/>
              </a:ext>
            </a:extLst>
          </p:cNvPr>
          <p:cNvSpPr>
            <a:spLocks noGrp="1" noRot="1" noChangeAspect="1"/>
          </p:cNvSpPr>
          <p:nvPr>
            <p:ph type="sldImg"/>
          </p:nvPr>
        </p:nvSpPr>
        <p:spPr/>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izenplatzhalter 2"/>
          <p:cNvSpPr>
            <a:spLocks noGrp="1"/>
          </p:cNvSpPr>
          <p:nvPr>
            <p:ph type="body" idx="1"/>
          </p:nvPr>
        </p:nvSpPr>
        <p:spPr/>
        <p:txBody>
          <a:bodyPr/>
          <a:lstStyle/>
          <a:p>
            <a:r>
              <a:rPr lang="de-DE" dirty="0"/>
              <a:t>[04m; bis 13:40 --- Folie 18.7 (1)]</a:t>
            </a:r>
          </a:p>
          <a:p>
            <a:r>
              <a:rPr lang="de-DE" dirty="0"/>
              <a:t>ID: 18.02.03.01_v | Einheit 18: FD-Infrastrukturen | Baustein 2: FDM Infrastruktur</a:t>
            </a:r>
          </a:p>
          <a:p>
            <a:r>
              <a:rPr lang="de-DE" dirty="0"/>
              <a:t>Inhalt 3: FDM-Infrastruktur der eigenen </a:t>
            </a:r>
            <a:r>
              <a:rPr lang="de-DE" dirty="0" err="1"/>
              <a:t>Einerichtung</a:t>
            </a:r>
            <a:r>
              <a:rPr lang="de-DE" dirty="0"/>
              <a:t> (Zuruf) | Schritt 1: TN geben Input</a:t>
            </a:r>
          </a:p>
          <a:p>
            <a:endParaRPr lang="de-DE" dirty="0"/>
          </a:p>
          <a:p>
            <a:r>
              <a:rPr lang="de-DE" dirty="0"/>
              <a:t>Aktive Rolle:</a:t>
            </a:r>
          </a:p>
          <a:p>
            <a:r>
              <a:rPr lang="de-DE" dirty="0"/>
              <a:t>Aufgabenstellung:</a:t>
            </a:r>
          </a:p>
          <a:p>
            <a:r>
              <a:rPr lang="de-DE" dirty="0"/>
              <a:t>- Zuruf ohne Notizen; </a:t>
            </a:r>
            <a:r>
              <a:rPr lang="de-DE" dirty="0" err="1"/>
              <a:t>Reiherum</a:t>
            </a:r>
            <a:endParaRPr lang="de-DE" dirty="0"/>
          </a:p>
          <a:p>
            <a:r>
              <a:rPr lang="de-DE" dirty="0"/>
              <a:t>- "Welche anderen/weiteren Serviceangebote gibt  es an Deiner Einrichtung?"</a:t>
            </a:r>
          </a:p>
        </p:txBody>
      </p:sp>
      <p:sp>
        <p:nvSpPr>
          <p:cNvPr id="4" name="Foliennummernplatzhalter 3"/>
          <p:cNvSpPr>
            <a:spLocks noGrp="1"/>
          </p:cNvSpPr>
          <p:nvPr>
            <p:ph type="sldNum" sz="quarter" idx="5"/>
          </p:nvPr>
        </p:nvSpPr>
        <p:spPr/>
        <p:txBody>
          <a:bodyPr/>
          <a:lstStyle/>
          <a:p>
            <a:fld id="{8EAAC689-E6F8-4900-9BA8-F5156BA58BEB}" type="slidenum">
              <a:rPr lang="de-DE" smtClean="0"/>
              <a:pPr/>
              <a:t>61</a:t>
            </a:fld>
            <a:endParaRPr lang="de-DE"/>
          </a:p>
        </p:txBody>
      </p:sp>
      <p:sp>
        <p:nvSpPr>
          <p:cNvPr id="7" name="Folienbildplatzhalter 6">
            <a:extLst>
              <a:ext uri="{FF2B5EF4-FFF2-40B4-BE49-F238E27FC236}">
                <a16:creationId xmlns:a16="http://schemas.microsoft.com/office/drawing/2014/main" id="{FF9ECF38-971A-3E93-638C-8C3AE93A6FF3}"/>
              </a:ext>
            </a:extLst>
          </p:cNvPr>
          <p:cNvSpPr>
            <a:spLocks noGrp="1" noRot="1" noChangeAspect="1"/>
          </p:cNvSpPr>
          <p:nvPr>
            <p:ph type="sldImg"/>
          </p:nvPr>
        </p:nvSpPr>
        <p:spPr/>
      </p:sp>
    </p:spTree>
    <p:extLst>
      <p:ext uri="{BB962C8B-B14F-4D97-AF65-F5344CB8AC3E}">
        <p14:creationId xmlns:p14="http://schemas.microsoft.com/office/powerpoint/2010/main" val="135127019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[02m; bis 13:42 --- Folie 19.1-19.2 (2)]</a:t>
            </a:r>
          </a:p>
          <a:p>
            <a:r>
              <a:rPr lang="de-DE" dirty="0"/>
              <a:t>ID: 19.01.01.01_v | Einheit 19: Praktische Übung | Baustein 1: DMP-Übung</a:t>
            </a:r>
          </a:p>
          <a:p>
            <a:r>
              <a:rPr lang="de-DE" dirty="0"/>
              <a:t>Inhalt 1: DMP (Mini-Übung) | Schritt 1: 1/3 WL Vorbereitung</a:t>
            </a:r>
          </a:p>
          <a:p>
            <a:endParaRPr lang="de-DE" dirty="0"/>
          </a:p>
          <a:p>
            <a:r>
              <a:rPr lang="de-DE" dirty="0"/>
              <a:t>Aktive Rolle:</a:t>
            </a:r>
          </a:p>
          <a:p>
            <a:r>
              <a:rPr lang="de-DE" dirty="0"/>
              <a:t>Aufgabenstellung:</a:t>
            </a:r>
          </a:p>
          <a:p>
            <a:r>
              <a:rPr lang="de-DE" dirty="0"/>
              <a:t>- eigenen DMP schreiben</a:t>
            </a:r>
          </a:p>
          <a:p>
            <a:r>
              <a:rPr lang="de-DE" dirty="0"/>
              <a:t>- "Wir möchten Euch ermuntern, einen eigenen DMP zu schreiben (zu Übungszwecken grob und in Stichworten). Wenn Ihr selbst nicht mit FD arbeitet, könnt Ihr Euch überlegen, welche Detailfragen in den einzelnen DMP-Abschnitten beantwortet werden sollten (als eine Art Leitfaden für Beratungsgespräche)."</a:t>
            </a:r>
          </a:p>
          <a:p>
            <a:r>
              <a:rPr lang="de-DE" dirty="0"/>
              <a:t>- Zeit: 10 min</a:t>
            </a:r>
          </a:p>
          <a:p>
            <a:endParaRPr lang="de-DE" dirty="0"/>
          </a:p>
          <a:p>
            <a:r>
              <a:rPr lang="de-DE" dirty="0"/>
              <a:t>Passive Rolle:</a:t>
            </a:r>
          </a:p>
          <a:p>
            <a:r>
              <a:rPr lang="de-DE" dirty="0"/>
              <a:t>* in Chat: Links zu DMP-Vorlage</a:t>
            </a:r>
          </a:p>
          <a:p>
            <a:r>
              <a:rPr lang="de-DE" dirty="0"/>
              <a:t>* in Chat: Aufgabenstellung</a:t>
            </a:r>
          </a:p>
          <a:p>
            <a:endParaRPr lang="de-DE" dirty="0"/>
          </a:p>
          <a:p>
            <a:r>
              <a:rPr lang="de-DE" dirty="0"/>
              <a:t>--- Text für Chat---</a:t>
            </a:r>
          </a:p>
          <a:p>
            <a:r>
              <a:rPr lang="de-DE" dirty="0"/>
              <a:t>Aufgabenstellung:</a:t>
            </a:r>
          </a:p>
          <a:p>
            <a:r>
              <a:rPr lang="de-DE" dirty="0"/>
              <a:t>- Bitte füllt (Stichpunktartig) einen DMP aus oder entwickelt Orientierungsfragen.</a:t>
            </a:r>
          </a:p>
          <a:p>
            <a:r>
              <a:rPr lang="de-DE" dirty="0"/>
              <a:t>- Verwendet bitte die Vorlage aus dem Chat.</a:t>
            </a:r>
          </a:p>
        </p:txBody>
      </p:sp>
      <p:sp>
        <p:nvSpPr>
          <p:cNvPr id="4" name="Slide Number Placeholder 3"/>
          <p:cNvSpPr>
            <a:spLocks noGrp="1"/>
          </p:cNvSpPr>
          <p:nvPr>
            <p:ph type="sldNum" sz="quarter" idx="10"/>
          </p:nvPr>
        </p:nvSpPr>
        <p:spPr/>
        <p:txBody>
          <a:bodyPr/>
          <a:lstStyle/>
          <a:p>
            <a:fld id="{0A2F4E90-A8B4-296F-643A-11F54B9DBC5C}" type="slidenum">
              <a:rPr lang="de-DE"/>
              <a:pPr/>
              <a:t>62</a:t>
            </a:fld>
            <a:endParaRPr lang="de-DE"/>
          </a:p>
        </p:txBody>
      </p:sp>
      <p:sp>
        <p:nvSpPr>
          <p:cNvPr id="7" name="Folienbildplatzhalter 6">
            <a:extLst>
              <a:ext uri="{FF2B5EF4-FFF2-40B4-BE49-F238E27FC236}">
                <a16:creationId xmlns:a16="http://schemas.microsoft.com/office/drawing/2014/main" id="{F998C52F-5721-2653-0700-CCDB618C309D}"/>
              </a:ext>
            </a:extLst>
          </p:cNvPr>
          <p:cNvSpPr>
            <a:spLocks noGrp="1" noRot="1" noChangeAspect="1"/>
          </p:cNvSpPr>
          <p:nvPr>
            <p:ph type="sldImg"/>
          </p:nvPr>
        </p:nvSpPr>
        <p:spPr/>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[02m; bis 13:42 --- Folie 19.1-19.2 (2)]</a:t>
            </a:r>
          </a:p>
          <a:p>
            <a:r>
              <a:rPr lang="de-DE" dirty="0"/>
              <a:t>ID: 19.01.01.01_v | Einheit 19: Praktische Übung | Baustein 1: DMP-Übung</a:t>
            </a:r>
          </a:p>
          <a:p>
            <a:r>
              <a:rPr lang="de-DE" dirty="0"/>
              <a:t>Inhalt 1: DMP (Mini-Übung) | Schritt 1: 1/3 WL Vorbereitung</a:t>
            </a:r>
          </a:p>
          <a:p>
            <a:endParaRPr lang="de-DE" dirty="0"/>
          </a:p>
          <a:p>
            <a:r>
              <a:rPr lang="de-DE" dirty="0"/>
              <a:t>Aktive Rolle:</a:t>
            </a:r>
          </a:p>
          <a:p>
            <a:r>
              <a:rPr lang="de-DE" dirty="0"/>
              <a:t>Aufgabenstellung:</a:t>
            </a:r>
          </a:p>
          <a:p>
            <a:r>
              <a:rPr lang="de-DE" dirty="0"/>
              <a:t>- eigenen DMP schreiben</a:t>
            </a:r>
          </a:p>
          <a:p>
            <a:r>
              <a:rPr lang="de-DE" dirty="0"/>
              <a:t>- "Wir möchten Euch ermuntern, einen eigenen DMP zu schreiben (zu Übungszwecken grob und in Stichworten). Wenn Ihr selbst nicht mit FD arbeitet, könnt Ihr Euch überlegen, welche Detailfragen in den einzelnen DMP-Abschnitten beantwortet werden sollten (als eine Art Leitfaden für Beratungsgespräche)."</a:t>
            </a:r>
          </a:p>
          <a:p>
            <a:r>
              <a:rPr lang="de-DE" dirty="0"/>
              <a:t>- Zeit: 10 min</a:t>
            </a:r>
          </a:p>
          <a:p>
            <a:endParaRPr lang="de-DE" dirty="0"/>
          </a:p>
          <a:p>
            <a:r>
              <a:rPr lang="de-DE" dirty="0"/>
              <a:t>Passive Rolle:</a:t>
            </a:r>
          </a:p>
          <a:p>
            <a:r>
              <a:rPr lang="de-DE" dirty="0"/>
              <a:t>* in Chat: Links zu DMP-Vorlage</a:t>
            </a:r>
          </a:p>
          <a:p>
            <a:r>
              <a:rPr lang="de-DE" dirty="0"/>
              <a:t>* in Chat: Aufgabenstellung</a:t>
            </a:r>
          </a:p>
          <a:p>
            <a:endParaRPr lang="de-DE" dirty="0"/>
          </a:p>
          <a:p>
            <a:r>
              <a:rPr lang="de-DE" dirty="0"/>
              <a:t>--- Text für Chat---</a:t>
            </a:r>
          </a:p>
          <a:p>
            <a:r>
              <a:rPr lang="de-DE" dirty="0"/>
              <a:t>Aufgabenstellung:</a:t>
            </a:r>
          </a:p>
          <a:p>
            <a:r>
              <a:rPr lang="de-DE" dirty="0"/>
              <a:t>- Bitte füllt (Stichpunktartig) einen DMP aus oder entwickelt Orientierungsfragen.</a:t>
            </a:r>
          </a:p>
          <a:p>
            <a:r>
              <a:rPr lang="de-DE" dirty="0"/>
              <a:t>- Verwendet bitte die Vorlage aus dem Chat.</a:t>
            </a:r>
          </a:p>
        </p:txBody>
      </p:sp>
      <p:sp>
        <p:nvSpPr>
          <p:cNvPr id="4" name="Slide Number Placeholder 3"/>
          <p:cNvSpPr>
            <a:spLocks noGrp="1"/>
          </p:cNvSpPr>
          <p:nvPr>
            <p:ph type="sldNum" sz="quarter" idx="10"/>
          </p:nvPr>
        </p:nvSpPr>
        <p:spPr/>
        <p:txBody>
          <a:bodyPr/>
          <a:lstStyle/>
          <a:p>
            <a:fld id="{80E04C45-50E6-BB2D-1E5C-81009138BE00}" type="slidenum">
              <a:rPr lang="de-DE"/>
              <a:pPr/>
              <a:t>63</a:t>
            </a:fld>
            <a:endParaRPr lang="de-DE"/>
          </a:p>
        </p:txBody>
      </p:sp>
      <p:sp>
        <p:nvSpPr>
          <p:cNvPr id="7" name="Folienbildplatzhalter 6">
            <a:extLst>
              <a:ext uri="{FF2B5EF4-FFF2-40B4-BE49-F238E27FC236}">
                <a16:creationId xmlns:a16="http://schemas.microsoft.com/office/drawing/2014/main" id="{BEEB2497-F496-ACF6-3B2D-C06D87582C58}"/>
              </a:ext>
            </a:extLst>
          </p:cNvPr>
          <p:cNvSpPr>
            <a:spLocks noGrp="1" noRot="1" noChangeAspect="1"/>
          </p:cNvSpPr>
          <p:nvPr>
            <p:ph type="sldImg"/>
          </p:nvPr>
        </p:nvSpPr>
        <p:spPr/>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[10m; bis 13:52 --- Folie 19.3 (1)]</a:t>
            </a:r>
          </a:p>
          <a:p>
            <a:r>
              <a:rPr lang="de-DE" dirty="0"/>
              <a:t>ID: 19.01.01.02_v | Einheit 19: Praktische Übung | Baustein 1: DMP-Übung</a:t>
            </a:r>
          </a:p>
          <a:p>
            <a:r>
              <a:rPr lang="de-DE" dirty="0"/>
              <a:t>Inhalt 1: DMP (Mini-Übung) | Schritt 2: 2/3 TN arbeiten</a:t>
            </a:r>
          </a:p>
          <a:p>
            <a:endParaRPr lang="de-DE" dirty="0"/>
          </a:p>
          <a:p>
            <a:r>
              <a:rPr lang="de-DE" dirty="0"/>
              <a:t>Aktive Rolle:</a:t>
            </a:r>
          </a:p>
          <a:p>
            <a:r>
              <a:rPr lang="de-DE" dirty="0"/>
              <a:t>TN: Einzelarbeit</a:t>
            </a:r>
          </a:p>
          <a:p>
            <a:endParaRPr lang="de-DE" dirty="0"/>
          </a:p>
          <a:p>
            <a:r>
              <a:rPr lang="de-DE" dirty="0"/>
              <a:t>Passive Rolle:</a:t>
            </a:r>
          </a:p>
          <a:p>
            <a:r>
              <a:rPr lang="de-DE" dirty="0"/>
              <a:t>* </a:t>
            </a:r>
            <a:r>
              <a:rPr lang="de-DE" dirty="0" err="1"/>
              <a:t>Timer</a:t>
            </a:r>
            <a:r>
              <a:rPr lang="de-DE" dirty="0"/>
              <a:t> auf 10 min stellen</a:t>
            </a:r>
          </a:p>
        </p:txBody>
      </p:sp>
      <p:sp>
        <p:nvSpPr>
          <p:cNvPr id="4" name="Slide Number Placeholder 3"/>
          <p:cNvSpPr>
            <a:spLocks noGrp="1"/>
          </p:cNvSpPr>
          <p:nvPr>
            <p:ph type="sldNum" sz="quarter" idx="10"/>
          </p:nvPr>
        </p:nvSpPr>
        <p:spPr/>
        <p:txBody>
          <a:bodyPr/>
          <a:lstStyle/>
          <a:p>
            <a:fld id="{80E04C45-50E6-BB2D-1E5C-81009138BE00}" type="slidenum">
              <a:rPr lang="de-DE"/>
              <a:pPr/>
              <a:t>64</a:t>
            </a:fld>
            <a:endParaRPr lang="de-DE"/>
          </a:p>
        </p:txBody>
      </p:sp>
      <p:sp>
        <p:nvSpPr>
          <p:cNvPr id="7" name="Folienbildplatzhalter 6">
            <a:extLst>
              <a:ext uri="{FF2B5EF4-FFF2-40B4-BE49-F238E27FC236}">
                <a16:creationId xmlns:a16="http://schemas.microsoft.com/office/drawing/2014/main" id="{5B14DF0B-FF67-0FCD-E69A-E7D32601A6BA}"/>
              </a:ext>
            </a:extLst>
          </p:cNvPr>
          <p:cNvSpPr>
            <a:spLocks noGrp="1" noRot="1" noChangeAspect="1"/>
          </p:cNvSpPr>
          <p:nvPr>
            <p:ph type="sldImg"/>
          </p:nvPr>
        </p:nvSpPr>
        <p:spPr/>
      </p:sp>
    </p:spTree>
    <p:extLst>
      <p:ext uri="{BB962C8B-B14F-4D97-AF65-F5344CB8AC3E}">
        <p14:creationId xmlns:p14="http://schemas.microsoft.com/office/powerpoint/2010/main" val="352375625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[08m; bis 14:00 --- Folie 19.4 (1)]</a:t>
            </a:r>
          </a:p>
          <a:p>
            <a:r>
              <a:rPr lang="de-DE" dirty="0"/>
              <a:t>ID: 19.01.01.03_v | Einheit 19: Praktische Übung | Baustein 1: DMP-Übung</a:t>
            </a:r>
          </a:p>
          <a:p>
            <a:r>
              <a:rPr lang="de-DE" dirty="0"/>
              <a:t>Inhalt 1: DMP (Mini-Übung) | Schritt 3: 3/3 TN tauschen sich aus</a:t>
            </a:r>
          </a:p>
          <a:p>
            <a:endParaRPr lang="de-DE" dirty="0"/>
          </a:p>
          <a:p>
            <a:r>
              <a:rPr lang="de-DE" dirty="0"/>
              <a:t>Aktive Rolle:</a:t>
            </a:r>
          </a:p>
          <a:p>
            <a:r>
              <a:rPr lang="de-DE" dirty="0"/>
              <a:t>Moderation:</a:t>
            </a:r>
          </a:p>
          <a:p>
            <a:r>
              <a:rPr lang="de-DE" dirty="0"/>
              <a:t>- "Welche Probleme hattet Ihr beim Ausfüllen?"</a:t>
            </a:r>
          </a:p>
          <a:p>
            <a:r>
              <a:rPr lang="de-DE" dirty="0"/>
              <a:t>- TN Lösungen erarbeiten lassen</a:t>
            </a:r>
          </a:p>
          <a:p>
            <a:r>
              <a:rPr lang="de-DE" dirty="0"/>
              <a:t>- TN erhalten nach Abschluss Beispiel-DMPs, die aber nicht durchgesprochen werden</a:t>
            </a:r>
          </a:p>
          <a:p>
            <a:endParaRPr lang="de-DE" dirty="0"/>
          </a:p>
          <a:p>
            <a:r>
              <a:rPr lang="de-DE" dirty="0"/>
              <a:t>Passive Rolle:</a:t>
            </a:r>
          </a:p>
          <a:p>
            <a:r>
              <a:rPr lang="de-DE" dirty="0"/>
              <a:t>* in Chat (nach Abschluss Übung): Links Beispiel-DMPs</a:t>
            </a:r>
          </a:p>
          <a:p>
            <a:endParaRPr lang="de-DE" dirty="0"/>
          </a:p>
          <a:p>
            <a:r>
              <a:rPr lang="de-DE" dirty="0"/>
              <a:t>--- Ressource für Chat---</a:t>
            </a:r>
          </a:p>
          <a:p>
            <a:r>
              <a:rPr lang="de-DE" dirty="0"/>
              <a:t>DMP-Beispiele:</a:t>
            </a:r>
          </a:p>
          <a:p>
            <a:r>
              <a:rPr lang="de-DE" dirty="0"/>
              <a:t>- Guter DMP: https://doi.org/10.5281/zenodo.1243717</a:t>
            </a:r>
          </a:p>
          <a:p>
            <a:r>
              <a:rPr lang="de-DE" dirty="0"/>
              <a:t>- Nicht so optimaler DMP: https://doi.org/10.5281/zenodo.3924451</a:t>
            </a:r>
          </a:p>
        </p:txBody>
      </p:sp>
      <p:sp>
        <p:nvSpPr>
          <p:cNvPr id="4" name="Slide Number Placeholder 3"/>
          <p:cNvSpPr>
            <a:spLocks noGrp="1"/>
          </p:cNvSpPr>
          <p:nvPr>
            <p:ph type="sldNum" sz="quarter" idx="10"/>
          </p:nvPr>
        </p:nvSpPr>
        <p:spPr/>
        <p:txBody>
          <a:bodyPr/>
          <a:lstStyle/>
          <a:p>
            <a:fld id="{80E04C45-50E6-BB2D-1E5C-81009138BE00}" type="slidenum">
              <a:rPr lang="de-DE"/>
              <a:pPr/>
              <a:t>65</a:t>
            </a:fld>
            <a:endParaRPr lang="de-DE"/>
          </a:p>
        </p:txBody>
      </p:sp>
      <p:sp>
        <p:nvSpPr>
          <p:cNvPr id="7" name="Folienbildplatzhalter 6">
            <a:extLst>
              <a:ext uri="{FF2B5EF4-FFF2-40B4-BE49-F238E27FC236}">
                <a16:creationId xmlns:a16="http://schemas.microsoft.com/office/drawing/2014/main" id="{9D6AAEC9-F56D-F284-900C-AA9685C23536}"/>
              </a:ext>
            </a:extLst>
          </p:cNvPr>
          <p:cNvSpPr>
            <a:spLocks noGrp="1" noRot="1" noChangeAspect="1"/>
          </p:cNvSpPr>
          <p:nvPr>
            <p:ph type="sldImg"/>
          </p:nvPr>
        </p:nvSpPr>
        <p:spPr/>
      </p:sp>
    </p:spTree>
    <p:extLst>
      <p:ext uri="{BB962C8B-B14F-4D97-AF65-F5344CB8AC3E}">
        <p14:creationId xmlns:p14="http://schemas.microsoft.com/office/powerpoint/2010/main" val="72647909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14:04 --- Folie 20.1-20.2 (2)]</a:t>
            </a:r>
          </a:p>
          <a:p>
            <a:r>
              <a:rPr lang="de-DE" dirty="0"/>
              <a:t>ID: 20.01.01.01_v | Einheit 20: Einführung in die Konzeptentwicklung | Baustein 1: </a:t>
            </a:r>
            <a:r>
              <a:rPr lang="de-DE" dirty="0" err="1"/>
              <a:t>Recap</a:t>
            </a:r>
            <a:endParaRPr lang="de-DE" dirty="0"/>
          </a:p>
          <a:p>
            <a:r>
              <a:rPr lang="de-DE" dirty="0"/>
              <a:t>Inhalt 1: Inhaltliche Fragen (Zuruf) | Schritt 1: TN tauschen sich aus</a:t>
            </a:r>
          </a:p>
          <a:p>
            <a:endParaRPr lang="de-DE" dirty="0"/>
          </a:p>
          <a:p>
            <a:r>
              <a:rPr lang="de-DE" dirty="0"/>
              <a:t>Aktive Rolle:</a:t>
            </a:r>
          </a:p>
          <a:p>
            <a:r>
              <a:rPr lang="de-DE" dirty="0"/>
              <a:t>Moderation:</a:t>
            </a:r>
          </a:p>
          <a:p>
            <a:r>
              <a:rPr lang="de-DE" dirty="0"/>
              <a:t>- "Wir wechseln gleich noch einmal zum didaktischen Rahmen. Gibt es vorher noch Fragen zum Inhaltlichen?"</a:t>
            </a:r>
          </a:p>
          <a:p>
            <a:r>
              <a:rPr lang="de-DE" dirty="0"/>
              <a:t>- Fragen zuerst durch TN beantworten lassen, erst dann durch WL</a:t>
            </a:r>
          </a:p>
          <a:p>
            <a:endParaRPr lang="de-DE" dirty="0"/>
          </a:p>
          <a:p>
            <a:r>
              <a:rPr lang="de-DE" dirty="0"/>
              <a:t>Passive Rolle:</a:t>
            </a:r>
          </a:p>
          <a:p>
            <a:r>
              <a:rPr lang="de-DE" dirty="0"/>
              <a:t>* für Antworten zum jeweiligen Abschnitt bereithalten</a:t>
            </a:r>
          </a:p>
        </p:txBody>
      </p:sp>
      <p:sp>
        <p:nvSpPr>
          <p:cNvPr id="4" name="Slide Number Placeholder 3"/>
          <p:cNvSpPr>
            <a:spLocks noGrp="1"/>
          </p:cNvSpPr>
          <p:nvPr>
            <p:ph type="sldNum" sz="quarter" idx="10"/>
          </p:nvPr>
        </p:nvSpPr>
        <p:spPr/>
        <p:txBody>
          <a:bodyPr/>
          <a:lstStyle/>
          <a:p>
            <a:fld id="{07280F8E-2C11-42A8-F125-3760BA81AE75}" type="slidenum">
              <a:rPr lang="de-DE"/>
              <a:pPr/>
              <a:t>66</a:t>
            </a:fld>
            <a:endParaRPr lang="de-DE"/>
          </a:p>
        </p:txBody>
      </p:sp>
      <p:sp>
        <p:nvSpPr>
          <p:cNvPr id="7" name="Folienbildplatzhalter 6">
            <a:extLst>
              <a:ext uri="{FF2B5EF4-FFF2-40B4-BE49-F238E27FC236}">
                <a16:creationId xmlns:a16="http://schemas.microsoft.com/office/drawing/2014/main" id="{9E95923B-ADF5-8658-EB2B-11192B37461F}"/>
              </a:ext>
            </a:extLst>
          </p:cNvPr>
          <p:cNvSpPr>
            <a:spLocks noGrp="1" noRot="1" noChangeAspect="1"/>
          </p:cNvSpPr>
          <p:nvPr>
            <p:ph type="sldImg"/>
          </p:nvPr>
        </p:nvSpPr>
        <p:spPr/>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14:04 --- Folie 20.1-20.2 (2)]</a:t>
            </a:r>
          </a:p>
          <a:p>
            <a:r>
              <a:rPr lang="de-DE" dirty="0"/>
              <a:t>ID: 20.01.01.01_v | Einheit 20: Einführung in die Konzeptentwicklung | Baustein 1: </a:t>
            </a:r>
            <a:r>
              <a:rPr lang="de-DE" dirty="0" err="1"/>
              <a:t>Recap</a:t>
            </a:r>
            <a:endParaRPr lang="de-DE" dirty="0"/>
          </a:p>
          <a:p>
            <a:r>
              <a:rPr lang="de-DE" dirty="0"/>
              <a:t>Inhalt 1: Inhaltliche Fragen (Zuruf) | Schritt 1: TN tauschen sich aus</a:t>
            </a:r>
          </a:p>
          <a:p>
            <a:endParaRPr lang="de-DE" dirty="0"/>
          </a:p>
          <a:p>
            <a:r>
              <a:rPr lang="de-DE" dirty="0"/>
              <a:t>Aktive Rolle:</a:t>
            </a:r>
          </a:p>
          <a:p>
            <a:r>
              <a:rPr lang="de-DE" dirty="0"/>
              <a:t>Moderation:</a:t>
            </a:r>
          </a:p>
          <a:p>
            <a:r>
              <a:rPr lang="de-DE" dirty="0"/>
              <a:t>- "Wir wechseln gleich noch einmal zum didaktischen Rahmen. Gibt es vorher noch Fragen zum Inhaltlichen?"</a:t>
            </a:r>
          </a:p>
          <a:p>
            <a:r>
              <a:rPr lang="de-DE" dirty="0"/>
              <a:t>- Fragen zuerst durch TN beantworten lassen, erst dann durch WL</a:t>
            </a:r>
          </a:p>
          <a:p>
            <a:endParaRPr lang="de-DE" dirty="0"/>
          </a:p>
          <a:p>
            <a:r>
              <a:rPr lang="de-DE" dirty="0"/>
              <a:t>Passive Rolle:</a:t>
            </a:r>
          </a:p>
          <a:p>
            <a:r>
              <a:rPr lang="de-DE" dirty="0"/>
              <a:t>* für Antworten zum jeweiligen Abschnitt bereithalten</a:t>
            </a:r>
          </a:p>
        </p:txBody>
      </p:sp>
      <p:sp>
        <p:nvSpPr>
          <p:cNvPr id="4" name="Slide Number Placeholder 3"/>
          <p:cNvSpPr>
            <a:spLocks noGrp="1"/>
          </p:cNvSpPr>
          <p:nvPr>
            <p:ph type="sldNum" sz="quarter" idx="10"/>
          </p:nvPr>
        </p:nvSpPr>
        <p:spPr/>
        <p:txBody>
          <a:bodyPr/>
          <a:lstStyle/>
          <a:p>
            <a:fld id="{91FD5CC7-DD50-F311-48CE-1FA45FA1B84B}" type="slidenum">
              <a:rPr lang="de-DE"/>
              <a:pPr/>
              <a:t>67</a:t>
            </a:fld>
            <a:endParaRPr lang="de-DE"/>
          </a:p>
        </p:txBody>
      </p:sp>
      <p:sp>
        <p:nvSpPr>
          <p:cNvPr id="7" name="Folienbildplatzhalter 6">
            <a:extLst>
              <a:ext uri="{FF2B5EF4-FFF2-40B4-BE49-F238E27FC236}">
                <a16:creationId xmlns:a16="http://schemas.microsoft.com/office/drawing/2014/main" id="{F2255767-A5BA-FCBF-0417-0E855D18D5B3}"/>
              </a:ext>
            </a:extLst>
          </p:cNvPr>
          <p:cNvSpPr>
            <a:spLocks noGrp="1" noRot="1" noChangeAspect="1"/>
          </p:cNvSpPr>
          <p:nvPr>
            <p:ph type="sldImg"/>
          </p:nvPr>
        </p:nvSpPr>
        <p:spPr/>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izenplatzhalter 2"/>
          <p:cNvSpPr>
            <a:spLocks noGrp="1"/>
          </p:cNvSpPr>
          <p:nvPr>
            <p:ph type="body" idx="1"/>
          </p:nvPr>
        </p:nvSpPr>
        <p:spPr/>
        <p:txBody>
          <a:bodyPr/>
          <a:lstStyle/>
          <a:p>
            <a:r>
              <a:rPr lang="de-DE" dirty="0"/>
              <a:t>[02m; bis 14:06 --- Folie 20.3 (1)]</a:t>
            </a:r>
          </a:p>
          <a:p>
            <a:r>
              <a:rPr lang="de-DE" dirty="0"/>
              <a:t>ID: 20.02.01.01_v | Einheit 20: Einführung in die Konzeptentwicklung | Baustein 2: Schritte der Konzeptentwicklung</a:t>
            </a:r>
          </a:p>
          <a:p>
            <a:r>
              <a:rPr lang="de-DE" dirty="0"/>
              <a:t>Inhalt 1: Konzeptentwicklung (Vortrag) | Schritt 1: WL referiert</a:t>
            </a:r>
          </a:p>
          <a:p>
            <a:endParaRPr lang="de-DE" dirty="0"/>
          </a:p>
          <a:p>
            <a:r>
              <a:rPr lang="de-DE" dirty="0"/>
              <a:t>Aktive Rolle:</a:t>
            </a:r>
          </a:p>
          <a:p>
            <a:r>
              <a:rPr lang="de-DE" dirty="0"/>
              <a:t>Vortrag: 8 Schritte werden vorgestellt (Einführung)</a:t>
            </a:r>
          </a:p>
        </p:txBody>
      </p:sp>
      <p:sp>
        <p:nvSpPr>
          <p:cNvPr id="5" name="Folienbildplatzhalter 4">
            <a:extLst>
              <a:ext uri="{FF2B5EF4-FFF2-40B4-BE49-F238E27FC236}">
                <a16:creationId xmlns:a16="http://schemas.microsoft.com/office/drawing/2014/main" id="{14343065-B26F-295C-8810-93DAD370ED28}"/>
              </a:ext>
            </a:extLst>
          </p:cNvPr>
          <p:cNvSpPr>
            <a:spLocks noGrp="1" noRot="1" noChangeAspect="1"/>
          </p:cNvSpPr>
          <p:nvPr>
            <p:ph type="sldImg"/>
          </p:nvPr>
        </p:nvSpPr>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09:20 --- Folie 14.5-14.8 (4)]</a:t>
            </a:r>
          </a:p>
          <a:p>
            <a:r>
              <a:rPr lang="de-DE" dirty="0"/>
              <a:t>ID: 14.03.01.01_v | Einheit 14: Begrüßung und Orientierung am 2. Tag | Baustein 3: Orientieren</a:t>
            </a:r>
          </a:p>
          <a:p>
            <a:r>
              <a:rPr lang="de-DE" dirty="0"/>
              <a:t>Inhalt 1: Programm Tag 2 (Vortrag) | Schritt 1: WL referiert</a:t>
            </a:r>
          </a:p>
          <a:p>
            <a:endParaRPr lang="de-DE" dirty="0"/>
          </a:p>
          <a:p>
            <a:r>
              <a:rPr lang="de-DE" dirty="0"/>
              <a:t>Aktive Rolle:</a:t>
            </a:r>
          </a:p>
          <a:p>
            <a:r>
              <a:rPr lang="de-DE" dirty="0"/>
              <a:t>Vortrag:</a:t>
            </a:r>
          </a:p>
          <a:p>
            <a:r>
              <a:rPr lang="de-DE" dirty="0"/>
              <a:t>- Original Workshoplandkarte durchgehen</a:t>
            </a:r>
          </a:p>
          <a:p>
            <a:r>
              <a:rPr lang="de-DE" dirty="0"/>
              <a:t>- Workshoplandkarte Screenshot mit Wünschen / Anliegen TN des ersten Tages durchgehen</a:t>
            </a:r>
          </a:p>
          <a:p>
            <a:r>
              <a:rPr lang="de-DE" dirty="0"/>
              <a:t>- Tagesplan vorstellen</a:t>
            </a:r>
          </a:p>
          <a:p>
            <a:endParaRPr lang="de-DE" dirty="0"/>
          </a:p>
          <a:p>
            <a:r>
              <a:rPr lang="de-DE" dirty="0"/>
              <a:t>Passive Rolle:</a:t>
            </a:r>
          </a:p>
          <a:p>
            <a:r>
              <a:rPr lang="de-DE" dirty="0"/>
              <a:t>* Vorbereitung Folie "Workshoplandkarte mit Wünsche und Anliegen TN" aus Tag 1: Screenshot aus Folie Tag 1 "Wünsche und Anliegen TN" einfügen.</a:t>
            </a:r>
          </a:p>
        </p:txBody>
      </p:sp>
      <p:sp>
        <p:nvSpPr>
          <p:cNvPr id="4" name="Slide Number Placeholder 3"/>
          <p:cNvSpPr>
            <a:spLocks noGrp="1"/>
          </p:cNvSpPr>
          <p:nvPr>
            <p:ph type="sldNum" sz="quarter" idx="10"/>
          </p:nvPr>
        </p:nvSpPr>
        <p:spPr/>
        <p:txBody>
          <a:bodyPr/>
          <a:lstStyle/>
          <a:p>
            <a:fld id="{B8DD0B40-0EE7-DB8C-807D-4CBC337F7DB4}" type="slidenum">
              <a:rPr lang="de-DE"/>
              <a:pPr/>
              <a:t>6</a:t>
            </a:fld>
            <a:endParaRPr lang="de-DE"/>
          </a:p>
        </p:txBody>
      </p:sp>
      <p:sp>
        <p:nvSpPr>
          <p:cNvPr id="7" name="Folienbildplatzhalter 6">
            <a:extLst>
              <a:ext uri="{FF2B5EF4-FFF2-40B4-BE49-F238E27FC236}">
                <a16:creationId xmlns:a16="http://schemas.microsoft.com/office/drawing/2014/main" id="{750B6570-79F0-B0C4-8903-2F389395FA7D}"/>
              </a:ext>
            </a:extLst>
          </p:cNvPr>
          <p:cNvSpPr>
            <a:spLocks noGrp="1" noRot="1" noChangeAspect="1"/>
          </p:cNvSpPr>
          <p:nvPr>
            <p:ph type="sldImg"/>
          </p:nvPr>
        </p:nvSpPr>
        <p:spPr/>
      </p:sp>
    </p:spTree>
    <p:extLst>
      <p:ext uri="{BB962C8B-B14F-4D97-AF65-F5344CB8AC3E}">
        <p14:creationId xmlns:p14="http://schemas.microsoft.com/office/powerpoint/2010/main" val="318591855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izenplatzhalter 2"/>
          <p:cNvSpPr>
            <a:spLocks noGrp="1"/>
          </p:cNvSpPr>
          <p:nvPr>
            <p:ph type="body" idx="1"/>
          </p:nvPr>
        </p:nvSpPr>
        <p:spPr/>
        <p:txBody>
          <a:bodyPr/>
          <a:lstStyle/>
          <a:p>
            <a:r>
              <a:rPr lang="de-DE" dirty="0"/>
              <a:t>[01m; bis 14:07 --- Folie 20.4-20.5 (2)]</a:t>
            </a:r>
          </a:p>
          <a:p>
            <a:r>
              <a:rPr lang="de-DE" dirty="0"/>
              <a:t>ID: 20.03.01.02_v | Einheit 20: Einführung in die Konzeptentwicklung | Baustein 3: Schritte der Konzeptentwicklung</a:t>
            </a:r>
          </a:p>
          <a:p>
            <a:r>
              <a:rPr lang="de-DE" dirty="0"/>
              <a:t>Inhalt 1: Konzept Teil 1 (Vortrag) | Schritt 2: WL referiert</a:t>
            </a:r>
          </a:p>
          <a:p>
            <a:endParaRPr lang="de-DE" dirty="0"/>
          </a:p>
          <a:p>
            <a:r>
              <a:rPr lang="de-DE" dirty="0"/>
              <a:t>Aktive Rolle:</a:t>
            </a:r>
          </a:p>
          <a:p>
            <a:r>
              <a:rPr lang="de-DE" dirty="0"/>
              <a:t>Vortrag: Schritt 1</a:t>
            </a:r>
          </a:p>
          <a:p>
            <a:r>
              <a:rPr lang="de-DE" dirty="0"/>
              <a:t>- Thema öffnen</a:t>
            </a:r>
          </a:p>
          <a:p>
            <a:r>
              <a:rPr lang="de-DE" dirty="0"/>
              <a:t>- hier kurz auf das Format "Follow </a:t>
            </a:r>
            <a:r>
              <a:rPr lang="de-DE" dirty="0" err="1"/>
              <a:t>up</a:t>
            </a:r>
            <a:r>
              <a:rPr lang="de-DE" dirty="0"/>
              <a:t> zum </a:t>
            </a:r>
            <a:r>
              <a:rPr lang="de-DE" dirty="0" err="1"/>
              <a:t>TtT</a:t>
            </a:r>
            <a:r>
              <a:rPr lang="de-DE" dirty="0"/>
              <a:t>" hinweisen, der von der UAG i. d. R. 2 Mal im Jahr angeboten wird</a:t>
            </a:r>
          </a:p>
          <a:p>
            <a:endParaRPr lang="de-DE" dirty="0"/>
          </a:p>
          <a:p>
            <a:r>
              <a:rPr lang="de-DE" dirty="0"/>
              <a:t>Passive Rolle:</a:t>
            </a:r>
          </a:p>
          <a:p>
            <a:r>
              <a:rPr lang="de-DE" dirty="0"/>
              <a:t>* in Chat [bei Schritt 1]: Link zum Follow-</a:t>
            </a:r>
            <a:r>
              <a:rPr lang="de-DE" dirty="0" err="1"/>
              <a:t>up</a:t>
            </a:r>
            <a:endParaRPr lang="de-DE" dirty="0"/>
          </a:p>
        </p:txBody>
      </p:sp>
      <p:sp>
        <p:nvSpPr>
          <p:cNvPr id="5" name="Folienbildplatzhalter 4">
            <a:extLst>
              <a:ext uri="{FF2B5EF4-FFF2-40B4-BE49-F238E27FC236}">
                <a16:creationId xmlns:a16="http://schemas.microsoft.com/office/drawing/2014/main" id="{1A908908-B9F4-D2FB-4289-B2E11106545F}"/>
              </a:ext>
            </a:extLst>
          </p:cNvPr>
          <p:cNvSpPr>
            <a:spLocks noGrp="1" noRot="1" noChangeAspect="1"/>
          </p:cNvSpPr>
          <p:nvPr>
            <p:ph type="sldImg"/>
          </p:nvPr>
        </p:nvSpPr>
        <p:spPr/>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izenplatzhalter 2"/>
          <p:cNvSpPr>
            <a:spLocks noGrp="1"/>
          </p:cNvSpPr>
          <p:nvPr>
            <p:ph type="body" idx="1"/>
          </p:nvPr>
        </p:nvSpPr>
        <p:spPr/>
        <p:txBody>
          <a:bodyPr/>
          <a:lstStyle/>
          <a:p>
            <a:r>
              <a:rPr lang="de-DE" dirty="0"/>
              <a:t>[01m; bis 14:07 --- Folie 20.4-20.5 (2)]</a:t>
            </a:r>
          </a:p>
          <a:p>
            <a:r>
              <a:rPr lang="de-DE" dirty="0"/>
              <a:t>ID: 20.03.01.02_v | Einheit 20: Einführung in die Konzeptentwicklung | Baustein 3: Schritte der Konzeptentwicklung</a:t>
            </a:r>
          </a:p>
          <a:p>
            <a:r>
              <a:rPr lang="de-DE" dirty="0"/>
              <a:t>Inhalt 1: Konzept Teil 1 (Vortrag) | Schritt 2: WL referiert</a:t>
            </a:r>
          </a:p>
          <a:p>
            <a:endParaRPr lang="de-DE" dirty="0"/>
          </a:p>
          <a:p>
            <a:r>
              <a:rPr lang="de-DE" dirty="0"/>
              <a:t>Aktive Rolle:</a:t>
            </a:r>
          </a:p>
          <a:p>
            <a:r>
              <a:rPr lang="de-DE" dirty="0"/>
              <a:t>Vortrag: Schritt 1</a:t>
            </a:r>
          </a:p>
          <a:p>
            <a:r>
              <a:rPr lang="de-DE" dirty="0"/>
              <a:t>- Thema öffnen</a:t>
            </a:r>
          </a:p>
          <a:p>
            <a:r>
              <a:rPr lang="de-DE" dirty="0"/>
              <a:t>- hier kurz auf das Format "Follow </a:t>
            </a:r>
            <a:r>
              <a:rPr lang="de-DE" dirty="0" err="1"/>
              <a:t>up</a:t>
            </a:r>
            <a:r>
              <a:rPr lang="de-DE" dirty="0"/>
              <a:t> zum </a:t>
            </a:r>
            <a:r>
              <a:rPr lang="de-DE" dirty="0" err="1"/>
              <a:t>TtT</a:t>
            </a:r>
            <a:r>
              <a:rPr lang="de-DE" dirty="0"/>
              <a:t>" hinweisen, der von der UAG i. d. R. 2 Mal im Jahr angeboten wird</a:t>
            </a:r>
          </a:p>
          <a:p>
            <a:endParaRPr lang="de-DE" dirty="0"/>
          </a:p>
          <a:p>
            <a:r>
              <a:rPr lang="de-DE" dirty="0"/>
              <a:t>Passive Rolle:</a:t>
            </a:r>
          </a:p>
          <a:p>
            <a:r>
              <a:rPr lang="de-DE" dirty="0"/>
              <a:t>* in Chat [bei Schritt 1]: Link zum Follow-</a:t>
            </a:r>
            <a:r>
              <a:rPr lang="de-DE" dirty="0" err="1"/>
              <a:t>up</a:t>
            </a:r>
            <a:endParaRPr lang="de-DE" dirty="0"/>
          </a:p>
        </p:txBody>
      </p:sp>
      <p:sp>
        <p:nvSpPr>
          <p:cNvPr id="5" name="Folienbildplatzhalter 4">
            <a:extLst>
              <a:ext uri="{FF2B5EF4-FFF2-40B4-BE49-F238E27FC236}">
                <a16:creationId xmlns:a16="http://schemas.microsoft.com/office/drawing/2014/main" id="{CE5E7AC7-0145-2550-F37B-6E62A7A82722}"/>
              </a:ext>
            </a:extLst>
          </p:cNvPr>
          <p:cNvSpPr>
            <a:spLocks noGrp="1" noRot="1" noChangeAspect="1"/>
          </p:cNvSpPr>
          <p:nvPr>
            <p:ph type="sldImg"/>
          </p:nvPr>
        </p:nvSpPr>
        <p:spPr/>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izenplatzhalter 2"/>
          <p:cNvSpPr>
            <a:spLocks noGrp="1"/>
          </p:cNvSpPr>
          <p:nvPr>
            <p:ph type="body" idx="1"/>
          </p:nvPr>
        </p:nvSpPr>
        <p:spPr/>
        <p:txBody>
          <a:bodyPr/>
          <a:lstStyle/>
          <a:p>
            <a:r>
              <a:rPr lang="de-DE" dirty="0"/>
              <a:t>[02m; bis 14:09 --- Folie 20.6 (1)]</a:t>
            </a:r>
          </a:p>
          <a:p>
            <a:r>
              <a:rPr lang="de-DE" dirty="0"/>
              <a:t>ID: 20.03.01.03_v | Einheit 20: Einführung in die Konzeptentwicklung | Baustein 3: Schritte der Konzeptentwicklung</a:t>
            </a:r>
          </a:p>
          <a:p>
            <a:r>
              <a:rPr lang="de-DE" dirty="0"/>
              <a:t>Inhalt 1: Konzept Teil 2 (Vortrag) | Schritt 3: WL referiert</a:t>
            </a:r>
          </a:p>
          <a:p>
            <a:endParaRPr lang="de-DE" dirty="0"/>
          </a:p>
          <a:p>
            <a:r>
              <a:rPr lang="de-DE" dirty="0"/>
              <a:t>Aktive Rolle:</a:t>
            </a:r>
          </a:p>
          <a:p>
            <a:r>
              <a:rPr lang="de-DE" dirty="0"/>
              <a:t>Vortrag: Schritt 2</a:t>
            </a:r>
          </a:p>
          <a:p>
            <a:r>
              <a:rPr lang="de-DE" dirty="0"/>
              <a:t>- Bedingungen klären</a:t>
            </a:r>
          </a:p>
          <a:p>
            <a:r>
              <a:rPr lang="de-DE" dirty="0"/>
              <a:t>- 3 Z wiederholen und Aspekt "Lernziele" ansprechen</a:t>
            </a:r>
          </a:p>
          <a:p>
            <a:r>
              <a:rPr lang="de-DE" dirty="0"/>
              <a:t>- explizit auf Lernzielmatrix zum FDM verweisen (und weitere Links erwähnen)</a:t>
            </a:r>
          </a:p>
          <a:p>
            <a:endParaRPr lang="de-DE" dirty="0"/>
          </a:p>
          <a:p>
            <a:r>
              <a:rPr lang="de-DE" dirty="0"/>
              <a:t>Passive Rolle:</a:t>
            </a:r>
          </a:p>
          <a:p>
            <a:r>
              <a:rPr lang="de-DE" dirty="0"/>
              <a:t>* in Chat [bei Schritt 2]: Links zu Lernzielen</a:t>
            </a:r>
          </a:p>
          <a:p>
            <a:endParaRPr lang="de-DE" dirty="0"/>
          </a:p>
          <a:p>
            <a:r>
              <a:rPr lang="de-DE" dirty="0"/>
              <a:t>--- Ressource für Chat---</a:t>
            </a:r>
          </a:p>
          <a:p>
            <a:r>
              <a:rPr lang="de-DE" dirty="0"/>
              <a:t>Lernziele:</a:t>
            </a:r>
          </a:p>
          <a:p>
            <a:r>
              <a:rPr lang="de-DE" dirty="0"/>
              <a:t>- Lernzielmatrix zum FDM: https://zenodo.org/doi/10.5281/zenodo.7034477</a:t>
            </a:r>
          </a:p>
          <a:p>
            <a:r>
              <a:rPr lang="de-DE" dirty="0"/>
              <a:t>- Link zu einem Aufsatz zur Kompetenzorientierten Hochschuldidaktik: https://zfhe.at/index.php/zfhe/article/view/506 </a:t>
            </a:r>
          </a:p>
          <a:p>
            <a:r>
              <a:rPr lang="de-DE" dirty="0"/>
              <a:t>- zudem sehr gute Seite der Uni Bremen zur Formulierung von Lernzielen etc.: https://www.uni-bremen.de/informationsportal-hochschullehre/lehre-gestalten/phase-1-konzeption/lernergebnisse-formulieren</a:t>
            </a:r>
          </a:p>
        </p:txBody>
      </p:sp>
      <p:sp>
        <p:nvSpPr>
          <p:cNvPr id="5" name="Folienbildplatzhalter 4">
            <a:extLst>
              <a:ext uri="{FF2B5EF4-FFF2-40B4-BE49-F238E27FC236}">
                <a16:creationId xmlns:a16="http://schemas.microsoft.com/office/drawing/2014/main" id="{DD17E414-CFC1-C682-CB14-E9B8CC80F229}"/>
              </a:ext>
            </a:extLst>
          </p:cNvPr>
          <p:cNvSpPr>
            <a:spLocks noGrp="1" noRot="1" noChangeAspect="1"/>
          </p:cNvSpPr>
          <p:nvPr>
            <p:ph type="sldImg"/>
          </p:nvPr>
        </p:nvSpPr>
        <p:spPr/>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izenplatzhalter 2"/>
          <p:cNvSpPr>
            <a:spLocks noGrp="1"/>
          </p:cNvSpPr>
          <p:nvPr>
            <p:ph type="body" idx="1"/>
          </p:nvPr>
        </p:nvSpPr>
        <p:spPr/>
        <p:txBody>
          <a:bodyPr/>
          <a:lstStyle/>
          <a:p>
            <a:r>
              <a:rPr lang="de-DE" dirty="0"/>
              <a:t>[01m; bis 14:10 --- Folie 20.7 (1)]</a:t>
            </a:r>
          </a:p>
          <a:p>
            <a:r>
              <a:rPr lang="de-DE" dirty="0"/>
              <a:t>ID: 20.03.01.04_v | Einheit 20: Einführung in die Konzeptentwicklung | Baustein 3: Schritte der Konzeptentwicklung</a:t>
            </a:r>
          </a:p>
          <a:p>
            <a:r>
              <a:rPr lang="de-DE" dirty="0"/>
              <a:t>Inhalt 1: Konzept Teil 3 (Vortrag) | Schritt 4: WL referiert</a:t>
            </a:r>
          </a:p>
          <a:p>
            <a:endParaRPr lang="de-DE" dirty="0"/>
          </a:p>
          <a:p>
            <a:r>
              <a:rPr lang="de-DE" dirty="0"/>
              <a:t>Aktive Rolle:</a:t>
            </a:r>
          </a:p>
          <a:p>
            <a:r>
              <a:rPr lang="de-DE" dirty="0"/>
              <a:t>Vortrag: Schritt 3 </a:t>
            </a:r>
          </a:p>
          <a:p>
            <a:r>
              <a:rPr lang="de-DE" dirty="0"/>
              <a:t>- Prioritäten setzen</a:t>
            </a:r>
          </a:p>
        </p:txBody>
      </p:sp>
      <p:sp>
        <p:nvSpPr>
          <p:cNvPr id="5" name="Folienbildplatzhalter 4">
            <a:extLst>
              <a:ext uri="{FF2B5EF4-FFF2-40B4-BE49-F238E27FC236}">
                <a16:creationId xmlns:a16="http://schemas.microsoft.com/office/drawing/2014/main" id="{F169A7E1-CED6-1806-0120-3DCE5170BEC3}"/>
              </a:ext>
            </a:extLst>
          </p:cNvPr>
          <p:cNvSpPr>
            <a:spLocks noGrp="1" noRot="1" noChangeAspect="1"/>
          </p:cNvSpPr>
          <p:nvPr>
            <p:ph type="sldImg"/>
          </p:nvPr>
        </p:nvSpPr>
        <p:spPr/>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[01m; bis 14:11 --- Folie 20.8 (1)]</a:t>
            </a:r>
          </a:p>
          <a:p>
            <a:r>
              <a:rPr lang="de-DE" dirty="0"/>
              <a:t>ID: 20.03.01.05_v | Einheit 20: Einführung in die Konzeptentwicklung | Baustein 3: Schritte der Konzeptentwicklung</a:t>
            </a:r>
          </a:p>
          <a:p>
            <a:r>
              <a:rPr lang="de-DE" dirty="0"/>
              <a:t>Inhalt 1: Konzept Teil 4 (Vortrag) | Schritt 5: WL referiert</a:t>
            </a:r>
          </a:p>
          <a:p>
            <a:endParaRPr lang="de-DE" dirty="0"/>
          </a:p>
          <a:p>
            <a:r>
              <a:rPr lang="de-DE" dirty="0"/>
              <a:t>Aktive Rolle:</a:t>
            </a:r>
          </a:p>
          <a:p>
            <a:r>
              <a:rPr lang="de-DE" dirty="0"/>
              <a:t>Vortrag: Schritt 4 </a:t>
            </a:r>
          </a:p>
          <a:p>
            <a:r>
              <a:rPr lang="de-DE" dirty="0"/>
              <a:t>- Kern- und Unterpunkte benennen</a:t>
            </a:r>
          </a:p>
          <a:p>
            <a:r>
              <a:rPr lang="de-DE" dirty="0"/>
              <a:t>- hier auch die Fachlandkarte als mögliche Methode zur Visualisierung erwähnen (bzw. Workshoplandkarte)</a:t>
            </a:r>
          </a:p>
        </p:txBody>
      </p:sp>
      <p:sp>
        <p:nvSpPr>
          <p:cNvPr id="4" name="Slide Number Placeholder 3"/>
          <p:cNvSpPr>
            <a:spLocks noGrp="1"/>
          </p:cNvSpPr>
          <p:nvPr>
            <p:ph type="sldNum" sz="quarter" idx="10"/>
          </p:nvPr>
        </p:nvSpPr>
        <p:spPr/>
        <p:txBody>
          <a:bodyPr/>
          <a:lstStyle/>
          <a:p>
            <a:fld id="{4828B4EE-6D2F-85B7-C595-C82D984E7805}" type="slidenum">
              <a:rPr lang="de-DE"/>
              <a:pPr/>
              <a:t>73</a:t>
            </a:fld>
            <a:endParaRPr lang="de-DE"/>
          </a:p>
        </p:txBody>
      </p:sp>
      <p:sp>
        <p:nvSpPr>
          <p:cNvPr id="7" name="Folienbildplatzhalter 6">
            <a:extLst>
              <a:ext uri="{FF2B5EF4-FFF2-40B4-BE49-F238E27FC236}">
                <a16:creationId xmlns:a16="http://schemas.microsoft.com/office/drawing/2014/main" id="{DD504995-EEDA-3E0C-F4A0-67496F3BB2CE}"/>
              </a:ext>
            </a:extLst>
          </p:cNvPr>
          <p:cNvSpPr>
            <a:spLocks noGrp="1" noRot="1" noChangeAspect="1"/>
          </p:cNvSpPr>
          <p:nvPr>
            <p:ph type="sldImg"/>
          </p:nvPr>
        </p:nvSpPr>
        <p:spPr/>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[01m; bis 14:12 --- Folie 20.9 (1)]</a:t>
            </a:r>
          </a:p>
          <a:p>
            <a:r>
              <a:rPr lang="de-DE" dirty="0"/>
              <a:t>ID: 20.03.01.06_v | Einheit 20: Einführung in die Konzeptentwicklung | Baustein 3: Schritte der Konzeptentwicklung</a:t>
            </a:r>
          </a:p>
          <a:p>
            <a:r>
              <a:rPr lang="de-DE" dirty="0"/>
              <a:t>Inhalt 1: Konzept Teil 5 (Vortrag) | Schritt 6: WL referiert</a:t>
            </a:r>
          </a:p>
          <a:p>
            <a:endParaRPr lang="de-DE" dirty="0"/>
          </a:p>
          <a:p>
            <a:r>
              <a:rPr lang="de-DE" dirty="0"/>
              <a:t>Aktive Rolle:</a:t>
            </a:r>
          </a:p>
          <a:p>
            <a:r>
              <a:rPr lang="de-DE" dirty="0"/>
              <a:t>Vortrag: Schritt 5</a:t>
            </a:r>
          </a:p>
          <a:p>
            <a:r>
              <a:rPr lang="de-DE" dirty="0"/>
              <a:t>- Grobstruktur entwerfen</a:t>
            </a:r>
          </a:p>
        </p:txBody>
      </p:sp>
      <p:sp>
        <p:nvSpPr>
          <p:cNvPr id="4" name="Slide Number Placeholder 3"/>
          <p:cNvSpPr>
            <a:spLocks noGrp="1"/>
          </p:cNvSpPr>
          <p:nvPr>
            <p:ph type="sldNum" sz="quarter" idx="10"/>
          </p:nvPr>
        </p:nvSpPr>
        <p:spPr/>
        <p:txBody>
          <a:bodyPr/>
          <a:lstStyle/>
          <a:p>
            <a:fld id="{4EC75918-350E-996F-6CB8-A765A2091EC4}" type="slidenum">
              <a:rPr lang="de-DE"/>
              <a:pPr/>
              <a:t>74</a:t>
            </a:fld>
            <a:endParaRPr lang="de-DE"/>
          </a:p>
        </p:txBody>
      </p:sp>
      <p:sp>
        <p:nvSpPr>
          <p:cNvPr id="7" name="Folienbildplatzhalter 6">
            <a:extLst>
              <a:ext uri="{FF2B5EF4-FFF2-40B4-BE49-F238E27FC236}">
                <a16:creationId xmlns:a16="http://schemas.microsoft.com/office/drawing/2014/main" id="{12736A11-7566-68FA-7FD1-2F41C84FE0EA}"/>
              </a:ext>
            </a:extLst>
          </p:cNvPr>
          <p:cNvSpPr>
            <a:spLocks noGrp="1" noRot="1" noChangeAspect="1"/>
          </p:cNvSpPr>
          <p:nvPr>
            <p:ph type="sldImg"/>
          </p:nvPr>
        </p:nvSpPr>
        <p:spPr/>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[01m; bis 14:13 --- Folie 20.10-20.12 (3)]</a:t>
            </a:r>
          </a:p>
          <a:p>
            <a:r>
              <a:rPr lang="de-DE" dirty="0"/>
              <a:t>ID: 20.03.01.07_v | Einheit 20: Einführung in die Konzeptentwicklung | Baustein 3: Schritte der Konzeptentwicklung</a:t>
            </a:r>
          </a:p>
          <a:p>
            <a:r>
              <a:rPr lang="de-DE" dirty="0"/>
              <a:t>Inhalt 1: Konzept Teil 6 (Vortrag) | Schritt 7: WL referiert</a:t>
            </a:r>
          </a:p>
          <a:p>
            <a:endParaRPr lang="de-DE" dirty="0"/>
          </a:p>
          <a:p>
            <a:r>
              <a:rPr lang="de-DE" dirty="0"/>
              <a:t>Aktive Rolle:</a:t>
            </a:r>
          </a:p>
          <a:p>
            <a:r>
              <a:rPr lang="de-DE" dirty="0"/>
              <a:t>Vortrag: Schritt 6</a:t>
            </a:r>
          </a:p>
          <a:p>
            <a:r>
              <a:rPr lang="de-DE" dirty="0"/>
              <a:t>- Methoden und Übungen kreieren</a:t>
            </a:r>
          </a:p>
          <a:p>
            <a:r>
              <a:rPr lang="de-DE" dirty="0"/>
              <a:t>- Kriterien und Grundformen des Lernens</a:t>
            </a:r>
          </a:p>
        </p:txBody>
      </p:sp>
      <p:sp>
        <p:nvSpPr>
          <p:cNvPr id="4" name="Slide Number Placeholder 3"/>
          <p:cNvSpPr>
            <a:spLocks noGrp="1"/>
          </p:cNvSpPr>
          <p:nvPr>
            <p:ph type="sldNum" sz="quarter" idx="10"/>
          </p:nvPr>
        </p:nvSpPr>
        <p:spPr/>
        <p:txBody>
          <a:bodyPr/>
          <a:lstStyle/>
          <a:p>
            <a:fld id="{695BDFFE-2D64-2A8F-5322-48DB2F3EC403}" type="slidenum">
              <a:rPr lang="de-DE"/>
              <a:pPr/>
              <a:t>75</a:t>
            </a:fld>
            <a:endParaRPr lang="de-DE"/>
          </a:p>
        </p:txBody>
      </p:sp>
      <p:sp>
        <p:nvSpPr>
          <p:cNvPr id="7" name="Folienbildplatzhalter 6">
            <a:extLst>
              <a:ext uri="{FF2B5EF4-FFF2-40B4-BE49-F238E27FC236}">
                <a16:creationId xmlns:a16="http://schemas.microsoft.com/office/drawing/2014/main" id="{689E7FD9-C97F-88C1-CE3A-B9215B545586}"/>
              </a:ext>
            </a:extLst>
          </p:cNvPr>
          <p:cNvSpPr>
            <a:spLocks noGrp="1" noRot="1" noChangeAspect="1"/>
          </p:cNvSpPr>
          <p:nvPr>
            <p:ph type="sldImg"/>
          </p:nvPr>
        </p:nvSpPr>
        <p:spPr/>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[01m; bis 14:13 --- Folie 20.10-20.12 (3)]</a:t>
            </a:r>
          </a:p>
          <a:p>
            <a:r>
              <a:rPr lang="de-DE" dirty="0"/>
              <a:t>ID: 20.03.01.07_v | Einheit 20: Einführung in die Konzeptentwicklung | Baustein 3: Schritte der Konzeptentwicklung</a:t>
            </a:r>
          </a:p>
          <a:p>
            <a:r>
              <a:rPr lang="de-DE" dirty="0"/>
              <a:t>Inhalt 1: Konzept Teil 6 (Vortrag) | Schritt 7: WL referiert</a:t>
            </a:r>
          </a:p>
          <a:p>
            <a:endParaRPr lang="de-DE" dirty="0"/>
          </a:p>
          <a:p>
            <a:r>
              <a:rPr lang="de-DE" dirty="0"/>
              <a:t>Aktive Rolle:</a:t>
            </a:r>
          </a:p>
          <a:p>
            <a:r>
              <a:rPr lang="de-DE" dirty="0"/>
              <a:t>Vortrag: Schritt 6</a:t>
            </a:r>
          </a:p>
          <a:p>
            <a:r>
              <a:rPr lang="de-DE" dirty="0"/>
              <a:t>- Methoden und Übungen kreieren</a:t>
            </a:r>
          </a:p>
          <a:p>
            <a:r>
              <a:rPr lang="de-DE" dirty="0"/>
              <a:t>- Kriterien und Grundformen des Lernens</a:t>
            </a:r>
          </a:p>
        </p:txBody>
      </p:sp>
      <p:sp>
        <p:nvSpPr>
          <p:cNvPr id="4" name="Slide Number Placeholder 3"/>
          <p:cNvSpPr>
            <a:spLocks noGrp="1"/>
          </p:cNvSpPr>
          <p:nvPr>
            <p:ph type="sldNum" sz="quarter" idx="10"/>
          </p:nvPr>
        </p:nvSpPr>
        <p:spPr/>
        <p:txBody>
          <a:bodyPr/>
          <a:lstStyle/>
          <a:p>
            <a:fld id="{BB7C28D0-9920-0BB2-EA79-C7FFACFC8B56}" type="slidenum">
              <a:rPr lang="de-DE"/>
              <a:pPr/>
              <a:t>76</a:t>
            </a:fld>
            <a:endParaRPr lang="de-DE"/>
          </a:p>
        </p:txBody>
      </p:sp>
      <p:sp>
        <p:nvSpPr>
          <p:cNvPr id="7" name="Folienbildplatzhalter 6">
            <a:extLst>
              <a:ext uri="{FF2B5EF4-FFF2-40B4-BE49-F238E27FC236}">
                <a16:creationId xmlns:a16="http://schemas.microsoft.com/office/drawing/2014/main" id="{A2C36E28-F13C-2998-4FEE-72C9A3640E05}"/>
              </a:ext>
            </a:extLst>
          </p:cNvPr>
          <p:cNvSpPr>
            <a:spLocks noGrp="1" noRot="1" noChangeAspect="1"/>
          </p:cNvSpPr>
          <p:nvPr>
            <p:ph type="sldImg"/>
          </p:nvPr>
        </p:nvSpPr>
        <p:spPr/>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[01m; bis 14:13 --- Folie 20.10-20.12 (3)]</a:t>
            </a:r>
          </a:p>
          <a:p>
            <a:r>
              <a:rPr lang="de-DE" dirty="0"/>
              <a:t>ID: 20.03.01.07_v | Einheit 20: Einführung in die Konzeptentwicklung | Baustein 3: Schritte der Konzeptentwicklung</a:t>
            </a:r>
          </a:p>
          <a:p>
            <a:r>
              <a:rPr lang="de-DE" dirty="0"/>
              <a:t>Inhalt 1: Konzept Teil 6 (Vortrag) | Schritt 7: WL referiert</a:t>
            </a:r>
          </a:p>
          <a:p>
            <a:endParaRPr lang="de-DE" dirty="0"/>
          </a:p>
          <a:p>
            <a:r>
              <a:rPr lang="de-DE" dirty="0"/>
              <a:t>Aktive Rolle:</a:t>
            </a:r>
          </a:p>
          <a:p>
            <a:r>
              <a:rPr lang="de-DE" dirty="0"/>
              <a:t>Vortrag: Schritt 6</a:t>
            </a:r>
          </a:p>
          <a:p>
            <a:r>
              <a:rPr lang="de-DE" dirty="0"/>
              <a:t>- Methoden und Übungen kreieren</a:t>
            </a:r>
          </a:p>
          <a:p>
            <a:r>
              <a:rPr lang="de-DE" dirty="0"/>
              <a:t>- Kriterien und Grundformen des Lernens</a:t>
            </a:r>
          </a:p>
        </p:txBody>
      </p:sp>
      <p:sp>
        <p:nvSpPr>
          <p:cNvPr id="4" name="Slide Number Placeholder 3"/>
          <p:cNvSpPr>
            <a:spLocks noGrp="1"/>
          </p:cNvSpPr>
          <p:nvPr>
            <p:ph type="sldNum" sz="quarter" idx="10"/>
          </p:nvPr>
        </p:nvSpPr>
        <p:spPr/>
        <p:txBody>
          <a:bodyPr/>
          <a:lstStyle/>
          <a:p>
            <a:fld id="{945B290A-A247-FEBE-A443-3C028EFFCF42}" type="slidenum">
              <a:rPr lang="de-DE"/>
              <a:pPr/>
              <a:t>77</a:t>
            </a:fld>
            <a:endParaRPr lang="de-DE"/>
          </a:p>
        </p:txBody>
      </p:sp>
      <p:sp>
        <p:nvSpPr>
          <p:cNvPr id="7" name="Folienbildplatzhalter 6">
            <a:extLst>
              <a:ext uri="{FF2B5EF4-FFF2-40B4-BE49-F238E27FC236}">
                <a16:creationId xmlns:a16="http://schemas.microsoft.com/office/drawing/2014/main" id="{2A07792D-BD34-9AC8-B697-EDB28920474D}"/>
              </a:ext>
            </a:extLst>
          </p:cNvPr>
          <p:cNvSpPr>
            <a:spLocks noGrp="1" noRot="1" noChangeAspect="1"/>
          </p:cNvSpPr>
          <p:nvPr>
            <p:ph type="sldImg"/>
          </p:nvPr>
        </p:nvSpPr>
        <p:spPr/>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[01m; bis 14:14 --- Folie 20.13-20.14 (2)]</a:t>
            </a:r>
          </a:p>
          <a:p>
            <a:r>
              <a:rPr lang="de-DE" dirty="0"/>
              <a:t>ID: 20.03.01.08_v | Einheit 20: Einführung in die Konzeptentwicklung | Baustein 3: Schritte der Konzeptentwicklung</a:t>
            </a:r>
          </a:p>
          <a:p>
            <a:r>
              <a:rPr lang="de-DE" dirty="0"/>
              <a:t>Inhalt 1: Konzept Teil 7 (Vortrag) | Schritt 8: WL referiert</a:t>
            </a:r>
          </a:p>
          <a:p>
            <a:endParaRPr lang="de-DE" dirty="0"/>
          </a:p>
          <a:p>
            <a:r>
              <a:rPr lang="de-DE" dirty="0"/>
              <a:t>Aktive Rolle:</a:t>
            </a:r>
          </a:p>
          <a:p>
            <a:r>
              <a:rPr lang="de-DE" dirty="0"/>
              <a:t>Vortrag: Schritt 7</a:t>
            </a:r>
          </a:p>
          <a:p>
            <a:r>
              <a:rPr lang="de-DE" dirty="0"/>
              <a:t>- Lehrdrehbuch entwickeln</a:t>
            </a:r>
          </a:p>
          <a:p>
            <a:r>
              <a:rPr lang="de-DE" dirty="0"/>
              <a:t>- Ein- und Ausatmen wiederholen (ggf. ins Plenum fragen)</a:t>
            </a:r>
          </a:p>
          <a:p>
            <a:r>
              <a:rPr lang="de-DE" dirty="0"/>
              <a:t>- bei Blick auf Tabelle: kurz, mittel und lang (KML) erwähnen, womit Alternativen für Methoden und Ablauf konzipiert werden können</a:t>
            </a:r>
          </a:p>
        </p:txBody>
      </p:sp>
      <p:sp>
        <p:nvSpPr>
          <p:cNvPr id="4" name="Slide Number Placeholder 3"/>
          <p:cNvSpPr>
            <a:spLocks noGrp="1"/>
          </p:cNvSpPr>
          <p:nvPr>
            <p:ph type="sldNum" sz="quarter" idx="10"/>
          </p:nvPr>
        </p:nvSpPr>
        <p:spPr/>
        <p:txBody>
          <a:bodyPr/>
          <a:lstStyle/>
          <a:p>
            <a:fld id="{F7D6F4EC-1B29-C3F2-9C92-B1885139150B}" type="slidenum">
              <a:rPr lang="de-DE"/>
              <a:pPr/>
              <a:t>78</a:t>
            </a:fld>
            <a:endParaRPr lang="de-DE"/>
          </a:p>
        </p:txBody>
      </p:sp>
      <p:sp>
        <p:nvSpPr>
          <p:cNvPr id="7" name="Folienbildplatzhalter 6">
            <a:extLst>
              <a:ext uri="{FF2B5EF4-FFF2-40B4-BE49-F238E27FC236}">
                <a16:creationId xmlns:a16="http://schemas.microsoft.com/office/drawing/2014/main" id="{281A5193-03E6-8AC9-908E-D47E618EFF3B}"/>
              </a:ext>
            </a:extLst>
          </p:cNvPr>
          <p:cNvSpPr>
            <a:spLocks noGrp="1" noRot="1" noChangeAspect="1"/>
          </p:cNvSpPr>
          <p:nvPr>
            <p:ph type="sldImg"/>
          </p:nvPr>
        </p:nvSpPr>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09:20 --- Folie 14.5-14.8 (4)]</a:t>
            </a:r>
          </a:p>
          <a:p>
            <a:r>
              <a:rPr lang="de-DE" dirty="0"/>
              <a:t>ID: 14.03.01.01_v | Einheit 14: Begrüßung und Orientierung am 2. Tag | Baustein 3: Orientieren</a:t>
            </a:r>
          </a:p>
          <a:p>
            <a:r>
              <a:rPr lang="de-DE" dirty="0"/>
              <a:t>Inhalt 1: Programm Tag 2 (Vortrag) | Schritt 1: WL referiert</a:t>
            </a:r>
          </a:p>
          <a:p>
            <a:endParaRPr lang="de-DE" dirty="0"/>
          </a:p>
          <a:p>
            <a:r>
              <a:rPr lang="de-DE" dirty="0"/>
              <a:t>Aktive Rolle:</a:t>
            </a:r>
          </a:p>
          <a:p>
            <a:r>
              <a:rPr lang="de-DE" dirty="0"/>
              <a:t>Vortrag:</a:t>
            </a:r>
          </a:p>
          <a:p>
            <a:r>
              <a:rPr lang="de-DE" dirty="0"/>
              <a:t>- Original Workshoplandkarte durchgehen</a:t>
            </a:r>
          </a:p>
          <a:p>
            <a:r>
              <a:rPr lang="de-DE" dirty="0"/>
              <a:t>- Workshoplandkarte Screenshot mit Wünschen / Anliegen TN des ersten Tages durchgehen</a:t>
            </a:r>
          </a:p>
          <a:p>
            <a:r>
              <a:rPr lang="de-DE" dirty="0"/>
              <a:t>- Tagesplan vorstellen</a:t>
            </a:r>
          </a:p>
          <a:p>
            <a:endParaRPr lang="de-DE" dirty="0"/>
          </a:p>
          <a:p>
            <a:r>
              <a:rPr lang="de-DE" dirty="0"/>
              <a:t>Passive Rolle:</a:t>
            </a:r>
          </a:p>
          <a:p>
            <a:r>
              <a:rPr lang="de-DE" dirty="0"/>
              <a:t>* Vorbereitung Folie "Workshoplandkarte mit Wünsche und Anliegen TN" aus Tag 1: Screenshot aus Folie Tag 1 "Wünsche und Anliegen TN" einfügen.</a:t>
            </a:r>
          </a:p>
        </p:txBody>
      </p:sp>
      <p:sp>
        <p:nvSpPr>
          <p:cNvPr id="4" name="Slide Number Placeholder 3"/>
          <p:cNvSpPr>
            <a:spLocks noGrp="1"/>
          </p:cNvSpPr>
          <p:nvPr>
            <p:ph type="sldNum" sz="quarter" idx="10"/>
          </p:nvPr>
        </p:nvSpPr>
        <p:spPr/>
        <p:txBody>
          <a:bodyPr/>
          <a:lstStyle/>
          <a:p>
            <a:fld id="{F08D3908-A35F-DC68-AAC3-B29F1DCB6F74}" type="slidenum">
              <a:rPr lang="de-DE"/>
              <a:pPr/>
              <a:t>7</a:t>
            </a:fld>
            <a:endParaRPr lang="de-DE"/>
          </a:p>
        </p:txBody>
      </p:sp>
      <p:sp>
        <p:nvSpPr>
          <p:cNvPr id="7" name="Folienbildplatzhalter 6">
            <a:extLst>
              <a:ext uri="{FF2B5EF4-FFF2-40B4-BE49-F238E27FC236}">
                <a16:creationId xmlns:a16="http://schemas.microsoft.com/office/drawing/2014/main" id="{87A65ED6-EDC7-BE07-FB34-BE68D8165D47}"/>
              </a:ext>
            </a:extLst>
          </p:cNvPr>
          <p:cNvSpPr>
            <a:spLocks noGrp="1" noRot="1" noChangeAspect="1"/>
          </p:cNvSpPr>
          <p:nvPr>
            <p:ph type="sldImg"/>
          </p:nvPr>
        </p:nvSpPr>
        <p:spPr/>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izenplatzhalter 2"/>
          <p:cNvSpPr>
            <a:spLocks noGrp="1"/>
          </p:cNvSpPr>
          <p:nvPr>
            <p:ph type="body" idx="1"/>
          </p:nvPr>
        </p:nvSpPr>
        <p:spPr/>
        <p:txBody>
          <a:bodyPr/>
          <a:lstStyle/>
          <a:p>
            <a:r>
              <a:rPr lang="de-DE" dirty="0"/>
              <a:t>[01m; bis 14:14 --- Folie 20.13-20.14 (2)]</a:t>
            </a:r>
          </a:p>
          <a:p>
            <a:r>
              <a:rPr lang="de-DE" dirty="0"/>
              <a:t>ID: 20.03.01.08_v | Einheit 20: Einführung in die Konzeptentwicklung | Baustein 3: Schritte der Konzeptentwicklung</a:t>
            </a:r>
          </a:p>
          <a:p>
            <a:r>
              <a:rPr lang="de-DE" dirty="0"/>
              <a:t>Inhalt 1: Konzept Teil 7 (Vortrag) | Schritt 8: WL referiert</a:t>
            </a:r>
          </a:p>
          <a:p>
            <a:endParaRPr lang="de-DE" dirty="0"/>
          </a:p>
          <a:p>
            <a:r>
              <a:rPr lang="de-DE" dirty="0"/>
              <a:t>Aktive Rolle:</a:t>
            </a:r>
          </a:p>
          <a:p>
            <a:r>
              <a:rPr lang="de-DE" dirty="0"/>
              <a:t>Vortrag: Schritt 7</a:t>
            </a:r>
          </a:p>
          <a:p>
            <a:r>
              <a:rPr lang="de-DE" dirty="0"/>
              <a:t>- Lehrdrehbuch entwickeln</a:t>
            </a:r>
          </a:p>
          <a:p>
            <a:r>
              <a:rPr lang="de-DE" dirty="0"/>
              <a:t>- Ein- und Ausatmen wiederholen (ggf. ins Plenum fragen)</a:t>
            </a:r>
          </a:p>
          <a:p>
            <a:r>
              <a:rPr lang="de-DE" dirty="0"/>
              <a:t>- bei Blick auf Tabelle: kurz, mittel und lang (KML) erwähnen, womit Alternativen für Methoden und Ablauf konzipiert werden können</a:t>
            </a:r>
          </a:p>
        </p:txBody>
      </p:sp>
      <p:sp>
        <p:nvSpPr>
          <p:cNvPr id="5" name="Folienbildplatzhalter 4">
            <a:extLst>
              <a:ext uri="{FF2B5EF4-FFF2-40B4-BE49-F238E27FC236}">
                <a16:creationId xmlns:a16="http://schemas.microsoft.com/office/drawing/2014/main" id="{E68C1B08-31EB-736E-D645-32C426997393}"/>
              </a:ext>
            </a:extLst>
          </p:cNvPr>
          <p:cNvSpPr>
            <a:spLocks noGrp="1" noRot="1" noChangeAspect="1"/>
          </p:cNvSpPr>
          <p:nvPr>
            <p:ph type="sldImg"/>
          </p:nvPr>
        </p:nvSpPr>
        <p:spPr>
          <a:xfrm>
            <a:off x="123825" y="395288"/>
            <a:ext cx="4895850" cy="2754312"/>
          </a:xfrm>
        </p:spPr>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izenplatzhalter 2"/>
          <p:cNvSpPr>
            <a:spLocks noGrp="1"/>
          </p:cNvSpPr>
          <p:nvPr>
            <p:ph type="body" idx="1"/>
          </p:nvPr>
        </p:nvSpPr>
        <p:spPr/>
        <p:txBody>
          <a:bodyPr/>
          <a:lstStyle/>
          <a:p>
            <a:r>
              <a:rPr lang="de-DE" dirty="0"/>
              <a:t>[01m; bis 14:15 --- Folie 20.15 (1)]</a:t>
            </a:r>
          </a:p>
          <a:p>
            <a:r>
              <a:rPr lang="de-DE" dirty="0"/>
              <a:t>ID: 20.03.01.09_v | Einheit 20: Einführung in die Konzeptentwicklung | Baustein 3: Schritte der Konzeptentwicklung</a:t>
            </a:r>
          </a:p>
          <a:p>
            <a:r>
              <a:rPr lang="de-DE" dirty="0"/>
              <a:t>Inhalt 1: Konzept Teil 8 (Vortrag) | Schritt 9: WL referiert</a:t>
            </a:r>
          </a:p>
          <a:p>
            <a:endParaRPr lang="de-DE" dirty="0"/>
          </a:p>
          <a:p>
            <a:r>
              <a:rPr lang="de-DE" dirty="0"/>
              <a:t>Aktive Rolle:</a:t>
            </a:r>
          </a:p>
          <a:p>
            <a:r>
              <a:rPr lang="de-DE" dirty="0"/>
              <a:t>Vortrag: Schritt 8</a:t>
            </a:r>
          </a:p>
          <a:p>
            <a:r>
              <a:rPr lang="de-DE" dirty="0"/>
              <a:t>- Konzept prüfen</a:t>
            </a:r>
          </a:p>
          <a:p>
            <a:r>
              <a:rPr lang="de-DE" dirty="0"/>
              <a:t>- letzter Schritt mit einigen Leitfragen, um Konzept zu prüfen</a:t>
            </a:r>
          </a:p>
          <a:p>
            <a:endParaRPr lang="de-DE" dirty="0"/>
          </a:p>
          <a:p>
            <a:r>
              <a:rPr lang="de-DE" dirty="0"/>
              <a:t>Werden die gesteckten Ziele wirklich erreicht?</a:t>
            </a:r>
          </a:p>
          <a:p>
            <a:r>
              <a:rPr lang="de-DE" dirty="0"/>
              <a:t>Passt das Vorhaben zur Zielgruppe?</a:t>
            </a:r>
          </a:p>
          <a:p>
            <a:r>
              <a:rPr lang="de-DE" dirty="0"/>
              <a:t>Gibt es Einleitung, Hauptteil und Schluss?</a:t>
            </a:r>
          </a:p>
          <a:p>
            <a:r>
              <a:rPr lang="de-DE" dirty="0"/>
              <a:t>Gibt es einen thematischen und einen sozialen Einstieg?</a:t>
            </a:r>
          </a:p>
          <a:p>
            <a:r>
              <a:rPr lang="de-DE" dirty="0"/>
              <a:t>Stimmt der Wechsel von Einatmen und Ausatmen?</a:t>
            </a:r>
          </a:p>
          <a:p>
            <a:r>
              <a:rPr lang="de-DE" dirty="0"/>
              <a:t>Stimmt der Wechsel von Input, Übung und Reflexion?</a:t>
            </a:r>
          </a:p>
          <a:p>
            <a:r>
              <a:rPr lang="de-DE" dirty="0"/>
              <a:t>Ist der Schluss knackig und feuert den Lerntransfer an?</a:t>
            </a:r>
          </a:p>
          <a:p>
            <a:r>
              <a:rPr lang="de-DE" dirty="0"/>
              <a:t>Stimmt der Zeitansatz? Wo könnte es knapp werden?</a:t>
            </a:r>
          </a:p>
          <a:p>
            <a:r>
              <a:rPr lang="de-DE" dirty="0"/>
              <a:t>Könnten an bestimmten Stellen im Kurs Längen entstehen?</a:t>
            </a:r>
          </a:p>
          <a:p>
            <a:r>
              <a:rPr lang="de-DE" dirty="0"/>
              <a:t>Würde ich selbst gerne teilnehmen wollen?</a:t>
            </a:r>
          </a:p>
          <a:p>
            <a:endParaRPr lang="de-DE" dirty="0"/>
          </a:p>
          <a:p>
            <a:endParaRPr lang="de-DE" dirty="0"/>
          </a:p>
          <a:p>
            <a:endParaRPr lang="de-DE" dirty="0"/>
          </a:p>
        </p:txBody>
      </p:sp>
      <p:sp>
        <p:nvSpPr>
          <p:cNvPr id="4" name="Foliennummernplatzhalter 3"/>
          <p:cNvSpPr>
            <a:spLocks noGrp="1"/>
          </p:cNvSpPr>
          <p:nvPr>
            <p:ph type="sldNum" sz="quarter" idx="5"/>
          </p:nvPr>
        </p:nvSpPr>
        <p:spPr/>
        <p:txBody>
          <a:bodyPr/>
          <a:lstStyle/>
          <a:p>
            <a:fld id="{8EAAC689-E6F8-4900-9BA8-F5156BA58BEB}" type="slidenum">
              <a:rPr lang="de-DE"/>
              <a:pPr/>
              <a:t>80</a:t>
            </a:fld>
            <a:endParaRPr lang="de-DE"/>
          </a:p>
        </p:txBody>
      </p:sp>
      <p:sp>
        <p:nvSpPr>
          <p:cNvPr id="7" name="Folienbildplatzhalter 6">
            <a:extLst>
              <a:ext uri="{FF2B5EF4-FFF2-40B4-BE49-F238E27FC236}">
                <a16:creationId xmlns:a16="http://schemas.microsoft.com/office/drawing/2014/main" id="{CFF3FC19-4305-185E-2D78-F266C5CD614C}"/>
              </a:ext>
            </a:extLst>
          </p:cNvPr>
          <p:cNvSpPr>
            <a:spLocks noGrp="1" noRot="1" noChangeAspect="1"/>
          </p:cNvSpPr>
          <p:nvPr>
            <p:ph type="sldImg"/>
          </p:nvPr>
        </p:nvSpPr>
        <p:spPr/>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[15m; bis 14:30 --- Folie na (na)]</a:t>
            </a:r>
          </a:p>
          <a:p>
            <a:r>
              <a:rPr lang="de-DE" dirty="0"/>
              <a:t>ID: 20.04.01.01_v | Einheit 20: Kaffeepause | Baustein 4: na</a:t>
            </a:r>
          </a:p>
          <a:p>
            <a:r>
              <a:rPr lang="de-DE" dirty="0"/>
              <a:t>Inhalt 1: Pause (na) | Schritt 1: na</a:t>
            </a:r>
          </a:p>
          <a:p>
            <a:endParaRPr lang="de-DE" dirty="0"/>
          </a:p>
          <a:p>
            <a:r>
              <a:rPr lang="de-DE" dirty="0"/>
              <a:t>Aktive Rolle:</a:t>
            </a:r>
          </a:p>
          <a:p>
            <a:r>
              <a:rPr lang="de-DE" dirty="0"/>
              <a:t>Pause</a:t>
            </a:r>
          </a:p>
          <a:p>
            <a:endParaRPr lang="de-DE" dirty="0"/>
          </a:p>
          <a:p>
            <a:r>
              <a:rPr lang="de-DE" dirty="0"/>
              <a:t>Passive Rolle:</a:t>
            </a:r>
          </a:p>
          <a:p>
            <a:r>
              <a:rPr lang="de-DE" dirty="0"/>
              <a:t>* Ende Pausen-Zeit in Chat</a:t>
            </a:r>
          </a:p>
          <a:p>
            <a:r>
              <a:rPr lang="de-DE" dirty="0"/>
              <a:t>* Folie Methodenübersicht (Folie: 4) endgültig anpassen. Nicht verwendete Methoden streichen, bevor Folie gleich gezeigt wird.</a:t>
            </a:r>
          </a:p>
        </p:txBody>
      </p:sp>
      <p:sp>
        <p:nvSpPr>
          <p:cNvPr id="4" name="Slide Number Placeholder 3"/>
          <p:cNvSpPr>
            <a:spLocks noGrp="1"/>
          </p:cNvSpPr>
          <p:nvPr>
            <p:ph type="sldNum" sz="quarter" idx="10"/>
          </p:nvPr>
        </p:nvSpPr>
        <p:spPr/>
        <p:txBody>
          <a:bodyPr/>
          <a:lstStyle/>
          <a:p>
            <a:fld id="{09517609-D38F-35EB-D103-51A2A8A459B8}" type="slidenum">
              <a:rPr lang="de-DE"/>
              <a:pPr/>
              <a:t>81</a:t>
            </a:fld>
            <a:endParaRPr lang="de-DE"/>
          </a:p>
        </p:txBody>
      </p:sp>
      <p:sp>
        <p:nvSpPr>
          <p:cNvPr id="7" name="Folienbildplatzhalter 6">
            <a:extLst>
              <a:ext uri="{FF2B5EF4-FFF2-40B4-BE49-F238E27FC236}">
                <a16:creationId xmlns:a16="http://schemas.microsoft.com/office/drawing/2014/main" id="{AA2924DB-386D-7955-A6A1-47C6C9AF00DA}"/>
              </a:ext>
            </a:extLst>
          </p:cNvPr>
          <p:cNvSpPr>
            <a:spLocks noGrp="1" noRot="1" noChangeAspect="1"/>
          </p:cNvSpPr>
          <p:nvPr>
            <p:ph type="sldImg"/>
          </p:nvPr>
        </p:nvSpPr>
        <p:spPr/>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[07m; bis 14:37 --- Folie 21.1-21.2 (2)]</a:t>
            </a:r>
          </a:p>
          <a:p>
            <a:r>
              <a:rPr lang="de-DE" dirty="0"/>
              <a:t>ID: 21.01.01.01_v | Einheit 21: Didaktische Methoden | Baustein 1: Verwendete Methoden</a:t>
            </a:r>
          </a:p>
          <a:p>
            <a:r>
              <a:rPr lang="de-DE" dirty="0"/>
              <a:t>Inhalt 1: Methoden (Zwischenbilanz) | Schritt 1: 1/2 TN geben Input</a:t>
            </a:r>
          </a:p>
          <a:p>
            <a:endParaRPr lang="de-DE" dirty="0"/>
          </a:p>
          <a:p>
            <a:r>
              <a:rPr lang="de-DE" dirty="0"/>
              <a:t>Aktive Rolle:</a:t>
            </a:r>
          </a:p>
          <a:p>
            <a:r>
              <a:rPr lang="de-DE" dirty="0"/>
              <a:t>Aufgabenstellung:</a:t>
            </a:r>
          </a:p>
          <a:p>
            <a:r>
              <a:rPr lang="de-DE" dirty="0"/>
              <a:t>- "Welche Methoden wurden im Laufe des Workshops angewendet und welches Ziel wurde damit verfolgt?"</a:t>
            </a:r>
          </a:p>
          <a:p>
            <a:r>
              <a:rPr lang="de-DE" dirty="0"/>
              <a:t>- Bitte Antworten einfach in den Raum rufen</a:t>
            </a:r>
          </a:p>
          <a:p>
            <a:r>
              <a:rPr lang="de-DE" dirty="0"/>
              <a:t>- auf 2-3 Methoden eingehen, dann übergehen zur Übersichtsfolie aller Methoden</a:t>
            </a:r>
          </a:p>
          <a:p>
            <a:r>
              <a:rPr lang="de-DE" dirty="0"/>
              <a:t>- Hinweis: virtueller Zuruf ohne Verschriftlichung der Ergebnisse</a:t>
            </a:r>
          </a:p>
        </p:txBody>
      </p:sp>
      <p:sp>
        <p:nvSpPr>
          <p:cNvPr id="4" name="Slide Number Placeholder 3"/>
          <p:cNvSpPr>
            <a:spLocks noGrp="1"/>
          </p:cNvSpPr>
          <p:nvPr>
            <p:ph type="sldNum" sz="quarter" idx="10"/>
          </p:nvPr>
        </p:nvSpPr>
        <p:spPr/>
        <p:txBody>
          <a:bodyPr/>
          <a:lstStyle/>
          <a:p>
            <a:fld id="{AD274C59-1627-BB73-7B9F-EEFC149414ED}" type="slidenum">
              <a:rPr lang="de-DE"/>
              <a:pPr/>
              <a:t>82</a:t>
            </a:fld>
            <a:endParaRPr lang="de-DE"/>
          </a:p>
        </p:txBody>
      </p:sp>
      <p:sp>
        <p:nvSpPr>
          <p:cNvPr id="7" name="Folienbildplatzhalter 6">
            <a:extLst>
              <a:ext uri="{FF2B5EF4-FFF2-40B4-BE49-F238E27FC236}">
                <a16:creationId xmlns:a16="http://schemas.microsoft.com/office/drawing/2014/main" id="{B0A815B5-DD51-C316-A30F-9CA9B7C37F5E}"/>
              </a:ext>
            </a:extLst>
          </p:cNvPr>
          <p:cNvSpPr>
            <a:spLocks noGrp="1" noRot="1" noChangeAspect="1"/>
          </p:cNvSpPr>
          <p:nvPr>
            <p:ph type="sldImg"/>
          </p:nvPr>
        </p:nvSpPr>
        <p:spPr/>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[07m; bis 14:37 --- Folie 21.1-21.2 (2)]</a:t>
            </a:r>
          </a:p>
          <a:p>
            <a:r>
              <a:rPr lang="de-DE" dirty="0"/>
              <a:t>ID: 21.01.01.01_v | Einheit 21: Didaktische Methoden | Baustein 1: Verwendete Methoden</a:t>
            </a:r>
          </a:p>
          <a:p>
            <a:r>
              <a:rPr lang="de-DE" dirty="0"/>
              <a:t>Inhalt 1: Methoden (Zwischenbilanz) | Schritt 1: 1/2 TN geben Input</a:t>
            </a:r>
          </a:p>
          <a:p>
            <a:endParaRPr lang="de-DE" dirty="0"/>
          </a:p>
          <a:p>
            <a:r>
              <a:rPr lang="de-DE" dirty="0"/>
              <a:t>Aktive Rolle:</a:t>
            </a:r>
          </a:p>
          <a:p>
            <a:r>
              <a:rPr lang="de-DE" dirty="0"/>
              <a:t>Aufgabenstellung:</a:t>
            </a:r>
          </a:p>
          <a:p>
            <a:r>
              <a:rPr lang="de-DE" dirty="0"/>
              <a:t>- "Welche Methoden wurden im Laufe des Workshops angewendet und welches Ziel wurde damit verfolgt?"</a:t>
            </a:r>
          </a:p>
          <a:p>
            <a:r>
              <a:rPr lang="de-DE" dirty="0"/>
              <a:t>- Bitte Antworten einfach in den Raum rufen</a:t>
            </a:r>
          </a:p>
          <a:p>
            <a:r>
              <a:rPr lang="de-DE" dirty="0"/>
              <a:t>- auf 2-3 Methoden eingehen, dann übergehen zur Übersichtsfolie aller Methoden</a:t>
            </a:r>
          </a:p>
          <a:p>
            <a:r>
              <a:rPr lang="de-DE" dirty="0"/>
              <a:t>- Hinweis: virtueller Zuruf ohne Verschriftlichung der Ergebnisse</a:t>
            </a:r>
          </a:p>
        </p:txBody>
      </p:sp>
      <p:sp>
        <p:nvSpPr>
          <p:cNvPr id="4" name="Slide Number Placeholder 3"/>
          <p:cNvSpPr>
            <a:spLocks noGrp="1"/>
          </p:cNvSpPr>
          <p:nvPr>
            <p:ph type="sldNum" sz="quarter" idx="10"/>
          </p:nvPr>
        </p:nvSpPr>
        <p:spPr/>
        <p:txBody>
          <a:bodyPr/>
          <a:lstStyle/>
          <a:p>
            <a:fld id="{BC61FDEF-E00D-3394-4BC1-3FED19AA324B}" type="slidenum">
              <a:rPr lang="de-DE"/>
              <a:pPr/>
              <a:t>83</a:t>
            </a:fld>
            <a:endParaRPr lang="de-DE"/>
          </a:p>
        </p:txBody>
      </p:sp>
      <p:sp>
        <p:nvSpPr>
          <p:cNvPr id="7" name="Folienbildplatzhalter 6">
            <a:extLst>
              <a:ext uri="{FF2B5EF4-FFF2-40B4-BE49-F238E27FC236}">
                <a16:creationId xmlns:a16="http://schemas.microsoft.com/office/drawing/2014/main" id="{A6415547-FB5F-6640-FEBA-732C3F2FBB91}"/>
              </a:ext>
            </a:extLst>
          </p:cNvPr>
          <p:cNvSpPr>
            <a:spLocks noGrp="1" noRot="1" noChangeAspect="1"/>
          </p:cNvSpPr>
          <p:nvPr>
            <p:ph type="sldImg"/>
          </p:nvPr>
        </p:nvSpPr>
        <p:spPr/>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[12m; bis 14:49 --- Folie 21.3 (1)]</a:t>
            </a:r>
          </a:p>
          <a:p>
            <a:r>
              <a:rPr lang="de-DE" dirty="0"/>
              <a:t>ID: 21.01.02.01_v | Einheit 21: Didaktische Methoden | Baustein 1: Verwendete Methoden</a:t>
            </a:r>
          </a:p>
          <a:p>
            <a:r>
              <a:rPr lang="de-DE" dirty="0"/>
              <a:t>Inhalt 2: Methoden (Zwischenbilanz) | Schritt 1: 2/2 WL moderiert</a:t>
            </a:r>
          </a:p>
          <a:p>
            <a:endParaRPr lang="de-DE" dirty="0"/>
          </a:p>
          <a:p>
            <a:r>
              <a:rPr lang="de-DE" dirty="0"/>
              <a:t>Aktive Rolle:</a:t>
            </a:r>
          </a:p>
          <a:p>
            <a:r>
              <a:rPr lang="de-DE" dirty="0"/>
              <a:t>Vortrag:</a:t>
            </a:r>
          </a:p>
          <a:p>
            <a:r>
              <a:rPr lang="de-DE" dirty="0"/>
              <a:t>- Tabelle durchgehen, alle Methoden und deren Ziele abklopfen</a:t>
            </a:r>
          </a:p>
          <a:p>
            <a:r>
              <a:rPr lang="de-DE" dirty="0"/>
              <a:t>- Auf das K-M-L-Prinzip hinweisen (Methoden können kurz, mittel oder lang sein).</a:t>
            </a:r>
          </a:p>
        </p:txBody>
      </p:sp>
      <p:sp>
        <p:nvSpPr>
          <p:cNvPr id="4" name="Slide Number Placeholder 3"/>
          <p:cNvSpPr>
            <a:spLocks noGrp="1"/>
          </p:cNvSpPr>
          <p:nvPr>
            <p:ph type="sldNum" sz="quarter" idx="10"/>
          </p:nvPr>
        </p:nvSpPr>
        <p:spPr/>
        <p:txBody>
          <a:bodyPr/>
          <a:lstStyle/>
          <a:p>
            <a:fld id="{5434C65A-F483-90F7-A1ED-87FB1D6212B1}" type="slidenum">
              <a:rPr lang="de-DE"/>
              <a:pPr/>
              <a:t>84</a:t>
            </a:fld>
            <a:endParaRPr lang="de-DE"/>
          </a:p>
        </p:txBody>
      </p:sp>
      <p:sp>
        <p:nvSpPr>
          <p:cNvPr id="7" name="Folienbildplatzhalter 6">
            <a:extLst>
              <a:ext uri="{FF2B5EF4-FFF2-40B4-BE49-F238E27FC236}">
                <a16:creationId xmlns:a16="http://schemas.microsoft.com/office/drawing/2014/main" id="{37C86569-2999-EAE3-D09C-E3B3151A8E81}"/>
              </a:ext>
            </a:extLst>
          </p:cNvPr>
          <p:cNvSpPr>
            <a:spLocks noGrp="1" noRot="1" noChangeAspect="1"/>
          </p:cNvSpPr>
          <p:nvPr>
            <p:ph type="sldImg"/>
          </p:nvPr>
        </p:nvSpPr>
        <p:spPr/>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[03m; bis 14:52 --- Folie 21.4 (1)]</a:t>
            </a:r>
          </a:p>
          <a:p>
            <a:r>
              <a:rPr lang="de-DE" dirty="0"/>
              <a:t>ID: 21.02.01.01_v | Einheit 21: Didaktische Methoden | Baustein 2: Entwicklung Methoden</a:t>
            </a:r>
          </a:p>
          <a:p>
            <a:r>
              <a:rPr lang="de-DE" dirty="0"/>
              <a:t>Inhalt 1: Methodenentwicklung (Schema X) | Schritt 1: 1/3 WL Vorbereitung BR</a:t>
            </a:r>
          </a:p>
          <a:p>
            <a:endParaRPr lang="de-DE" dirty="0"/>
          </a:p>
          <a:p>
            <a:r>
              <a:rPr lang="de-DE" dirty="0"/>
              <a:t>Aktive Rolle:</a:t>
            </a:r>
          </a:p>
          <a:p>
            <a:r>
              <a:rPr lang="de-DE" dirty="0"/>
              <a:t>Aufgabenstellung:</a:t>
            </a:r>
          </a:p>
          <a:p>
            <a:r>
              <a:rPr lang="de-DE" dirty="0"/>
              <a:t>- Aufteilung TN in 3 BR, ein Whiteboard je Gruppe</a:t>
            </a:r>
          </a:p>
          <a:p>
            <a:r>
              <a:rPr lang="de-DE" dirty="0"/>
              <a:t>- "Bitte entwickelt in Gruppen eine eigene Methode. </a:t>
            </a:r>
            <a:r>
              <a:rPr lang="de-DE" dirty="0" err="1"/>
              <a:t>Dokuentiert</a:t>
            </a:r>
            <a:r>
              <a:rPr lang="de-DE" dirty="0"/>
              <a:t> diese bitte im sog. Schema-X auf dem Whiteboard Eurer Gruppe."</a:t>
            </a:r>
          </a:p>
          <a:p>
            <a:r>
              <a:rPr lang="de-DE" dirty="0"/>
              <a:t>- BR Zeit: 15 min</a:t>
            </a:r>
          </a:p>
          <a:p>
            <a:r>
              <a:rPr lang="de-DE" dirty="0"/>
              <a:t>- Vorstellung entwickelter Methode nach BR durch Gruppe im Plenum, max. 4 min</a:t>
            </a:r>
          </a:p>
          <a:p>
            <a:r>
              <a:rPr lang="de-DE" dirty="0"/>
              <a:t>- "Namen der TN in den Gruppen werden gleich vorgelesen. Bitte Link der richtigen Gruppe VOR Wechsel in BR klicken."</a:t>
            </a:r>
          </a:p>
          <a:p>
            <a:endParaRPr lang="de-DE" dirty="0"/>
          </a:p>
          <a:p>
            <a:r>
              <a:rPr lang="de-DE" dirty="0"/>
              <a:t>Passive Rolle:</a:t>
            </a:r>
          </a:p>
          <a:p>
            <a:r>
              <a:rPr lang="de-DE" dirty="0"/>
              <a:t>* BR-Räume vorbereiten (3 Gruppen)</a:t>
            </a:r>
          </a:p>
          <a:p>
            <a:r>
              <a:rPr lang="de-DE" dirty="0"/>
              <a:t>* ggf. Reduktion auf min. 2 Gruppen wenn</a:t>
            </a:r>
          </a:p>
          <a:p>
            <a:r>
              <a:rPr lang="de-DE" dirty="0"/>
              <a:t>  a) Zeit knapp oder</a:t>
            </a:r>
          </a:p>
          <a:p>
            <a:r>
              <a:rPr lang="de-DE" dirty="0"/>
              <a:t>  b) &lt; 9 TN (min. 3 TN/Gruppe)</a:t>
            </a:r>
          </a:p>
          <a:p>
            <a:r>
              <a:rPr lang="de-DE" dirty="0"/>
              <a:t>* in Chat: Links zum Whiteboard</a:t>
            </a:r>
          </a:p>
          <a:p>
            <a:r>
              <a:rPr lang="de-DE" dirty="0"/>
              <a:t>* in Chat: Aufgabenstellung</a:t>
            </a:r>
          </a:p>
          <a:p>
            <a:r>
              <a:rPr lang="de-DE" dirty="0"/>
              <a:t>* Vorlesen, welche Person in welcher Gruppe ist (1 bis 3)</a:t>
            </a:r>
          </a:p>
          <a:p>
            <a:endParaRPr lang="de-DE" dirty="0"/>
          </a:p>
          <a:p>
            <a:r>
              <a:rPr lang="de-DE" dirty="0"/>
              <a:t>--- Text für Chat---</a:t>
            </a:r>
          </a:p>
          <a:p>
            <a:r>
              <a:rPr lang="de-DE" dirty="0"/>
              <a:t>Aufgabenstellung für Breakout-Room:</a:t>
            </a:r>
          </a:p>
          <a:p>
            <a:r>
              <a:rPr lang="de-DE" dirty="0"/>
              <a:t>- Bitte entwickelt in Eurer Gruppe eine eigene Methode.</a:t>
            </a:r>
          </a:p>
          <a:p>
            <a:r>
              <a:rPr lang="de-DE" dirty="0"/>
              <a:t>- Nutzt zur Entwicklung und Dokumentation bitte das "Schema-X".</a:t>
            </a:r>
          </a:p>
          <a:p>
            <a:r>
              <a:rPr lang="de-DE" dirty="0"/>
              <a:t>- Zeit: 15 min</a:t>
            </a:r>
          </a:p>
          <a:p>
            <a:r>
              <a:rPr lang="de-DE" dirty="0"/>
              <a:t>- Bitte bereitet Euch darauf vor Euer Ergebnis im Anschluss im Plenum vorzustellen, Ihr habt dafür max. 4 min Zeit</a:t>
            </a:r>
          </a:p>
          <a:p>
            <a:r>
              <a:rPr lang="de-DE" dirty="0"/>
              <a:t>- Bitte den Link der Gruppe verwenden, der Ihr zugeordnet seid.</a:t>
            </a:r>
          </a:p>
          <a:p>
            <a:endParaRPr lang="de-DE" dirty="0"/>
          </a:p>
          <a:p>
            <a:r>
              <a:rPr lang="de-DE" dirty="0"/>
              <a:t>--- Ressource für Chat---</a:t>
            </a:r>
          </a:p>
          <a:p>
            <a:r>
              <a:rPr lang="de-DE" dirty="0"/>
              <a:t>Vorlage Schema-X: https://miro.com/app/board/uXjVNIK2m_M=/</a:t>
            </a:r>
          </a:p>
        </p:txBody>
      </p:sp>
      <p:sp>
        <p:nvSpPr>
          <p:cNvPr id="4" name="Slide Number Placeholder 3"/>
          <p:cNvSpPr>
            <a:spLocks noGrp="1"/>
          </p:cNvSpPr>
          <p:nvPr>
            <p:ph type="sldNum" sz="quarter" idx="10"/>
          </p:nvPr>
        </p:nvSpPr>
        <p:spPr/>
        <p:txBody>
          <a:bodyPr/>
          <a:lstStyle/>
          <a:p>
            <a:fld id="{7D34FC9E-7D57-8EBE-12B3-5C8021ED66AE}" type="slidenum">
              <a:rPr lang="de-DE"/>
              <a:pPr/>
              <a:t>85</a:t>
            </a:fld>
            <a:endParaRPr lang="de-DE"/>
          </a:p>
        </p:txBody>
      </p:sp>
      <p:sp>
        <p:nvSpPr>
          <p:cNvPr id="7" name="Folienbildplatzhalter 6">
            <a:extLst>
              <a:ext uri="{FF2B5EF4-FFF2-40B4-BE49-F238E27FC236}">
                <a16:creationId xmlns:a16="http://schemas.microsoft.com/office/drawing/2014/main" id="{B81854A4-B307-98D4-7594-F4483BF4C77D}"/>
              </a:ext>
            </a:extLst>
          </p:cNvPr>
          <p:cNvSpPr>
            <a:spLocks noGrp="1" noRot="1" noChangeAspect="1"/>
          </p:cNvSpPr>
          <p:nvPr>
            <p:ph type="sldImg"/>
          </p:nvPr>
        </p:nvSpPr>
        <p:spPr/>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[15m; bis 15:07 --- Folie 21.5 (1)]</a:t>
            </a:r>
          </a:p>
          <a:p>
            <a:r>
              <a:rPr lang="de-DE" dirty="0"/>
              <a:t>ID: 21.02.01.02_v | Einheit 21: Didaktische Methoden | Baustein 2: Entwicklung Methoden</a:t>
            </a:r>
          </a:p>
          <a:p>
            <a:r>
              <a:rPr lang="de-DE" dirty="0"/>
              <a:t>Inhalt 1: Methodenentwicklung (Schema X) | Schritt 2: 2/3 TN Gruppenarbeit BR</a:t>
            </a:r>
          </a:p>
          <a:p>
            <a:endParaRPr lang="de-DE" dirty="0"/>
          </a:p>
          <a:p>
            <a:r>
              <a:rPr lang="de-DE" dirty="0"/>
              <a:t>Aktive Rolle:</a:t>
            </a:r>
          </a:p>
          <a:p>
            <a:r>
              <a:rPr lang="de-DE" dirty="0"/>
              <a:t>TN: Gruppen arbeiten in BR</a:t>
            </a:r>
          </a:p>
          <a:p>
            <a:endParaRPr lang="de-DE" dirty="0"/>
          </a:p>
          <a:p>
            <a:r>
              <a:rPr lang="de-DE" dirty="0"/>
              <a:t>Passive Rolle:</a:t>
            </a:r>
          </a:p>
          <a:p>
            <a:r>
              <a:rPr lang="de-DE" dirty="0"/>
              <a:t>* </a:t>
            </a:r>
            <a:r>
              <a:rPr lang="de-DE" dirty="0" err="1"/>
              <a:t>Rückholtimer</a:t>
            </a:r>
            <a:r>
              <a:rPr lang="de-DE" dirty="0"/>
              <a:t> nach 9 min starten</a:t>
            </a:r>
          </a:p>
        </p:txBody>
      </p:sp>
      <p:sp>
        <p:nvSpPr>
          <p:cNvPr id="4" name="Slide Number Placeholder 3"/>
          <p:cNvSpPr>
            <a:spLocks noGrp="1"/>
          </p:cNvSpPr>
          <p:nvPr>
            <p:ph type="sldNum" sz="quarter" idx="10"/>
          </p:nvPr>
        </p:nvSpPr>
        <p:spPr/>
        <p:txBody>
          <a:bodyPr/>
          <a:lstStyle/>
          <a:p>
            <a:fld id="{7D34FC9E-7D57-8EBE-12B3-5C8021ED66AE}" type="slidenum">
              <a:rPr lang="de-DE"/>
              <a:pPr/>
              <a:t>86</a:t>
            </a:fld>
            <a:endParaRPr lang="de-DE"/>
          </a:p>
        </p:txBody>
      </p:sp>
      <p:sp>
        <p:nvSpPr>
          <p:cNvPr id="7" name="Folienbildplatzhalter 6">
            <a:extLst>
              <a:ext uri="{FF2B5EF4-FFF2-40B4-BE49-F238E27FC236}">
                <a16:creationId xmlns:a16="http://schemas.microsoft.com/office/drawing/2014/main" id="{FA5A5B34-38F2-98FB-F2EB-1E099E5C9BFC}"/>
              </a:ext>
            </a:extLst>
          </p:cNvPr>
          <p:cNvSpPr>
            <a:spLocks noGrp="1" noRot="1" noChangeAspect="1"/>
          </p:cNvSpPr>
          <p:nvPr>
            <p:ph type="sldImg"/>
          </p:nvPr>
        </p:nvSpPr>
        <p:spPr/>
      </p:sp>
    </p:spTree>
    <p:extLst>
      <p:ext uri="{BB962C8B-B14F-4D97-AF65-F5344CB8AC3E}">
        <p14:creationId xmlns:p14="http://schemas.microsoft.com/office/powerpoint/2010/main" val="167778816"/>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[15m; bis 15:22 --- Folie 21.6 (1)]</a:t>
            </a:r>
          </a:p>
          <a:p>
            <a:r>
              <a:rPr lang="de-DE" dirty="0"/>
              <a:t>ID: 21.02.01.03_v | Einheit 21: Didaktische Methoden | Baustein 2: Entwicklung Methoden</a:t>
            </a:r>
          </a:p>
          <a:p>
            <a:r>
              <a:rPr lang="de-DE" dirty="0"/>
              <a:t>Inhalt 1: Methodenentwicklung (Schema X) | Schritt 3: 3/3 TN stellen vor</a:t>
            </a:r>
          </a:p>
          <a:p>
            <a:endParaRPr lang="de-DE" dirty="0"/>
          </a:p>
          <a:p>
            <a:r>
              <a:rPr lang="de-DE" dirty="0"/>
              <a:t>Aktive Rolle:</a:t>
            </a:r>
          </a:p>
          <a:p>
            <a:r>
              <a:rPr lang="de-DE" dirty="0"/>
              <a:t>Moderation:</a:t>
            </a:r>
          </a:p>
          <a:p>
            <a:r>
              <a:rPr lang="de-DE" dirty="0"/>
              <a:t>- Gruppen stellen Methode vor</a:t>
            </a:r>
          </a:p>
          <a:p>
            <a:r>
              <a:rPr lang="de-DE" dirty="0"/>
              <a:t>- max. 4 min/Gruppe</a:t>
            </a:r>
          </a:p>
          <a:p>
            <a:r>
              <a:rPr lang="de-DE" dirty="0"/>
              <a:t>- TN teilen ihr Board selbst via Bildschirmfreigabe</a:t>
            </a:r>
          </a:p>
          <a:p>
            <a:r>
              <a:rPr lang="de-DE" dirty="0"/>
              <a:t>- Zeitpuffer: 1 min</a:t>
            </a:r>
          </a:p>
          <a:p>
            <a:endParaRPr lang="de-DE" dirty="0"/>
          </a:p>
          <a:p>
            <a:r>
              <a:rPr lang="de-DE" dirty="0"/>
              <a:t>Passive Rolle:</a:t>
            </a:r>
          </a:p>
          <a:p>
            <a:r>
              <a:rPr lang="de-DE" dirty="0"/>
              <a:t>* bereithalten bei technischen Problemen das Board der jeweiligen Gruppe zu teilen</a:t>
            </a:r>
          </a:p>
        </p:txBody>
      </p:sp>
      <p:sp>
        <p:nvSpPr>
          <p:cNvPr id="4" name="Slide Number Placeholder 3"/>
          <p:cNvSpPr>
            <a:spLocks noGrp="1"/>
          </p:cNvSpPr>
          <p:nvPr>
            <p:ph type="sldNum" sz="quarter" idx="10"/>
          </p:nvPr>
        </p:nvSpPr>
        <p:spPr/>
        <p:txBody>
          <a:bodyPr/>
          <a:lstStyle/>
          <a:p>
            <a:fld id="{7D34FC9E-7D57-8EBE-12B3-5C8021ED66AE}" type="slidenum">
              <a:rPr lang="de-DE"/>
              <a:pPr/>
              <a:t>87</a:t>
            </a:fld>
            <a:endParaRPr lang="de-DE"/>
          </a:p>
        </p:txBody>
      </p:sp>
      <p:sp>
        <p:nvSpPr>
          <p:cNvPr id="7" name="Folienbildplatzhalter 6">
            <a:extLst>
              <a:ext uri="{FF2B5EF4-FFF2-40B4-BE49-F238E27FC236}">
                <a16:creationId xmlns:a16="http://schemas.microsoft.com/office/drawing/2014/main" id="{EEAFAB41-D1E9-1555-30C6-1D06E58E9588}"/>
              </a:ext>
            </a:extLst>
          </p:cNvPr>
          <p:cNvSpPr>
            <a:spLocks noGrp="1" noRot="1" noChangeAspect="1"/>
          </p:cNvSpPr>
          <p:nvPr>
            <p:ph type="sldImg"/>
          </p:nvPr>
        </p:nvSpPr>
        <p:spPr/>
      </p:sp>
    </p:spTree>
    <p:extLst>
      <p:ext uri="{BB962C8B-B14F-4D97-AF65-F5344CB8AC3E}">
        <p14:creationId xmlns:p14="http://schemas.microsoft.com/office/powerpoint/2010/main" val="3161479344"/>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[05m; bis 15:27 --- Folie 22.1-22.2 (2)]</a:t>
            </a:r>
          </a:p>
          <a:p>
            <a:r>
              <a:rPr lang="de-DE" dirty="0"/>
              <a:t>ID: 22.01.01.01_v | Einheit 22: Feedback und Verabschiedung | Baustein 1: Evaluation und Feedback</a:t>
            </a:r>
          </a:p>
          <a:p>
            <a:r>
              <a:rPr lang="de-DE" dirty="0"/>
              <a:t>Inhalt 1: Evaluation </a:t>
            </a:r>
            <a:r>
              <a:rPr lang="de-DE" dirty="0" err="1"/>
              <a:t>vs</a:t>
            </a:r>
            <a:r>
              <a:rPr lang="de-DE" dirty="0"/>
              <a:t> Feedback (Zuruf) | Schritt 1: TN geben Input</a:t>
            </a:r>
          </a:p>
          <a:p>
            <a:endParaRPr lang="de-DE" dirty="0"/>
          </a:p>
          <a:p>
            <a:r>
              <a:rPr lang="de-DE" dirty="0"/>
              <a:t>Aktive Rolle:</a:t>
            </a:r>
          </a:p>
          <a:p>
            <a:r>
              <a:rPr lang="de-DE" dirty="0"/>
              <a:t>Aufgabenstellung:</a:t>
            </a:r>
          </a:p>
          <a:p>
            <a:r>
              <a:rPr lang="de-DE" dirty="0"/>
              <a:t>- "Worin liegt der Unterschied zwischen Evaluation und Feedback?"</a:t>
            </a:r>
          </a:p>
          <a:p>
            <a:r>
              <a:rPr lang="de-DE" dirty="0"/>
              <a:t>- Bitte Antworten einfach in den Raum rufen</a:t>
            </a:r>
          </a:p>
          <a:p>
            <a:endParaRPr lang="de-DE" dirty="0"/>
          </a:p>
          <a:p>
            <a:r>
              <a:rPr lang="de-DE" dirty="0"/>
              <a:t>Passive Rolle:</a:t>
            </a:r>
          </a:p>
          <a:p>
            <a:r>
              <a:rPr lang="de-DE" dirty="0"/>
              <a:t>* ggf. </a:t>
            </a:r>
            <a:r>
              <a:rPr lang="de-DE" dirty="0" err="1"/>
              <a:t>Whiteboardfunktion</a:t>
            </a:r>
            <a:r>
              <a:rPr lang="de-DE" dirty="0"/>
              <a:t> für Kommentierung in Videokonferenzsoftware aktivieren</a:t>
            </a:r>
          </a:p>
          <a:p>
            <a:r>
              <a:rPr lang="de-DE" dirty="0"/>
              <a:t>* Zurufe auf Folie "Evaluation Feedback" notieren</a:t>
            </a:r>
          </a:p>
          <a:p>
            <a:r>
              <a:rPr lang="de-DE" dirty="0"/>
              <a:t>* Kommentare als Screenshot sichern</a:t>
            </a:r>
          </a:p>
        </p:txBody>
      </p:sp>
      <p:sp>
        <p:nvSpPr>
          <p:cNvPr id="4" name="Slide Number Placeholder 3"/>
          <p:cNvSpPr>
            <a:spLocks noGrp="1"/>
          </p:cNvSpPr>
          <p:nvPr>
            <p:ph type="sldNum" sz="quarter" idx="10"/>
          </p:nvPr>
        </p:nvSpPr>
        <p:spPr/>
        <p:txBody>
          <a:bodyPr/>
          <a:lstStyle/>
          <a:p>
            <a:fld id="{1BC1BBEB-5B5A-677A-3F3A-19209E4A5EC5}" type="slidenum">
              <a:rPr lang="de-DE"/>
              <a:pPr/>
              <a:t>88</a:t>
            </a:fld>
            <a:endParaRPr lang="de-DE"/>
          </a:p>
        </p:txBody>
      </p:sp>
      <p:sp>
        <p:nvSpPr>
          <p:cNvPr id="7" name="Folienbildplatzhalter 6">
            <a:extLst>
              <a:ext uri="{FF2B5EF4-FFF2-40B4-BE49-F238E27FC236}">
                <a16:creationId xmlns:a16="http://schemas.microsoft.com/office/drawing/2014/main" id="{6285EA41-61F4-5216-FCF9-8A8E1D45251D}"/>
              </a:ext>
            </a:extLst>
          </p:cNvPr>
          <p:cNvSpPr>
            <a:spLocks noGrp="1" noRot="1" noChangeAspect="1"/>
          </p:cNvSpPr>
          <p:nvPr>
            <p:ph type="sldImg"/>
          </p:nvPr>
        </p:nvSpPr>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09:20 --- Folie 14.5-14.8 (4)]</a:t>
            </a:r>
          </a:p>
          <a:p>
            <a:r>
              <a:rPr lang="de-DE" dirty="0"/>
              <a:t>ID: 14.03.01.01_v | Einheit 14: Begrüßung und Orientierung am 2. Tag | Baustein 3: Orientieren</a:t>
            </a:r>
          </a:p>
          <a:p>
            <a:r>
              <a:rPr lang="de-DE" dirty="0"/>
              <a:t>Inhalt 1: Programm Tag 2 (Vortrag) | Schritt 1: WL referiert</a:t>
            </a:r>
          </a:p>
          <a:p>
            <a:endParaRPr lang="de-DE" dirty="0"/>
          </a:p>
          <a:p>
            <a:r>
              <a:rPr lang="de-DE" dirty="0"/>
              <a:t>Aktive Rolle:</a:t>
            </a:r>
          </a:p>
          <a:p>
            <a:r>
              <a:rPr lang="de-DE" dirty="0"/>
              <a:t>Vortrag:</a:t>
            </a:r>
          </a:p>
          <a:p>
            <a:r>
              <a:rPr lang="de-DE" dirty="0"/>
              <a:t>- Original Workshoplandkarte durchgehen</a:t>
            </a:r>
          </a:p>
          <a:p>
            <a:r>
              <a:rPr lang="de-DE" dirty="0"/>
              <a:t>- Workshoplandkarte Screenshot mit Wünschen / Anliegen TN des ersten Tages durchgehen</a:t>
            </a:r>
          </a:p>
          <a:p>
            <a:r>
              <a:rPr lang="de-DE" dirty="0"/>
              <a:t>- Tagesplan vorstellen</a:t>
            </a:r>
          </a:p>
          <a:p>
            <a:endParaRPr lang="de-DE" dirty="0"/>
          </a:p>
          <a:p>
            <a:r>
              <a:rPr lang="de-DE" dirty="0"/>
              <a:t>Passive Rolle:</a:t>
            </a:r>
          </a:p>
          <a:p>
            <a:r>
              <a:rPr lang="de-DE" dirty="0"/>
              <a:t>* Vorbereitung Folie "Workshoplandkarte mit Wünsche und Anliegen TN" aus Tag 1: Screenshot aus Folie Tag 1 "Wünsche und Anliegen TN" einfügen.</a:t>
            </a:r>
          </a:p>
        </p:txBody>
      </p:sp>
      <p:sp>
        <p:nvSpPr>
          <p:cNvPr id="4" name="Slide Number Placeholder 3"/>
          <p:cNvSpPr>
            <a:spLocks noGrp="1"/>
          </p:cNvSpPr>
          <p:nvPr>
            <p:ph type="sldNum" sz="quarter" idx="10"/>
          </p:nvPr>
        </p:nvSpPr>
        <p:spPr/>
        <p:txBody>
          <a:bodyPr/>
          <a:lstStyle/>
          <a:p>
            <a:fld id="{B47E3DA8-2BBF-036D-2E1E-82E091FAE2AF}" type="slidenum">
              <a:rPr lang="de-DE"/>
              <a:pPr/>
              <a:t>8</a:t>
            </a:fld>
            <a:endParaRPr lang="de-DE"/>
          </a:p>
        </p:txBody>
      </p:sp>
      <p:sp>
        <p:nvSpPr>
          <p:cNvPr id="7" name="Folienbildplatzhalter 6">
            <a:extLst>
              <a:ext uri="{FF2B5EF4-FFF2-40B4-BE49-F238E27FC236}">
                <a16:creationId xmlns:a16="http://schemas.microsoft.com/office/drawing/2014/main" id="{C54A4FBF-7BDD-F855-6FB5-2E45DB97F925}"/>
              </a:ext>
            </a:extLst>
          </p:cNvPr>
          <p:cNvSpPr>
            <a:spLocks noGrp="1" noRot="1" noChangeAspect="1"/>
          </p:cNvSpPr>
          <p:nvPr>
            <p:ph type="sldImg"/>
          </p:nvPr>
        </p:nvSpPr>
        <p:spPr/>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[05m; bis 15:27 --- Folie 22.1-22.2 (2)]</a:t>
            </a:r>
          </a:p>
          <a:p>
            <a:r>
              <a:rPr lang="de-DE" dirty="0"/>
              <a:t>ID: 22.01.01.01_v | Einheit 22: Feedback und Verabschiedung | Baustein 1: Evaluation und Feedback</a:t>
            </a:r>
          </a:p>
          <a:p>
            <a:r>
              <a:rPr lang="de-DE" dirty="0"/>
              <a:t>Inhalt 1: Evaluation </a:t>
            </a:r>
            <a:r>
              <a:rPr lang="de-DE" dirty="0" err="1"/>
              <a:t>vs</a:t>
            </a:r>
            <a:r>
              <a:rPr lang="de-DE" dirty="0"/>
              <a:t> Feedback (Zuruf) | Schritt 1: TN geben Input</a:t>
            </a:r>
          </a:p>
          <a:p>
            <a:endParaRPr lang="de-DE" dirty="0"/>
          </a:p>
          <a:p>
            <a:r>
              <a:rPr lang="de-DE" dirty="0"/>
              <a:t>Aktive Rolle:</a:t>
            </a:r>
          </a:p>
          <a:p>
            <a:r>
              <a:rPr lang="de-DE" dirty="0"/>
              <a:t>Aufgabenstellung:</a:t>
            </a:r>
          </a:p>
          <a:p>
            <a:r>
              <a:rPr lang="de-DE" dirty="0"/>
              <a:t>- "Worin liegt der Unterschied zwischen Evaluation und Feedback?"</a:t>
            </a:r>
          </a:p>
          <a:p>
            <a:r>
              <a:rPr lang="de-DE" dirty="0"/>
              <a:t>- Bitte Antworten einfach in den Raum rufen</a:t>
            </a:r>
          </a:p>
          <a:p>
            <a:endParaRPr lang="de-DE" dirty="0"/>
          </a:p>
          <a:p>
            <a:r>
              <a:rPr lang="de-DE" dirty="0"/>
              <a:t>Passive Rolle:</a:t>
            </a:r>
          </a:p>
          <a:p>
            <a:r>
              <a:rPr lang="de-DE" dirty="0"/>
              <a:t>* ggf. </a:t>
            </a:r>
            <a:r>
              <a:rPr lang="de-DE" dirty="0" err="1"/>
              <a:t>Whiteboardfunktion</a:t>
            </a:r>
            <a:r>
              <a:rPr lang="de-DE" dirty="0"/>
              <a:t> für Kommentierung in Videokonferenzsoftware aktivieren</a:t>
            </a:r>
          </a:p>
          <a:p>
            <a:r>
              <a:rPr lang="de-DE" dirty="0"/>
              <a:t>* Zurufe auf Folie "Evaluation Feedback" notieren</a:t>
            </a:r>
          </a:p>
          <a:p>
            <a:r>
              <a:rPr lang="de-DE" dirty="0"/>
              <a:t>* Kommentare als Screenshot sichern</a:t>
            </a:r>
          </a:p>
        </p:txBody>
      </p:sp>
      <p:sp>
        <p:nvSpPr>
          <p:cNvPr id="4" name="Slide Number Placeholder 3"/>
          <p:cNvSpPr>
            <a:spLocks noGrp="1"/>
          </p:cNvSpPr>
          <p:nvPr>
            <p:ph type="sldNum" sz="quarter" idx="10"/>
          </p:nvPr>
        </p:nvSpPr>
        <p:spPr/>
        <p:txBody>
          <a:bodyPr/>
          <a:lstStyle/>
          <a:p>
            <a:fld id="{BFDFC110-F72D-C00B-2960-AF6700C5FA05}" type="slidenum">
              <a:rPr lang="de-DE"/>
              <a:pPr/>
              <a:t>89</a:t>
            </a:fld>
            <a:endParaRPr lang="de-DE"/>
          </a:p>
        </p:txBody>
      </p:sp>
      <p:sp>
        <p:nvSpPr>
          <p:cNvPr id="7" name="Folienbildplatzhalter 6">
            <a:extLst>
              <a:ext uri="{FF2B5EF4-FFF2-40B4-BE49-F238E27FC236}">
                <a16:creationId xmlns:a16="http://schemas.microsoft.com/office/drawing/2014/main" id="{229A83C8-DBF6-1F66-19FE-C4DF4AAD2A40}"/>
              </a:ext>
            </a:extLst>
          </p:cNvPr>
          <p:cNvSpPr>
            <a:spLocks noGrp="1" noRot="1" noChangeAspect="1"/>
          </p:cNvSpPr>
          <p:nvPr>
            <p:ph type="sldImg"/>
          </p:nvPr>
        </p:nvSpPr>
        <p:spPr/>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15:31 --- Folie 22.3-22.4 (2)]</a:t>
            </a:r>
          </a:p>
          <a:p>
            <a:r>
              <a:rPr lang="de-DE" dirty="0"/>
              <a:t>ID: 22.01.02.01_v | Einheit 22: Feedback und Verabschiedung | Baustein 1: Evaluation und Feedback</a:t>
            </a:r>
          </a:p>
          <a:p>
            <a:r>
              <a:rPr lang="de-DE" dirty="0"/>
              <a:t>Inhalt 2: Evaluation </a:t>
            </a:r>
            <a:r>
              <a:rPr lang="de-DE" dirty="0" err="1"/>
              <a:t>vs</a:t>
            </a:r>
            <a:r>
              <a:rPr lang="de-DE" dirty="0"/>
              <a:t> Feedback (Vortrag) | Schritt 1: </a:t>
            </a:r>
            <a:r>
              <a:rPr lang="de-DE" dirty="0" err="1"/>
              <a:t>Eval</a:t>
            </a:r>
            <a:r>
              <a:rPr lang="de-DE" dirty="0"/>
              <a:t>. </a:t>
            </a:r>
            <a:r>
              <a:rPr lang="de-DE" dirty="0" err="1"/>
              <a:t>vs</a:t>
            </a:r>
            <a:r>
              <a:rPr lang="de-DE" dirty="0"/>
              <a:t> Feedback</a:t>
            </a:r>
          </a:p>
          <a:p>
            <a:endParaRPr lang="de-DE" dirty="0"/>
          </a:p>
          <a:p>
            <a:r>
              <a:rPr lang="de-DE" dirty="0"/>
              <a:t>Aktive Rolle:</a:t>
            </a:r>
          </a:p>
          <a:p>
            <a:r>
              <a:rPr lang="de-DE" dirty="0"/>
              <a:t>Vortrag:</a:t>
            </a:r>
          </a:p>
          <a:p>
            <a:r>
              <a:rPr lang="de-DE" dirty="0"/>
              <a:t>- Unterschied Evaluation </a:t>
            </a:r>
            <a:r>
              <a:rPr lang="de-DE" dirty="0" err="1"/>
              <a:t>vs</a:t>
            </a:r>
            <a:r>
              <a:rPr lang="de-DE" dirty="0"/>
              <a:t> Feedback wird systematisiert vorgestellt</a:t>
            </a:r>
          </a:p>
          <a:p>
            <a:r>
              <a:rPr lang="de-DE" dirty="0"/>
              <a:t>- Kriterien Evaluation werden angesprochen</a:t>
            </a:r>
          </a:p>
        </p:txBody>
      </p:sp>
      <p:sp>
        <p:nvSpPr>
          <p:cNvPr id="4" name="Slide Number Placeholder 3"/>
          <p:cNvSpPr>
            <a:spLocks noGrp="1"/>
          </p:cNvSpPr>
          <p:nvPr>
            <p:ph type="sldNum" sz="quarter" idx="10"/>
          </p:nvPr>
        </p:nvSpPr>
        <p:spPr/>
        <p:txBody>
          <a:bodyPr/>
          <a:lstStyle/>
          <a:p>
            <a:fld id="{BFDFC110-F72D-C00B-2960-AF6700C5FA05}" type="slidenum">
              <a:rPr lang="de-DE"/>
              <a:pPr/>
              <a:t>90</a:t>
            </a:fld>
            <a:endParaRPr lang="de-DE"/>
          </a:p>
        </p:txBody>
      </p:sp>
      <p:sp>
        <p:nvSpPr>
          <p:cNvPr id="7" name="Folienbildplatzhalter 6">
            <a:extLst>
              <a:ext uri="{FF2B5EF4-FFF2-40B4-BE49-F238E27FC236}">
                <a16:creationId xmlns:a16="http://schemas.microsoft.com/office/drawing/2014/main" id="{D9A63F5E-6882-5BF1-A019-93D7C417B610}"/>
              </a:ext>
            </a:extLst>
          </p:cNvPr>
          <p:cNvSpPr>
            <a:spLocks noGrp="1" noRot="1" noChangeAspect="1"/>
          </p:cNvSpPr>
          <p:nvPr>
            <p:ph type="sldImg"/>
          </p:nvPr>
        </p:nvSpPr>
        <p:spPr/>
      </p:sp>
    </p:spTree>
    <p:extLst>
      <p:ext uri="{BB962C8B-B14F-4D97-AF65-F5344CB8AC3E}">
        <p14:creationId xmlns:p14="http://schemas.microsoft.com/office/powerpoint/2010/main" val="227036725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15:31 --- Folie 22.3-22.4 (2)]</a:t>
            </a:r>
          </a:p>
          <a:p>
            <a:r>
              <a:rPr lang="de-DE" dirty="0"/>
              <a:t>ID: 22.01.02.01_v | Einheit 22: Feedback und Verabschiedung | Baustein 1: Evaluation und Feedback</a:t>
            </a:r>
          </a:p>
          <a:p>
            <a:r>
              <a:rPr lang="de-DE" dirty="0"/>
              <a:t>Inhalt 2: Evaluation </a:t>
            </a:r>
            <a:r>
              <a:rPr lang="de-DE" dirty="0" err="1"/>
              <a:t>vs</a:t>
            </a:r>
            <a:r>
              <a:rPr lang="de-DE" dirty="0"/>
              <a:t> Feedback (Vortrag) | Schritt 1: </a:t>
            </a:r>
            <a:r>
              <a:rPr lang="de-DE" dirty="0" err="1"/>
              <a:t>Eval</a:t>
            </a:r>
            <a:r>
              <a:rPr lang="de-DE" dirty="0"/>
              <a:t>. </a:t>
            </a:r>
            <a:r>
              <a:rPr lang="de-DE" dirty="0" err="1"/>
              <a:t>vs</a:t>
            </a:r>
            <a:r>
              <a:rPr lang="de-DE" dirty="0"/>
              <a:t> Feedback</a:t>
            </a:r>
          </a:p>
          <a:p>
            <a:endParaRPr lang="de-DE" dirty="0"/>
          </a:p>
          <a:p>
            <a:r>
              <a:rPr lang="de-DE" dirty="0"/>
              <a:t>Aktive Rolle:</a:t>
            </a:r>
          </a:p>
          <a:p>
            <a:r>
              <a:rPr lang="de-DE" dirty="0"/>
              <a:t>Vortrag:</a:t>
            </a:r>
          </a:p>
          <a:p>
            <a:r>
              <a:rPr lang="de-DE" dirty="0"/>
              <a:t>- Unterschied Evaluation </a:t>
            </a:r>
            <a:r>
              <a:rPr lang="de-DE" dirty="0" err="1"/>
              <a:t>vs</a:t>
            </a:r>
            <a:r>
              <a:rPr lang="de-DE" dirty="0"/>
              <a:t> Feedback wird systematisiert vorgestellt</a:t>
            </a:r>
          </a:p>
          <a:p>
            <a:r>
              <a:rPr lang="de-DE" dirty="0"/>
              <a:t>- Kriterien Evaluation werden angesprochen</a:t>
            </a:r>
          </a:p>
        </p:txBody>
      </p:sp>
      <p:sp>
        <p:nvSpPr>
          <p:cNvPr id="4" name="Slide Number Placeholder 3"/>
          <p:cNvSpPr>
            <a:spLocks noGrp="1"/>
          </p:cNvSpPr>
          <p:nvPr>
            <p:ph type="sldNum" sz="quarter" idx="10"/>
          </p:nvPr>
        </p:nvSpPr>
        <p:spPr/>
        <p:txBody>
          <a:bodyPr/>
          <a:lstStyle/>
          <a:p>
            <a:fld id="{FAB31966-C435-E555-8B91-0CC49D37FA9B}" type="slidenum">
              <a:rPr lang="de-DE"/>
              <a:pPr/>
              <a:t>91</a:t>
            </a:fld>
            <a:endParaRPr lang="de-DE"/>
          </a:p>
        </p:txBody>
      </p:sp>
      <p:sp>
        <p:nvSpPr>
          <p:cNvPr id="7" name="Folienbildplatzhalter 6">
            <a:extLst>
              <a:ext uri="{FF2B5EF4-FFF2-40B4-BE49-F238E27FC236}">
                <a16:creationId xmlns:a16="http://schemas.microsoft.com/office/drawing/2014/main" id="{61C2E9A4-DD13-2B53-2B3C-AC95235E5BA7}"/>
              </a:ext>
            </a:extLst>
          </p:cNvPr>
          <p:cNvSpPr>
            <a:spLocks noGrp="1" noRot="1" noChangeAspect="1"/>
          </p:cNvSpPr>
          <p:nvPr>
            <p:ph type="sldImg"/>
          </p:nvPr>
        </p:nvSpPr>
        <p:spPr/>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[07m; bis 15:38 --- Folie 22.5 (1)]</a:t>
            </a:r>
          </a:p>
          <a:p>
            <a:r>
              <a:rPr lang="de-DE" dirty="0"/>
              <a:t>ID: 22.02.01.01_v | Einheit 22: Feedback und Verabschiedung | Baustein 2: Rekapitulieren</a:t>
            </a:r>
          </a:p>
          <a:p>
            <a:r>
              <a:rPr lang="de-DE" dirty="0"/>
              <a:t>Inhalt 1: Rekapitulieren (Inventur) | Schritt 1: TN arbeiten</a:t>
            </a:r>
          </a:p>
          <a:p>
            <a:endParaRPr lang="de-DE" dirty="0"/>
          </a:p>
          <a:p>
            <a:r>
              <a:rPr lang="de-DE" dirty="0"/>
              <a:t>Aktive Rolle:</a:t>
            </a:r>
          </a:p>
          <a:p>
            <a:r>
              <a:rPr lang="de-DE" dirty="0"/>
              <a:t>Aufgabenstellung:</a:t>
            </a:r>
          </a:p>
          <a:p>
            <a:r>
              <a:rPr lang="de-DE" dirty="0"/>
              <a:t>- "Jetzt ist noch einmal Gelegenheit Euch ins Gedächtnis zu rufen, was Ihr im Kurs insgesamt gelernt und mitgenommen habt. Wenn Ihr das verwendet habt, könnt Ihr z.B. Euer Beuteblatt abschließen."</a:t>
            </a:r>
          </a:p>
          <a:p>
            <a:r>
              <a:rPr lang="de-DE" dirty="0"/>
              <a:t>- mind. 12 Stichpunkte</a:t>
            </a:r>
          </a:p>
          <a:p>
            <a:r>
              <a:rPr lang="de-DE" dirty="0"/>
              <a:t>- Zeit: gut 5 min</a:t>
            </a:r>
          </a:p>
          <a:p>
            <a:r>
              <a:rPr lang="de-DE" dirty="0"/>
              <a:t>- unter Umständen Beiträge auf digitaler Pinnwand sammeln</a:t>
            </a:r>
          </a:p>
          <a:p>
            <a:endParaRPr lang="de-DE" dirty="0"/>
          </a:p>
          <a:p>
            <a:r>
              <a:rPr lang="de-DE" dirty="0"/>
              <a:t>Passive Rolle:</a:t>
            </a:r>
          </a:p>
          <a:p>
            <a:r>
              <a:rPr lang="de-DE" dirty="0"/>
              <a:t>* in Chat: Link Beuteblatt</a:t>
            </a:r>
          </a:p>
        </p:txBody>
      </p:sp>
      <p:sp>
        <p:nvSpPr>
          <p:cNvPr id="4" name="Slide Number Placeholder 3"/>
          <p:cNvSpPr>
            <a:spLocks noGrp="1"/>
          </p:cNvSpPr>
          <p:nvPr>
            <p:ph type="sldNum" sz="quarter" idx="10"/>
          </p:nvPr>
        </p:nvSpPr>
        <p:spPr/>
        <p:txBody>
          <a:bodyPr/>
          <a:lstStyle/>
          <a:p>
            <a:fld id="{0B486F31-91DE-73F4-CB11-BC7A16D7483B}" type="slidenum">
              <a:rPr lang="de-DE"/>
              <a:pPr/>
              <a:t>92</a:t>
            </a:fld>
            <a:endParaRPr lang="de-DE"/>
          </a:p>
        </p:txBody>
      </p:sp>
      <p:sp>
        <p:nvSpPr>
          <p:cNvPr id="7" name="Folienbildplatzhalter 6">
            <a:extLst>
              <a:ext uri="{FF2B5EF4-FFF2-40B4-BE49-F238E27FC236}">
                <a16:creationId xmlns:a16="http://schemas.microsoft.com/office/drawing/2014/main" id="{0417AA7C-3DC9-A096-E51D-EDBB732086C5}"/>
              </a:ext>
            </a:extLst>
          </p:cNvPr>
          <p:cNvSpPr>
            <a:spLocks noGrp="1" noRot="1" noChangeAspect="1"/>
          </p:cNvSpPr>
          <p:nvPr>
            <p:ph type="sldImg"/>
          </p:nvPr>
        </p:nvSpPr>
        <p:spPr/>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[30m; bis 16:08 --- Folie 22.6 (1)]</a:t>
            </a:r>
          </a:p>
          <a:p>
            <a:r>
              <a:rPr lang="de-DE" dirty="0"/>
              <a:t>ID: 22.04.01.01_v | Einheit 22: Feedback und Verabschiedung | Baustein 4: Feedback</a:t>
            </a:r>
          </a:p>
          <a:p>
            <a:r>
              <a:rPr lang="de-DE" dirty="0"/>
              <a:t>Inhalt 1: Bewertung WL (Virtuelles Fünf-Finger-Feedback) | Schritt 1: TN geben Input</a:t>
            </a:r>
          </a:p>
          <a:p>
            <a:endParaRPr lang="de-DE" dirty="0"/>
          </a:p>
          <a:p>
            <a:r>
              <a:rPr lang="de-DE" dirty="0"/>
              <a:t>Aktive Rolle:</a:t>
            </a:r>
          </a:p>
          <a:p>
            <a:r>
              <a:rPr lang="de-DE" dirty="0"/>
              <a:t>Aufgabenstellung:</a:t>
            </a:r>
          </a:p>
          <a:p>
            <a:r>
              <a:rPr lang="de-DE" dirty="0"/>
              <a:t>- "Wir freuen uns über Euer freiwilliges Feedback. Nutzt dazu gerne die Finger Eurer Hand für verschiedene Aspekte:"</a:t>
            </a:r>
          </a:p>
          <a:p>
            <a:r>
              <a:rPr lang="de-DE" dirty="0"/>
              <a:t>- (1) Daumen: Das hat mir gefallen!</a:t>
            </a:r>
          </a:p>
          <a:p>
            <a:r>
              <a:rPr lang="de-DE" dirty="0"/>
              <a:t>- (2) Zeigefinger: Das nehme ich für mich mit!</a:t>
            </a:r>
          </a:p>
          <a:p>
            <a:r>
              <a:rPr lang="de-DE" dirty="0"/>
              <a:t>- (3) Mittelfinger: Das hat mir nicht gefallen!</a:t>
            </a:r>
          </a:p>
          <a:p>
            <a:r>
              <a:rPr lang="de-DE" dirty="0"/>
              <a:t>- (4) Ringfinger: Das kann ich auf meinen Arbeitsalltag übertragen!</a:t>
            </a:r>
          </a:p>
          <a:p>
            <a:r>
              <a:rPr lang="de-DE" dirty="0"/>
              <a:t>- (5) Kleine Finger: Das kam zu kurz!</a:t>
            </a:r>
          </a:p>
          <a:p>
            <a:r>
              <a:rPr lang="de-DE" dirty="0"/>
              <a:t>- Bitte jeweils auf einen Satz beschränken.</a:t>
            </a:r>
          </a:p>
          <a:p>
            <a:r>
              <a:rPr lang="de-DE" dirty="0"/>
              <a:t>- Bemerkungen: WL ggf. einmal vorführen, WL kann kürzen mit Beschränkung auf &lt;5 Finger</a:t>
            </a:r>
          </a:p>
        </p:txBody>
      </p:sp>
      <p:sp>
        <p:nvSpPr>
          <p:cNvPr id="4" name="Slide Number Placeholder 3"/>
          <p:cNvSpPr>
            <a:spLocks noGrp="1"/>
          </p:cNvSpPr>
          <p:nvPr>
            <p:ph type="sldNum" sz="quarter" idx="10"/>
          </p:nvPr>
        </p:nvSpPr>
        <p:spPr/>
        <p:txBody>
          <a:bodyPr/>
          <a:lstStyle/>
          <a:p>
            <a:fld id="{BA319FEE-D823-4635-718B-EB375F83F50B}" type="slidenum">
              <a:rPr lang="de-DE"/>
              <a:pPr/>
              <a:t>93</a:t>
            </a:fld>
            <a:endParaRPr lang="de-DE"/>
          </a:p>
        </p:txBody>
      </p:sp>
      <p:sp>
        <p:nvSpPr>
          <p:cNvPr id="7" name="Folienbildplatzhalter 6">
            <a:extLst>
              <a:ext uri="{FF2B5EF4-FFF2-40B4-BE49-F238E27FC236}">
                <a16:creationId xmlns:a16="http://schemas.microsoft.com/office/drawing/2014/main" id="{4DBD7AC1-D4BC-D421-8395-DCE85110867B}"/>
              </a:ext>
            </a:extLst>
          </p:cNvPr>
          <p:cNvSpPr>
            <a:spLocks noGrp="1" noRot="1" noChangeAspect="1"/>
          </p:cNvSpPr>
          <p:nvPr>
            <p:ph type="sldImg"/>
          </p:nvPr>
        </p:nvSpPr>
        <p:spPr/>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16:12 --- Folie 22.7-22.8 (2)]</a:t>
            </a:r>
          </a:p>
          <a:p>
            <a:r>
              <a:rPr lang="de-DE" dirty="0"/>
              <a:t>ID: 22.05.01.01_v | Einheit 22: Feedback und Verabschiedung | Baustein 5: Verabschiedung</a:t>
            </a:r>
          </a:p>
          <a:p>
            <a:r>
              <a:rPr lang="de-DE" dirty="0"/>
              <a:t>Inhalt 1: Abschluss (Vortrag) | Schritt 1: WL referiert</a:t>
            </a:r>
          </a:p>
          <a:p>
            <a:endParaRPr lang="de-DE" dirty="0"/>
          </a:p>
          <a:p>
            <a:r>
              <a:rPr lang="de-DE" dirty="0"/>
              <a:t>Aktive Rolle:</a:t>
            </a:r>
          </a:p>
          <a:p>
            <a:r>
              <a:rPr lang="de-DE" dirty="0"/>
              <a:t>WL leitet Ende des WS ein</a:t>
            </a:r>
          </a:p>
        </p:txBody>
      </p:sp>
      <p:sp>
        <p:nvSpPr>
          <p:cNvPr id="4" name="Slide Number Placeholder 3"/>
          <p:cNvSpPr>
            <a:spLocks noGrp="1"/>
          </p:cNvSpPr>
          <p:nvPr>
            <p:ph type="sldNum" sz="quarter" idx="10"/>
          </p:nvPr>
        </p:nvSpPr>
        <p:spPr/>
        <p:txBody>
          <a:bodyPr/>
          <a:lstStyle/>
          <a:p>
            <a:fld id="{182DB955-4931-436B-1D02-7E519ABDE354}" type="slidenum">
              <a:rPr lang="de-DE"/>
              <a:pPr/>
              <a:t>94</a:t>
            </a:fld>
            <a:endParaRPr lang="de-DE"/>
          </a:p>
        </p:txBody>
      </p:sp>
      <p:sp>
        <p:nvSpPr>
          <p:cNvPr id="7" name="Folienbildplatzhalter 6">
            <a:extLst>
              <a:ext uri="{FF2B5EF4-FFF2-40B4-BE49-F238E27FC236}">
                <a16:creationId xmlns:a16="http://schemas.microsoft.com/office/drawing/2014/main" id="{849C3157-0487-8021-C0C6-6224BD373342}"/>
              </a:ext>
            </a:extLst>
          </p:cNvPr>
          <p:cNvSpPr>
            <a:spLocks noGrp="1" noRot="1" noChangeAspect="1"/>
          </p:cNvSpPr>
          <p:nvPr>
            <p:ph type="sldImg"/>
          </p:nvPr>
        </p:nvSpPr>
        <p:spPr/>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izenplatzhalter 2"/>
          <p:cNvSpPr>
            <a:spLocks noGrp="1"/>
          </p:cNvSpPr>
          <p:nvPr>
            <p:ph type="body" idx="1"/>
          </p:nvPr>
        </p:nvSpPr>
        <p:spPr/>
        <p:txBody>
          <a:bodyPr/>
          <a:lstStyle/>
          <a:p>
            <a:r>
              <a:rPr lang="de-DE" dirty="0"/>
              <a:t>[04m; bis 16:12 --- Folie 22.7-22.8 (2)]</a:t>
            </a:r>
          </a:p>
          <a:p>
            <a:r>
              <a:rPr lang="de-DE" dirty="0"/>
              <a:t>ID: 22.05.01.01_v | Einheit 22: Feedback und Verabschiedung | Baustein 5: Verabschiedung</a:t>
            </a:r>
          </a:p>
          <a:p>
            <a:r>
              <a:rPr lang="de-DE" dirty="0"/>
              <a:t>Inhalt 1: Abschluss (Vortrag) | Schritt 1: WL referiert</a:t>
            </a:r>
          </a:p>
          <a:p>
            <a:endParaRPr lang="de-DE" dirty="0"/>
          </a:p>
          <a:p>
            <a:r>
              <a:rPr lang="de-DE" dirty="0"/>
              <a:t>Aktive Rolle:</a:t>
            </a:r>
          </a:p>
          <a:p>
            <a:r>
              <a:rPr lang="de-DE" dirty="0"/>
              <a:t>WL leitet Ende des WS ein</a:t>
            </a:r>
          </a:p>
          <a:p>
            <a:endParaRPr lang="de-DE" dirty="0"/>
          </a:p>
          <a:p>
            <a:r>
              <a:rPr lang="de-DE" dirty="0" err="1"/>
              <a:t>Zugriff</a:t>
            </a:r>
            <a:r>
              <a:rPr lang="de-DE" dirty="0"/>
              <a:t> am 15.11.2023</a:t>
            </a:r>
          </a:p>
        </p:txBody>
      </p:sp>
      <p:sp>
        <p:nvSpPr>
          <p:cNvPr id="4" name="Foliennummernplatzhalter 3"/>
          <p:cNvSpPr>
            <a:spLocks noGrp="1"/>
          </p:cNvSpPr>
          <p:nvPr>
            <p:ph type="sldNum" sz="quarter" idx="5"/>
          </p:nvPr>
        </p:nvSpPr>
        <p:spPr/>
        <p:txBody>
          <a:bodyPr/>
          <a:lstStyle/>
          <a:p>
            <a:fld id="{8EAAC689-E6F8-4900-9BA8-F5156BA58BEB}" type="slidenum">
              <a:rPr lang="de-DE"/>
              <a:pPr/>
              <a:t>95</a:t>
            </a:fld>
            <a:endParaRPr lang="de-DE"/>
          </a:p>
        </p:txBody>
      </p:sp>
      <p:sp>
        <p:nvSpPr>
          <p:cNvPr id="7" name="Folienbildplatzhalter 6">
            <a:extLst>
              <a:ext uri="{FF2B5EF4-FFF2-40B4-BE49-F238E27FC236}">
                <a16:creationId xmlns:a16="http://schemas.microsoft.com/office/drawing/2014/main" id="{9B16FF40-81E1-74E2-62EB-B2449A911276}"/>
              </a:ext>
            </a:extLst>
          </p:cNvPr>
          <p:cNvSpPr>
            <a:spLocks noGrp="1" noRot="1" noChangeAspect="1"/>
          </p:cNvSpPr>
          <p:nvPr>
            <p:ph type="sldImg"/>
          </p:nvPr>
        </p:nvSpPr>
        <p:spPr/>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[05m; bis 16:12 --- Folie 22.ID (na)]</a:t>
            </a:r>
          </a:p>
          <a:p>
            <a:r>
              <a:rPr lang="de-DE" dirty="0"/>
              <a:t>ID: 22.06.01a.01_v | Einheit 22: Feedback und Verabschiedung | Baustein 6: Evaluation</a:t>
            </a:r>
          </a:p>
          <a:p>
            <a:r>
              <a:rPr lang="de-DE" dirty="0"/>
              <a:t>Inhalt 01a: Evaluationsbogen (Fragebogen) | Schritt 1: TN arbeiten</a:t>
            </a:r>
          </a:p>
          <a:p>
            <a:endParaRPr lang="de-DE" dirty="0"/>
          </a:p>
          <a:p>
            <a:r>
              <a:rPr lang="de-DE" dirty="0"/>
              <a:t>Aktive Rolle:</a:t>
            </a:r>
          </a:p>
          <a:p>
            <a:r>
              <a:rPr lang="de-DE" dirty="0"/>
              <a:t>Aufgabenstellung:</a:t>
            </a:r>
          </a:p>
          <a:p>
            <a:r>
              <a:rPr lang="de-DE" dirty="0"/>
              <a:t>- Die TN füllen einen Evaluationsfragebogen aus</a:t>
            </a:r>
          </a:p>
          <a:p>
            <a:r>
              <a:rPr lang="de-DE" dirty="0"/>
              <a:t>- Bemerkungen: Ausreichend Zeit zur Verfügung stellen</a:t>
            </a:r>
          </a:p>
        </p:txBody>
      </p:sp>
      <p:sp>
        <p:nvSpPr>
          <p:cNvPr id="4" name="Slide Number Placeholder 3"/>
          <p:cNvSpPr>
            <a:spLocks noGrp="1"/>
          </p:cNvSpPr>
          <p:nvPr>
            <p:ph type="sldNum" sz="quarter" idx="10"/>
          </p:nvPr>
        </p:nvSpPr>
        <p:spPr/>
        <p:txBody>
          <a:bodyPr/>
          <a:lstStyle/>
          <a:p>
            <a:fld id="{01159F7F-CFEF-FE5A-EA26-8AF564F3C9AD}" type="slidenum">
              <a:rPr lang="de-DE"/>
              <a:pPr/>
              <a:t>96</a:t>
            </a:fld>
            <a:endParaRPr lang="de-DE"/>
          </a:p>
        </p:txBody>
      </p:sp>
      <p:sp>
        <p:nvSpPr>
          <p:cNvPr id="7" name="Folienbildplatzhalter 6">
            <a:extLst>
              <a:ext uri="{FF2B5EF4-FFF2-40B4-BE49-F238E27FC236}">
                <a16:creationId xmlns:a16="http://schemas.microsoft.com/office/drawing/2014/main" id="{9F6CD48D-C6D0-E9C6-6A7C-8BE09F04F27E}"/>
              </a:ext>
            </a:extLst>
          </p:cNvPr>
          <p:cNvSpPr>
            <a:spLocks noGrp="1" noRot="1" noChangeAspect="1"/>
          </p:cNvSpPr>
          <p:nvPr>
            <p:ph type="sldImg"/>
          </p:nvPr>
        </p:nvSpPr>
        <p:spPr/>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[18m; bis 16:30 --- Folie na (na)]</a:t>
            </a:r>
          </a:p>
          <a:p>
            <a:r>
              <a:rPr lang="de-DE" dirty="0"/>
              <a:t>ID: 22.07.01.01_v | Einheit 22: Feedback und Verabschiedung | Baustein 7: Ende und Puffer</a:t>
            </a:r>
          </a:p>
          <a:p>
            <a:r>
              <a:rPr lang="de-DE" dirty="0"/>
              <a:t>Inhalt 1: na (na) | Schritt 1: na</a:t>
            </a:r>
          </a:p>
          <a:p>
            <a:endParaRPr lang="de-DE" dirty="0"/>
          </a:p>
          <a:p>
            <a:r>
              <a:rPr lang="de-DE" dirty="0"/>
              <a:t>Aktive Rolle:</a:t>
            </a:r>
          </a:p>
          <a:p>
            <a:r>
              <a:rPr lang="de-DE" dirty="0"/>
              <a:t>na</a:t>
            </a:r>
          </a:p>
        </p:txBody>
      </p:sp>
      <p:sp>
        <p:nvSpPr>
          <p:cNvPr id="4" name="Slide Number Placeholder 3"/>
          <p:cNvSpPr>
            <a:spLocks noGrp="1"/>
          </p:cNvSpPr>
          <p:nvPr>
            <p:ph type="sldNum" sz="quarter" idx="10"/>
          </p:nvPr>
        </p:nvSpPr>
        <p:spPr/>
        <p:txBody>
          <a:bodyPr/>
          <a:lstStyle/>
          <a:p>
            <a:fld id="{93F84EC8-C09E-77DF-3766-569CAE77E89C}" type="slidenum">
              <a:rPr lang="de-DE"/>
              <a:pPr/>
              <a:t>97</a:t>
            </a:fld>
            <a:endParaRPr lang="de-DE"/>
          </a:p>
        </p:txBody>
      </p:sp>
      <p:sp>
        <p:nvSpPr>
          <p:cNvPr id="10" name="Folienbildplatzhalter 9">
            <a:extLst>
              <a:ext uri="{FF2B5EF4-FFF2-40B4-BE49-F238E27FC236}">
                <a16:creationId xmlns:a16="http://schemas.microsoft.com/office/drawing/2014/main" id="{0BFB491B-AF82-3FA1-EAD4-58884DA7FD94}"/>
              </a:ext>
            </a:extLst>
          </p:cNvPr>
          <p:cNvSpPr>
            <a:spLocks noGrp="1" noRot="1" noChangeAspect="1"/>
          </p:cNvSpPr>
          <p:nvPr>
            <p:ph type="sldImg"/>
          </p:nvPr>
        </p:nvSpPr>
        <p:spPr>
          <a:xfrm>
            <a:off x="123825" y="395288"/>
            <a:ext cx="4895850" cy="2754312"/>
          </a:xfr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userDrawn="1">
  <p:cSld name="Head">
    <p:spTree>
      <p:nvGrpSpPr>
        <p:cNvPr id="1" name=""/>
        <p:cNvGrpSpPr/>
        <p:nvPr/>
      </p:nvGrpSpPr>
      <p:grpSpPr bwMode="auto">
        <a:xfrm>
          <a:off x="0" y="0"/>
          <a:ext cx="0" cy="0"/>
          <a:chOff x="0" y="0"/>
          <a:chExt cx="0" cy="0"/>
        </a:xfrm>
      </p:grpSpPr>
      <p:sp>
        <p:nvSpPr>
          <p:cNvPr id="2" name="Foliennummer"/>
          <p:cNvSpPr txBox="1">
            <a:spLocks noGrp="1"/>
          </p:cNvSpPr>
          <p:nvPr>
            <p:ph type="sldNum" sz="quarter" idx="2"/>
          </p:nvPr>
        </p:nvSpPr>
        <p:spPr bwMode="auto">
          <a:xfrm>
            <a:off x="2486442" y="4889329"/>
            <a:ext cx="280526" cy="229550"/>
          </a:xfrm>
          <a:prstGeom prst="rect">
            <a:avLst/>
          </a:prstGeom>
          <a:ln w="12700">
            <a:miter lim="400000"/>
          </a:ln>
        </p:spPr>
        <p:txBody>
          <a:bodyPr wrap="none" lIns="50800" tIns="50800" rIns="50800" bIns="50800" anchor="b">
            <a:spAutoFit/>
          </a:bodyPr>
          <a:lstStyle>
            <a:lvl1pPr>
              <a:defRPr sz="850">
                <a:solidFill>
                  <a:srgbClr val="7BB885"/>
                </a:solidFill>
                <a:latin typeface="Source Sans Pro Light"/>
                <a:ea typeface="Source Sans Pro Light"/>
                <a:cs typeface="Source Sans Pro Light"/>
              </a:defRPr>
            </a:lvl1pPr>
          </a:lstStyle>
          <a:p>
            <a:pPr>
              <a:defRPr/>
            </a:pPr>
            <a:fld id="{A3A583AC-90C3-47D4-8E3F-971AFFF238DC}" type="slidenum">
              <a:rPr lang="de-DE"/>
              <a:t>‹Nr.›</a:t>
            </a:fld>
            <a:endParaRPr lang="de-DE"/>
          </a:p>
        </p:txBody>
      </p:sp>
      <p:sp>
        <p:nvSpPr>
          <p:cNvPr id="3" name="Folientitel"/>
          <p:cNvSpPr txBox="1">
            <a:spLocks noGrp="1"/>
          </p:cNvSpPr>
          <p:nvPr>
            <p:ph type="title" hasCustomPrompt="1"/>
          </p:nvPr>
        </p:nvSpPr>
        <p:spPr bwMode="auto">
          <a:xfrm>
            <a:off x="915644" y="2571750"/>
            <a:ext cx="8191500" cy="1792841"/>
          </a:xfrm>
          <a:prstGeom prst="rect">
            <a:avLst/>
          </a:prstGeom>
        </p:spPr>
        <p:txBody>
          <a:bodyPr/>
          <a:lstStyle/>
          <a:p>
            <a:pPr>
              <a:defRPr/>
            </a:pPr>
            <a:r>
              <a:t>Folientitel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x" userDrawn="1">
  <p:cSld name="Nur Titel">
    <p:spTree>
      <p:nvGrpSpPr>
        <p:cNvPr id="1" name=""/>
        <p:cNvGrpSpPr/>
        <p:nvPr/>
      </p:nvGrpSpPr>
      <p:grpSpPr bwMode="auto">
        <a:xfrm>
          <a:off x="0" y="0"/>
          <a:ext cx="0" cy="0"/>
          <a:chOff x="0" y="0"/>
          <a:chExt cx="0" cy="0"/>
        </a:xfrm>
      </p:grpSpPr>
      <p:pic>
        <p:nvPicPr>
          <p:cNvPr id="56" name="LogosDINInestor.png" descr="LogosDINInestor.png"/>
          <p:cNvPicPr>
            <a:picLocks noChangeAspect="1"/>
          </p:cNvPicPr>
          <p:nvPr/>
        </p:nvPicPr>
        <p:blipFill>
          <a:blip r:embed="rId2"/>
          <a:stretch/>
        </p:blipFill>
        <p:spPr bwMode="auto">
          <a:xfrm>
            <a:off x="15435" y="4460489"/>
            <a:ext cx="2376488" cy="704850"/>
          </a:xfrm>
          <a:prstGeom prst="rect">
            <a:avLst/>
          </a:prstGeom>
          <a:ln w="12700">
            <a:miter lim="400000"/>
          </a:ln>
        </p:spPr>
      </p:pic>
      <p:pic>
        <p:nvPicPr>
          <p:cNvPr id="9" name="Grafik 8">
            <a:extLst>
              <a:ext uri="{FF2B5EF4-FFF2-40B4-BE49-F238E27FC236}">
                <a16:creationId xmlns:a16="http://schemas.microsoft.com/office/drawing/2014/main" id="{C4B83434-716D-D449-FAD2-536AB6123E63}"/>
              </a:ext>
            </a:extLst>
          </p:cNvPr>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173248" y="4600800"/>
            <a:ext cx="9525000" cy="423545"/>
          </a:xfrm>
          <a:prstGeom prst="rect">
            <a:avLst/>
          </a:prstGeom>
        </p:spPr>
      </p:pic>
      <p:sp>
        <p:nvSpPr>
          <p:cNvPr id="60" name="Folientitel"/>
          <p:cNvSpPr txBox="1">
            <a:spLocks noGrp="1"/>
          </p:cNvSpPr>
          <p:nvPr>
            <p:ph type="title" hasCustomPrompt="1"/>
          </p:nvPr>
        </p:nvSpPr>
        <p:spPr bwMode="auto">
          <a:xfrm>
            <a:off x="476250" y="376238"/>
            <a:ext cx="8191500" cy="584039"/>
          </a:xfrm>
          <a:prstGeom prst="rect">
            <a:avLst/>
          </a:prstGeom>
        </p:spPr>
        <p:txBody>
          <a:bodyPr anchor="b"/>
          <a:lstStyle>
            <a:lvl1pPr defTabSz="309563">
              <a:lnSpc>
                <a:spcPct val="80000"/>
              </a:lnSpc>
              <a:defRPr sz="3150" b="0" spc="-95">
                <a:solidFill>
                  <a:srgbClr val="354894"/>
                </a:solidFill>
                <a:latin typeface="+mn-lt"/>
                <a:ea typeface="+mn-ea"/>
                <a:cs typeface="+mn-cs"/>
              </a:defRPr>
            </a:lvl1pPr>
          </a:lstStyle>
          <a:p>
            <a:pPr>
              <a:defRPr/>
            </a:pPr>
            <a:r>
              <a:t>Folientitel</a:t>
            </a:r>
          </a:p>
        </p:txBody>
      </p:sp>
      <p:sp>
        <p:nvSpPr>
          <p:cNvPr id="3" name="Foliennummer"/>
          <p:cNvSpPr txBox="1">
            <a:spLocks noGrp="1"/>
          </p:cNvSpPr>
          <p:nvPr>
            <p:ph type="sldNum" sz="quarter" idx="2"/>
          </p:nvPr>
        </p:nvSpPr>
        <p:spPr bwMode="auto">
          <a:xfrm>
            <a:off x="2486442" y="4889329"/>
            <a:ext cx="280526" cy="229550"/>
          </a:xfrm>
          <a:prstGeom prst="rect">
            <a:avLst/>
          </a:prstGeom>
          <a:ln w="12700">
            <a:miter lim="400000"/>
          </a:ln>
        </p:spPr>
        <p:txBody>
          <a:bodyPr wrap="none" lIns="50800" tIns="50800" rIns="50800" bIns="50800" anchor="b">
            <a:spAutoFit/>
          </a:bodyPr>
          <a:lstStyle>
            <a:lvl1pPr>
              <a:defRPr sz="850">
                <a:solidFill>
                  <a:srgbClr val="7BB885"/>
                </a:solidFill>
                <a:latin typeface="Source Sans Pro Light"/>
                <a:ea typeface="Source Sans Pro Light"/>
                <a:cs typeface="Source Sans Pro Light"/>
              </a:defRPr>
            </a:lvl1pPr>
          </a:lstStyle>
          <a:p>
            <a:pPr>
              <a:defRPr/>
            </a:pPr>
            <a:fld id="{A3A583AC-90C3-47D4-8E3F-971AFFF238DC}" type="slidenum">
              <a:rPr lang="de-DE"/>
              <a:t>‹Nr.›</a:t>
            </a:fld>
            <a:endParaRPr lang="de-DE"/>
          </a:p>
        </p:txBody>
      </p:sp>
      <p:sp>
        <p:nvSpPr>
          <p:cNvPr id="5" name="Benjamin Slowig &amp; Jeanne Wilbrandt ( &amp; Katarzyna Biernacka) für die UAG Schulungen/Fortbildungen, AG Forschungsdaten (DINI/nestor)"/>
          <p:cNvSpPr txBox="1"/>
          <p:nvPr userDrawn="1"/>
        </p:nvSpPr>
        <p:spPr bwMode="auto">
          <a:xfrm>
            <a:off x="5978468" y="4919466"/>
            <a:ext cx="3105016" cy="169277"/>
          </a:xfrm>
          <a:prstGeom prst="rect">
            <a:avLst/>
          </a:prstGeom>
          <a:ln w="12700">
            <a:miter lim="400000"/>
          </a:ln>
        </p:spPr>
        <p:txBody>
          <a:bodyPr wrap="none" lIns="19050" tIns="19050" rIns="19050" bIns="19050" anchor="ctr">
            <a:spAutoFit/>
          </a:bodyPr>
          <a:lstStyle>
            <a:lvl1pPr algn="r">
              <a:defRPr sz="2200">
                <a:solidFill>
                  <a:srgbClr val="7BB884"/>
                </a:solidFill>
                <a:latin typeface="Source Sans Pro Light"/>
                <a:ea typeface="Source Sans Pro Light"/>
                <a:cs typeface="Source Sans Pro Light"/>
              </a:defRPr>
            </a:lvl1pPr>
          </a:lstStyle>
          <a:p>
            <a:pPr>
              <a:defRPr/>
            </a:pPr>
            <a:r>
              <a:rPr sz="850" b="1"/>
              <a:t>UAG Schulungen/Fortbildungen, AG Forschungsdaten (DINI/nestor)</a:t>
            </a:r>
            <a:endParaRPr b="1"/>
          </a:p>
        </p:txBody>
      </p:sp>
      <p:pic>
        <p:nvPicPr>
          <p:cNvPr id="7" name="Grafik 6">
            <a:extLst>
              <a:ext uri="{FF2B5EF4-FFF2-40B4-BE49-F238E27FC236}">
                <a16:creationId xmlns:a16="http://schemas.microsoft.com/office/drawing/2014/main" id="{454A5589-F71D-A23B-7F19-EABFE3F159E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173248" y="843558"/>
            <a:ext cx="5274000" cy="395552"/>
          </a:xfrm>
          <a:prstGeom prst="rect">
            <a:avLst/>
          </a:prstGeom>
        </p:spPr>
      </p:pic>
      <p:pic>
        <p:nvPicPr>
          <p:cNvPr id="10" name="LogosDINInestor.png" descr="LogosDINInestor.png">
            <a:extLst>
              <a:ext uri="{FF2B5EF4-FFF2-40B4-BE49-F238E27FC236}">
                <a16:creationId xmlns:a16="http://schemas.microsoft.com/office/drawing/2014/main" id="{E1E08EB8-F5AE-A6C3-1ADB-A772164E684D}"/>
              </a:ext>
            </a:extLst>
          </p:cNvPr>
          <p:cNvPicPr>
            <a:picLocks noChangeAspect="1"/>
          </p:cNvPicPr>
          <p:nvPr userDrawn="1"/>
        </p:nvPicPr>
        <p:blipFill>
          <a:blip r:embed="rId2"/>
          <a:srcRect l="3706" t="7483" r="70750" b="6400"/>
          <a:stretch/>
        </p:blipFill>
        <p:spPr bwMode="auto">
          <a:xfrm>
            <a:off x="103521" y="4513232"/>
            <a:ext cx="607017" cy="606993"/>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Abschnitt">
    <p:spTree>
      <p:nvGrpSpPr>
        <p:cNvPr id="1" name=""/>
        <p:cNvGrpSpPr/>
        <p:nvPr/>
      </p:nvGrpSpPr>
      <p:grpSpPr bwMode="auto">
        <a:xfrm>
          <a:off x="0" y="0"/>
          <a:ext cx="0" cy="0"/>
          <a:chOff x="0" y="0"/>
          <a:chExt cx="0" cy="0"/>
        </a:xfrm>
      </p:grpSpPr>
      <p:pic>
        <p:nvPicPr>
          <p:cNvPr id="80" name="LogosDINInestor.png" descr="LogosDINInestor.png"/>
          <p:cNvPicPr>
            <a:picLocks noChangeAspect="1"/>
          </p:cNvPicPr>
          <p:nvPr/>
        </p:nvPicPr>
        <p:blipFill>
          <a:blip r:embed="rId2"/>
          <a:stretch/>
        </p:blipFill>
        <p:spPr bwMode="auto">
          <a:xfrm>
            <a:off x="15435" y="4460489"/>
            <a:ext cx="2376488" cy="704850"/>
          </a:xfrm>
          <a:prstGeom prst="rect">
            <a:avLst/>
          </a:prstGeom>
          <a:ln w="12700">
            <a:miter lim="400000"/>
          </a:ln>
        </p:spPr>
      </p:pic>
      <p:pic>
        <p:nvPicPr>
          <p:cNvPr id="7" name="Grafik 6" descr="Ein Bild, das Screenshot, Farbigkeit, lila, Verschwommen enthält.&#10;&#10;Automatisch generierte Beschreibung">
            <a:extLst>
              <a:ext uri="{FF2B5EF4-FFF2-40B4-BE49-F238E27FC236}">
                <a16:creationId xmlns:a16="http://schemas.microsoft.com/office/drawing/2014/main" id="{EDDC1CF4-6B2C-2C40-6FEE-7D500C2B59B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180528" y="2246400"/>
            <a:ext cx="9523001" cy="2755321"/>
          </a:xfrm>
          <a:prstGeom prst="rect">
            <a:avLst/>
          </a:prstGeom>
        </p:spPr>
      </p:pic>
      <p:pic>
        <p:nvPicPr>
          <p:cNvPr id="83" name="LogosDINInestor.png" descr="LogosDINInestor.png"/>
          <p:cNvPicPr>
            <a:picLocks noChangeAspect="1"/>
          </p:cNvPicPr>
          <p:nvPr/>
        </p:nvPicPr>
        <p:blipFill>
          <a:blip r:embed="rId2"/>
          <a:srcRect l="3706" t="7483" r="70750" b="6400"/>
          <a:stretch/>
        </p:blipFill>
        <p:spPr bwMode="auto">
          <a:xfrm>
            <a:off x="103521" y="4513232"/>
            <a:ext cx="607017" cy="606993"/>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
        <p:nvSpPr>
          <p:cNvPr id="2" name="Foliennummer"/>
          <p:cNvSpPr txBox="1">
            <a:spLocks noGrp="1"/>
          </p:cNvSpPr>
          <p:nvPr>
            <p:ph type="sldNum" sz="quarter" idx="2"/>
          </p:nvPr>
        </p:nvSpPr>
        <p:spPr bwMode="auto">
          <a:xfrm>
            <a:off x="2486442" y="4889329"/>
            <a:ext cx="280526" cy="229550"/>
          </a:xfrm>
          <a:prstGeom prst="rect">
            <a:avLst/>
          </a:prstGeom>
          <a:ln w="12700">
            <a:miter lim="400000"/>
          </a:ln>
        </p:spPr>
        <p:txBody>
          <a:bodyPr wrap="none" lIns="50800" tIns="50800" rIns="50800" bIns="50800" anchor="b">
            <a:spAutoFit/>
          </a:bodyPr>
          <a:lstStyle>
            <a:lvl1pPr>
              <a:defRPr sz="850">
                <a:solidFill>
                  <a:srgbClr val="7BB885"/>
                </a:solidFill>
                <a:latin typeface="Source Sans Pro Light"/>
                <a:ea typeface="Source Sans Pro Light"/>
                <a:cs typeface="Source Sans Pro Light"/>
              </a:defRPr>
            </a:lvl1pPr>
          </a:lstStyle>
          <a:p>
            <a:pPr>
              <a:defRPr/>
            </a:pPr>
            <a:fld id="{A3A583AC-90C3-47D4-8E3F-971AFFF238DC}" type="slidenum">
              <a:rPr lang="de-DE"/>
              <a:t>‹Nr.›</a:t>
            </a:fld>
            <a:endParaRPr lang="de-DE"/>
          </a:p>
        </p:txBody>
      </p:sp>
      <p:sp>
        <p:nvSpPr>
          <p:cNvPr id="5" name="Benjamin Slowig &amp; Jeanne Wilbrandt ( &amp; Katarzyna Biernacka) für die UAG Schulungen/Fortbildungen, AG Forschungsdaten (DINI/nestor)"/>
          <p:cNvSpPr txBox="1"/>
          <p:nvPr userDrawn="1"/>
        </p:nvSpPr>
        <p:spPr bwMode="auto">
          <a:xfrm>
            <a:off x="5978468" y="4919466"/>
            <a:ext cx="3105016" cy="169277"/>
          </a:xfrm>
          <a:prstGeom prst="rect">
            <a:avLst/>
          </a:prstGeom>
          <a:ln w="12700">
            <a:miter lim="400000"/>
          </a:ln>
        </p:spPr>
        <p:txBody>
          <a:bodyPr wrap="none" lIns="19050" tIns="19050" rIns="19050" bIns="19050" anchor="ctr">
            <a:spAutoFit/>
          </a:bodyPr>
          <a:lstStyle>
            <a:lvl1pPr algn="r">
              <a:defRPr sz="2200">
                <a:solidFill>
                  <a:srgbClr val="7BB884"/>
                </a:solidFill>
                <a:latin typeface="Source Sans Pro Light"/>
                <a:ea typeface="Source Sans Pro Light"/>
                <a:cs typeface="Source Sans Pro Light"/>
              </a:defRPr>
            </a:lvl1pPr>
          </a:lstStyle>
          <a:p>
            <a:pPr>
              <a:defRPr/>
            </a:pPr>
            <a:r>
              <a:rPr sz="850" b="1"/>
              <a:t>UAG Schulungen/Fortbildungen, AG Forschungsdaten (DINI/nestor)</a:t>
            </a:r>
            <a:endParaRPr b="1"/>
          </a:p>
        </p:txBody>
      </p:sp>
      <p:sp>
        <p:nvSpPr>
          <p:cNvPr id="6" name="Folientitel"/>
          <p:cNvSpPr txBox="1">
            <a:spLocks noGrp="1"/>
          </p:cNvSpPr>
          <p:nvPr>
            <p:ph type="title" hasCustomPrompt="1"/>
          </p:nvPr>
        </p:nvSpPr>
        <p:spPr bwMode="auto">
          <a:xfrm>
            <a:off x="915644" y="3685598"/>
            <a:ext cx="8191500" cy="974384"/>
          </a:xfrm>
          <a:prstGeom prst="rect">
            <a:avLst/>
          </a:prstGeom>
        </p:spPr>
        <p:txBody>
          <a:bodyPr anchor="b"/>
          <a:lstStyle/>
          <a:p>
            <a:pPr>
              <a:defRPr/>
            </a:pPr>
            <a:r>
              <a:t>Folientitel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type="tx" userDrawn="1">
  <p:cSld name="Titel &amp; Punkte">
    <p:spTree>
      <p:nvGrpSpPr>
        <p:cNvPr id="1" name=""/>
        <p:cNvGrpSpPr/>
        <p:nvPr/>
      </p:nvGrpSpPr>
      <p:grpSpPr bwMode="auto">
        <a:xfrm>
          <a:off x="0" y="0"/>
          <a:ext cx="0" cy="0"/>
          <a:chOff x="0" y="0"/>
          <a:chExt cx="0" cy="0"/>
        </a:xfrm>
      </p:grpSpPr>
      <p:sp>
        <p:nvSpPr>
          <p:cNvPr id="24" name="Textebene 1…"/>
          <p:cNvSpPr txBox="1">
            <a:spLocks noGrp="1"/>
          </p:cNvSpPr>
          <p:nvPr>
            <p:ph type="body" sz="half" idx="1" hasCustomPrompt="1"/>
          </p:nvPr>
        </p:nvSpPr>
        <p:spPr bwMode="auto">
          <a:xfrm>
            <a:off x="955996" y="1924050"/>
            <a:ext cx="3640237" cy="2735932"/>
          </a:xfrm>
          <a:prstGeom prst="rect">
            <a:avLst/>
          </a:prstGeom>
        </p:spPr>
        <p:txBody>
          <a:bodyPr/>
          <a:lstStyle>
            <a:lvl1pPr>
              <a:defRPr/>
            </a:lvl1pPr>
            <a:lvl2pPr>
              <a:defRPr/>
            </a:lvl2pPr>
            <a:lvl3pPr>
              <a:defRPr/>
            </a:lvl3pPr>
            <a:lvl4pPr>
              <a:defRPr/>
            </a:lvl4pPr>
            <a:lvl5pPr>
              <a:defRPr/>
            </a:lvl5pPr>
          </a:lstStyle>
          <a:p>
            <a:pPr lvl="0">
              <a:lnSpc>
                <a:spcPct val="150000"/>
              </a:lnSpc>
              <a:spcBef>
                <a:spcPts val="0"/>
              </a:spcBef>
              <a:defRPr/>
            </a:pPr>
            <a:r>
              <a:t>Text für Folienpunkt</a:t>
            </a:r>
          </a:p>
          <a:p>
            <a:pPr lvl="1">
              <a:lnSpc>
                <a:spcPct val="150000"/>
              </a:lnSpc>
              <a:spcBef>
                <a:spcPts val="0"/>
              </a:spcBef>
              <a:defRPr/>
            </a:pPr>
            <a:endParaRPr/>
          </a:p>
          <a:p>
            <a:pPr lvl="2">
              <a:lnSpc>
                <a:spcPct val="150000"/>
              </a:lnSpc>
              <a:spcBef>
                <a:spcPts val="0"/>
              </a:spcBef>
              <a:defRPr/>
            </a:pPr>
            <a:endParaRPr/>
          </a:p>
          <a:p>
            <a:pPr lvl="3">
              <a:lnSpc>
                <a:spcPct val="150000"/>
              </a:lnSpc>
              <a:spcBef>
                <a:spcPts val="0"/>
              </a:spcBef>
              <a:defRPr/>
            </a:pPr>
            <a:endParaRPr/>
          </a:p>
          <a:p>
            <a:pPr lvl="4">
              <a:lnSpc>
                <a:spcPct val="150000"/>
              </a:lnSpc>
              <a:spcBef>
                <a:spcPts val="0"/>
              </a:spcBef>
              <a:defRPr/>
            </a:pPr>
            <a:endParaRPr/>
          </a:p>
        </p:txBody>
      </p:sp>
      <p:pic>
        <p:nvPicPr>
          <p:cNvPr id="25" name="LogosDINInestor.png" descr="LogosDINInestor.png"/>
          <p:cNvPicPr>
            <a:picLocks noChangeAspect="1"/>
          </p:cNvPicPr>
          <p:nvPr/>
        </p:nvPicPr>
        <p:blipFill>
          <a:blip r:embed="rId2"/>
          <a:stretch/>
        </p:blipFill>
        <p:spPr bwMode="auto">
          <a:xfrm>
            <a:off x="15435" y="4460489"/>
            <a:ext cx="2376488" cy="704850"/>
          </a:xfrm>
          <a:prstGeom prst="rect">
            <a:avLst/>
          </a:prstGeom>
          <a:ln w="12700">
            <a:miter lim="400000"/>
          </a:ln>
        </p:spPr>
      </p:pic>
      <p:pic>
        <p:nvPicPr>
          <p:cNvPr id="7" name="Grafik 6">
            <a:extLst>
              <a:ext uri="{FF2B5EF4-FFF2-40B4-BE49-F238E27FC236}">
                <a16:creationId xmlns:a16="http://schemas.microsoft.com/office/drawing/2014/main" id="{EC9591FF-86A6-994C-E647-117B10CDB3F2}"/>
              </a:ext>
            </a:extLst>
          </p:cNvPr>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173248" y="4600800"/>
            <a:ext cx="9525000" cy="423545"/>
          </a:xfrm>
          <a:prstGeom prst="rect">
            <a:avLst/>
          </a:prstGeom>
        </p:spPr>
      </p:pic>
      <p:sp>
        <p:nvSpPr>
          <p:cNvPr id="30" name="Folientitel"/>
          <p:cNvSpPr txBox="1">
            <a:spLocks noGrp="1"/>
          </p:cNvSpPr>
          <p:nvPr>
            <p:ph type="title" hasCustomPrompt="1"/>
          </p:nvPr>
        </p:nvSpPr>
        <p:spPr bwMode="auto">
          <a:xfrm>
            <a:off x="476250" y="376238"/>
            <a:ext cx="8191500" cy="584039"/>
          </a:xfrm>
          <a:prstGeom prst="rect">
            <a:avLst/>
          </a:prstGeom>
        </p:spPr>
        <p:txBody>
          <a:bodyPr anchor="b"/>
          <a:lstStyle>
            <a:lvl1pPr defTabSz="309563">
              <a:lnSpc>
                <a:spcPct val="80000"/>
              </a:lnSpc>
              <a:defRPr sz="3150" b="0" spc="-95">
                <a:solidFill>
                  <a:srgbClr val="354894"/>
                </a:solidFill>
                <a:latin typeface="+mj-lt"/>
                <a:ea typeface="Helvetica Neue"/>
                <a:cs typeface="Helvetica Neue"/>
              </a:defRPr>
            </a:lvl1pPr>
          </a:lstStyle>
          <a:p>
            <a:pPr>
              <a:defRPr/>
            </a:pPr>
            <a:r>
              <a:t>Folientitel</a:t>
            </a:r>
          </a:p>
        </p:txBody>
      </p:sp>
      <p:sp>
        <p:nvSpPr>
          <p:cNvPr id="31" name="Arbeitsvorbereitung"/>
          <p:cNvSpPr txBox="1">
            <a:spLocks noGrp="1"/>
          </p:cNvSpPr>
          <p:nvPr>
            <p:ph type="body" sz="quarter" idx="21"/>
          </p:nvPr>
        </p:nvSpPr>
        <p:spPr bwMode="auto">
          <a:xfrm>
            <a:off x="538162" y="1452816"/>
            <a:ext cx="8191500" cy="381000"/>
          </a:xfrm>
          <a:prstGeom prst="rect">
            <a:avLst/>
          </a:prstGeom>
        </p:spPr>
        <p:txBody>
          <a:bodyPr/>
          <a:lstStyle>
            <a:lvl1pPr marL="0" indent="0" defTabSz="309563">
              <a:spcBef>
                <a:spcPts val="0"/>
              </a:spcBef>
              <a:buClrTx/>
              <a:buSzTx/>
              <a:buNone/>
              <a:defRPr sz="1800">
                <a:solidFill>
                  <a:srgbClr val="C63B87"/>
                </a:solidFill>
                <a:latin typeface="+mj-lt"/>
                <a:ea typeface="Helvetica Neue"/>
                <a:cs typeface="Helvetica Neue"/>
              </a:defRPr>
            </a:lvl1pPr>
          </a:lstStyle>
          <a:p>
            <a:pPr lvl="0">
              <a:defRPr/>
            </a:pPr>
            <a:r>
              <a:rPr lang="de-DE"/>
              <a:t>Mastertextformat bearbeiten</a:t>
            </a:r>
            <a:endParaRPr/>
          </a:p>
        </p:txBody>
      </p:sp>
      <p:sp>
        <p:nvSpPr>
          <p:cNvPr id="3" name="Foliennummer"/>
          <p:cNvSpPr txBox="1">
            <a:spLocks noGrp="1"/>
          </p:cNvSpPr>
          <p:nvPr>
            <p:ph type="sldNum" sz="quarter" idx="2"/>
          </p:nvPr>
        </p:nvSpPr>
        <p:spPr bwMode="auto">
          <a:xfrm>
            <a:off x="2486442" y="4889329"/>
            <a:ext cx="280526" cy="229550"/>
          </a:xfrm>
          <a:prstGeom prst="rect">
            <a:avLst/>
          </a:prstGeom>
          <a:ln w="12700">
            <a:miter lim="400000"/>
          </a:ln>
        </p:spPr>
        <p:txBody>
          <a:bodyPr wrap="none" lIns="50800" tIns="50800" rIns="50800" bIns="50800" anchor="b">
            <a:spAutoFit/>
          </a:bodyPr>
          <a:lstStyle>
            <a:lvl1pPr>
              <a:defRPr sz="850">
                <a:solidFill>
                  <a:srgbClr val="7BB885"/>
                </a:solidFill>
                <a:latin typeface="Source Sans Pro Light"/>
                <a:ea typeface="Source Sans Pro Light"/>
                <a:cs typeface="Source Sans Pro Light"/>
              </a:defRPr>
            </a:lvl1pPr>
          </a:lstStyle>
          <a:p>
            <a:pPr>
              <a:defRPr/>
            </a:pPr>
            <a:fld id="{A3A583AC-90C3-47D4-8E3F-971AFFF238DC}" type="slidenum">
              <a:rPr lang="de-DE"/>
              <a:t>‹Nr.›</a:t>
            </a:fld>
            <a:endParaRPr lang="de-DE"/>
          </a:p>
        </p:txBody>
      </p:sp>
      <p:sp>
        <p:nvSpPr>
          <p:cNvPr id="4" name="Benjamin Slowig &amp; Jeanne Wilbrandt ( &amp; Katarzyna Biernacka) für die UAG Schulungen/Fortbildungen, AG Forschungsdaten (DINI/nestor)"/>
          <p:cNvSpPr txBox="1"/>
          <p:nvPr userDrawn="1"/>
        </p:nvSpPr>
        <p:spPr bwMode="auto">
          <a:xfrm>
            <a:off x="5978468" y="4919466"/>
            <a:ext cx="3105016" cy="169277"/>
          </a:xfrm>
          <a:prstGeom prst="rect">
            <a:avLst/>
          </a:prstGeom>
          <a:ln w="12700">
            <a:miter lim="400000"/>
          </a:ln>
        </p:spPr>
        <p:txBody>
          <a:bodyPr wrap="none" lIns="19050" tIns="19050" rIns="19050" bIns="19050" anchor="ctr">
            <a:spAutoFit/>
          </a:bodyPr>
          <a:lstStyle>
            <a:lvl1pPr algn="r">
              <a:defRPr sz="2200">
                <a:solidFill>
                  <a:srgbClr val="7BB884"/>
                </a:solidFill>
                <a:latin typeface="Source Sans Pro Light"/>
                <a:ea typeface="Source Sans Pro Light"/>
                <a:cs typeface="Source Sans Pro Light"/>
              </a:defRPr>
            </a:lvl1pPr>
          </a:lstStyle>
          <a:p>
            <a:pPr>
              <a:defRPr/>
            </a:pPr>
            <a:r>
              <a:rPr sz="850" b="1"/>
              <a:t>UAG Schulungen/Fortbildungen, AG Forschungsdaten (DINI/nestor)</a:t>
            </a:r>
            <a:endParaRPr b="1"/>
          </a:p>
        </p:txBody>
      </p:sp>
      <p:pic>
        <p:nvPicPr>
          <p:cNvPr id="5" name="Grafik 4">
            <a:extLst>
              <a:ext uri="{FF2B5EF4-FFF2-40B4-BE49-F238E27FC236}">
                <a16:creationId xmlns:a16="http://schemas.microsoft.com/office/drawing/2014/main" id="{A8BBFDBC-D577-4204-C07D-AE8047CF80A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173248" y="843558"/>
            <a:ext cx="5274000" cy="395552"/>
          </a:xfrm>
          <a:prstGeom prst="rect">
            <a:avLst/>
          </a:prstGeom>
        </p:spPr>
      </p:pic>
      <p:pic>
        <p:nvPicPr>
          <p:cNvPr id="8" name="LogosDINInestor.png" descr="LogosDINInestor.png">
            <a:extLst>
              <a:ext uri="{FF2B5EF4-FFF2-40B4-BE49-F238E27FC236}">
                <a16:creationId xmlns:a16="http://schemas.microsoft.com/office/drawing/2014/main" id="{346322AB-9FD3-7A81-DA64-2512494373A7}"/>
              </a:ext>
            </a:extLst>
          </p:cNvPr>
          <p:cNvPicPr>
            <a:picLocks noChangeAspect="1"/>
          </p:cNvPicPr>
          <p:nvPr userDrawn="1"/>
        </p:nvPicPr>
        <p:blipFill>
          <a:blip r:embed="rId2"/>
          <a:srcRect l="3706" t="7483" r="70750" b="6400"/>
          <a:stretch/>
        </p:blipFill>
        <p:spPr bwMode="auto">
          <a:xfrm>
            <a:off x="103521" y="4513232"/>
            <a:ext cx="607017" cy="606993"/>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type="tx" preserve="1" userDrawn="1">
  <p:cSld name="1_Titel &amp; Punkte">
    <p:spTree>
      <p:nvGrpSpPr>
        <p:cNvPr id="1" name=""/>
        <p:cNvGrpSpPr/>
        <p:nvPr/>
      </p:nvGrpSpPr>
      <p:grpSpPr bwMode="auto">
        <a:xfrm>
          <a:off x="0" y="0"/>
          <a:ext cx="0" cy="0"/>
          <a:chOff x="0" y="0"/>
          <a:chExt cx="0" cy="0"/>
        </a:xfrm>
      </p:grpSpPr>
      <p:sp>
        <p:nvSpPr>
          <p:cNvPr id="24" name="Textebene 1…"/>
          <p:cNvSpPr txBox="1">
            <a:spLocks noGrp="1"/>
          </p:cNvSpPr>
          <p:nvPr>
            <p:ph type="body" sz="half" idx="1" hasCustomPrompt="1"/>
          </p:nvPr>
        </p:nvSpPr>
        <p:spPr bwMode="auto">
          <a:xfrm>
            <a:off x="955996" y="1924050"/>
            <a:ext cx="3640237" cy="2444972"/>
          </a:xfrm>
          <a:prstGeom prst="rect">
            <a:avLst/>
          </a:prstGeom>
        </p:spPr>
        <p:txBody>
          <a:bodyPr/>
          <a:lstStyle>
            <a:lvl1pPr>
              <a:defRPr/>
            </a:lvl1pPr>
            <a:lvl2pPr>
              <a:defRPr/>
            </a:lvl2pPr>
            <a:lvl3pPr>
              <a:defRPr/>
            </a:lvl3pPr>
            <a:lvl4pPr>
              <a:defRPr/>
            </a:lvl4pPr>
            <a:lvl5pPr>
              <a:defRPr/>
            </a:lvl5pPr>
          </a:lstStyle>
          <a:p>
            <a:pPr lvl="0">
              <a:lnSpc>
                <a:spcPct val="150000"/>
              </a:lnSpc>
              <a:spcBef>
                <a:spcPts val="0"/>
              </a:spcBef>
              <a:defRPr/>
            </a:pPr>
            <a:r>
              <a:t>Text für Folienpunkt</a:t>
            </a:r>
          </a:p>
          <a:p>
            <a:pPr lvl="1">
              <a:lnSpc>
                <a:spcPct val="150000"/>
              </a:lnSpc>
              <a:spcBef>
                <a:spcPts val="0"/>
              </a:spcBef>
              <a:defRPr/>
            </a:pPr>
            <a:endParaRPr/>
          </a:p>
          <a:p>
            <a:pPr lvl="2">
              <a:lnSpc>
                <a:spcPct val="150000"/>
              </a:lnSpc>
              <a:spcBef>
                <a:spcPts val="0"/>
              </a:spcBef>
              <a:defRPr/>
            </a:pPr>
            <a:endParaRPr/>
          </a:p>
          <a:p>
            <a:pPr lvl="3">
              <a:lnSpc>
                <a:spcPct val="150000"/>
              </a:lnSpc>
              <a:spcBef>
                <a:spcPts val="0"/>
              </a:spcBef>
              <a:defRPr/>
            </a:pPr>
            <a:endParaRPr/>
          </a:p>
          <a:p>
            <a:pPr lvl="4">
              <a:lnSpc>
                <a:spcPct val="150000"/>
              </a:lnSpc>
              <a:spcBef>
                <a:spcPts val="0"/>
              </a:spcBef>
              <a:defRPr/>
            </a:pPr>
            <a:endParaRPr/>
          </a:p>
        </p:txBody>
      </p:sp>
      <p:pic>
        <p:nvPicPr>
          <p:cNvPr id="25" name="LogosDINInestor.png" descr="LogosDINInestor.png"/>
          <p:cNvPicPr>
            <a:picLocks noChangeAspect="1"/>
          </p:cNvPicPr>
          <p:nvPr/>
        </p:nvPicPr>
        <p:blipFill>
          <a:blip r:embed="rId2"/>
          <a:stretch/>
        </p:blipFill>
        <p:spPr bwMode="auto">
          <a:xfrm>
            <a:off x="15435" y="4460489"/>
            <a:ext cx="2376488" cy="704850"/>
          </a:xfrm>
          <a:prstGeom prst="rect">
            <a:avLst/>
          </a:prstGeom>
          <a:ln w="12700">
            <a:miter lim="400000"/>
          </a:ln>
        </p:spPr>
      </p:pic>
      <p:pic>
        <p:nvPicPr>
          <p:cNvPr id="8" name="Grafik 7">
            <a:extLst>
              <a:ext uri="{FF2B5EF4-FFF2-40B4-BE49-F238E27FC236}">
                <a16:creationId xmlns:a16="http://schemas.microsoft.com/office/drawing/2014/main" id="{51278D12-4EB1-4F07-234F-A33585C7AD2B}"/>
              </a:ext>
            </a:extLst>
          </p:cNvPr>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173248" y="4600800"/>
            <a:ext cx="9525000" cy="423545"/>
          </a:xfrm>
          <a:prstGeom prst="rect">
            <a:avLst/>
          </a:prstGeom>
        </p:spPr>
      </p:pic>
      <p:sp>
        <p:nvSpPr>
          <p:cNvPr id="30" name="Folientitel"/>
          <p:cNvSpPr txBox="1">
            <a:spLocks noGrp="1"/>
          </p:cNvSpPr>
          <p:nvPr>
            <p:ph type="title" hasCustomPrompt="1"/>
          </p:nvPr>
        </p:nvSpPr>
        <p:spPr bwMode="auto">
          <a:xfrm>
            <a:off x="476250" y="376238"/>
            <a:ext cx="8191500" cy="584039"/>
          </a:xfrm>
          <a:prstGeom prst="rect">
            <a:avLst/>
          </a:prstGeom>
        </p:spPr>
        <p:txBody>
          <a:bodyPr anchor="b"/>
          <a:lstStyle>
            <a:lvl1pPr defTabSz="309563">
              <a:lnSpc>
                <a:spcPct val="80000"/>
              </a:lnSpc>
              <a:defRPr sz="3150" b="0" spc="-95">
                <a:solidFill>
                  <a:srgbClr val="354894"/>
                </a:solidFill>
                <a:latin typeface="+mj-lt"/>
                <a:ea typeface="Helvetica Neue"/>
                <a:cs typeface="Helvetica Neue"/>
              </a:defRPr>
            </a:lvl1pPr>
          </a:lstStyle>
          <a:p>
            <a:pPr>
              <a:defRPr/>
            </a:pPr>
            <a:r>
              <a:t>Folientitel</a:t>
            </a:r>
          </a:p>
        </p:txBody>
      </p:sp>
      <p:sp>
        <p:nvSpPr>
          <p:cNvPr id="31" name="Arbeitsvorbereitung"/>
          <p:cNvSpPr txBox="1">
            <a:spLocks noGrp="1"/>
          </p:cNvSpPr>
          <p:nvPr>
            <p:ph type="body" sz="quarter" idx="21"/>
          </p:nvPr>
        </p:nvSpPr>
        <p:spPr bwMode="auto">
          <a:xfrm>
            <a:off x="538162" y="1452816"/>
            <a:ext cx="8191500" cy="381000"/>
          </a:xfrm>
          <a:prstGeom prst="rect">
            <a:avLst/>
          </a:prstGeom>
        </p:spPr>
        <p:txBody>
          <a:bodyPr/>
          <a:lstStyle>
            <a:lvl1pPr marL="0" indent="0" defTabSz="309563">
              <a:spcBef>
                <a:spcPts val="0"/>
              </a:spcBef>
              <a:buClrTx/>
              <a:buSzTx/>
              <a:buNone/>
              <a:defRPr sz="1800">
                <a:solidFill>
                  <a:srgbClr val="C63B87"/>
                </a:solidFill>
                <a:latin typeface="+mj-lt"/>
                <a:ea typeface="Helvetica Neue"/>
                <a:cs typeface="Helvetica Neue"/>
              </a:defRPr>
            </a:lvl1pPr>
          </a:lstStyle>
          <a:p>
            <a:pPr lvl="0">
              <a:defRPr/>
            </a:pPr>
            <a:r>
              <a:rPr lang="de-DE"/>
              <a:t>Mastertextformat bearbeiten</a:t>
            </a:r>
            <a:endParaRPr/>
          </a:p>
        </p:txBody>
      </p:sp>
      <p:pic>
        <p:nvPicPr>
          <p:cNvPr id="3" name="Grafik 2" descr="Ein Bild, das Text enthält.&#10;&#10;Automatisch generierte Beschreibung"/>
          <p:cNvPicPr>
            <a:picLocks noChangeAspect="1"/>
          </p:cNvPicPr>
          <p:nvPr userDrawn="1"/>
        </p:nvPicPr>
        <p:blipFill>
          <a:blip r:embed="rId4"/>
          <a:stretch/>
        </p:blipFill>
        <p:spPr bwMode="auto">
          <a:xfrm>
            <a:off x="6314429" y="303492"/>
            <a:ext cx="2376488" cy="1419225"/>
          </a:xfrm>
          <a:prstGeom prst="rect">
            <a:avLst/>
          </a:prstGeom>
        </p:spPr>
      </p:pic>
      <p:sp>
        <p:nvSpPr>
          <p:cNvPr id="4" name="Foliennummer"/>
          <p:cNvSpPr txBox="1">
            <a:spLocks noGrp="1"/>
          </p:cNvSpPr>
          <p:nvPr>
            <p:ph type="sldNum" sz="quarter" idx="2"/>
          </p:nvPr>
        </p:nvSpPr>
        <p:spPr bwMode="auto">
          <a:xfrm>
            <a:off x="2486442" y="4889329"/>
            <a:ext cx="280526" cy="229550"/>
          </a:xfrm>
          <a:prstGeom prst="rect">
            <a:avLst/>
          </a:prstGeom>
          <a:ln w="12700">
            <a:miter lim="400000"/>
          </a:ln>
        </p:spPr>
        <p:txBody>
          <a:bodyPr wrap="none" lIns="50800" tIns="50800" rIns="50800" bIns="50800" anchor="b">
            <a:spAutoFit/>
          </a:bodyPr>
          <a:lstStyle>
            <a:lvl1pPr>
              <a:defRPr sz="850">
                <a:solidFill>
                  <a:srgbClr val="7BB885"/>
                </a:solidFill>
                <a:latin typeface="Source Sans Pro Light"/>
                <a:ea typeface="Source Sans Pro Light"/>
                <a:cs typeface="Source Sans Pro Light"/>
              </a:defRPr>
            </a:lvl1pPr>
          </a:lstStyle>
          <a:p>
            <a:pPr>
              <a:defRPr/>
            </a:pPr>
            <a:fld id="{A3A583AC-90C3-47D4-8E3F-971AFFF238DC}" type="slidenum">
              <a:rPr lang="de-DE"/>
              <a:t>‹Nr.›</a:t>
            </a:fld>
            <a:endParaRPr lang="de-DE"/>
          </a:p>
        </p:txBody>
      </p:sp>
      <p:sp>
        <p:nvSpPr>
          <p:cNvPr id="5" name="Benjamin Slowig &amp; Jeanne Wilbrandt ( &amp; Katarzyna Biernacka) für die UAG Schulungen/Fortbildungen, AG Forschungsdaten (DINI/nestor)"/>
          <p:cNvSpPr txBox="1"/>
          <p:nvPr userDrawn="1"/>
        </p:nvSpPr>
        <p:spPr bwMode="auto">
          <a:xfrm>
            <a:off x="5978468" y="4919466"/>
            <a:ext cx="3105016" cy="169277"/>
          </a:xfrm>
          <a:prstGeom prst="rect">
            <a:avLst/>
          </a:prstGeom>
          <a:ln w="12700">
            <a:miter lim="400000"/>
          </a:ln>
        </p:spPr>
        <p:txBody>
          <a:bodyPr wrap="none" lIns="19050" tIns="19050" rIns="19050" bIns="19050" anchor="ctr">
            <a:spAutoFit/>
          </a:bodyPr>
          <a:lstStyle>
            <a:lvl1pPr algn="r">
              <a:defRPr sz="2200">
                <a:solidFill>
                  <a:srgbClr val="7BB884"/>
                </a:solidFill>
                <a:latin typeface="Source Sans Pro Light"/>
                <a:ea typeface="Source Sans Pro Light"/>
                <a:cs typeface="Source Sans Pro Light"/>
              </a:defRPr>
            </a:lvl1pPr>
          </a:lstStyle>
          <a:p>
            <a:pPr>
              <a:defRPr/>
            </a:pPr>
            <a:r>
              <a:rPr sz="850" b="1"/>
              <a:t>UAG Schulungen/Fortbildungen, AG Forschungsdaten (DINI/nestor)</a:t>
            </a:r>
            <a:endParaRPr b="1"/>
          </a:p>
        </p:txBody>
      </p:sp>
      <p:pic>
        <p:nvPicPr>
          <p:cNvPr id="6" name="Grafik 5">
            <a:extLst>
              <a:ext uri="{FF2B5EF4-FFF2-40B4-BE49-F238E27FC236}">
                <a16:creationId xmlns:a16="http://schemas.microsoft.com/office/drawing/2014/main" id="{2D7B1886-3E42-B822-0B4D-F340899B08A8}"/>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bwMode="auto">
          <a:xfrm>
            <a:off x="-173248" y="843558"/>
            <a:ext cx="5274000" cy="395552"/>
          </a:xfrm>
          <a:prstGeom prst="rect">
            <a:avLst/>
          </a:prstGeom>
        </p:spPr>
      </p:pic>
      <p:pic>
        <p:nvPicPr>
          <p:cNvPr id="9" name="LogosDINInestor.png" descr="LogosDINInestor.png">
            <a:extLst>
              <a:ext uri="{FF2B5EF4-FFF2-40B4-BE49-F238E27FC236}">
                <a16:creationId xmlns:a16="http://schemas.microsoft.com/office/drawing/2014/main" id="{77C2CF32-6BB5-A921-D149-A4DDDE692C2F}"/>
              </a:ext>
            </a:extLst>
          </p:cNvPr>
          <p:cNvPicPr>
            <a:picLocks noChangeAspect="1"/>
          </p:cNvPicPr>
          <p:nvPr userDrawn="1"/>
        </p:nvPicPr>
        <p:blipFill>
          <a:blip r:embed="rId2"/>
          <a:srcRect l="3706" t="7483" r="70750" b="6400"/>
          <a:stretch/>
        </p:blipFill>
        <p:spPr bwMode="auto">
          <a:xfrm>
            <a:off x="103521" y="4513232"/>
            <a:ext cx="607017" cy="606993"/>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showMasterPhAnim="0" preserve="1" userDrawn="1">
  <p:cSld name="Kaffee">
    <p:spTree>
      <p:nvGrpSpPr>
        <p:cNvPr id="1" name=""/>
        <p:cNvGrpSpPr/>
        <p:nvPr/>
      </p:nvGrpSpPr>
      <p:grpSpPr bwMode="auto">
        <a:xfrm>
          <a:off x="0" y="0"/>
          <a:ext cx="0" cy="0"/>
          <a:chOff x="0" y="0"/>
          <a:chExt cx="0" cy="0"/>
        </a:xfrm>
      </p:grpSpPr>
      <p:pic>
        <p:nvPicPr>
          <p:cNvPr id="93" name="LogosDINInestor.png" descr="LogosDINInestor.png"/>
          <p:cNvPicPr>
            <a:picLocks noChangeAspect="1"/>
          </p:cNvPicPr>
          <p:nvPr/>
        </p:nvPicPr>
        <p:blipFill>
          <a:blip r:embed="rId2"/>
          <a:stretch/>
        </p:blipFill>
        <p:spPr bwMode="auto">
          <a:xfrm>
            <a:off x="15435" y="4460489"/>
            <a:ext cx="2376488" cy="704850"/>
          </a:xfrm>
          <a:prstGeom prst="rect">
            <a:avLst/>
          </a:prstGeom>
          <a:ln w="12700">
            <a:miter lim="400000"/>
          </a:ln>
        </p:spPr>
      </p:pic>
      <p:pic>
        <p:nvPicPr>
          <p:cNvPr id="8" name="Grafik 7" descr="Ein Bild, das Screenshot, Farbigkeit, lila, Verschwommen enthält.&#10;&#10;Automatisch generierte Beschreibung">
            <a:extLst>
              <a:ext uri="{FF2B5EF4-FFF2-40B4-BE49-F238E27FC236}">
                <a16:creationId xmlns:a16="http://schemas.microsoft.com/office/drawing/2014/main" id="{0B236494-EFB8-4AED-60B5-6EBBE4688F8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180528" y="2246400"/>
            <a:ext cx="9523001" cy="2755321"/>
          </a:xfrm>
          <a:prstGeom prst="rect">
            <a:avLst/>
          </a:prstGeom>
        </p:spPr>
      </p:pic>
      <p:pic>
        <p:nvPicPr>
          <p:cNvPr id="95" name="LogosDINInestor.png" descr="LogosDINInestor.png"/>
          <p:cNvPicPr>
            <a:picLocks noChangeAspect="1"/>
          </p:cNvPicPr>
          <p:nvPr/>
        </p:nvPicPr>
        <p:blipFill>
          <a:blip r:embed="rId2"/>
          <a:srcRect l="3706" t="7483" r="70750" b="6400"/>
          <a:stretch/>
        </p:blipFill>
        <p:spPr bwMode="auto">
          <a:xfrm>
            <a:off x="103521" y="4513232"/>
            <a:ext cx="607017" cy="606993"/>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
        <p:nvSpPr>
          <p:cNvPr id="2" name="Rechteck 1"/>
          <p:cNvSpPr/>
          <p:nvPr/>
        </p:nvSpPr>
        <p:spPr bwMode="auto">
          <a:xfrm>
            <a:off x="-18278" y="2259232"/>
            <a:ext cx="9203021" cy="223138"/>
          </a:xfrm>
          <a:prstGeom prst="rect">
            <a:avLst/>
          </a:prstGeom>
          <a:gradFill>
            <a:gsLst>
              <a:gs pos="71000">
                <a:srgbClr val="FFFFFF">
                  <a:lumMod val="100000"/>
                </a:srgbClr>
              </a:gs>
              <a:gs pos="80000">
                <a:srgbClr val="FFFFFF">
                  <a:alpha val="74000"/>
                </a:srgbClr>
              </a:gs>
              <a:gs pos="94000">
                <a:srgbClr val="FFFFFF">
                  <a:alpha val="32000"/>
                </a:srgbClr>
              </a:gs>
              <a:gs pos="100000">
                <a:srgbClr val="FFFFFF">
                  <a:alpha val="0"/>
                </a:srgbClr>
              </a:gs>
            </a:gsLst>
            <a:lin ang="5400000" scaled="1"/>
          </a:grad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19050" tIns="19050" rIns="19050" bIns="19050" numCol="1" spcCol="38100" rtlCol="0" anchor="ctr">
            <a:spAutoFit/>
          </a:bodyPr>
          <a:lstStyle/>
          <a:p>
            <a:pPr marL="0" marR="0" indent="0" algn="ctr" defTabSz="171450">
              <a:lnSpc>
                <a:spcPct val="100000"/>
              </a:lnSpc>
              <a:spcBef>
                <a:spcPts val="0"/>
              </a:spcBef>
              <a:spcAft>
                <a:spcPts val="0"/>
              </a:spcAft>
              <a:buClrTx/>
              <a:buSzTx/>
              <a:buFontTx/>
              <a:buNone/>
              <a:defRPr/>
            </a:pPr>
            <a:endParaRPr lang="de-DE" sz="1200" b="0" i="0" u="none" strike="noStrike" cap="none" spc="0">
              <a:ln>
                <a:noFill/>
              </a:ln>
              <a:solidFill>
                <a:srgbClr val="FFFFFF"/>
              </a:solidFill>
              <a:latin typeface="Avenir Next Medium"/>
              <a:ea typeface="Avenir Next Medium"/>
              <a:cs typeface="Avenir Next Medium"/>
            </a:endParaRPr>
          </a:p>
        </p:txBody>
      </p:sp>
      <p:pic>
        <p:nvPicPr>
          <p:cNvPr id="99" name="Bild" descr="Bild"/>
          <p:cNvPicPr>
            <a:picLocks noChangeAspect="1"/>
          </p:cNvPicPr>
          <p:nvPr/>
        </p:nvPicPr>
        <p:blipFill>
          <a:blip r:embed="rId4"/>
          <a:stretch/>
        </p:blipFill>
        <p:spPr bwMode="auto">
          <a:xfrm>
            <a:off x="5442331" y="1178741"/>
            <a:ext cx="3325259" cy="2942165"/>
          </a:xfrm>
          <a:prstGeom prst="rect">
            <a:avLst/>
          </a:prstGeom>
          <a:ln w="12700">
            <a:miter lim="400000"/>
          </a:ln>
        </p:spPr>
      </p:pic>
      <p:sp>
        <p:nvSpPr>
          <p:cNvPr id="5" name="Foliennummer"/>
          <p:cNvSpPr txBox="1">
            <a:spLocks noGrp="1"/>
          </p:cNvSpPr>
          <p:nvPr>
            <p:ph type="sldNum" sz="quarter" idx="2"/>
          </p:nvPr>
        </p:nvSpPr>
        <p:spPr bwMode="auto">
          <a:xfrm>
            <a:off x="2486442" y="4889329"/>
            <a:ext cx="280526" cy="229550"/>
          </a:xfrm>
          <a:prstGeom prst="rect">
            <a:avLst/>
          </a:prstGeom>
          <a:ln w="12700">
            <a:miter lim="400000"/>
          </a:ln>
        </p:spPr>
        <p:txBody>
          <a:bodyPr wrap="none" lIns="50800" tIns="50800" rIns="50800" bIns="50800" anchor="b">
            <a:spAutoFit/>
          </a:bodyPr>
          <a:lstStyle>
            <a:lvl1pPr>
              <a:defRPr sz="850">
                <a:solidFill>
                  <a:srgbClr val="7BB885"/>
                </a:solidFill>
                <a:latin typeface="Source Sans Pro Light"/>
                <a:ea typeface="Source Sans Pro Light"/>
                <a:cs typeface="Source Sans Pro Light"/>
              </a:defRPr>
            </a:lvl1pPr>
          </a:lstStyle>
          <a:p>
            <a:pPr>
              <a:defRPr/>
            </a:pPr>
            <a:fld id="{A3A583AC-90C3-47D4-8E3F-971AFFF238DC}" type="slidenum">
              <a:rPr lang="de-DE"/>
              <a:t>‹Nr.›</a:t>
            </a:fld>
            <a:endParaRPr lang="de-DE"/>
          </a:p>
        </p:txBody>
      </p:sp>
      <p:sp>
        <p:nvSpPr>
          <p:cNvPr id="6" name="Benjamin Slowig &amp; Jeanne Wilbrandt ( &amp; Katarzyna Biernacka) für die UAG Schulungen/Fortbildungen, AG Forschungsdaten (DINI/nestor)"/>
          <p:cNvSpPr txBox="1"/>
          <p:nvPr userDrawn="1"/>
        </p:nvSpPr>
        <p:spPr bwMode="auto">
          <a:xfrm>
            <a:off x="5978468" y="4919466"/>
            <a:ext cx="3105016" cy="169277"/>
          </a:xfrm>
          <a:prstGeom prst="rect">
            <a:avLst/>
          </a:prstGeom>
          <a:ln w="12700">
            <a:miter lim="400000"/>
          </a:ln>
        </p:spPr>
        <p:txBody>
          <a:bodyPr wrap="none" lIns="19050" tIns="19050" rIns="19050" bIns="19050" anchor="ctr">
            <a:spAutoFit/>
          </a:bodyPr>
          <a:lstStyle>
            <a:lvl1pPr algn="r">
              <a:defRPr sz="2200">
                <a:solidFill>
                  <a:srgbClr val="7BB884"/>
                </a:solidFill>
                <a:latin typeface="Source Sans Pro Light"/>
                <a:ea typeface="Source Sans Pro Light"/>
                <a:cs typeface="Source Sans Pro Light"/>
              </a:defRPr>
            </a:lvl1pPr>
          </a:lstStyle>
          <a:p>
            <a:pPr>
              <a:defRPr/>
            </a:pPr>
            <a:r>
              <a:rPr sz="850" b="1"/>
              <a:t>UAG Schulungen/Fortbildungen, AG Forschungsdaten (DINI/nestor)</a:t>
            </a:r>
            <a:endParaRPr b="1"/>
          </a:p>
        </p:txBody>
      </p:sp>
      <p:sp>
        <p:nvSpPr>
          <p:cNvPr id="7" name="Folientitel"/>
          <p:cNvSpPr txBox="1">
            <a:spLocks noGrp="1"/>
          </p:cNvSpPr>
          <p:nvPr>
            <p:ph type="title" hasCustomPrompt="1"/>
          </p:nvPr>
        </p:nvSpPr>
        <p:spPr bwMode="auto">
          <a:xfrm>
            <a:off x="915644" y="3685598"/>
            <a:ext cx="8191500" cy="974384"/>
          </a:xfrm>
          <a:prstGeom prst="rect">
            <a:avLst/>
          </a:prstGeom>
        </p:spPr>
        <p:txBody>
          <a:bodyPr anchor="b"/>
          <a:lstStyle/>
          <a:p>
            <a:pPr>
              <a:defRPr/>
            </a:pPr>
            <a:r>
              <a:t>Folientitel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bwMode="auto">
        <a:xfrm>
          <a:off x="0" y="0"/>
          <a:ext cx="0" cy="0"/>
          <a:chOff x="0" y="0"/>
          <a:chExt cx="0" cy="0"/>
        </a:xfrm>
      </p:grpSpPr>
      <p:pic>
        <p:nvPicPr>
          <p:cNvPr id="2" name="LogosDINInestor.png" descr="LogosDINInestor.png"/>
          <p:cNvPicPr>
            <a:picLocks noChangeAspect="1"/>
          </p:cNvPicPr>
          <p:nvPr/>
        </p:nvPicPr>
        <p:blipFill>
          <a:blip r:embed="rId8"/>
          <a:stretch/>
        </p:blipFill>
        <p:spPr bwMode="auto">
          <a:xfrm>
            <a:off x="15435" y="4460489"/>
            <a:ext cx="2376488" cy="704850"/>
          </a:xfrm>
          <a:prstGeom prst="rect">
            <a:avLst/>
          </a:prstGeom>
          <a:ln w="12700">
            <a:miter lim="400000"/>
          </a:ln>
        </p:spPr>
      </p:pic>
      <p:pic>
        <p:nvPicPr>
          <p:cNvPr id="9" name="Grafik 8" descr="Ein Bild, das Farbigkeit, Screenshot, lila, violett enthält.&#10;&#10;Automatisch generierte Beschreibung">
            <a:extLst>
              <a:ext uri="{FF2B5EF4-FFF2-40B4-BE49-F238E27FC236}">
                <a16:creationId xmlns:a16="http://schemas.microsoft.com/office/drawing/2014/main" id="{369281A6-683C-AED4-92BB-A6E40D41E265}"/>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bwMode="auto">
          <a:xfrm>
            <a:off x="-453566" y="-414000"/>
            <a:ext cx="9850102" cy="5424122"/>
          </a:xfrm>
          <a:prstGeom prst="rect">
            <a:avLst/>
          </a:prstGeom>
        </p:spPr>
      </p:pic>
      <p:pic>
        <p:nvPicPr>
          <p:cNvPr id="5" name="LogosDINInestor.png" descr="LogosDINInestor.png"/>
          <p:cNvPicPr>
            <a:picLocks noChangeAspect="1"/>
          </p:cNvPicPr>
          <p:nvPr/>
        </p:nvPicPr>
        <p:blipFill>
          <a:blip r:embed="rId8"/>
          <a:srcRect l="3706" t="7483" r="70750" b="6400"/>
          <a:stretch/>
        </p:blipFill>
        <p:spPr bwMode="auto">
          <a:xfrm>
            <a:off x="103521" y="4513232"/>
            <a:ext cx="607017" cy="606993"/>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
        <p:nvSpPr>
          <p:cNvPr id="7" name="Folientitel"/>
          <p:cNvSpPr txBox="1">
            <a:spLocks noGrp="1"/>
          </p:cNvSpPr>
          <p:nvPr>
            <p:ph type="title" hasCustomPrompt="1"/>
          </p:nvPr>
        </p:nvSpPr>
        <p:spPr bwMode="auto">
          <a:xfrm>
            <a:off x="915644" y="2571750"/>
            <a:ext cx="8191500" cy="1792841"/>
          </a:xfrm>
          <a:prstGeom prst="rect">
            <a:avLst/>
          </a:prstGeom>
          <a:ln w="12700">
            <a:miter lim="400000"/>
          </a:ln>
        </p:spPr>
        <p:txBody>
          <a:bodyPr lIns="50800" tIns="50800" rIns="50800" bIns="50800">
            <a:normAutofit/>
          </a:bodyPr>
          <a:lstStyle/>
          <a:p>
            <a:pPr>
              <a:defRPr/>
            </a:pPr>
            <a:r>
              <a:t>Folientitel</a:t>
            </a:r>
          </a:p>
        </p:txBody>
      </p:sp>
      <p:sp>
        <p:nvSpPr>
          <p:cNvPr id="4" name="Foliennummer"/>
          <p:cNvSpPr txBox="1">
            <a:spLocks noGrp="1"/>
          </p:cNvSpPr>
          <p:nvPr>
            <p:ph type="sldNum" sz="quarter" idx="4"/>
          </p:nvPr>
        </p:nvSpPr>
        <p:spPr bwMode="auto">
          <a:xfrm>
            <a:off x="2486442" y="4889329"/>
            <a:ext cx="280526" cy="229550"/>
          </a:xfrm>
          <a:prstGeom prst="rect">
            <a:avLst/>
          </a:prstGeom>
          <a:ln w="12700">
            <a:miter lim="400000"/>
          </a:ln>
        </p:spPr>
        <p:txBody>
          <a:bodyPr wrap="none" lIns="50800" tIns="50800" rIns="50800" bIns="50800" anchor="b">
            <a:spAutoFit/>
          </a:bodyPr>
          <a:lstStyle>
            <a:lvl1pPr>
              <a:defRPr sz="850">
                <a:solidFill>
                  <a:srgbClr val="7BB885"/>
                </a:solidFill>
                <a:latin typeface="Source Sans Pro Light"/>
                <a:ea typeface="Source Sans Pro Light"/>
                <a:cs typeface="Source Sans Pro Light"/>
              </a:defRPr>
            </a:lvl1pPr>
          </a:lstStyle>
          <a:p>
            <a:pPr>
              <a:defRPr/>
            </a:pPr>
            <a:fld id="{A3A583AC-90C3-47D4-8E3F-971AFFF238DC}" type="slidenum">
              <a:rPr lang="de-DE"/>
              <a:t>‹Nr.›</a:t>
            </a:fld>
            <a:endParaRPr lang="de-DE"/>
          </a:p>
        </p:txBody>
      </p:sp>
      <p:sp>
        <p:nvSpPr>
          <p:cNvPr id="6" name="Benjamin Slowig &amp; Jeanne Wilbrandt ( &amp; Katarzyna Biernacka) für die UAG Schulungen/Fortbildungen, AG Forschungsdaten (DINI/nestor)"/>
          <p:cNvSpPr txBox="1"/>
          <p:nvPr userDrawn="1"/>
        </p:nvSpPr>
        <p:spPr bwMode="auto">
          <a:xfrm>
            <a:off x="5978468" y="4919466"/>
            <a:ext cx="3105016" cy="169277"/>
          </a:xfrm>
          <a:prstGeom prst="rect">
            <a:avLst/>
          </a:prstGeom>
          <a:ln w="12700">
            <a:miter lim="400000"/>
          </a:ln>
        </p:spPr>
        <p:txBody>
          <a:bodyPr wrap="none" lIns="19050" tIns="19050" rIns="19050" bIns="19050" anchor="ctr">
            <a:spAutoFit/>
          </a:bodyPr>
          <a:lstStyle>
            <a:lvl1pPr algn="r">
              <a:defRPr sz="2200">
                <a:solidFill>
                  <a:srgbClr val="7BB884"/>
                </a:solidFill>
                <a:latin typeface="Source Sans Pro Light"/>
                <a:ea typeface="Source Sans Pro Light"/>
                <a:cs typeface="Source Sans Pro Light"/>
              </a:defRPr>
            </a:lvl1pPr>
          </a:lstStyle>
          <a:p>
            <a:pPr>
              <a:defRPr/>
            </a:pPr>
            <a:r>
              <a:rPr sz="850" b="1"/>
              <a:t>UAG Schulungen/Fortbildungen, AG Forschungsdaten (DINI/nestor)</a:t>
            </a:r>
            <a:endParaRPr b="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5" r:id="rId6"/>
  </p:sldLayoutIdLst>
  <p:hf hdr="0" ftr="0" dt="0"/>
  <p:txStyles>
    <p:titleStyle>
      <a:lvl1pPr marL="0" marR="0" indent="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1pPr>
      <a:lvl2pPr marL="0" marR="0" indent="1714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2pPr>
      <a:lvl3pPr marL="0" marR="0" indent="3429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3pPr>
      <a:lvl4pPr marL="0" marR="0" indent="5143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4pPr>
      <a:lvl5pPr marL="0" marR="0" indent="6858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5pPr>
      <a:lvl6pPr marL="0" marR="0" indent="8572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6pPr>
      <a:lvl7pPr marL="0" marR="0" indent="10287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7pPr>
      <a:lvl8pPr marL="0" marR="0" indent="12001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8pPr>
      <a:lvl9pPr marL="0" marR="0" indent="13716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9pPr>
    </p:titleStyle>
    <p:bodyStyle>
      <a:lvl1pPr marL="2095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p:bodyStyle>
    <p:otherStyle>
      <a:lvl1pPr marL="0" marR="0" indent="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1pPr>
      <a:lvl2pPr marL="0" marR="0" indent="17145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2pPr>
      <a:lvl3pPr marL="0" marR="0" indent="34290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3pPr>
      <a:lvl4pPr marL="0" marR="0" indent="51435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4pPr>
      <a:lvl5pPr marL="0" marR="0" indent="68580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5pPr>
      <a:lvl6pPr marL="0" marR="0" indent="85725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6pPr>
      <a:lvl7pPr marL="0" marR="0" indent="102870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7pPr>
      <a:lvl8pPr marL="0" marR="0" indent="120015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8pPr>
      <a:lvl9pPr marL="0" marR="0" indent="137160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hyperlink" Target="https://www.journals.elsevier.com/data-in-brief" TargetMode="External"/><Relationship Id="rId4" Type="http://schemas.openxmlformats.org/officeDocument/2006/relationships/hyperlink" Target="https://www.earth-system-science-data.net/"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re3data.org/"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hyperlink" Target="http://service.re3data.org/about" TargetMode="Externa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hyperlink" Target="https://risources.dfg.de/"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hyperlink" Target="http://risources.dfg.de/index.html#q=*&amp;sort=RI_SORT_DE%20asc&amp;rows=10&amp;RI_EXT=Y" TargetMode="Externa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8" Type="http://schemas.openxmlformats.org/officeDocument/2006/relationships/image" Target="../media/image26.emf"/><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hyperlink" Target="https://orcid.org/register"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orcid.org/"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 Id="rId5" Type="http://schemas.openxmlformats.org/officeDocument/2006/relationships/hyperlink" Target="https://orcid.org/register" TargetMode="External"/><Relationship Id="rId4" Type="http://schemas.openxmlformats.org/officeDocument/2006/relationships/image" Target="../media/image27.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2.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hyperlink" Target="http://b2find.eudat.eu/" TargetMode="External"/><Relationship Id="rId2" Type="http://schemas.openxmlformats.org/officeDocument/2006/relationships/notesSlide" Target="../notesSlides/notesSlide38.xml"/><Relationship Id="rId1" Type="http://schemas.openxmlformats.org/officeDocument/2006/relationships/slideLayout" Target="../slideLayouts/slideLayout4.xml"/><Relationship Id="rId6" Type="http://schemas.openxmlformats.org/officeDocument/2006/relationships/hyperlink" Target="https://www.base-search.net/Search/Advanced" TargetMode="External"/><Relationship Id="rId5" Type="http://schemas.openxmlformats.org/officeDocument/2006/relationships/hyperlink" Target="https://data.mendeley.com/" TargetMode="External"/><Relationship Id="rId4" Type="http://schemas.openxmlformats.org/officeDocument/2006/relationships/hyperlink" Target="http://datasearch.gesis.org/start"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hyperlink" Target="10.13140/RG.2.2.34005.12001" TargetMode="External"/><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hyperlink" Target="https://doi.org/10.13140/RG.2.2.34005.12001" TargetMode="External"/><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44.xml"/><Relationship Id="rId1" Type="http://schemas.openxmlformats.org/officeDocument/2006/relationships/slideLayout" Target="../slideLayouts/slideLayout5.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45.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45.xml"/><Relationship Id="rId1" Type="http://schemas.openxmlformats.org/officeDocument/2006/relationships/slideLayout" Target="../slideLayouts/slideLayout5.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4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6.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hyperlink" Target="https://www.doi.org/10.5281/zenodo.2654306" TargetMode="External"/><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hyperlink" Target="https://www.forschungsdaten-bildung.de/einwilligung" TargetMode="External"/><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hyperlink" Target="https://amnesia.openaire.eu/" TargetMode="External"/><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hyperlink" Target="https://doi.org/10.25353/ubtr-xxxx-f5d2-fffb" TargetMode="External"/><Relationship Id="rId2" Type="http://schemas.openxmlformats.org/officeDocument/2006/relationships/notesSlide" Target="../notesSlides/notesSlide61.xml"/><Relationship Id="rId1" Type="http://schemas.openxmlformats.org/officeDocument/2006/relationships/slideLayout" Target="../slideLayouts/slideLayout4.xml"/><Relationship Id="rId4" Type="http://schemas.openxmlformats.org/officeDocument/2006/relationships/hyperlink" Target="https://doi.org/10.5281/zenodo.3585556" TargetMode="Externa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2.xm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75.xml"/><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80.xml"/><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2.xml"/><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5.xml"/></Relationships>
</file>

<file path=ppt/slides/_rels/slide85.xml.rels><?xml version="1.0" encoding="UTF-8" standalone="yes"?>
<Relationships xmlns="http://schemas.openxmlformats.org/package/2006/relationships"><Relationship Id="rId3" Type="http://schemas.openxmlformats.org/officeDocument/2006/relationships/hyperlink" Target="https://www.orbium.de/methodensammlung/munterrichtsmethode-45-wir-und-ich/" TargetMode="External"/><Relationship Id="rId2" Type="http://schemas.openxmlformats.org/officeDocument/2006/relationships/notesSlide" Target="../notesSlides/notesSlide85.xml"/><Relationship Id="rId1" Type="http://schemas.openxmlformats.org/officeDocument/2006/relationships/slideLayout" Target="../slideLayouts/slideLayout4.xml"/><Relationship Id="rId4" Type="http://schemas.openxmlformats.org/officeDocument/2006/relationships/hyperlink" Target="https://www.orbium.de/methodensammlung/munterrichtsmethode-46-stichwortsalat/" TargetMode="Externa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5.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5.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5.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4.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5.xml"/></Relationships>
</file>

<file path=ppt/slides/_rels/slide94.xml.rels><?xml version="1.0" encoding="UTF-8" standalone="yes"?>
<Relationships xmlns="http://schemas.openxmlformats.org/package/2006/relationships"><Relationship Id="rId3" Type="http://schemas.openxmlformats.org/officeDocument/2006/relationships/hyperlink" Target="https://www.flaticon.com/de/kostenloses-icon/hand_182479?term=hand&amp;related_id=182479" TargetMode="External"/><Relationship Id="rId2" Type="http://schemas.openxmlformats.org/officeDocument/2006/relationships/notesSlide" Target="../notesSlides/notesSlide94.xml"/><Relationship Id="rId1" Type="http://schemas.openxmlformats.org/officeDocument/2006/relationships/slideLayout" Target="../slideLayouts/slideLayout5.xml"/><Relationship Id="rId4" Type="http://schemas.openxmlformats.org/officeDocument/2006/relationships/image" Target="../media/image37.png"/></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3" Type="http://schemas.openxmlformats.org/officeDocument/2006/relationships/hyperlink" Target="https://www.forschungsdaten.org/index.php/UAG_Schulungen/Fortbildungen" TargetMode="External"/><Relationship Id="rId2" Type="http://schemas.openxmlformats.org/officeDocument/2006/relationships/notesSlide" Target="../notesSlides/notesSlide96.xml"/><Relationship Id="rId1" Type="http://schemas.openxmlformats.org/officeDocument/2006/relationships/slideLayout" Target="../slideLayouts/slideLayout4.xml"/><Relationship Id="rId4" Type="http://schemas.openxmlformats.org/officeDocument/2006/relationships/hyperlink" Target="https://hu.berlin/fdm-materialsammlung" TargetMode="Externa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5.xml"/></Relationships>
</file>

<file path=ppt/slides/_rels/slide9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98.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6" name="Grafik 4"/>
          <p:cNvPicPr>
            <a:picLocks noChangeAspect="1"/>
          </p:cNvPicPr>
          <p:nvPr/>
        </p:nvPicPr>
        <p:blipFill>
          <a:blip r:embed="rId3"/>
          <a:stretch/>
        </p:blipFill>
        <p:spPr bwMode="auto">
          <a:xfrm>
            <a:off x="1003445" y="4297788"/>
            <a:ext cx="370114" cy="370114"/>
          </a:xfrm>
          <a:prstGeom prst="rect">
            <a:avLst/>
          </a:prstGeom>
          <a:ln>
            <a:noFill/>
          </a:ln>
        </p:spPr>
      </p:pic>
      <p:pic>
        <p:nvPicPr>
          <p:cNvPr id="7" name="Grafik 6"/>
          <p:cNvPicPr>
            <a:picLocks noChangeAspect="1"/>
          </p:cNvPicPr>
          <p:nvPr/>
        </p:nvPicPr>
        <p:blipFill>
          <a:blip r:embed="rId4"/>
          <a:stretch/>
        </p:blipFill>
        <p:spPr bwMode="auto">
          <a:xfrm>
            <a:off x="611560" y="4297789"/>
            <a:ext cx="370112" cy="370112"/>
          </a:xfrm>
          <a:prstGeom prst="rect">
            <a:avLst/>
          </a:prstGeom>
          <a:ln>
            <a:noFill/>
          </a:ln>
        </p:spPr>
      </p:pic>
      <p:sp>
        <p:nvSpPr>
          <p:cNvPr id="9" name="Titel 1"/>
          <p:cNvSpPr txBox="1"/>
          <p:nvPr/>
        </p:nvSpPr>
        <p:spPr bwMode="auto">
          <a:xfrm>
            <a:off x="915644" y="2283718"/>
            <a:ext cx="8191500" cy="1792841"/>
          </a:xfrm>
          <a:prstGeom prst="rect">
            <a:avLst/>
          </a:prstGeom>
          <a:ln w="12700">
            <a:miter lim="400000"/>
          </a:ln>
        </p:spPr>
        <p:txBody>
          <a:bodyPr lIns="50800" tIns="50800" rIns="50800" bIns="50800">
            <a:normAutofit fontScale="97500"/>
          </a:bodyPr>
          <a:lstStyle>
            <a:lvl1pPr marL="0" marR="0" indent="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1pPr>
            <a:lvl2pPr marL="0" marR="0" indent="1714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2pPr>
            <a:lvl3pPr marL="0" marR="0" indent="3429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3pPr>
            <a:lvl4pPr marL="0" marR="0" indent="5143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4pPr>
            <a:lvl5pPr marL="0" marR="0" indent="6858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5pPr>
            <a:lvl6pPr marL="0" marR="0" indent="8572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6pPr>
            <a:lvl7pPr marL="0" marR="0" indent="10287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7pPr>
            <a:lvl8pPr marL="0" marR="0" indent="12001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8pPr>
            <a:lvl9pPr marL="0" marR="0" indent="13716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9pPr>
          </a:lstStyle>
          <a:p>
            <a:pPr>
              <a:defRPr/>
            </a:pPr>
            <a:r>
              <a:rPr lang="de-DE" dirty="0"/>
              <a:t>Train-</a:t>
            </a:r>
            <a:r>
              <a:rPr lang="de-DE" dirty="0" err="1"/>
              <a:t>the</a:t>
            </a:r>
            <a:r>
              <a:rPr lang="de-DE" dirty="0"/>
              <a:t>-Trainer-Workshop zum Thema Forschungsdatenmanagement</a:t>
            </a:r>
          </a:p>
        </p:txBody>
      </p:sp>
      <p:sp>
        <p:nvSpPr>
          <p:cNvPr id="10" name="Untertitel 2"/>
          <p:cNvSpPr txBox="1"/>
          <p:nvPr/>
        </p:nvSpPr>
        <p:spPr bwMode="auto">
          <a:xfrm>
            <a:off x="1763687" y="3075806"/>
            <a:ext cx="6529015" cy="1538288"/>
          </a:xfrm>
        </p:spPr>
        <p:txBody>
          <a:bodyPr vertOverflow="overflow" horzOverflow="clip" vert="horz" wrap="square" lIns="91440" tIns="45720" rIns="91440" bIns="45720" numCol="1" spcCol="0" rtlCol="0" fromWordArt="0" anchor="b" anchorCtr="0" forceAA="0" compatLnSpc="0">
            <a:noAutofit/>
          </a:bodyPr>
          <a:lstStyle>
            <a:lvl1pPr marL="2095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a:lstStyle>
          <a:p>
            <a:pPr marL="0" indent="0">
              <a:buFontTx/>
              <a:buNone/>
              <a:defRPr/>
            </a:pPr>
            <a:r>
              <a:rPr lang="de-DE" sz="1600" b="1" dirty="0">
                <a:solidFill>
                  <a:schemeClr val="tx1">
                    <a:lumMod val="50000"/>
                  </a:schemeClr>
                </a:solidFill>
              </a:rPr>
              <a:t>Tag 2</a:t>
            </a:r>
            <a:endParaRPr lang="de-DE" sz="1600" dirty="0">
              <a:solidFill>
                <a:schemeClr val="tx1">
                  <a:lumMod val="50000"/>
                </a:schemeClr>
              </a:solidFill>
            </a:endParaRPr>
          </a:p>
          <a:p>
            <a:pPr marL="0" indent="0">
              <a:spcBef>
                <a:spcPts val="600"/>
              </a:spcBef>
              <a:buFontTx/>
              <a:buNone/>
              <a:defRPr/>
            </a:pPr>
            <a:r>
              <a:rPr lang="de-DE" sz="1200" dirty="0">
                <a:solidFill>
                  <a:schemeClr val="tx1">
                    <a:lumMod val="50000"/>
                  </a:schemeClr>
                </a:solidFill>
              </a:rPr>
              <a:t>Katarzyna </a:t>
            </a:r>
            <a:r>
              <a:rPr lang="de-DE" sz="1200" dirty="0" err="1">
                <a:solidFill>
                  <a:schemeClr val="tx1">
                    <a:lumMod val="50000"/>
                  </a:schemeClr>
                </a:solidFill>
              </a:rPr>
              <a:t>Biernacka</a:t>
            </a:r>
            <a:r>
              <a:rPr lang="de-DE" sz="1200" dirty="0">
                <a:solidFill>
                  <a:schemeClr val="tx1">
                    <a:lumMod val="50000"/>
                  </a:schemeClr>
                </a:solidFill>
              </a:rPr>
              <a:t>, Dr. Ron Dockhorn, Claudia Engelhardt, Kerstin Helbig, Dr. Juliane Jacob, </a:t>
            </a:r>
            <a:br>
              <a:rPr lang="de-DE" sz="1200" dirty="0">
                <a:solidFill>
                  <a:schemeClr val="tx1">
                    <a:lumMod val="50000"/>
                  </a:schemeClr>
                </a:solidFill>
              </a:rPr>
            </a:br>
            <a:r>
              <a:rPr lang="de-DE" sz="1200" dirty="0">
                <a:solidFill>
                  <a:schemeClr val="tx1">
                    <a:lumMod val="50000"/>
                  </a:schemeClr>
                </a:solidFill>
              </a:rPr>
              <a:t>Tereza </a:t>
            </a:r>
            <a:r>
              <a:rPr lang="de-DE" sz="1200" dirty="0" err="1">
                <a:solidFill>
                  <a:schemeClr val="tx1">
                    <a:lumMod val="50000"/>
                  </a:schemeClr>
                </a:solidFill>
              </a:rPr>
              <a:t>Kalová</a:t>
            </a:r>
            <a:r>
              <a:rPr lang="de-DE" sz="1200" dirty="0">
                <a:solidFill>
                  <a:schemeClr val="tx1">
                    <a:lumMod val="50000"/>
                  </a:schemeClr>
                </a:solidFill>
              </a:rPr>
              <a:t>, </a:t>
            </a:r>
            <a:r>
              <a:rPr lang="de-DE" sz="1200" dirty="0" err="1">
                <a:solidFill>
                  <a:schemeClr val="tx1">
                    <a:lumMod val="50000"/>
                  </a:schemeClr>
                </a:solidFill>
              </a:rPr>
              <a:t>Adienne</a:t>
            </a:r>
            <a:r>
              <a:rPr lang="de-DE" sz="1200" dirty="0">
                <a:solidFill>
                  <a:schemeClr val="tx1">
                    <a:lumMod val="50000"/>
                  </a:schemeClr>
                </a:solidFill>
              </a:rPr>
              <a:t> Karsten, Kristin Meier, Dr. Andreas Mühlichen, Dr. Janna Neumann,</a:t>
            </a:r>
            <a:br>
              <a:rPr lang="de-DE" sz="1200" dirty="0">
                <a:solidFill>
                  <a:schemeClr val="tx1">
                    <a:lumMod val="50000"/>
                  </a:schemeClr>
                </a:solidFill>
              </a:rPr>
            </a:br>
            <a:r>
              <a:rPr lang="de-DE" sz="1200" dirty="0">
                <a:solidFill>
                  <a:schemeClr val="tx1">
                    <a:lumMod val="50000"/>
                  </a:schemeClr>
                </a:solidFill>
              </a:rPr>
              <a:t>Britta Petersen, Benjamin </a:t>
            </a:r>
            <a:r>
              <a:rPr lang="de-DE" sz="1200" dirty="0" err="1">
                <a:solidFill>
                  <a:schemeClr val="tx1">
                    <a:lumMod val="50000"/>
                  </a:schemeClr>
                </a:solidFill>
              </a:rPr>
              <a:t>Slowig</a:t>
            </a:r>
            <a:r>
              <a:rPr lang="de-DE" sz="1200" dirty="0">
                <a:solidFill>
                  <a:schemeClr val="tx1">
                    <a:lumMod val="50000"/>
                  </a:schemeClr>
                </a:solidFill>
              </a:rPr>
              <a:t>, Dr. Ute Trautwein-Bruns, Dr. Jeanne </a:t>
            </a:r>
            <a:r>
              <a:rPr lang="de-DE" sz="1200" dirty="0" err="1">
                <a:solidFill>
                  <a:schemeClr val="tx1">
                    <a:lumMod val="50000"/>
                  </a:schemeClr>
                </a:solidFill>
              </a:rPr>
              <a:t>Wilbrandt</a:t>
            </a:r>
            <a:r>
              <a:rPr lang="de-DE" sz="1200" dirty="0">
                <a:solidFill>
                  <a:schemeClr val="tx1">
                    <a:lumMod val="50000"/>
                  </a:schemeClr>
                </a:solidFill>
              </a:rPr>
              <a:t>, Cord </a:t>
            </a:r>
            <a:r>
              <a:rPr lang="de-DE" sz="1200" dirty="0" err="1">
                <a:solidFill>
                  <a:schemeClr val="tx1">
                    <a:lumMod val="50000"/>
                  </a:schemeClr>
                </a:solidFill>
              </a:rPr>
              <a:t>Wiljes</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915644" y="3685598"/>
            <a:ext cx="8191500" cy="974384"/>
          </a:xfrm>
        </p:spPr>
        <p:txBody>
          <a:bodyPr/>
          <a:lstStyle/>
          <a:p>
            <a:pPr>
              <a:defRPr/>
            </a:pPr>
            <a:r>
              <a:rPr lang="de-DE" dirty="0"/>
              <a:t>Publikation</a:t>
            </a:r>
            <a:endParaRPr dirty="0"/>
          </a:p>
        </p:txBody>
      </p:sp>
      <p:sp>
        <p:nvSpPr>
          <p:cNvPr id="3" name="Foliennummernplatzhalter 2"/>
          <p:cNvSpPr>
            <a:spLocks noGrp="1"/>
          </p:cNvSpPr>
          <p:nvPr>
            <p:ph type="sldNum" sz="quarter" idx="2"/>
          </p:nvPr>
        </p:nvSpPr>
        <p:spPr bwMode="auto"/>
        <p:txBody>
          <a:bodyPr/>
          <a:lstStyle/>
          <a:p>
            <a:pPr>
              <a:defRPr/>
            </a:pPr>
            <a:fld id="{A3A583AC-90C3-47D4-8E3F-971AFFF238DC}" type="slidenum">
              <a:rPr lang="de-DE"/>
              <a:t>9</a:t>
            </a:fld>
            <a:endParaRPr lang="de-DE"/>
          </a:p>
        </p:txBody>
      </p:sp>
      <p:sp>
        <p:nvSpPr>
          <p:cNvPr id="2" name="Textfeld 1">
            <a:extLst>
              <a:ext uri="{FF2B5EF4-FFF2-40B4-BE49-F238E27FC236}">
                <a16:creationId xmlns:a16="http://schemas.microsoft.com/office/drawing/2014/main" id="{1E11D73C-6E56-7C52-0CE4-7A0D3422A977}"/>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15.1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5674" y="1924050"/>
            <a:ext cx="5632549" cy="2735263"/>
          </a:xfrm>
        </p:spPr>
        <p:txBody>
          <a:bodyPr>
            <a:normAutofit/>
          </a:bodyPr>
          <a:lstStyle/>
          <a:p>
            <a:pPr marL="342900" indent="-342900">
              <a:buFont typeface="+mj-lt"/>
              <a:buAutoNum type="arabicPeriod"/>
              <a:defRPr/>
            </a:pPr>
            <a:r>
              <a:rPr lang="de-DE"/>
              <a:t>Ergänzung zu einem begutachteten Artikel </a:t>
            </a:r>
            <a:br>
              <a:rPr lang="de-DE"/>
            </a:br>
            <a:r>
              <a:rPr lang="de-DE"/>
              <a:t>(„enhanced publication“)</a:t>
            </a:r>
            <a:endParaRPr/>
          </a:p>
          <a:p>
            <a:pPr marL="342900" indent="-342900">
              <a:buFont typeface="+mj-lt"/>
              <a:buAutoNum type="arabicPeriod"/>
              <a:defRPr/>
            </a:pPr>
            <a:r>
              <a:rPr lang="de-DE"/>
              <a:t>Eigenständiges Informationsobjekt in einem Forschungsdaten-Repositorium</a:t>
            </a:r>
            <a:endParaRPr/>
          </a:p>
          <a:p>
            <a:pPr marL="342900" indent="-342900">
              <a:buFont typeface="+mj-lt"/>
              <a:buAutoNum type="arabicPeriod"/>
              <a:defRPr/>
            </a:pPr>
            <a:r>
              <a:rPr lang="de-DE"/>
              <a:t>Data Journals</a:t>
            </a:r>
            <a:endParaRPr/>
          </a:p>
          <a:p>
            <a:pPr>
              <a:defRPr/>
            </a:pPr>
            <a:endParaRPr lang="de-DE"/>
          </a:p>
          <a:p>
            <a:pPr>
              <a:defRPr/>
            </a:pPr>
            <a:endParaRPr lang="de-DE"/>
          </a:p>
        </p:txBody>
      </p:sp>
      <p:sp>
        <p:nvSpPr>
          <p:cNvPr id="4" name="Titel 2"/>
          <p:cNvSpPr>
            <a:spLocks noGrp="1"/>
          </p:cNvSpPr>
          <p:nvPr>
            <p:ph type="title"/>
          </p:nvPr>
        </p:nvSpPr>
        <p:spPr bwMode="auto">
          <a:xfrm>
            <a:off x="476250" y="376238"/>
            <a:ext cx="8191500" cy="584039"/>
          </a:xfrm>
        </p:spPr>
        <p:txBody>
          <a:bodyPr/>
          <a:lstStyle/>
          <a:p>
            <a:pPr>
              <a:defRPr/>
            </a:pPr>
            <a:r>
              <a:rPr lang="de-DE"/>
              <a:t>Publikationswege für Daten</a:t>
            </a:r>
            <a:endParaRPr/>
          </a:p>
        </p:txBody>
      </p:sp>
      <p:sp>
        <p:nvSpPr>
          <p:cNvPr id="8" name="Textplatzhalter 7"/>
          <p:cNvSpPr>
            <a:spLocks noGrp="1"/>
          </p:cNvSpPr>
          <p:nvPr>
            <p:ph type="body" sz="quarter" idx="21"/>
          </p:nvPr>
        </p:nvSpPr>
        <p:spPr bwMode="auto"/>
        <p:txBody>
          <a:bodyPr/>
          <a:lstStyle/>
          <a:p>
            <a:pPr>
              <a:defRPr/>
            </a:pPr>
            <a:r>
              <a:rPr lang="de-DE"/>
              <a:t>Drei bekannte Wege</a:t>
            </a:r>
            <a:endParaRPr/>
          </a:p>
        </p:txBody>
      </p:sp>
      <p:sp>
        <p:nvSpPr>
          <p:cNvPr id="6"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10</a:t>
            </a:fld>
            <a:endParaRPr lang="de-DE"/>
          </a:p>
        </p:txBody>
      </p:sp>
      <p:sp>
        <p:nvSpPr>
          <p:cNvPr id="2" name="Textfeld 1">
            <a:extLst>
              <a:ext uri="{FF2B5EF4-FFF2-40B4-BE49-F238E27FC236}">
                <a16:creationId xmlns:a16="http://schemas.microsoft.com/office/drawing/2014/main" id="{FAE15424-61CD-C5EA-9694-BC291A6CCDA0}"/>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15.2</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5674" y="1924050"/>
            <a:ext cx="7000701" cy="2735263"/>
          </a:xfrm>
        </p:spPr>
        <p:txBody>
          <a:bodyPr>
            <a:normAutofit/>
          </a:bodyPr>
          <a:lstStyle/>
          <a:p>
            <a:pPr lvl="1">
              <a:defRPr/>
            </a:pPr>
            <a:r>
              <a:rPr lang="de-DE" dirty="0"/>
              <a:t>Disziplinspezifische Repositorien, z. B. </a:t>
            </a:r>
            <a:r>
              <a:rPr lang="de-DE" dirty="0" err="1"/>
              <a:t>Datorium</a:t>
            </a:r>
            <a:r>
              <a:rPr lang="de-DE" dirty="0"/>
              <a:t> (GESIS – Leibniz-Institut für Sozialwissenschaften), </a:t>
            </a:r>
            <a:r>
              <a:rPr lang="de-DE" dirty="0" err="1"/>
              <a:t>Pangaea</a:t>
            </a:r>
            <a:r>
              <a:rPr lang="de-DE" dirty="0"/>
              <a:t> (Data Publisher </a:t>
            </a:r>
            <a:r>
              <a:rPr lang="de-DE" dirty="0" err="1"/>
              <a:t>for</a:t>
            </a:r>
            <a:r>
              <a:rPr lang="de-DE" dirty="0"/>
              <a:t> Earth &amp; Environmental Science)</a:t>
            </a:r>
            <a:endParaRPr dirty="0"/>
          </a:p>
          <a:p>
            <a:pPr lvl="1">
              <a:defRPr/>
            </a:pPr>
            <a:r>
              <a:rPr lang="de-DE" dirty="0"/>
              <a:t>Institutionelle Repositorien, z. B. </a:t>
            </a:r>
            <a:r>
              <a:rPr lang="de-DE" dirty="0" err="1"/>
              <a:t>Refubium</a:t>
            </a:r>
            <a:r>
              <a:rPr lang="de-DE" dirty="0"/>
              <a:t> (FU Berlin) oder </a:t>
            </a:r>
            <a:r>
              <a:rPr lang="de-DE" dirty="0" err="1"/>
              <a:t>edoc</a:t>
            </a:r>
            <a:r>
              <a:rPr lang="de-DE" dirty="0"/>
              <a:t>-Server (HU Berlin) </a:t>
            </a:r>
            <a:endParaRPr dirty="0"/>
          </a:p>
          <a:p>
            <a:pPr lvl="1">
              <a:defRPr/>
            </a:pPr>
            <a:r>
              <a:rPr lang="de-DE" dirty="0"/>
              <a:t>Disziplinübergreifende Repositorien, z. B. ZENODO</a:t>
            </a:r>
            <a:endParaRPr dirty="0"/>
          </a:p>
          <a:p>
            <a:pPr>
              <a:defRPr/>
            </a:pPr>
            <a:endParaRPr lang="de-DE" dirty="0"/>
          </a:p>
          <a:p>
            <a:pPr>
              <a:defRPr/>
            </a:pPr>
            <a:endParaRPr lang="de-DE" dirty="0"/>
          </a:p>
        </p:txBody>
      </p:sp>
      <p:sp>
        <p:nvSpPr>
          <p:cNvPr id="4" name="Titel 2"/>
          <p:cNvSpPr>
            <a:spLocks noGrp="1"/>
          </p:cNvSpPr>
          <p:nvPr>
            <p:ph type="title"/>
          </p:nvPr>
        </p:nvSpPr>
        <p:spPr bwMode="auto">
          <a:xfrm>
            <a:off x="476250" y="376238"/>
            <a:ext cx="8191500" cy="584039"/>
          </a:xfrm>
        </p:spPr>
        <p:txBody>
          <a:bodyPr/>
          <a:lstStyle/>
          <a:p>
            <a:pPr>
              <a:defRPr/>
            </a:pPr>
            <a:r>
              <a:rPr lang="de-DE"/>
              <a:t>Publikationswege für Daten</a:t>
            </a:r>
            <a:endParaRPr/>
          </a:p>
        </p:txBody>
      </p:sp>
      <p:sp>
        <p:nvSpPr>
          <p:cNvPr id="2" name="Textplatzhalter 1"/>
          <p:cNvSpPr>
            <a:spLocks noGrp="1"/>
          </p:cNvSpPr>
          <p:nvPr>
            <p:ph type="body" sz="quarter" idx="21"/>
          </p:nvPr>
        </p:nvSpPr>
        <p:spPr bwMode="auto">
          <a:xfrm>
            <a:off x="538162" y="1452816"/>
            <a:ext cx="8191500" cy="381000"/>
          </a:xfrm>
        </p:spPr>
        <p:txBody>
          <a:bodyPr/>
          <a:lstStyle/>
          <a:p>
            <a:pPr>
              <a:defRPr/>
            </a:pPr>
            <a:r>
              <a:rPr lang="de-DE"/>
              <a:t>2. Eigenständiges Informationsobjekt in einem Forschungsdaten-Repositorium</a:t>
            </a:r>
            <a:endParaRPr/>
          </a:p>
        </p:txBody>
      </p:sp>
      <p:sp>
        <p:nvSpPr>
          <p:cNvPr id="6"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11</a:t>
            </a:fld>
            <a:endParaRPr lang="de-DE"/>
          </a:p>
        </p:txBody>
      </p:sp>
      <p:sp>
        <p:nvSpPr>
          <p:cNvPr id="3" name="Textfeld 2">
            <a:extLst>
              <a:ext uri="{FF2B5EF4-FFF2-40B4-BE49-F238E27FC236}">
                <a16:creationId xmlns:a16="http://schemas.microsoft.com/office/drawing/2014/main" id="{DF648F23-CF0F-AF1D-90DB-0A5E2FF45104}"/>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15.3</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Inhaltsplatzhalter 3"/>
          <p:cNvSpPr>
            <a:spLocks noGrp="1"/>
          </p:cNvSpPr>
          <p:nvPr>
            <p:ph type="body" sz="half" idx="1"/>
          </p:nvPr>
        </p:nvSpPr>
        <p:spPr bwMode="auto">
          <a:xfrm>
            <a:off x="955674" y="1924050"/>
            <a:ext cx="5704557" cy="2735263"/>
          </a:xfrm>
        </p:spPr>
        <p:txBody>
          <a:bodyPr/>
          <a:lstStyle/>
          <a:p>
            <a:pPr lvl="1">
              <a:defRPr/>
            </a:pPr>
            <a:r>
              <a:rPr lang="de-DE" dirty="0"/>
              <a:t>Publizieren ausführliche Beschreibung der Daten</a:t>
            </a:r>
            <a:endParaRPr dirty="0"/>
          </a:p>
          <a:p>
            <a:pPr lvl="1">
              <a:defRPr/>
            </a:pPr>
            <a:r>
              <a:rPr lang="de-DE" dirty="0"/>
              <a:t>Teilweise peer-</a:t>
            </a:r>
            <a:r>
              <a:rPr lang="de-DE" dirty="0" err="1"/>
              <a:t>reviewed</a:t>
            </a:r>
            <a:endParaRPr lang="de-DE" dirty="0"/>
          </a:p>
        </p:txBody>
      </p:sp>
      <p:sp>
        <p:nvSpPr>
          <p:cNvPr id="5" name="Titel 2"/>
          <p:cNvSpPr>
            <a:spLocks noGrp="1"/>
          </p:cNvSpPr>
          <p:nvPr>
            <p:ph type="title"/>
          </p:nvPr>
        </p:nvSpPr>
        <p:spPr bwMode="auto">
          <a:xfrm>
            <a:off x="476250" y="376238"/>
            <a:ext cx="8191500" cy="584039"/>
          </a:xfrm>
        </p:spPr>
        <p:txBody>
          <a:bodyPr/>
          <a:lstStyle/>
          <a:p>
            <a:pPr>
              <a:defRPr/>
            </a:pPr>
            <a:r>
              <a:rPr lang="de-DE"/>
              <a:t>Publikationswege für Daten</a:t>
            </a:r>
            <a:endParaRPr/>
          </a:p>
        </p:txBody>
      </p:sp>
      <p:sp>
        <p:nvSpPr>
          <p:cNvPr id="2" name="Textplatzhalter 1"/>
          <p:cNvSpPr>
            <a:spLocks noGrp="1"/>
          </p:cNvSpPr>
          <p:nvPr>
            <p:ph type="body" sz="quarter" idx="21"/>
          </p:nvPr>
        </p:nvSpPr>
        <p:spPr bwMode="auto">
          <a:xfrm>
            <a:off x="538162" y="1452816"/>
            <a:ext cx="8191500" cy="381000"/>
          </a:xfrm>
        </p:spPr>
        <p:txBody>
          <a:bodyPr/>
          <a:lstStyle/>
          <a:p>
            <a:pPr>
              <a:defRPr/>
            </a:pPr>
            <a:r>
              <a:rPr lang="de-DE"/>
              <a:t>3. Data Journals</a:t>
            </a:r>
            <a:endParaRPr/>
          </a:p>
        </p:txBody>
      </p:sp>
      <p:sp>
        <p:nvSpPr>
          <p:cNvPr id="7"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12</a:t>
            </a:fld>
            <a:endParaRPr lang="de-DE"/>
          </a:p>
        </p:txBody>
      </p:sp>
      <p:pic>
        <p:nvPicPr>
          <p:cNvPr id="8" name="Grafik 5"/>
          <p:cNvPicPr>
            <a:picLocks noChangeAspect="1"/>
          </p:cNvPicPr>
          <p:nvPr/>
        </p:nvPicPr>
        <p:blipFill>
          <a:blip r:embed="rId3"/>
          <a:stretch/>
        </p:blipFill>
        <p:spPr bwMode="auto">
          <a:xfrm>
            <a:off x="1621417" y="2741168"/>
            <a:ext cx="2094260" cy="1692575"/>
          </a:xfrm>
          <a:prstGeom prst="rect">
            <a:avLst/>
          </a:prstGeom>
        </p:spPr>
      </p:pic>
      <p:sp>
        <p:nvSpPr>
          <p:cNvPr id="9" name="Fußzeilenplatzhalter 3"/>
          <p:cNvSpPr/>
          <p:nvPr/>
        </p:nvSpPr>
        <p:spPr bwMode="auto">
          <a:xfrm>
            <a:off x="1547664" y="4479096"/>
            <a:ext cx="2828925" cy="307777"/>
          </a:xfrm>
          <a:prstGeom prst="rect">
            <a:avLst/>
          </a:prstGeom>
          <a:noFill/>
        </p:spPr>
        <p:txBody>
          <a:bodyPr wrap="square" rtlCol="0">
            <a:spAutoFit/>
          </a:bodyPr>
          <a:lstStyle/>
          <a:p>
            <a:pPr algn="l">
              <a:defRPr/>
            </a:pPr>
            <a:r>
              <a:rPr lang="de-DE" sz="700">
                <a:cs typeface="Arial"/>
              </a:rPr>
              <a:t>Quelle: Earth System Science Data. Zugriff am 07.11.2023, </a:t>
            </a:r>
            <a:r>
              <a:rPr lang="de-DE" sz="700" u="sng">
                <a:solidFill>
                  <a:srgbClr val="004476"/>
                </a:solidFill>
                <a:cs typeface="Arial"/>
                <a:hlinkClick r:id="rId4" tooltip="https://www.earth-system-science-data.net/"/>
              </a:rPr>
              <a:t>https://www.earth-system-science-data.net</a:t>
            </a:r>
            <a:endParaRPr lang="de-DE" sz="700">
              <a:solidFill>
                <a:srgbClr val="004476"/>
              </a:solidFill>
              <a:cs typeface="Arial"/>
            </a:endParaRPr>
          </a:p>
        </p:txBody>
      </p:sp>
      <p:sp>
        <p:nvSpPr>
          <p:cNvPr id="10" name="Fußzeilenplatzhalter 3"/>
          <p:cNvSpPr/>
          <p:nvPr/>
        </p:nvSpPr>
        <p:spPr bwMode="auto">
          <a:xfrm>
            <a:off x="5465628" y="4479095"/>
            <a:ext cx="3181351" cy="307777"/>
          </a:xfrm>
          <a:prstGeom prst="rect">
            <a:avLst/>
          </a:prstGeom>
          <a:noFill/>
        </p:spPr>
        <p:txBody>
          <a:bodyPr wrap="square" rtlCol="0">
            <a:spAutoFit/>
          </a:bodyPr>
          <a:lstStyle/>
          <a:p>
            <a:pPr algn="l">
              <a:defRPr/>
            </a:pPr>
            <a:r>
              <a:rPr lang="de-DE" sz="700">
                <a:cs typeface="Arial"/>
              </a:rPr>
              <a:t>Quelle: Data in Brief. Zugriff am 07.11.2023, </a:t>
            </a:r>
            <a:r>
              <a:rPr lang="de-DE" sz="700" u="sng">
                <a:solidFill>
                  <a:srgbClr val="004476"/>
                </a:solidFill>
                <a:cs typeface="Arial"/>
                <a:hlinkClick r:id="rId5" tooltip="https://www.journals.elsevier.com/data-in-brief"/>
              </a:rPr>
              <a:t>https://www.journals.elsevier.com/data-in-brief</a:t>
            </a:r>
            <a:r>
              <a:rPr lang="de-DE" sz="700">
                <a:solidFill>
                  <a:srgbClr val="004476"/>
                </a:solidFill>
                <a:cs typeface="Arial"/>
              </a:rPr>
              <a:t> </a:t>
            </a:r>
            <a:endParaRPr/>
          </a:p>
        </p:txBody>
      </p:sp>
      <p:pic>
        <p:nvPicPr>
          <p:cNvPr id="3" name="Grafik 2"/>
          <p:cNvPicPr>
            <a:picLocks noChangeAspect="1"/>
          </p:cNvPicPr>
          <p:nvPr/>
        </p:nvPicPr>
        <p:blipFill>
          <a:blip r:embed="rId6"/>
          <a:srcRect b="22021"/>
          <a:stretch/>
        </p:blipFill>
        <p:spPr bwMode="auto">
          <a:xfrm>
            <a:off x="5428325" y="2931896"/>
            <a:ext cx="2819102" cy="1311115"/>
          </a:xfrm>
          <a:prstGeom prst="rect">
            <a:avLst/>
          </a:prstGeom>
        </p:spPr>
      </p:pic>
      <p:sp>
        <p:nvSpPr>
          <p:cNvPr id="4" name="Textfeld 3">
            <a:extLst>
              <a:ext uri="{FF2B5EF4-FFF2-40B4-BE49-F238E27FC236}">
                <a16:creationId xmlns:a16="http://schemas.microsoft.com/office/drawing/2014/main" id="{4CD2C3FF-BA0B-606A-3390-475214B1E68A}"/>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15.4</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a:xfrm>
            <a:off x="476250" y="376238"/>
            <a:ext cx="8191500" cy="584039"/>
          </a:xfrm>
        </p:spPr>
        <p:txBody>
          <a:bodyPr/>
          <a:lstStyle/>
          <a:p>
            <a:pPr>
              <a:defRPr/>
            </a:pPr>
            <a:r>
              <a:rPr lang="de-DE" dirty="0"/>
              <a:t>Repositorien Finden</a:t>
            </a:r>
            <a:endParaRPr dirty="0"/>
          </a:p>
        </p:txBody>
      </p:sp>
      <p:sp>
        <p:nvSpPr>
          <p:cNvPr id="7" name="Textplatzhalter 6"/>
          <p:cNvSpPr>
            <a:spLocks noGrp="1"/>
          </p:cNvSpPr>
          <p:nvPr>
            <p:ph type="body" sz="quarter" idx="21"/>
          </p:nvPr>
        </p:nvSpPr>
        <p:spPr bwMode="auto">
          <a:xfrm>
            <a:off x="538162" y="1452816"/>
            <a:ext cx="8191500" cy="381000"/>
          </a:xfrm>
        </p:spPr>
        <p:txBody>
          <a:bodyPr/>
          <a:lstStyle/>
          <a:p>
            <a:pPr>
              <a:defRPr/>
            </a:pPr>
            <a:r>
              <a:rPr lang="de-DE" u="sng">
                <a:hlinkClick r:id="rId3" tooltip="https://www.re3data.org/"/>
              </a:rPr>
              <a:t>Re3data.org</a:t>
            </a:r>
            <a:r>
              <a:rPr lang="de-DE"/>
              <a:t> </a:t>
            </a:r>
            <a:endParaRPr/>
          </a:p>
        </p:txBody>
      </p:sp>
      <p:sp>
        <p:nvSpPr>
          <p:cNvPr id="5"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13</a:t>
            </a:fld>
            <a:endParaRPr lang="de-DE"/>
          </a:p>
        </p:txBody>
      </p:sp>
      <p:pic>
        <p:nvPicPr>
          <p:cNvPr id="6" name="Grafik 5" descr="Ein Bild, das Text, Screenshot enthält.&#10;&#10;Automatisch generierte Beschreibung"/>
          <p:cNvPicPr>
            <a:picLocks noChangeAspect="1"/>
          </p:cNvPicPr>
          <p:nvPr/>
        </p:nvPicPr>
        <p:blipFill>
          <a:blip r:embed="rId4"/>
          <a:stretch/>
        </p:blipFill>
        <p:spPr bwMode="auto">
          <a:xfrm>
            <a:off x="3059832" y="1167657"/>
            <a:ext cx="5903745" cy="3491656"/>
          </a:xfrm>
          <a:prstGeom prst="rect">
            <a:avLst/>
          </a:prstGeom>
        </p:spPr>
      </p:pic>
      <p:sp>
        <p:nvSpPr>
          <p:cNvPr id="2" name="Textplatzhalter 1"/>
          <p:cNvSpPr>
            <a:spLocks noGrp="1"/>
          </p:cNvSpPr>
          <p:nvPr>
            <p:ph type="body" sz="half" idx="1"/>
          </p:nvPr>
        </p:nvSpPr>
        <p:spPr bwMode="auto">
          <a:xfrm>
            <a:off x="955675" y="1924050"/>
            <a:ext cx="2392189" cy="2735263"/>
          </a:xfrm>
        </p:spPr>
        <p:txBody>
          <a:bodyPr/>
          <a:lstStyle/>
          <a:p>
            <a:pPr>
              <a:defRPr/>
            </a:pPr>
            <a:r>
              <a:rPr lang="de-DE" sz="1600"/>
              <a:t>Sammlung von Repositorien</a:t>
            </a:r>
            <a:endParaRPr/>
          </a:p>
          <a:p>
            <a:pPr>
              <a:defRPr/>
            </a:pPr>
            <a:r>
              <a:rPr lang="de-DE" sz="1600"/>
              <a:t>Weltweit</a:t>
            </a:r>
            <a:endParaRPr/>
          </a:p>
          <a:p>
            <a:pPr>
              <a:defRPr/>
            </a:pPr>
            <a:r>
              <a:rPr lang="de-DE" sz="1600"/>
              <a:t>Verschiedene Disziplinen</a:t>
            </a:r>
            <a:endParaRPr/>
          </a:p>
          <a:p>
            <a:pPr>
              <a:defRPr/>
            </a:pPr>
            <a:r>
              <a:rPr lang="de-DE" sz="1600"/>
              <a:t>Forschende, Förderer, </a:t>
            </a:r>
            <a:br>
              <a:rPr lang="de-DE" sz="1600"/>
            </a:br>
            <a:r>
              <a:rPr lang="de-DE" sz="1600"/>
              <a:t>Verlage und Institutionen</a:t>
            </a:r>
            <a:endParaRPr/>
          </a:p>
        </p:txBody>
      </p:sp>
      <p:sp>
        <p:nvSpPr>
          <p:cNvPr id="12" name="Textfeld 11"/>
          <p:cNvSpPr txBox="1"/>
          <p:nvPr/>
        </p:nvSpPr>
        <p:spPr bwMode="auto">
          <a:xfrm>
            <a:off x="985973" y="4459485"/>
            <a:ext cx="1960141" cy="307777"/>
          </a:xfrm>
          <a:prstGeom prst="rect">
            <a:avLst/>
          </a:prstGeom>
          <a:noFill/>
        </p:spPr>
        <p:txBody>
          <a:bodyPr wrap="square" rtlCol="0">
            <a:spAutoFit/>
          </a:bodyPr>
          <a:ls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algn="l">
              <a:defRPr sz="700">
                <a:solidFill>
                  <a:srgbClr val="004476"/>
                </a:solidFill>
                <a:cs typeface="Arial"/>
              </a:defRPr>
            </a:lvl1pPr>
          </a:lstStyle>
          <a:p>
            <a:pPr>
              <a:defRPr/>
            </a:pPr>
            <a:r>
              <a:rPr lang="de-DE">
                <a:solidFill>
                  <a:srgbClr val="5E5E5E"/>
                </a:solidFill>
              </a:rPr>
              <a:t>Quelle: re3data About. Zugriff am 07.11.2023 </a:t>
            </a:r>
            <a:r>
              <a:rPr lang="de-DE" u="sng">
                <a:hlinkClick r:id="rId5" tooltip="http://service.re3data.org/about"/>
              </a:rPr>
              <a:t>http://service.re3data.org/about</a:t>
            </a:r>
            <a:r>
              <a:rPr lang="de-DE"/>
              <a:t>.</a:t>
            </a:r>
            <a:endParaRPr/>
          </a:p>
        </p:txBody>
      </p:sp>
      <p:sp>
        <p:nvSpPr>
          <p:cNvPr id="3" name="Textfeld 2">
            <a:extLst>
              <a:ext uri="{FF2B5EF4-FFF2-40B4-BE49-F238E27FC236}">
                <a16:creationId xmlns:a16="http://schemas.microsoft.com/office/drawing/2014/main" id="{1A6D02F8-F5C3-9A43-E1C7-3A5006C2A6FE}"/>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15.5</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Textplatzhalter 2"/>
          <p:cNvSpPr>
            <a:spLocks noGrp="1"/>
          </p:cNvSpPr>
          <p:nvPr>
            <p:ph type="body" sz="half" idx="1"/>
          </p:nvPr>
        </p:nvSpPr>
        <p:spPr bwMode="auto">
          <a:xfrm>
            <a:off x="955996" y="1924050"/>
            <a:ext cx="3640237" cy="2735932"/>
          </a:xfrm>
        </p:spPr>
        <p:txBody>
          <a:bodyPr/>
          <a:lstStyle/>
          <a:p>
            <a:pPr>
              <a:defRPr/>
            </a:pPr>
            <a:r>
              <a:rPr lang="de-DE"/>
              <a:t>Angebot der DFG</a:t>
            </a:r>
            <a:endParaRPr/>
          </a:p>
          <a:p>
            <a:pPr>
              <a:defRPr/>
            </a:pPr>
            <a:r>
              <a:rPr lang="de-DE"/>
              <a:t>Informationsportal </a:t>
            </a:r>
            <a:endParaRPr/>
          </a:p>
          <a:p>
            <a:pPr>
              <a:defRPr/>
            </a:pPr>
            <a:r>
              <a:rPr lang="de-DE"/>
              <a:t>Deutschlandweit</a:t>
            </a:r>
            <a:endParaRPr/>
          </a:p>
          <a:p>
            <a:pPr>
              <a:defRPr/>
            </a:pPr>
            <a:r>
              <a:rPr lang="de-DE"/>
              <a:t>Forschungsinfrastrukturen </a:t>
            </a:r>
            <a:br>
              <a:rPr lang="de-DE"/>
            </a:br>
            <a:r>
              <a:rPr lang="de-DE"/>
              <a:t>für Forschende</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dirty="0"/>
              <a:t>Repositorien Finden</a:t>
            </a:r>
            <a:endParaRPr dirty="0"/>
          </a:p>
        </p:txBody>
      </p:sp>
      <p:sp>
        <p:nvSpPr>
          <p:cNvPr id="7" name="Textplatzhalter 6"/>
          <p:cNvSpPr>
            <a:spLocks noGrp="1"/>
          </p:cNvSpPr>
          <p:nvPr>
            <p:ph type="body" sz="quarter" idx="21"/>
          </p:nvPr>
        </p:nvSpPr>
        <p:spPr bwMode="auto">
          <a:xfrm>
            <a:off x="538162" y="1452816"/>
            <a:ext cx="8191500" cy="381000"/>
          </a:xfrm>
        </p:spPr>
        <p:txBody>
          <a:bodyPr/>
          <a:lstStyle/>
          <a:p>
            <a:pPr>
              <a:defRPr/>
            </a:pPr>
            <a:r>
              <a:rPr lang="de-DE" u="sng">
                <a:hlinkClick r:id="rId3" tooltip="https://risources.dfg.de/"/>
              </a:rPr>
              <a:t>risources.dfg.de</a:t>
            </a:r>
            <a:endParaRPr lang="de-DE"/>
          </a:p>
        </p:txBody>
      </p:sp>
      <p:sp>
        <p:nvSpPr>
          <p:cNvPr id="5"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14</a:t>
            </a:fld>
            <a:endParaRPr lang="de-DE"/>
          </a:p>
        </p:txBody>
      </p:sp>
      <p:pic>
        <p:nvPicPr>
          <p:cNvPr id="6" name="Grafik 5" descr="Ein Bild, das Text, Webseite, Website, Software enthält.&#10;&#10;Automatisch generierte Beschreibung"/>
          <p:cNvPicPr>
            <a:picLocks noChangeAspect="1"/>
          </p:cNvPicPr>
          <p:nvPr/>
        </p:nvPicPr>
        <p:blipFill>
          <a:blip r:embed="rId4"/>
          <a:srcRect r="1552" b="4462"/>
          <a:stretch/>
        </p:blipFill>
        <p:spPr bwMode="auto">
          <a:xfrm>
            <a:off x="3995936" y="1130872"/>
            <a:ext cx="5050190" cy="3258361"/>
          </a:xfrm>
          <a:prstGeom prst="rect">
            <a:avLst/>
          </a:prstGeom>
        </p:spPr>
      </p:pic>
      <p:sp>
        <p:nvSpPr>
          <p:cNvPr id="12" name="Textfeld 11"/>
          <p:cNvSpPr txBox="1"/>
          <p:nvPr/>
        </p:nvSpPr>
        <p:spPr bwMode="auto">
          <a:xfrm>
            <a:off x="955675" y="4389233"/>
            <a:ext cx="3400301" cy="307777"/>
          </a:xfrm>
          <a:prstGeom prst="rect">
            <a:avLst/>
          </a:prstGeom>
          <a:noFill/>
        </p:spPr>
        <p:txBody>
          <a:bodyPr wrap="square" rtlCol="0">
            <a:spAutoFit/>
          </a:bodyPr>
          <a:ls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algn="l">
              <a:defRPr sz="700">
                <a:solidFill>
                  <a:srgbClr val="004476"/>
                </a:solidFill>
                <a:cs typeface="Arial"/>
              </a:defRPr>
            </a:lvl1pPr>
          </a:lstStyle>
          <a:p>
            <a:pPr>
              <a:defRPr/>
            </a:pPr>
            <a:r>
              <a:rPr lang="de-DE">
                <a:solidFill>
                  <a:srgbClr val="5E5E5E"/>
                </a:solidFill>
              </a:rPr>
              <a:t>Quelle: DFG. RISources. The Research Infrastructure Portal. Zugriff am 07.11.2023 </a:t>
            </a:r>
            <a:r>
              <a:rPr lang="de-DE" u="sng">
                <a:hlinkClick r:id="rId5" tooltip="http://risources.dfg.de/index.html#q=*&amp;sort=RI_SORT_DE%20asc&amp;rows=10&amp;RI_EXT=Y"/>
              </a:rPr>
              <a:t>http://risources.dfg.de/index.html#q=*&amp;sort=RI_SORT_DE%20asc&amp;rows=10&amp;RI_EXT=Y</a:t>
            </a:r>
            <a:r>
              <a:rPr lang="de-DE"/>
              <a:t>.</a:t>
            </a:r>
            <a:endParaRPr/>
          </a:p>
        </p:txBody>
      </p:sp>
      <p:sp>
        <p:nvSpPr>
          <p:cNvPr id="2" name="Textfeld 1">
            <a:extLst>
              <a:ext uri="{FF2B5EF4-FFF2-40B4-BE49-F238E27FC236}">
                <a16:creationId xmlns:a16="http://schemas.microsoft.com/office/drawing/2014/main" id="{D5180782-E7D2-8130-15C3-CFDDA42ED4B6}"/>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15.6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Textplatzhalter 2"/>
          <p:cNvSpPr>
            <a:spLocks noGrp="1"/>
          </p:cNvSpPr>
          <p:nvPr>
            <p:ph type="body" sz="half" idx="1"/>
          </p:nvPr>
        </p:nvSpPr>
        <p:spPr bwMode="auto">
          <a:xfrm>
            <a:off x="955674" y="1924050"/>
            <a:ext cx="5704557" cy="2444750"/>
          </a:xfrm>
        </p:spPr>
        <p:txBody>
          <a:bodyPr/>
          <a:lstStyle/>
          <a:p>
            <a:pPr>
              <a:defRPr/>
            </a:pPr>
            <a:r>
              <a:rPr lang="de-DE"/>
              <a:t>Finde ein geeignetes Repositorium auf re3data.org.</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dirty="0"/>
              <a:t>Repositorien Finden</a:t>
            </a:r>
            <a:endParaRPr dirty="0"/>
          </a:p>
        </p:txBody>
      </p:sp>
      <p:sp>
        <p:nvSpPr>
          <p:cNvPr id="2" name="Textplatzhalter 1"/>
          <p:cNvSpPr>
            <a:spLocks noGrp="1"/>
          </p:cNvSpPr>
          <p:nvPr>
            <p:ph type="body" sz="quarter" idx="21"/>
          </p:nvPr>
        </p:nvSpPr>
        <p:spPr bwMode="auto">
          <a:xfrm>
            <a:off x="538162" y="1452816"/>
            <a:ext cx="8191500" cy="381000"/>
          </a:xfrm>
        </p:spPr>
        <p:txBody>
          <a:bodyPr/>
          <a:lstStyle/>
          <a:p>
            <a:pPr>
              <a:defRPr/>
            </a:pPr>
            <a:r>
              <a:rPr lang="de-DE"/>
              <a:t>Einzelarbeit</a:t>
            </a:r>
            <a:endParaRPr/>
          </a:p>
        </p:txBody>
      </p:sp>
      <p:sp>
        <p:nvSpPr>
          <p:cNvPr id="5"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15</a:t>
            </a:fld>
            <a:endParaRPr lang="de-DE"/>
          </a:p>
        </p:txBody>
      </p:sp>
      <p:sp>
        <p:nvSpPr>
          <p:cNvPr id="6" name="Textfeld 5">
            <a:extLst>
              <a:ext uri="{FF2B5EF4-FFF2-40B4-BE49-F238E27FC236}">
                <a16:creationId xmlns:a16="http://schemas.microsoft.com/office/drawing/2014/main" id="{9237D0AB-4FB2-399B-8F2C-9AA6D9010B5E}"/>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15.7</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Textplatzhalter 2"/>
          <p:cNvSpPr>
            <a:spLocks noGrp="1"/>
          </p:cNvSpPr>
          <p:nvPr>
            <p:ph type="body" sz="half" idx="1"/>
          </p:nvPr>
        </p:nvSpPr>
        <p:spPr bwMode="auto">
          <a:xfrm>
            <a:off x="955674" y="1924050"/>
            <a:ext cx="5704557" cy="2444750"/>
          </a:xfrm>
        </p:spPr>
        <p:txBody>
          <a:bodyPr/>
          <a:lstStyle/>
          <a:p>
            <a:pPr>
              <a:defRPr/>
            </a:pPr>
            <a:r>
              <a:rPr lang="de-DE"/>
              <a:t>Finde ein geeignetes Repositorium auf re3data.org.</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dirty="0"/>
              <a:t>Repositorien Finden</a:t>
            </a:r>
            <a:endParaRPr dirty="0"/>
          </a:p>
        </p:txBody>
      </p:sp>
      <p:sp>
        <p:nvSpPr>
          <p:cNvPr id="2" name="Textplatzhalter 1"/>
          <p:cNvSpPr>
            <a:spLocks noGrp="1"/>
          </p:cNvSpPr>
          <p:nvPr>
            <p:ph type="body" sz="quarter" idx="21"/>
          </p:nvPr>
        </p:nvSpPr>
        <p:spPr bwMode="auto">
          <a:xfrm>
            <a:off x="538162" y="1452816"/>
            <a:ext cx="8191500" cy="381000"/>
          </a:xfrm>
        </p:spPr>
        <p:txBody>
          <a:bodyPr/>
          <a:lstStyle/>
          <a:p>
            <a:pPr>
              <a:defRPr/>
            </a:pPr>
            <a:r>
              <a:rPr lang="de-DE"/>
              <a:t>Einzelarbeit</a:t>
            </a:r>
            <a:endParaRPr/>
          </a:p>
        </p:txBody>
      </p:sp>
      <p:sp>
        <p:nvSpPr>
          <p:cNvPr id="5"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16</a:t>
            </a:fld>
            <a:endParaRPr lang="de-DE"/>
          </a:p>
        </p:txBody>
      </p:sp>
      <p:sp>
        <p:nvSpPr>
          <p:cNvPr id="6" name="Textfeld 5">
            <a:extLst>
              <a:ext uri="{FF2B5EF4-FFF2-40B4-BE49-F238E27FC236}">
                <a16:creationId xmlns:a16="http://schemas.microsoft.com/office/drawing/2014/main" id="{9237D0AB-4FB2-399B-8F2C-9AA6D9010B5E}"/>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15.8</a:t>
            </a:r>
          </a:p>
        </p:txBody>
      </p:sp>
      <p:sp>
        <p:nvSpPr>
          <p:cNvPr id="7" name="Rechteck: abgerundete Ecken 6">
            <a:extLst>
              <a:ext uri="{FF2B5EF4-FFF2-40B4-BE49-F238E27FC236}">
                <a16:creationId xmlns:a16="http://schemas.microsoft.com/office/drawing/2014/main" id="{287AE56E-1F48-8481-475D-02224E41034D}"/>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8" name="Rechteck: abgerundete Ecken 7">
            <a:extLst>
              <a:ext uri="{FF2B5EF4-FFF2-40B4-BE49-F238E27FC236}">
                <a16:creationId xmlns:a16="http://schemas.microsoft.com/office/drawing/2014/main" id="{0DFEFCE2-5DCB-71F2-88F1-7480D27AB0AE}"/>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dirty="0">
                <a:solidFill>
                  <a:srgbClr val="00B050"/>
                </a:solidFill>
                <a:effectLst/>
                <a:latin typeface="Calibri" panose="020F0502020204030204" pitchFamily="34" charset="0"/>
              </a:rPr>
              <a:t>re3data (Mini-Übung)</a:t>
            </a:r>
            <a:br>
              <a:rPr lang="de-DE" sz="1800" b="0" i="0" u="none" strike="noStrike" dirty="0">
                <a:solidFill>
                  <a:srgbClr val="00B050"/>
                </a:solidFill>
                <a:effectLst/>
                <a:latin typeface="Calibri" panose="020F0502020204030204" pitchFamily="34" charset="0"/>
              </a:rPr>
            </a:br>
            <a:r>
              <a:rPr lang="de-DE" sz="1800" b="0" i="0" u="none" strike="noStrike" dirty="0">
                <a:solidFill>
                  <a:srgbClr val="00B050"/>
                </a:solidFill>
                <a:effectLst/>
                <a:latin typeface="Calibri" panose="020F0502020204030204" pitchFamily="34" charset="0"/>
              </a:rPr>
              <a:t>2/2 TN geben Input</a:t>
            </a:r>
            <a:r>
              <a:rPr lang="de-DE" sz="1050" dirty="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41247492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Textplatzhalter 2"/>
          <p:cNvSpPr>
            <a:spLocks noGrp="1"/>
          </p:cNvSpPr>
          <p:nvPr>
            <p:ph type="body" sz="half" idx="1"/>
          </p:nvPr>
        </p:nvSpPr>
        <p:spPr bwMode="auto">
          <a:xfrm>
            <a:off x="955674" y="1924050"/>
            <a:ext cx="6424637" cy="2444750"/>
          </a:xfrm>
        </p:spPr>
        <p:txBody>
          <a:bodyPr/>
          <a:lstStyle/>
          <a:p>
            <a:pPr>
              <a:defRPr/>
            </a:pPr>
            <a:r>
              <a:rPr lang="de-DE" dirty="0"/>
              <a:t>Welche Kriterien für die Auswahl eines geeigneten Repositoriums fallen euch ein?</a:t>
            </a:r>
            <a:endParaRPr dirty="0"/>
          </a:p>
          <a:p>
            <a:pPr>
              <a:defRPr/>
            </a:pPr>
            <a:endParaRPr lang="de-DE" dirty="0"/>
          </a:p>
        </p:txBody>
      </p:sp>
      <p:sp>
        <p:nvSpPr>
          <p:cNvPr id="4" name="Titel 2"/>
          <p:cNvSpPr>
            <a:spLocks noGrp="1"/>
          </p:cNvSpPr>
          <p:nvPr>
            <p:ph type="title"/>
          </p:nvPr>
        </p:nvSpPr>
        <p:spPr bwMode="auto">
          <a:xfrm>
            <a:off x="476250" y="376238"/>
            <a:ext cx="8191500" cy="584039"/>
          </a:xfrm>
        </p:spPr>
        <p:txBody>
          <a:bodyPr>
            <a:normAutofit/>
          </a:bodyPr>
          <a:lstStyle/>
          <a:p>
            <a:pPr>
              <a:defRPr/>
            </a:pPr>
            <a:r>
              <a:rPr lang="de-DE" dirty="0"/>
              <a:t>Repositorien Auswählen</a:t>
            </a:r>
            <a:endParaRPr dirty="0"/>
          </a:p>
        </p:txBody>
      </p:sp>
      <p:sp>
        <p:nvSpPr>
          <p:cNvPr id="2" name="Textplatzhalter 1"/>
          <p:cNvSpPr>
            <a:spLocks noGrp="1"/>
          </p:cNvSpPr>
          <p:nvPr>
            <p:ph type="body" sz="quarter" idx="21"/>
          </p:nvPr>
        </p:nvSpPr>
        <p:spPr bwMode="auto">
          <a:xfrm>
            <a:off x="538162" y="1452816"/>
            <a:ext cx="8191500" cy="381000"/>
          </a:xfrm>
        </p:spPr>
        <p:txBody>
          <a:bodyPr/>
          <a:lstStyle/>
          <a:p>
            <a:pPr>
              <a:defRPr/>
            </a:pPr>
            <a:r>
              <a:rPr lang="de-DE"/>
              <a:t>Zuruf</a:t>
            </a:r>
            <a:endParaRPr/>
          </a:p>
        </p:txBody>
      </p:sp>
      <p:sp>
        <p:nvSpPr>
          <p:cNvPr id="5"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17</a:t>
            </a:fld>
            <a:endParaRPr lang="de-DE"/>
          </a:p>
        </p:txBody>
      </p:sp>
      <p:sp>
        <p:nvSpPr>
          <p:cNvPr id="6" name="Textfeld 5">
            <a:extLst>
              <a:ext uri="{FF2B5EF4-FFF2-40B4-BE49-F238E27FC236}">
                <a16:creationId xmlns:a16="http://schemas.microsoft.com/office/drawing/2014/main" id="{2746DFBC-3A62-C477-CFBD-F356FFB34C6F}"/>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15.9</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Inhaltsplatzhalter 3"/>
          <p:cNvSpPr>
            <a:spLocks noGrp="1"/>
          </p:cNvSpPr>
          <p:nvPr>
            <p:ph type="body" sz="half" idx="1"/>
          </p:nvPr>
        </p:nvSpPr>
        <p:spPr bwMode="auto">
          <a:xfrm>
            <a:off x="955674" y="1924050"/>
            <a:ext cx="6208613" cy="2735263"/>
          </a:xfrm>
        </p:spPr>
        <p:txBody>
          <a:bodyPr>
            <a:normAutofit/>
          </a:bodyPr>
          <a:lstStyle/>
          <a:p>
            <a:pPr>
              <a:defRPr/>
            </a:pPr>
            <a:r>
              <a:rPr lang="de-DE" dirty="0"/>
              <a:t>Meilenstein-Version</a:t>
            </a:r>
            <a:endParaRPr dirty="0"/>
          </a:p>
          <a:p>
            <a:pPr>
              <a:defRPr/>
            </a:pPr>
            <a:r>
              <a:rPr lang="de-DE" dirty="0"/>
              <a:t>Daten, die einer Publikation zugrunde liegen</a:t>
            </a:r>
            <a:endParaRPr dirty="0"/>
          </a:p>
          <a:p>
            <a:pPr>
              <a:defRPr/>
            </a:pPr>
            <a:r>
              <a:rPr lang="de-DE" dirty="0"/>
              <a:t>Datenqualität</a:t>
            </a:r>
            <a:endParaRPr dirty="0"/>
          </a:p>
          <a:p>
            <a:pPr>
              <a:defRPr/>
            </a:pPr>
            <a:r>
              <a:rPr lang="de-DE" dirty="0"/>
              <a:t>Rechte</a:t>
            </a:r>
            <a:endParaRPr dirty="0"/>
          </a:p>
          <a:p>
            <a:pPr>
              <a:defRPr/>
            </a:pPr>
            <a:r>
              <a:rPr lang="de-DE" dirty="0"/>
              <a:t>Einzigartigkeit der Daten</a:t>
            </a:r>
            <a:endParaRPr dirty="0"/>
          </a:p>
          <a:p>
            <a:pPr>
              <a:defRPr/>
            </a:pPr>
            <a:r>
              <a:rPr lang="de-DE" dirty="0"/>
              <a:t>Zeit / Kosten / Nutzen</a:t>
            </a:r>
            <a:endParaRPr dirty="0"/>
          </a:p>
          <a:p>
            <a:pPr>
              <a:defRPr/>
            </a:pPr>
            <a:r>
              <a:rPr lang="de-DE" dirty="0"/>
              <a:t>Technischer Aufwand</a:t>
            </a:r>
            <a:endParaRPr dirty="0"/>
          </a:p>
        </p:txBody>
      </p:sp>
      <p:sp>
        <p:nvSpPr>
          <p:cNvPr id="4" name="Titel 2"/>
          <p:cNvSpPr>
            <a:spLocks noGrp="1"/>
          </p:cNvSpPr>
          <p:nvPr>
            <p:ph type="title"/>
          </p:nvPr>
        </p:nvSpPr>
        <p:spPr bwMode="auto">
          <a:xfrm>
            <a:off x="476250" y="376238"/>
            <a:ext cx="8191500" cy="584039"/>
          </a:xfrm>
        </p:spPr>
        <p:txBody>
          <a:bodyPr/>
          <a:lstStyle/>
          <a:p>
            <a:pPr>
              <a:defRPr/>
            </a:pPr>
            <a:r>
              <a:rPr lang="de-DE" dirty="0"/>
              <a:t>Daten Auswählen</a:t>
            </a:r>
            <a:endParaRPr dirty="0"/>
          </a:p>
        </p:txBody>
      </p:sp>
      <p:sp>
        <p:nvSpPr>
          <p:cNvPr id="2" name="Textplatzhalter 1"/>
          <p:cNvSpPr>
            <a:spLocks noGrp="1"/>
          </p:cNvSpPr>
          <p:nvPr>
            <p:ph type="body" sz="quarter" idx="21"/>
          </p:nvPr>
        </p:nvSpPr>
        <p:spPr bwMode="auto">
          <a:xfrm>
            <a:off x="538162" y="1452816"/>
            <a:ext cx="8191500" cy="381000"/>
          </a:xfrm>
        </p:spPr>
        <p:txBody>
          <a:bodyPr/>
          <a:lstStyle/>
          <a:p>
            <a:pPr>
              <a:defRPr/>
            </a:pPr>
            <a:r>
              <a:rPr lang="de-DE"/>
              <a:t>Kriterien für die Auswahl von Daten für die Publikation</a:t>
            </a:r>
            <a:endParaRPr/>
          </a:p>
        </p:txBody>
      </p:sp>
      <p:sp>
        <p:nvSpPr>
          <p:cNvPr id="5"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18</a:t>
            </a:fld>
            <a:endParaRPr lang="de-DE"/>
          </a:p>
        </p:txBody>
      </p:sp>
      <p:sp>
        <p:nvSpPr>
          <p:cNvPr id="3" name="Textfeld 2">
            <a:extLst>
              <a:ext uri="{FF2B5EF4-FFF2-40B4-BE49-F238E27FC236}">
                <a16:creationId xmlns:a16="http://schemas.microsoft.com/office/drawing/2014/main" id="{48CCE13E-0256-39EA-8144-42CA3EE6E14E}"/>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15.10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915644" y="3685598"/>
            <a:ext cx="8191500" cy="974384"/>
          </a:xfrm>
        </p:spPr>
        <p:txBody>
          <a:bodyPr/>
          <a:lstStyle/>
          <a:p>
            <a:pPr>
              <a:defRPr/>
            </a:pPr>
            <a:r>
              <a:rPr lang="de-DE" dirty="0" err="1"/>
              <a:t>Begrüssung</a:t>
            </a:r>
            <a:r>
              <a:rPr lang="de-DE" dirty="0"/>
              <a:t> und Orientierung</a:t>
            </a:r>
            <a:endParaRPr dirty="0"/>
          </a:p>
        </p:txBody>
      </p:sp>
      <p:sp>
        <p:nvSpPr>
          <p:cNvPr id="3" name="Foliennummernplatzhalter 2"/>
          <p:cNvSpPr>
            <a:spLocks noGrp="1"/>
          </p:cNvSpPr>
          <p:nvPr>
            <p:ph type="sldNum" sz="quarter" idx="2"/>
          </p:nvPr>
        </p:nvSpPr>
        <p:spPr bwMode="auto"/>
        <p:txBody>
          <a:bodyPr/>
          <a:lstStyle/>
          <a:p>
            <a:pPr>
              <a:defRPr/>
            </a:pPr>
            <a:fld id="{A3A583AC-90C3-47D4-8E3F-971AFFF238DC}" type="slidenum">
              <a:rPr lang="de-DE"/>
              <a:t>1</a:t>
            </a:fld>
            <a:endParaRPr lang="de-DE"/>
          </a:p>
        </p:txBody>
      </p:sp>
      <p:sp>
        <p:nvSpPr>
          <p:cNvPr id="2" name="Textfeld 1">
            <a:extLst>
              <a:ext uri="{FF2B5EF4-FFF2-40B4-BE49-F238E27FC236}">
                <a16:creationId xmlns:a16="http://schemas.microsoft.com/office/drawing/2014/main" id="{DC75F5EB-20D1-A114-EFC7-629CFF4CAFEB}"/>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14.1</a:t>
            </a:r>
          </a:p>
        </p:txBody>
      </p:sp>
      <p:sp>
        <p:nvSpPr>
          <p:cNvPr id="5" name="Rechteck: abgerundete Ecken 4">
            <a:extLst>
              <a:ext uri="{FF2B5EF4-FFF2-40B4-BE49-F238E27FC236}">
                <a16:creationId xmlns:a16="http://schemas.microsoft.com/office/drawing/2014/main" id="{8D277EBF-2DD4-DA1A-B45B-E8A289BD8FC5}"/>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6" name="Rechteck: abgerundete Ecken 5">
            <a:extLst>
              <a:ext uri="{FF2B5EF4-FFF2-40B4-BE49-F238E27FC236}">
                <a16:creationId xmlns:a16="http://schemas.microsoft.com/office/drawing/2014/main" id="{E8701488-E6B3-C893-F51E-046BAF6A7324}"/>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a:solidFill>
                  <a:srgbClr val="00B050"/>
                </a:solidFill>
                <a:effectLst/>
                <a:latin typeface="Calibri" panose="020F0502020204030204" pitchFamily="34" charset="0"/>
              </a:rPr>
              <a:t>Beginn 2. Workshoptag (Energieabfrage)</a:t>
            </a:r>
            <a:br>
              <a:rPr lang="de-DE" sz="1800" b="0" i="0" u="none" strike="noStrike">
                <a:solidFill>
                  <a:srgbClr val="00B050"/>
                </a:solidFill>
                <a:effectLst/>
                <a:latin typeface="Calibri" panose="020F0502020204030204" pitchFamily="34" charset="0"/>
              </a:rPr>
            </a:br>
            <a:r>
              <a:rPr lang="de-DE" sz="1800" b="0" i="0" u="none" strike="noStrike">
                <a:solidFill>
                  <a:srgbClr val="00B050"/>
                </a:solidFill>
                <a:effectLst/>
                <a:latin typeface="Calibri" panose="020F0502020204030204" pitchFamily="34" charset="0"/>
              </a:rPr>
              <a:t>TN geben Input</a:t>
            </a:r>
            <a:r>
              <a:rPr lang="de-DE" sz="105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31676310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platzhalter 1"/>
          <p:cNvSpPr>
            <a:spLocks noGrp="1"/>
          </p:cNvSpPr>
          <p:nvPr>
            <p:ph type="body" sz="half" idx="1"/>
          </p:nvPr>
        </p:nvSpPr>
        <p:spPr bwMode="auto">
          <a:xfrm>
            <a:off x="955674" y="1924050"/>
            <a:ext cx="7000701" cy="2735263"/>
          </a:xfrm>
        </p:spPr>
        <p:txBody>
          <a:bodyPr/>
          <a:lstStyle/>
          <a:p>
            <a:pPr>
              <a:defRPr/>
            </a:pPr>
            <a:r>
              <a:rPr lang="de-DE"/>
              <a:t>Creative Commons Lizenzen</a:t>
            </a:r>
            <a:endParaRPr/>
          </a:p>
          <a:p>
            <a:pPr>
              <a:defRPr/>
            </a:pPr>
            <a:r>
              <a:rPr lang="de-DE"/>
              <a:t>Open Data Commons</a:t>
            </a:r>
          </a:p>
          <a:p>
            <a:pPr>
              <a:defRPr/>
            </a:pPr>
            <a:r>
              <a:rPr lang="de-DE"/>
              <a:t>Software-Lizenzen</a:t>
            </a:r>
            <a:endParaRPr/>
          </a:p>
          <a:p>
            <a:pPr lvl="3">
              <a:defRPr/>
            </a:pPr>
            <a:r>
              <a:rPr lang="de-DE"/>
              <a:t>MIT-Lizenz</a:t>
            </a:r>
            <a:endParaRPr/>
          </a:p>
          <a:p>
            <a:pPr lvl="3">
              <a:defRPr/>
            </a:pPr>
            <a:r>
              <a:rPr lang="de-DE"/>
              <a:t>GNU General Public License (GPL)</a:t>
            </a:r>
            <a:endParaRPr/>
          </a:p>
          <a:p>
            <a:pPr lvl="3">
              <a:defRPr/>
            </a:pPr>
            <a:r>
              <a:rPr lang="de-DE"/>
              <a:t>GNU Lesser General Public License (LGPL)</a:t>
            </a:r>
            <a:endParaRPr/>
          </a:p>
          <a:p>
            <a:pPr lvl="3">
              <a:defRPr/>
            </a:pPr>
            <a:r>
              <a:rPr lang="de-DE"/>
              <a:t>Apache-Lizenz</a:t>
            </a:r>
            <a:endParaRPr/>
          </a:p>
          <a:p>
            <a:pPr>
              <a:defRPr/>
            </a:pPr>
            <a:endParaRPr lang="de-DE"/>
          </a:p>
        </p:txBody>
      </p:sp>
      <p:sp>
        <p:nvSpPr>
          <p:cNvPr id="4" name="Titel 2"/>
          <p:cNvSpPr>
            <a:spLocks noGrp="1"/>
          </p:cNvSpPr>
          <p:nvPr>
            <p:ph type="title"/>
          </p:nvPr>
        </p:nvSpPr>
        <p:spPr bwMode="auto">
          <a:xfrm>
            <a:off x="476250" y="376238"/>
            <a:ext cx="8191500" cy="584039"/>
          </a:xfrm>
        </p:spPr>
        <p:txBody>
          <a:bodyPr/>
          <a:lstStyle/>
          <a:p>
            <a:pPr>
              <a:defRPr/>
            </a:pPr>
            <a:r>
              <a:rPr lang="de-DE"/>
              <a:t>Lizenzvergabe</a:t>
            </a:r>
            <a:endParaRPr/>
          </a:p>
        </p:txBody>
      </p:sp>
      <p:sp>
        <p:nvSpPr>
          <p:cNvPr id="9" name="Textplatzhalter 8"/>
          <p:cNvSpPr>
            <a:spLocks noGrp="1"/>
          </p:cNvSpPr>
          <p:nvPr>
            <p:ph type="body" sz="quarter" idx="21"/>
          </p:nvPr>
        </p:nvSpPr>
        <p:spPr bwMode="auto"/>
        <p:txBody>
          <a:bodyPr/>
          <a:lstStyle/>
          <a:p>
            <a:pPr>
              <a:defRPr/>
            </a:pPr>
            <a:r>
              <a:rPr lang="de-DE"/>
              <a:t>Häufig verwendete Lizenzen</a:t>
            </a:r>
            <a:endParaRPr/>
          </a:p>
        </p:txBody>
      </p:sp>
      <p:sp>
        <p:nvSpPr>
          <p:cNvPr id="7"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19</a:t>
            </a:fld>
            <a:endParaRPr lang="de-DE"/>
          </a:p>
        </p:txBody>
      </p:sp>
      <p:sp>
        <p:nvSpPr>
          <p:cNvPr id="3" name="Textfeld 2">
            <a:extLst>
              <a:ext uri="{FF2B5EF4-FFF2-40B4-BE49-F238E27FC236}">
                <a16:creationId xmlns:a16="http://schemas.microsoft.com/office/drawing/2014/main" id="{BE8D96DB-3C43-1081-27B4-577BB3975654}"/>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15.11</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platzhalter 1"/>
          <p:cNvSpPr>
            <a:spLocks noGrp="1"/>
          </p:cNvSpPr>
          <p:nvPr>
            <p:ph type="body" sz="half" idx="1"/>
          </p:nvPr>
        </p:nvSpPr>
        <p:spPr bwMode="auto">
          <a:xfrm>
            <a:off x="955674" y="1924050"/>
            <a:ext cx="7144717" cy="2735263"/>
          </a:xfrm>
        </p:spPr>
        <p:txBody>
          <a:bodyPr/>
          <a:lstStyle/>
          <a:p>
            <a:pPr>
              <a:defRPr/>
            </a:pPr>
            <a:r>
              <a:rPr lang="de-DE"/>
              <a:t>Frei verfügbar</a:t>
            </a:r>
            <a:endParaRPr/>
          </a:p>
          <a:p>
            <a:pPr>
              <a:defRPr/>
            </a:pPr>
            <a:r>
              <a:rPr lang="de-DE"/>
              <a:t>Standardisiert → einfach zu nutzen</a:t>
            </a:r>
            <a:endParaRPr/>
          </a:p>
          <a:p>
            <a:pPr>
              <a:defRPr/>
            </a:pPr>
            <a:endParaRPr lang="de-DE"/>
          </a:p>
          <a:p>
            <a:pPr>
              <a:defRPr/>
            </a:pPr>
            <a:r>
              <a:rPr lang="de-DE"/>
              <a:t>Sicherheit bei der Veröffentlichung und der Nutzung von publizierten  Werken schaffen</a:t>
            </a:r>
            <a:endParaRPr/>
          </a:p>
          <a:p>
            <a:pPr>
              <a:defRPr/>
            </a:pPr>
            <a:endParaRPr lang="de-DE"/>
          </a:p>
        </p:txBody>
      </p:sp>
      <p:sp>
        <p:nvSpPr>
          <p:cNvPr id="4" name="Titel 2"/>
          <p:cNvSpPr>
            <a:spLocks noGrp="1"/>
          </p:cNvSpPr>
          <p:nvPr>
            <p:ph type="title"/>
          </p:nvPr>
        </p:nvSpPr>
        <p:spPr bwMode="auto">
          <a:xfrm>
            <a:off x="476250" y="376238"/>
            <a:ext cx="8191500" cy="584039"/>
          </a:xfrm>
        </p:spPr>
        <p:txBody>
          <a:bodyPr/>
          <a:lstStyle/>
          <a:p>
            <a:pPr>
              <a:defRPr/>
            </a:pPr>
            <a:r>
              <a:rPr lang="de-DE"/>
              <a:t>Creative Commons Lizenzen</a:t>
            </a:r>
            <a:endParaRPr/>
          </a:p>
        </p:txBody>
      </p:sp>
      <p:sp>
        <p:nvSpPr>
          <p:cNvPr id="9" name="Textplatzhalter 8"/>
          <p:cNvSpPr>
            <a:spLocks noGrp="1"/>
          </p:cNvSpPr>
          <p:nvPr>
            <p:ph type="body" sz="quarter" idx="21"/>
          </p:nvPr>
        </p:nvSpPr>
        <p:spPr bwMode="auto"/>
        <p:txBody>
          <a:bodyPr/>
          <a:lstStyle/>
          <a:p>
            <a:pPr>
              <a:defRPr/>
            </a:pPr>
            <a:r>
              <a:rPr lang="de-DE"/>
              <a:t>Gründe</a:t>
            </a:r>
            <a:endParaRPr/>
          </a:p>
        </p:txBody>
      </p:sp>
      <p:sp>
        <p:nvSpPr>
          <p:cNvPr id="7"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20</a:t>
            </a:fld>
            <a:endParaRPr lang="de-DE"/>
          </a:p>
        </p:txBody>
      </p:sp>
      <p:sp>
        <p:nvSpPr>
          <p:cNvPr id="3" name="Textfeld 2">
            <a:extLst>
              <a:ext uri="{FF2B5EF4-FFF2-40B4-BE49-F238E27FC236}">
                <a16:creationId xmlns:a16="http://schemas.microsoft.com/office/drawing/2014/main" id="{226A38B4-11BD-55B6-140A-73B8AFCB6217}"/>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15.12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platzhalter 1"/>
          <p:cNvSpPr>
            <a:spLocks noGrp="1"/>
          </p:cNvSpPr>
          <p:nvPr>
            <p:ph type="body" sz="half" idx="1"/>
          </p:nvPr>
        </p:nvSpPr>
        <p:spPr bwMode="auto">
          <a:xfrm>
            <a:off x="955674" y="1924050"/>
            <a:ext cx="8008813" cy="2735263"/>
          </a:xfrm>
        </p:spPr>
        <p:txBody>
          <a:bodyPr/>
          <a:lstStyle/>
          <a:p>
            <a:pPr>
              <a:spcBef>
                <a:spcPts val="2300"/>
              </a:spcBef>
              <a:defRPr/>
            </a:pPr>
            <a:r>
              <a:rPr lang="de-DE"/>
              <a:t>Attribution: Urheber*in muss genannt werden</a:t>
            </a:r>
            <a:endParaRPr/>
          </a:p>
          <a:p>
            <a:pPr>
              <a:spcBef>
                <a:spcPts val="2300"/>
              </a:spcBef>
              <a:defRPr/>
            </a:pPr>
            <a:r>
              <a:rPr lang="de-DE"/>
              <a:t>Non-Commercial: darf nicht für kommerzielle Zwecke genutzt werden</a:t>
            </a:r>
            <a:endParaRPr/>
          </a:p>
          <a:p>
            <a:pPr>
              <a:spcBef>
                <a:spcPts val="2300"/>
              </a:spcBef>
              <a:defRPr/>
            </a:pPr>
            <a:r>
              <a:rPr lang="de-DE"/>
              <a:t>Share Alike: Weitergabe unter gleichen Bedingungen</a:t>
            </a:r>
            <a:endParaRPr/>
          </a:p>
          <a:p>
            <a:pPr>
              <a:spcBef>
                <a:spcPts val="2300"/>
              </a:spcBef>
              <a:defRPr/>
            </a:pPr>
            <a:r>
              <a:rPr lang="de-DE"/>
              <a:t>No Derivatives: darf nicht verändert werden</a:t>
            </a:r>
            <a:endParaRPr/>
          </a:p>
          <a:p>
            <a:pPr>
              <a:spcBef>
                <a:spcPts val="2300"/>
              </a:spcBef>
              <a:defRPr/>
            </a:pPr>
            <a:r>
              <a:rPr lang="de-DE"/>
              <a:t>Public Domain</a:t>
            </a:r>
            <a:endParaRPr/>
          </a:p>
          <a:p>
            <a:pPr>
              <a:spcBef>
                <a:spcPts val="2300"/>
              </a:spcBef>
              <a:defRPr/>
            </a:pPr>
            <a:endParaRPr lang="de-DE"/>
          </a:p>
          <a:p>
            <a:pPr>
              <a:spcBef>
                <a:spcPts val="2300"/>
              </a:spcBef>
              <a:defRPr/>
            </a:pPr>
            <a:endParaRPr lang="de-DE"/>
          </a:p>
          <a:p>
            <a:pPr>
              <a:spcBef>
                <a:spcPts val="2300"/>
              </a:spcBef>
              <a:defRPr/>
            </a:pPr>
            <a:endParaRPr lang="de-DE"/>
          </a:p>
          <a:p>
            <a:pPr>
              <a:spcBef>
                <a:spcPts val="2300"/>
              </a:spcBef>
              <a:defRPr/>
            </a:pPr>
            <a:endParaRPr lang="de-DE"/>
          </a:p>
          <a:p>
            <a:pPr>
              <a:spcBef>
                <a:spcPts val="2300"/>
              </a:spcBef>
              <a:defRPr/>
            </a:pPr>
            <a:endParaRPr lang="de-DE"/>
          </a:p>
        </p:txBody>
      </p:sp>
      <p:sp>
        <p:nvSpPr>
          <p:cNvPr id="4" name="Titel 2"/>
          <p:cNvSpPr>
            <a:spLocks noGrp="1"/>
          </p:cNvSpPr>
          <p:nvPr>
            <p:ph type="title"/>
          </p:nvPr>
        </p:nvSpPr>
        <p:spPr bwMode="auto">
          <a:xfrm>
            <a:off x="476250" y="376238"/>
            <a:ext cx="8191500" cy="584039"/>
          </a:xfrm>
        </p:spPr>
        <p:txBody>
          <a:bodyPr/>
          <a:lstStyle/>
          <a:p>
            <a:pPr>
              <a:defRPr/>
            </a:pPr>
            <a:r>
              <a:rPr lang="de-DE"/>
              <a:t>Creative Commons Lizenzen</a:t>
            </a:r>
            <a:endParaRPr/>
          </a:p>
        </p:txBody>
      </p:sp>
      <p:sp>
        <p:nvSpPr>
          <p:cNvPr id="3" name="Textplatzhalter 2"/>
          <p:cNvSpPr>
            <a:spLocks noGrp="1"/>
          </p:cNvSpPr>
          <p:nvPr>
            <p:ph type="body" sz="quarter" idx="21"/>
          </p:nvPr>
        </p:nvSpPr>
        <p:spPr bwMode="auto">
          <a:xfrm>
            <a:off x="538162" y="1452816"/>
            <a:ext cx="8191500" cy="381000"/>
          </a:xfrm>
        </p:spPr>
        <p:txBody>
          <a:bodyPr/>
          <a:lstStyle/>
          <a:p>
            <a:pPr>
              <a:defRPr/>
            </a:pPr>
            <a:r>
              <a:rPr lang="de-DE"/>
              <a:t>Lizenz-Bedingungen</a:t>
            </a:r>
            <a:endParaRPr/>
          </a:p>
        </p:txBody>
      </p:sp>
      <p:sp>
        <p:nvSpPr>
          <p:cNvPr id="5"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21</a:t>
            </a:fld>
            <a:endParaRPr lang="de-DE"/>
          </a:p>
        </p:txBody>
      </p:sp>
      <p:pic>
        <p:nvPicPr>
          <p:cNvPr id="10" name="Grafik 5"/>
          <p:cNvPicPr>
            <a:picLocks noChangeAspect="1"/>
          </p:cNvPicPr>
          <p:nvPr/>
        </p:nvPicPr>
        <p:blipFill>
          <a:blip r:embed="rId3"/>
          <a:stretch/>
        </p:blipFill>
        <p:spPr bwMode="auto">
          <a:xfrm>
            <a:off x="485571" y="1851670"/>
            <a:ext cx="468000" cy="468000"/>
          </a:xfrm>
          <a:prstGeom prst="rect">
            <a:avLst/>
          </a:prstGeom>
        </p:spPr>
      </p:pic>
      <p:pic>
        <p:nvPicPr>
          <p:cNvPr id="12" name="Grafik 26"/>
          <p:cNvPicPr>
            <a:picLocks noChangeAspect="1"/>
          </p:cNvPicPr>
          <p:nvPr/>
        </p:nvPicPr>
        <p:blipFill>
          <a:blip r:embed="rId4"/>
          <a:stretch/>
        </p:blipFill>
        <p:spPr bwMode="auto">
          <a:xfrm>
            <a:off x="485571" y="2418746"/>
            <a:ext cx="468000" cy="468000"/>
          </a:xfrm>
          <a:prstGeom prst="rect">
            <a:avLst/>
          </a:prstGeom>
        </p:spPr>
      </p:pic>
      <p:pic>
        <p:nvPicPr>
          <p:cNvPr id="13" name="Grafik 28"/>
          <p:cNvPicPr>
            <a:picLocks noChangeAspect="1"/>
          </p:cNvPicPr>
          <p:nvPr/>
        </p:nvPicPr>
        <p:blipFill>
          <a:blip r:embed="rId5"/>
          <a:stretch/>
        </p:blipFill>
        <p:spPr bwMode="auto">
          <a:xfrm>
            <a:off x="485571" y="3552898"/>
            <a:ext cx="468000" cy="468000"/>
          </a:xfrm>
          <a:prstGeom prst="rect">
            <a:avLst/>
          </a:prstGeom>
        </p:spPr>
      </p:pic>
      <p:pic>
        <p:nvPicPr>
          <p:cNvPr id="14" name="Grafik 30"/>
          <p:cNvPicPr>
            <a:picLocks noChangeAspect="1"/>
          </p:cNvPicPr>
          <p:nvPr/>
        </p:nvPicPr>
        <p:blipFill>
          <a:blip r:embed="rId6"/>
          <a:stretch/>
        </p:blipFill>
        <p:spPr bwMode="auto">
          <a:xfrm>
            <a:off x="485571" y="2985822"/>
            <a:ext cx="468000" cy="468000"/>
          </a:xfrm>
          <a:prstGeom prst="rect">
            <a:avLst/>
          </a:prstGeom>
        </p:spPr>
      </p:pic>
      <p:pic>
        <p:nvPicPr>
          <p:cNvPr id="15" name="Grafik 32"/>
          <p:cNvPicPr>
            <a:picLocks noChangeAspect="1"/>
          </p:cNvPicPr>
          <p:nvPr/>
        </p:nvPicPr>
        <p:blipFill>
          <a:blip r:embed="rId7"/>
          <a:stretch/>
        </p:blipFill>
        <p:spPr bwMode="auto">
          <a:xfrm flipV="1">
            <a:off x="485571" y="4119974"/>
            <a:ext cx="468000" cy="468000"/>
          </a:xfrm>
          <a:prstGeom prst="rect">
            <a:avLst/>
          </a:prstGeom>
        </p:spPr>
      </p:pic>
      <p:sp>
        <p:nvSpPr>
          <p:cNvPr id="6" name="Textfeld 5">
            <a:extLst>
              <a:ext uri="{FF2B5EF4-FFF2-40B4-BE49-F238E27FC236}">
                <a16:creationId xmlns:a16="http://schemas.microsoft.com/office/drawing/2014/main" id="{3504AD3B-07EC-2915-D1DF-5CF2BCACC19B}"/>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15.13</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platzhalter 1"/>
          <p:cNvSpPr>
            <a:spLocks noGrp="1"/>
          </p:cNvSpPr>
          <p:nvPr>
            <p:ph type="body" sz="half" idx="1"/>
          </p:nvPr>
        </p:nvSpPr>
        <p:spPr bwMode="auto">
          <a:xfrm>
            <a:off x="1806043" y="1924050"/>
            <a:ext cx="7302460" cy="2735263"/>
          </a:xfrm>
        </p:spPr>
        <p:txBody>
          <a:bodyPr>
            <a:normAutofit/>
          </a:bodyPr>
          <a:lstStyle/>
          <a:p>
            <a:pPr lvl="0">
              <a:defRPr/>
            </a:pPr>
            <a:r>
              <a:rPr lang="de-DE" sz="1400"/>
              <a:t>CC0 (Public Domain)</a:t>
            </a:r>
            <a:endParaRPr/>
          </a:p>
          <a:p>
            <a:pPr lvl="0">
              <a:defRPr/>
            </a:pPr>
            <a:r>
              <a:rPr lang="de-DE" sz="1400"/>
              <a:t>CC BY (Namensnennung)</a:t>
            </a:r>
            <a:endParaRPr/>
          </a:p>
          <a:p>
            <a:pPr lvl="0">
              <a:defRPr/>
            </a:pPr>
            <a:r>
              <a:rPr lang="de-DE" sz="1400"/>
              <a:t>CC BY-SA (Namensnennung - Weitergabe unter gleichen Bedingungen)</a:t>
            </a:r>
            <a:endParaRPr/>
          </a:p>
          <a:p>
            <a:pPr lvl="0">
              <a:defRPr/>
            </a:pPr>
            <a:r>
              <a:rPr lang="de-DE" sz="1400"/>
              <a:t>CC BY-ND (Namensnennung - Keine Bearbeitung)</a:t>
            </a:r>
            <a:endParaRPr/>
          </a:p>
          <a:p>
            <a:pPr lvl="0">
              <a:defRPr/>
            </a:pPr>
            <a:r>
              <a:rPr lang="de-DE" sz="1400"/>
              <a:t>CC BY-NC (Namensnennung - Nicht-kommerziell)</a:t>
            </a:r>
            <a:endParaRPr/>
          </a:p>
          <a:p>
            <a:pPr lvl="0">
              <a:defRPr/>
            </a:pPr>
            <a:r>
              <a:rPr lang="de-DE" sz="1400"/>
              <a:t>CC BY-NC-SA (Namensnennung - Nicht-kommerziell - Weitergabe unter gleichen Bedingungen)</a:t>
            </a:r>
            <a:endParaRPr/>
          </a:p>
          <a:p>
            <a:pPr lvl="0">
              <a:defRPr/>
            </a:pPr>
            <a:r>
              <a:rPr lang="de-DE" sz="1400"/>
              <a:t>CC BY-NC-ND (Namensnennung - Nicht-kommerziell - Keine Bearbeitung)</a:t>
            </a:r>
            <a:endParaRPr/>
          </a:p>
          <a:p>
            <a:pPr>
              <a:defRPr/>
            </a:pPr>
            <a:endParaRPr lang="de-DE" sz="1400"/>
          </a:p>
        </p:txBody>
      </p:sp>
      <p:sp>
        <p:nvSpPr>
          <p:cNvPr id="4" name="Titel 2"/>
          <p:cNvSpPr>
            <a:spLocks noGrp="1"/>
          </p:cNvSpPr>
          <p:nvPr>
            <p:ph type="title"/>
          </p:nvPr>
        </p:nvSpPr>
        <p:spPr bwMode="auto">
          <a:xfrm>
            <a:off x="476250" y="376238"/>
            <a:ext cx="8191500" cy="584039"/>
          </a:xfrm>
        </p:spPr>
        <p:txBody>
          <a:bodyPr/>
          <a:lstStyle/>
          <a:p>
            <a:pPr>
              <a:defRPr/>
            </a:pPr>
            <a:r>
              <a:rPr lang="de-DE"/>
              <a:t>Creative Commons Lizenzen</a:t>
            </a:r>
            <a:endParaRPr/>
          </a:p>
        </p:txBody>
      </p:sp>
      <p:sp>
        <p:nvSpPr>
          <p:cNvPr id="29" name="Textplatzhalter 28"/>
          <p:cNvSpPr>
            <a:spLocks noGrp="1"/>
          </p:cNvSpPr>
          <p:nvPr>
            <p:ph type="body" sz="quarter" idx="21"/>
          </p:nvPr>
        </p:nvSpPr>
        <p:spPr bwMode="auto"/>
        <p:txBody>
          <a:bodyPr/>
          <a:lstStyle/>
          <a:p>
            <a:pPr>
              <a:defRPr/>
            </a:pPr>
            <a:r>
              <a:rPr lang="de-DE"/>
              <a:t>Kombinationen</a:t>
            </a:r>
            <a:endParaRPr/>
          </a:p>
        </p:txBody>
      </p:sp>
      <p:sp>
        <p:nvSpPr>
          <p:cNvPr id="5"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22</a:t>
            </a:fld>
            <a:endParaRPr lang="de-DE"/>
          </a:p>
        </p:txBody>
      </p:sp>
      <p:pic>
        <p:nvPicPr>
          <p:cNvPr id="6" name="Grafik 3"/>
          <p:cNvPicPr>
            <a:picLocks noChangeAspect="1"/>
          </p:cNvPicPr>
          <p:nvPr/>
        </p:nvPicPr>
        <p:blipFill>
          <a:blip r:embed="rId3"/>
          <a:stretch/>
        </p:blipFill>
        <p:spPr bwMode="auto">
          <a:xfrm>
            <a:off x="1607296" y="2320194"/>
            <a:ext cx="216000" cy="216000"/>
          </a:xfrm>
          <a:prstGeom prst="rect">
            <a:avLst/>
          </a:prstGeom>
        </p:spPr>
      </p:pic>
      <p:pic>
        <p:nvPicPr>
          <p:cNvPr id="10" name="Grafik 19"/>
          <p:cNvPicPr>
            <a:picLocks noChangeAspect="1"/>
          </p:cNvPicPr>
          <p:nvPr/>
        </p:nvPicPr>
        <p:blipFill>
          <a:blip r:embed="rId4"/>
          <a:stretch/>
        </p:blipFill>
        <p:spPr bwMode="auto">
          <a:xfrm>
            <a:off x="1314969" y="2320194"/>
            <a:ext cx="216000" cy="216000"/>
          </a:xfrm>
          <a:prstGeom prst="rect">
            <a:avLst/>
          </a:prstGeom>
        </p:spPr>
      </p:pic>
      <p:pic>
        <p:nvPicPr>
          <p:cNvPr id="11" name="Grafik 21"/>
          <p:cNvPicPr>
            <a:picLocks noChangeAspect="1"/>
          </p:cNvPicPr>
          <p:nvPr/>
        </p:nvPicPr>
        <p:blipFill>
          <a:blip r:embed="rId3"/>
          <a:stretch/>
        </p:blipFill>
        <p:spPr bwMode="auto">
          <a:xfrm>
            <a:off x="1314969" y="2643502"/>
            <a:ext cx="216000" cy="216000"/>
          </a:xfrm>
          <a:prstGeom prst="rect">
            <a:avLst/>
          </a:prstGeom>
        </p:spPr>
      </p:pic>
      <p:pic>
        <p:nvPicPr>
          <p:cNvPr id="12" name="Grafik 24"/>
          <p:cNvPicPr>
            <a:picLocks noChangeAspect="1"/>
          </p:cNvPicPr>
          <p:nvPr/>
        </p:nvPicPr>
        <p:blipFill>
          <a:blip r:embed="rId4"/>
          <a:stretch/>
        </p:blipFill>
        <p:spPr bwMode="auto">
          <a:xfrm>
            <a:off x="1022114" y="2643502"/>
            <a:ext cx="216000" cy="216000"/>
          </a:xfrm>
          <a:prstGeom prst="rect">
            <a:avLst/>
          </a:prstGeom>
        </p:spPr>
      </p:pic>
      <p:pic>
        <p:nvPicPr>
          <p:cNvPr id="13" name="Grafik 26"/>
          <p:cNvPicPr>
            <a:picLocks noChangeAspect="1"/>
          </p:cNvPicPr>
          <p:nvPr/>
        </p:nvPicPr>
        <p:blipFill>
          <a:blip r:embed="rId5"/>
          <a:stretch/>
        </p:blipFill>
        <p:spPr bwMode="auto">
          <a:xfrm>
            <a:off x="1607296" y="2643502"/>
            <a:ext cx="216000" cy="216000"/>
          </a:xfrm>
          <a:prstGeom prst="rect">
            <a:avLst/>
          </a:prstGeom>
        </p:spPr>
      </p:pic>
      <p:pic>
        <p:nvPicPr>
          <p:cNvPr id="14" name="Grafik 28"/>
          <p:cNvPicPr>
            <a:picLocks noChangeAspect="1"/>
          </p:cNvPicPr>
          <p:nvPr/>
        </p:nvPicPr>
        <p:blipFill>
          <a:blip r:embed="rId3"/>
          <a:stretch/>
        </p:blipFill>
        <p:spPr bwMode="auto">
          <a:xfrm>
            <a:off x="1314969" y="2966809"/>
            <a:ext cx="216000" cy="216000"/>
          </a:xfrm>
          <a:prstGeom prst="rect">
            <a:avLst/>
          </a:prstGeom>
        </p:spPr>
      </p:pic>
      <p:pic>
        <p:nvPicPr>
          <p:cNvPr id="15" name="Grafik 29"/>
          <p:cNvPicPr>
            <a:picLocks noChangeAspect="1"/>
          </p:cNvPicPr>
          <p:nvPr/>
        </p:nvPicPr>
        <p:blipFill>
          <a:blip r:embed="rId4"/>
          <a:stretch/>
        </p:blipFill>
        <p:spPr bwMode="auto">
          <a:xfrm>
            <a:off x="1022114" y="2966809"/>
            <a:ext cx="216000" cy="216000"/>
          </a:xfrm>
          <a:prstGeom prst="rect">
            <a:avLst/>
          </a:prstGeom>
        </p:spPr>
      </p:pic>
      <p:pic>
        <p:nvPicPr>
          <p:cNvPr id="16" name="Grafik 30"/>
          <p:cNvPicPr>
            <a:picLocks noChangeAspect="1"/>
          </p:cNvPicPr>
          <p:nvPr/>
        </p:nvPicPr>
        <p:blipFill>
          <a:blip r:embed="rId6"/>
          <a:stretch/>
        </p:blipFill>
        <p:spPr bwMode="auto">
          <a:xfrm>
            <a:off x="1607296" y="2966809"/>
            <a:ext cx="216000" cy="216000"/>
          </a:xfrm>
          <a:prstGeom prst="rect">
            <a:avLst/>
          </a:prstGeom>
        </p:spPr>
      </p:pic>
      <p:pic>
        <p:nvPicPr>
          <p:cNvPr id="7" name="Grafik 10"/>
          <p:cNvPicPr>
            <a:picLocks noChangeAspect="1"/>
          </p:cNvPicPr>
          <p:nvPr/>
        </p:nvPicPr>
        <p:blipFill>
          <a:blip r:embed="rId7"/>
          <a:stretch/>
        </p:blipFill>
        <p:spPr bwMode="auto">
          <a:xfrm>
            <a:off x="1607296" y="3290116"/>
            <a:ext cx="216000" cy="216000"/>
          </a:xfrm>
          <a:prstGeom prst="rect">
            <a:avLst/>
          </a:prstGeom>
        </p:spPr>
      </p:pic>
      <p:pic>
        <p:nvPicPr>
          <p:cNvPr id="17" name="Grafik 31"/>
          <p:cNvPicPr>
            <a:picLocks noChangeAspect="1"/>
          </p:cNvPicPr>
          <p:nvPr/>
        </p:nvPicPr>
        <p:blipFill>
          <a:blip r:embed="rId3"/>
          <a:stretch/>
        </p:blipFill>
        <p:spPr bwMode="auto">
          <a:xfrm>
            <a:off x="1314969" y="3290116"/>
            <a:ext cx="216000" cy="216000"/>
          </a:xfrm>
          <a:prstGeom prst="rect">
            <a:avLst/>
          </a:prstGeom>
        </p:spPr>
      </p:pic>
      <p:pic>
        <p:nvPicPr>
          <p:cNvPr id="18" name="Grafik 32"/>
          <p:cNvPicPr>
            <a:picLocks noChangeAspect="1"/>
          </p:cNvPicPr>
          <p:nvPr/>
        </p:nvPicPr>
        <p:blipFill>
          <a:blip r:embed="rId4"/>
          <a:stretch/>
        </p:blipFill>
        <p:spPr bwMode="auto">
          <a:xfrm>
            <a:off x="1022114" y="3290116"/>
            <a:ext cx="216000" cy="216000"/>
          </a:xfrm>
          <a:prstGeom prst="rect">
            <a:avLst/>
          </a:prstGeom>
        </p:spPr>
      </p:pic>
      <p:pic>
        <p:nvPicPr>
          <p:cNvPr id="8" name="Grafik 25"/>
          <p:cNvPicPr>
            <a:picLocks noChangeAspect="1"/>
          </p:cNvPicPr>
          <p:nvPr/>
        </p:nvPicPr>
        <p:blipFill>
          <a:blip r:embed="rId5"/>
          <a:stretch/>
        </p:blipFill>
        <p:spPr bwMode="auto">
          <a:xfrm>
            <a:off x="1607296" y="3613423"/>
            <a:ext cx="216000" cy="216000"/>
          </a:xfrm>
          <a:prstGeom prst="rect">
            <a:avLst/>
          </a:prstGeom>
        </p:spPr>
      </p:pic>
      <p:pic>
        <p:nvPicPr>
          <p:cNvPr id="19" name="Grafik 33"/>
          <p:cNvPicPr>
            <a:picLocks noChangeAspect="1"/>
          </p:cNvPicPr>
          <p:nvPr/>
        </p:nvPicPr>
        <p:blipFill>
          <a:blip r:embed="rId7"/>
          <a:stretch/>
        </p:blipFill>
        <p:spPr bwMode="auto">
          <a:xfrm>
            <a:off x="1314969" y="3613423"/>
            <a:ext cx="216000" cy="216000"/>
          </a:xfrm>
          <a:prstGeom prst="rect">
            <a:avLst/>
          </a:prstGeom>
        </p:spPr>
      </p:pic>
      <p:pic>
        <p:nvPicPr>
          <p:cNvPr id="20" name="Grafik 34"/>
          <p:cNvPicPr>
            <a:picLocks noChangeAspect="1"/>
          </p:cNvPicPr>
          <p:nvPr/>
        </p:nvPicPr>
        <p:blipFill>
          <a:blip r:embed="rId3"/>
          <a:stretch/>
        </p:blipFill>
        <p:spPr bwMode="auto">
          <a:xfrm>
            <a:off x="1022114" y="3613423"/>
            <a:ext cx="216000" cy="216000"/>
          </a:xfrm>
          <a:prstGeom prst="rect">
            <a:avLst/>
          </a:prstGeom>
        </p:spPr>
      </p:pic>
      <p:pic>
        <p:nvPicPr>
          <p:cNvPr id="21" name="Grafik 35"/>
          <p:cNvPicPr>
            <a:picLocks noChangeAspect="1"/>
          </p:cNvPicPr>
          <p:nvPr/>
        </p:nvPicPr>
        <p:blipFill>
          <a:blip r:embed="rId4"/>
          <a:stretch/>
        </p:blipFill>
        <p:spPr bwMode="auto">
          <a:xfrm>
            <a:off x="727288" y="3613423"/>
            <a:ext cx="216000" cy="216000"/>
          </a:xfrm>
          <a:prstGeom prst="rect">
            <a:avLst/>
          </a:prstGeom>
        </p:spPr>
      </p:pic>
      <p:pic>
        <p:nvPicPr>
          <p:cNvPr id="22" name="Grafik 36"/>
          <p:cNvPicPr>
            <a:picLocks noChangeAspect="1"/>
          </p:cNvPicPr>
          <p:nvPr/>
        </p:nvPicPr>
        <p:blipFill>
          <a:blip r:embed="rId7"/>
          <a:stretch/>
        </p:blipFill>
        <p:spPr bwMode="auto">
          <a:xfrm>
            <a:off x="1314969" y="3936728"/>
            <a:ext cx="216000" cy="216000"/>
          </a:xfrm>
          <a:prstGeom prst="rect">
            <a:avLst/>
          </a:prstGeom>
        </p:spPr>
      </p:pic>
      <p:pic>
        <p:nvPicPr>
          <p:cNvPr id="23" name="Grafik 37"/>
          <p:cNvPicPr>
            <a:picLocks noChangeAspect="1"/>
          </p:cNvPicPr>
          <p:nvPr/>
        </p:nvPicPr>
        <p:blipFill>
          <a:blip r:embed="rId3"/>
          <a:stretch/>
        </p:blipFill>
        <p:spPr bwMode="auto">
          <a:xfrm>
            <a:off x="1022114" y="3936728"/>
            <a:ext cx="216000" cy="216000"/>
          </a:xfrm>
          <a:prstGeom prst="rect">
            <a:avLst/>
          </a:prstGeom>
        </p:spPr>
      </p:pic>
      <p:pic>
        <p:nvPicPr>
          <p:cNvPr id="24" name="Grafik 38"/>
          <p:cNvPicPr>
            <a:picLocks noChangeAspect="1"/>
          </p:cNvPicPr>
          <p:nvPr/>
        </p:nvPicPr>
        <p:blipFill>
          <a:blip r:embed="rId4"/>
          <a:stretch/>
        </p:blipFill>
        <p:spPr bwMode="auto">
          <a:xfrm>
            <a:off x="727288" y="3936728"/>
            <a:ext cx="216000" cy="216000"/>
          </a:xfrm>
          <a:prstGeom prst="rect">
            <a:avLst/>
          </a:prstGeom>
        </p:spPr>
      </p:pic>
      <p:pic>
        <p:nvPicPr>
          <p:cNvPr id="25" name="Grafik 39"/>
          <p:cNvPicPr>
            <a:picLocks noChangeAspect="1"/>
          </p:cNvPicPr>
          <p:nvPr/>
        </p:nvPicPr>
        <p:blipFill>
          <a:blip r:embed="rId6"/>
          <a:stretch/>
        </p:blipFill>
        <p:spPr bwMode="auto">
          <a:xfrm>
            <a:off x="1607296" y="3936728"/>
            <a:ext cx="216000" cy="216000"/>
          </a:xfrm>
          <a:prstGeom prst="rect">
            <a:avLst/>
          </a:prstGeom>
        </p:spPr>
      </p:pic>
      <p:pic>
        <p:nvPicPr>
          <p:cNvPr id="26" name="Grafik 40"/>
          <p:cNvPicPr>
            <a:picLocks noChangeAspect="1"/>
          </p:cNvPicPr>
          <p:nvPr/>
        </p:nvPicPr>
        <p:blipFill>
          <a:blip r:embed="rId4"/>
          <a:stretch/>
        </p:blipFill>
        <p:spPr bwMode="auto">
          <a:xfrm>
            <a:off x="1314969" y="1996888"/>
            <a:ext cx="216000" cy="216000"/>
          </a:xfrm>
          <a:prstGeom prst="rect">
            <a:avLst/>
          </a:prstGeom>
        </p:spPr>
      </p:pic>
      <p:pic>
        <p:nvPicPr>
          <p:cNvPr id="27" name="Grafik 6"/>
          <p:cNvPicPr>
            <a:picLocks noChangeAspect="1"/>
          </p:cNvPicPr>
          <p:nvPr/>
        </p:nvPicPr>
        <p:blipFill>
          <a:blip r:embed="rId8"/>
          <a:stretch/>
        </p:blipFill>
        <p:spPr bwMode="auto">
          <a:xfrm>
            <a:off x="1607296" y="1996888"/>
            <a:ext cx="216000" cy="216000"/>
          </a:xfrm>
          <a:prstGeom prst="rect">
            <a:avLst/>
          </a:prstGeom>
        </p:spPr>
      </p:pic>
      <p:sp>
        <p:nvSpPr>
          <p:cNvPr id="3" name="Textfeld 2">
            <a:extLst>
              <a:ext uri="{FF2B5EF4-FFF2-40B4-BE49-F238E27FC236}">
                <a16:creationId xmlns:a16="http://schemas.microsoft.com/office/drawing/2014/main" id="{6E6250CF-22BE-946C-CFE7-37D19DF036AB}"/>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15.14</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a:xfrm>
            <a:off x="476250" y="376238"/>
            <a:ext cx="8191500" cy="584039"/>
          </a:xfrm>
        </p:spPr>
        <p:txBody>
          <a:bodyPr/>
          <a:lstStyle/>
          <a:p>
            <a:pPr>
              <a:defRPr/>
            </a:pPr>
            <a:r>
              <a:rPr lang="de-DE"/>
              <a:t>Vorsicht!</a:t>
            </a:r>
            <a:endParaRPr/>
          </a:p>
        </p:txBody>
      </p:sp>
      <p:sp>
        <p:nvSpPr>
          <p:cNvPr id="8" name="Textplatzhalter 7"/>
          <p:cNvSpPr>
            <a:spLocks noGrp="1"/>
          </p:cNvSpPr>
          <p:nvPr>
            <p:ph type="body" sz="quarter" idx="21"/>
          </p:nvPr>
        </p:nvSpPr>
        <p:spPr bwMode="auto">
          <a:xfrm>
            <a:off x="538162" y="1452816"/>
            <a:ext cx="8210302" cy="2775118"/>
          </a:xfrm>
        </p:spPr>
        <p:txBody>
          <a:bodyPr anchor="ctr" anchorCtr="0"/>
          <a:lstStyle/>
          <a:p>
            <a:pPr algn="ctr">
              <a:defRPr/>
            </a:pPr>
            <a:r>
              <a:rPr lang="de-DE" sz="4800"/>
              <a:t>Lizenzfrei </a:t>
            </a:r>
            <a:endParaRPr/>
          </a:p>
          <a:p>
            <a:pPr algn="ctr">
              <a:defRPr/>
            </a:pPr>
            <a:r>
              <a:rPr lang="de-DE" sz="4800"/>
              <a:t>≠</a:t>
            </a:r>
            <a:endParaRPr/>
          </a:p>
          <a:p>
            <a:pPr algn="ctr">
              <a:defRPr/>
            </a:pPr>
            <a:r>
              <a:rPr lang="de-DE" sz="4800"/>
              <a:t>freie Lizenz</a:t>
            </a:r>
            <a:endParaRPr/>
          </a:p>
        </p:txBody>
      </p:sp>
      <p:sp>
        <p:nvSpPr>
          <p:cNvPr id="6"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23</a:t>
            </a:fld>
            <a:endParaRPr lang="de-DE"/>
          </a:p>
        </p:txBody>
      </p:sp>
      <p:sp>
        <p:nvSpPr>
          <p:cNvPr id="2" name="Textfeld 1">
            <a:extLst>
              <a:ext uri="{FF2B5EF4-FFF2-40B4-BE49-F238E27FC236}">
                <a16:creationId xmlns:a16="http://schemas.microsoft.com/office/drawing/2014/main" id="{EEF1EF89-F7E3-EC72-C908-8D2CECE15370}"/>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15.15</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5674" y="1924050"/>
            <a:ext cx="5776565" cy="2735263"/>
          </a:xfrm>
        </p:spPr>
        <p:txBody>
          <a:bodyPr/>
          <a:lstStyle/>
          <a:p>
            <a:pPr>
              <a:defRPr/>
            </a:pPr>
            <a:r>
              <a:rPr lang="de-DE"/>
              <a:t>Ziel langfristige Auffindbarkeit</a:t>
            </a:r>
            <a:endParaRPr/>
          </a:p>
          <a:p>
            <a:pPr lvl="1">
              <a:defRPr/>
            </a:pPr>
            <a:r>
              <a:rPr lang="de-DE"/>
              <a:t>„Tote“ Links vermeiden</a:t>
            </a:r>
            <a:endParaRPr/>
          </a:p>
          <a:p>
            <a:pPr lvl="1">
              <a:defRPr/>
            </a:pPr>
            <a:r>
              <a:rPr lang="de-DE"/>
              <a:t>Namensänderungen </a:t>
            </a:r>
            <a:endParaRPr/>
          </a:p>
          <a:p>
            <a:pPr lvl="1">
              <a:defRPr/>
            </a:pPr>
            <a:endParaRPr lang="de-DE"/>
          </a:p>
          <a:p>
            <a:pPr>
              <a:defRPr/>
            </a:pPr>
            <a:r>
              <a:rPr lang="de-DE"/>
              <a:t>Digital Object Identifier (DOI)</a:t>
            </a:r>
            <a:endParaRPr/>
          </a:p>
          <a:p>
            <a:pPr>
              <a:defRPr/>
            </a:pPr>
            <a:r>
              <a:rPr lang="de-DE"/>
              <a:t>Open Researcher and Contributor ID (ORCID)</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a:t>Persistente Identifier</a:t>
            </a:r>
            <a:endParaRPr/>
          </a:p>
        </p:txBody>
      </p:sp>
      <p:sp>
        <p:nvSpPr>
          <p:cNvPr id="9" name="Textplatzhalter 8"/>
          <p:cNvSpPr>
            <a:spLocks noGrp="1"/>
          </p:cNvSpPr>
          <p:nvPr>
            <p:ph type="body" sz="quarter" idx="21"/>
          </p:nvPr>
        </p:nvSpPr>
        <p:spPr bwMode="auto"/>
        <p:txBody>
          <a:bodyPr/>
          <a:lstStyle/>
          <a:p>
            <a:pPr>
              <a:defRPr/>
            </a:pPr>
            <a:r>
              <a:rPr lang="de-DE"/>
              <a:t>Ziele und Arten</a:t>
            </a:r>
            <a:endParaRPr/>
          </a:p>
        </p:txBody>
      </p:sp>
      <p:sp>
        <p:nvSpPr>
          <p:cNvPr id="6"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24</a:t>
            </a:fld>
            <a:endParaRPr lang="de-DE"/>
          </a:p>
        </p:txBody>
      </p:sp>
      <p:sp>
        <p:nvSpPr>
          <p:cNvPr id="2" name="Textfeld 1">
            <a:extLst>
              <a:ext uri="{FF2B5EF4-FFF2-40B4-BE49-F238E27FC236}">
                <a16:creationId xmlns:a16="http://schemas.microsoft.com/office/drawing/2014/main" id="{2565A980-05A2-A861-24C6-0D712EFB787F}"/>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15.16</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5674" y="1924050"/>
            <a:ext cx="6208613" cy="2735263"/>
          </a:xfrm>
        </p:spPr>
        <p:txBody>
          <a:bodyPr>
            <a:normAutofit/>
          </a:bodyPr>
          <a:lstStyle/>
          <a:p>
            <a:pPr>
              <a:defRPr/>
            </a:pPr>
            <a:r>
              <a:rPr lang="de-DE"/>
              <a:t>DOI-Namen sind zitierfähig</a:t>
            </a:r>
            <a:endParaRPr/>
          </a:p>
          <a:p>
            <a:pPr>
              <a:defRPr/>
            </a:pPr>
            <a:r>
              <a:rPr lang="de-DE"/>
              <a:t>Kostenlos für akademische Einrichtungen in Deutschland</a:t>
            </a:r>
            <a:endParaRPr/>
          </a:p>
          <a:p>
            <a:pPr>
              <a:defRPr/>
            </a:pPr>
            <a:r>
              <a:rPr lang="de-DE"/>
              <a:t>Einheitliche Standards und Workflows garantiert</a:t>
            </a:r>
            <a:endParaRPr/>
          </a:p>
          <a:p>
            <a:pPr>
              <a:defRPr/>
            </a:pPr>
            <a:r>
              <a:rPr lang="de-DE"/>
              <a:t>ISO-Standard 26324</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a:t>Persistente Identifier</a:t>
            </a:r>
            <a:endParaRPr/>
          </a:p>
        </p:txBody>
      </p:sp>
      <p:sp>
        <p:nvSpPr>
          <p:cNvPr id="2" name="Textplatzhalter 1"/>
          <p:cNvSpPr>
            <a:spLocks noGrp="1"/>
          </p:cNvSpPr>
          <p:nvPr>
            <p:ph type="body" sz="quarter" idx="21"/>
          </p:nvPr>
        </p:nvSpPr>
        <p:spPr bwMode="auto">
          <a:xfrm>
            <a:off x="538162" y="1452816"/>
            <a:ext cx="8191500" cy="381000"/>
          </a:xfrm>
        </p:spPr>
        <p:txBody>
          <a:bodyPr/>
          <a:lstStyle/>
          <a:p>
            <a:pPr>
              <a:defRPr/>
            </a:pPr>
            <a:r>
              <a:rPr lang="de-DE"/>
              <a:t>Digital Object Identifier (DOI)</a:t>
            </a:r>
            <a:endParaRPr/>
          </a:p>
        </p:txBody>
      </p:sp>
      <p:sp>
        <p:nvSpPr>
          <p:cNvPr id="6"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25</a:t>
            </a:fld>
            <a:endParaRPr lang="de-DE"/>
          </a:p>
        </p:txBody>
      </p:sp>
      <p:sp>
        <p:nvSpPr>
          <p:cNvPr id="3" name="Textfeld 2">
            <a:extLst>
              <a:ext uri="{FF2B5EF4-FFF2-40B4-BE49-F238E27FC236}">
                <a16:creationId xmlns:a16="http://schemas.microsoft.com/office/drawing/2014/main" id="{E4405BA4-1582-5F9A-E6B7-9F972832384D}"/>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15.17</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5674" y="1924050"/>
            <a:ext cx="6928693" cy="2735263"/>
          </a:xfrm>
        </p:spPr>
        <p:txBody>
          <a:bodyPr anchor="t">
            <a:normAutofit/>
          </a:bodyPr>
          <a:lstStyle/>
          <a:p>
            <a:pPr>
              <a:defRPr/>
            </a:pPr>
            <a:r>
              <a:rPr lang="de-DE"/>
              <a:t>Einzigartige Folge von alphanumerischen Zeichen:</a:t>
            </a:r>
            <a:endParaRPr/>
          </a:p>
          <a:p>
            <a:pPr lvl="1">
              <a:defRPr/>
            </a:pPr>
            <a:r>
              <a:rPr lang="de-DE"/>
              <a:t>Präfix (Organisationskennung) und </a:t>
            </a:r>
            <a:endParaRPr/>
          </a:p>
          <a:p>
            <a:pPr lvl="1">
              <a:defRPr/>
            </a:pPr>
            <a:r>
              <a:rPr lang="de-DE"/>
              <a:t>Suffix (Objektkennung)</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a:t>Persistente Identifier</a:t>
            </a:r>
            <a:endParaRPr/>
          </a:p>
        </p:txBody>
      </p:sp>
      <p:sp>
        <p:nvSpPr>
          <p:cNvPr id="2" name="Textplatzhalter 1"/>
          <p:cNvSpPr>
            <a:spLocks noGrp="1"/>
          </p:cNvSpPr>
          <p:nvPr>
            <p:ph type="body" sz="quarter" idx="21"/>
          </p:nvPr>
        </p:nvSpPr>
        <p:spPr bwMode="auto">
          <a:xfrm>
            <a:off x="538162" y="1452816"/>
            <a:ext cx="8191500" cy="381000"/>
          </a:xfrm>
        </p:spPr>
        <p:txBody>
          <a:bodyPr/>
          <a:lstStyle/>
          <a:p>
            <a:pPr>
              <a:defRPr/>
            </a:pPr>
            <a:r>
              <a:rPr lang="de-DE"/>
              <a:t>Digital Object Identifier (DOI)</a:t>
            </a:r>
            <a:endParaRPr/>
          </a:p>
        </p:txBody>
      </p:sp>
      <p:sp>
        <p:nvSpPr>
          <p:cNvPr id="6"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26</a:t>
            </a:fld>
            <a:endParaRPr lang="de-DE"/>
          </a:p>
        </p:txBody>
      </p:sp>
      <p:sp>
        <p:nvSpPr>
          <p:cNvPr id="3" name="Textfeld 2">
            <a:extLst>
              <a:ext uri="{FF2B5EF4-FFF2-40B4-BE49-F238E27FC236}">
                <a16:creationId xmlns:a16="http://schemas.microsoft.com/office/drawing/2014/main" id="{47E707EE-1E6E-65D0-E4D1-C15CD9D1805C}"/>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15.18</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5674" y="1924050"/>
            <a:ext cx="6640661" cy="2735263"/>
          </a:xfrm>
        </p:spPr>
        <p:txBody>
          <a:bodyPr>
            <a:normAutofit/>
          </a:bodyPr>
          <a:lstStyle/>
          <a:p>
            <a:pPr>
              <a:defRPr/>
            </a:pPr>
            <a:r>
              <a:rPr lang="de-DE"/>
              <a:t>Beispiel:</a:t>
            </a:r>
            <a:endParaRPr/>
          </a:p>
          <a:p>
            <a:pPr lvl="1">
              <a:defRPr/>
            </a:pPr>
            <a:r>
              <a:rPr lang="de-DE" b="1"/>
              <a:t>10.1234/abc123    </a:t>
            </a:r>
            <a:r>
              <a:rPr lang="de-DE"/>
              <a:t>- Ursprungs-DOI</a:t>
            </a:r>
            <a:endParaRPr/>
          </a:p>
          <a:p>
            <a:pPr lvl="1">
              <a:defRPr/>
            </a:pPr>
            <a:r>
              <a:rPr lang="de-DE" b="1"/>
              <a:t>10.1234/abc123.1 </a:t>
            </a:r>
            <a:r>
              <a:rPr lang="de-DE"/>
              <a:t>- DOI einer neuen Version</a:t>
            </a:r>
            <a:endParaRPr/>
          </a:p>
          <a:p>
            <a:pPr lvl="1">
              <a:defRPr/>
            </a:pPr>
            <a:r>
              <a:rPr lang="de-DE" b="1"/>
              <a:t>10.1234/abc123/2 </a:t>
            </a:r>
            <a:r>
              <a:rPr lang="de-DE"/>
              <a:t>- DOI eines Teils</a:t>
            </a:r>
            <a:endParaRPr/>
          </a:p>
          <a:p>
            <a:pPr lvl="1">
              <a:defRPr/>
            </a:pPr>
            <a:endParaRPr lang="de-DE"/>
          </a:p>
        </p:txBody>
      </p:sp>
      <p:sp>
        <p:nvSpPr>
          <p:cNvPr id="4" name="Titel 2"/>
          <p:cNvSpPr>
            <a:spLocks noGrp="1"/>
          </p:cNvSpPr>
          <p:nvPr>
            <p:ph type="title"/>
          </p:nvPr>
        </p:nvSpPr>
        <p:spPr bwMode="auto">
          <a:xfrm>
            <a:off x="476250" y="376238"/>
            <a:ext cx="8191500" cy="584039"/>
          </a:xfrm>
        </p:spPr>
        <p:txBody>
          <a:bodyPr/>
          <a:lstStyle/>
          <a:p>
            <a:pPr>
              <a:defRPr/>
            </a:pPr>
            <a:r>
              <a:rPr lang="de-DE"/>
              <a:t>Persistente Identifier</a:t>
            </a:r>
            <a:endParaRPr/>
          </a:p>
        </p:txBody>
      </p:sp>
      <p:sp>
        <p:nvSpPr>
          <p:cNvPr id="2" name="Textplatzhalter 1"/>
          <p:cNvSpPr>
            <a:spLocks noGrp="1"/>
          </p:cNvSpPr>
          <p:nvPr>
            <p:ph type="body" sz="quarter" idx="21"/>
          </p:nvPr>
        </p:nvSpPr>
        <p:spPr bwMode="auto">
          <a:xfrm>
            <a:off x="538162" y="1452816"/>
            <a:ext cx="8191500" cy="381000"/>
          </a:xfrm>
        </p:spPr>
        <p:txBody>
          <a:bodyPr/>
          <a:lstStyle/>
          <a:p>
            <a:pPr>
              <a:defRPr/>
            </a:pPr>
            <a:r>
              <a:rPr lang="de-DE"/>
              <a:t>Digital Object Identifier (DOI)</a:t>
            </a:r>
            <a:endParaRPr/>
          </a:p>
        </p:txBody>
      </p:sp>
      <p:sp>
        <p:nvSpPr>
          <p:cNvPr id="6"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27</a:t>
            </a:fld>
            <a:endParaRPr lang="de-DE"/>
          </a:p>
        </p:txBody>
      </p:sp>
      <p:sp>
        <p:nvSpPr>
          <p:cNvPr id="3" name="Textfeld 2">
            <a:extLst>
              <a:ext uri="{FF2B5EF4-FFF2-40B4-BE49-F238E27FC236}">
                <a16:creationId xmlns:a16="http://schemas.microsoft.com/office/drawing/2014/main" id="{BF5EC734-1C8A-12EA-DD38-A9C529BD5065}"/>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15.19</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platzhalter 1"/>
          <p:cNvSpPr>
            <a:spLocks noGrp="1"/>
          </p:cNvSpPr>
          <p:nvPr>
            <p:ph type="body" sz="half" idx="1"/>
          </p:nvPr>
        </p:nvSpPr>
        <p:spPr bwMode="auto">
          <a:xfrm>
            <a:off x="955674" y="1924050"/>
            <a:ext cx="3760341" cy="2735263"/>
          </a:xfrm>
        </p:spPr>
        <p:txBody>
          <a:bodyPr/>
          <a:lstStyle/>
          <a:p>
            <a:pPr>
              <a:defRPr/>
            </a:pPr>
            <a:r>
              <a:rPr lang="de-DE" dirty="0"/>
              <a:t>Um wissenschaftliche Arbeiten </a:t>
            </a:r>
            <a:br>
              <a:rPr lang="de-DE" dirty="0"/>
            </a:br>
            <a:r>
              <a:rPr lang="de-DE" dirty="0"/>
              <a:t>eindeutig zuzuordnen </a:t>
            </a:r>
            <a:endParaRPr dirty="0"/>
          </a:p>
          <a:p>
            <a:pPr>
              <a:defRPr/>
            </a:pPr>
            <a:r>
              <a:rPr lang="de-DE" b="1" dirty="0"/>
              <a:t>Schätzfrage</a:t>
            </a:r>
            <a:r>
              <a:rPr lang="de-DE" dirty="0"/>
              <a:t>:</a:t>
            </a:r>
            <a:br>
              <a:rPr lang="de-DE" dirty="0"/>
            </a:br>
            <a:r>
              <a:rPr lang="de-DE" dirty="0"/>
              <a:t>Wie viele aktive Mitglieder hat ORCID im Jahr 2022?</a:t>
            </a:r>
            <a:endParaRPr dirty="0"/>
          </a:p>
        </p:txBody>
      </p:sp>
      <p:sp>
        <p:nvSpPr>
          <p:cNvPr id="4" name="Titel 3"/>
          <p:cNvSpPr>
            <a:spLocks noGrp="1"/>
          </p:cNvSpPr>
          <p:nvPr>
            <p:ph type="title"/>
          </p:nvPr>
        </p:nvSpPr>
        <p:spPr bwMode="auto">
          <a:xfrm>
            <a:off x="476250" y="376238"/>
            <a:ext cx="8191500" cy="584039"/>
          </a:xfrm>
        </p:spPr>
        <p:txBody>
          <a:bodyPr/>
          <a:lstStyle/>
          <a:p>
            <a:pPr>
              <a:defRPr/>
            </a:pPr>
            <a:r>
              <a:rPr lang="de-DE"/>
              <a:t>Persistente Identifier</a:t>
            </a:r>
            <a:endParaRPr/>
          </a:p>
        </p:txBody>
      </p:sp>
      <p:sp>
        <p:nvSpPr>
          <p:cNvPr id="10" name="Textplatzhalter 9"/>
          <p:cNvSpPr>
            <a:spLocks noGrp="1"/>
          </p:cNvSpPr>
          <p:nvPr>
            <p:ph type="body" sz="quarter" idx="21"/>
          </p:nvPr>
        </p:nvSpPr>
        <p:spPr bwMode="auto"/>
        <p:txBody>
          <a:bodyPr/>
          <a:lstStyle/>
          <a:p>
            <a:pPr>
              <a:defRPr/>
            </a:pPr>
            <a:r>
              <a:rPr lang="de-DE"/>
              <a:t>Open Researcher and Contributor ID (ORCID)</a:t>
            </a:r>
            <a:endParaRPr/>
          </a:p>
        </p:txBody>
      </p:sp>
      <p:sp>
        <p:nvSpPr>
          <p:cNvPr id="3" name="Foliennummernplatzhalter 2"/>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28</a:t>
            </a:fld>
            <a:endParaRPr lang="de-DE"/>
          </a:p>
        </p:txBody>
      </p:sp>
      <p:pic>
        <p:nvPicPr>
          <p:cNvPr id="6" name="Grafik 5"/>
          <p:cNvPicPr>
            <a:picLocks noChangeAspect="1"/>
          </p:cNvPicPr>
          <p:nvPr/>
        </p:nvPicPr>
        <p:blipFill>
          <a:blip r:embed="rId3"/>
          <a:stretch/>
        </p:blipFill>
        <p:spPr bwMode="auto">
          <a:xfrm>
            <a:off x="4851523" y="1248714"/>
            <a:ext cx="4219974" cy="3447736"/>
          </a:xfrm>
          <a:prstGeom prst="rect">
            <a:avLst/>
          </a:prstGeom>
        </p:spPr>
      </p:pic>
      <p:sp>
        <p:nvSpPr>
          <p:cNvPr id="7" name="Textfeld 6"/>
          <p:cNvSpPr txBox="1"/>
          <p:nvPr/>
        </p:nvSpPr>
        <p:spPr bwMode="auto">
          <a:xfrm>
            <a:off x="3851920" y="4388674"/>
            <a:ext cx="2119223" cy="307777"/>
          </a:xfrm>
          <a:prstGeom prst="rect">
            <a:avLst/>
          </a:prstGeom>
          <a:noFill/>
        </p:spPr>
        <p:txBody>
          <a:bodyPr wrap="square" rtlCol="0">
            <a:spAutoFit/>
          </a:bodyPr>
          <a:ls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algn="l">
              <a:defRPr sz="700">
                <a:solidFill>
                  <a:srgbClr val="004476"/>
                </a:solidFill>
                <a:cs typeface="Arial"/>
              </a:defRPr>
            </a:lvl1pPr>
          </a:lstStyle>
          <a:p>
            <a:pPr>
              <a:defRPr/>
            </a:pPr>
            <a:r>
              <a:rPr lang="de-DE">
                <a:solidFill>
                  <a:srgbClr val="5E5E5E"/>
                </a:solidFill>
              </a:rPr>
              <a:t>Quelle: </a:t>
            </a:r>
            <a:r>
              <a:rPr lang="en-US">
                <a:solidFill>
                  <a:srgbClr val="5E5E5E"/>
                </a:solidFill>
              </a:rPr>
              <a:t>Open Researcher and Contributor ID (ORCID). Zugriff am 07.11.2023, </a:t>
            </a:r>
            <a:r>
              <a:rPr lang="de-DE" u="sng">
                <a:hlinkClick r:id="rId4" tooltip="https://orcid.org/register"/>
              </a:rPr>
              <a:t>https://orcid.org/register</a:t>
            </a:r>
            <a:r>
              <a:rPr lang="de-DE"/>
              <a:t>.</a:t>
            </a:r>
            <a:endParaRPr lang="en-US"/>
          </a:p>
        </p:txBody>
      </p:sp>
      <p:sp>
        <p:nvSpPr>
          <p:cNvPr id="5" name="Textfeld 4">
            <a:extLst>
              <a:ext uri="{FF2B5EF4-FFF2-40B4-BE49-F238E27FC236}">
                <a16:creationId xmlns:a16="http://schemas.microsoft.com/office/drawing/2014/main" id="{565F92D0-CB54-E14F-E05C-D73369C63C99}"/>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15.20</a:t>
            </a:r>
          </a:p>
        </p:txBody>
      </p:sp>
    </p:spTree>
    <p:extLst>
      <p:ext uri="{BB962C8B-B14F-4D97-AF65-F5344CB8AC3E}">
        <p14:creationId xmlns:p14="http://schemas.microsoft.com/office/powerpoint/2010/main" val="16889139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915644" y="3685598"/>
            <a:ext cx="8191500" cy="974384"/>
          </a:xfrm>
        </p:spPr>
        <p:txBody>
          <a:bodyPr/>
          <a:lstStyle/>
          <a:p>
            <a:pPr>
              <a:defRPr/>
            </a:pPr>
            <a:r>
              <a:rPr lang="de-DE" dirty="0" err="1"/>
              <a:t>Begrüssung</a:t>
            </a:r>
            <a:r>
              <a:rPr lang="de-DE" dirty="0"/>
              <a:t> und Orientierung</a:t>
            </a:r>
            <a:endParaRPr dirty="0"/>
          </a:p>
        </p:txBody>
      </p:sp>
      <p:sp>
        <p:nvSpPr>
          <p:cNvPr id="3" name="Foliennummernplatzhalter 2"/>
          <p:cNvSpPr>
            <a:spLocks noGrp="1"/>
          </p:cNvSpPr>
          <p:nvPr>
            <p:ph type="sldNum" sz="quarter" idx="2"/>
          </p:nvPr>
        </p:nvSpPr>
        <p:spPr bwMode="auto"/>
        <p:txBody>
          <a:bodyPr/>
          <a:lstStyle/>
          <a:p>
            <a:pPr>
              <a:defRPr/>
            </a:pPr>
            <a:fld id="{A3A583AC-90C3-47D4-8E3F-971AFFF238DC}" type="slidenum">
              <a:rPr lang="de-DE"/>
              <a:t>2</a:t>
            </a:fld>
            <a:endParaRPr lang="de-DE"/>
          </a:p>
        </p:txBody>
      </p:sp>
      <p:sp>
        <p:nvSpPr>
          <p:cNvPr id="2" name="Textfeld 1">
            <a:extLst>
              <a:ext uri="{FF2B5EF4-FFF2-40B4-BE49-F238E27FC236}">
                <a16:creationId xmlns:a16="http://schemas.microsoft.com/office/drawing/2014/main" id="{DC75F5EB-20D1-A114-EFC7-629CFF4CAFEB}"/>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14.2</a:t>
            </a:r>
          </a:p>
        </p:txBody>
      </p:sp>
      <p:sp>
        <p:nvSpPr>
          <p:cNvPr id="5" name="Rechteck: abgerundete Ecken 4">
            <a:extLst>
              <a:ext uri="{FF2B5EF4-FFF2-40B4-BE49-F238E27FC236}">
                <a16:creationId xmlns:a16="http://schemas.microsoft.com/office/drawing/2014/main" id="{8D277EBF-2DD4-DA1A-B45B-E8A289BD8FC5}"/>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6" name="Rechteck: abgerundete Ecken 5">
            <a:extLst>
              <a:ext uri="{FF2B5EF4-FFF2-40B4-BE49-F238E27FC236}">
                <a16:creationId xmlns:a16="http://schemas.microsoft.com/office/drawing/2014/main" id="{E8701488-E6B3-C893-F51E-046BAF6A7324}"/>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dirty="0">
                <a:solidFill>
                  <a:srgbClr val="00B050"/>
                </a:solidFill>
                <a:effectLst/>
                <a:latin typeface="Calibri" panose="020F0502020204030204" pitchFamily="34" charset="0"/>
              </a:rPr>
              <a:t>Wiederholung Vortag (Stichwortsalat)</a:t>
            </a:r>
            <a:br>
              <a:rPr lang="de-DE" sz="1800" b="0" i="0" u="none" strike="noStrike" dirty="0">
                <a:solidFill>
                  <a:srgbClr val="00B050"/>
                </a:solidFill>
                <a:effectLst/>
                <a:latin typeface="Calibri" panose="020F0502020204030204" pitchFamily="34" charset="0"/>
              </a:rPr>
            </a:br>
            <a:r>
              <a:rPr lang="de-DE" sz="1800" b="0" i="0" u="none" strike="noStrike" dirty="0">
                <a:solidFill>
                  <a:srgbClr val="00B050"/>
                </a:solidFill>
                <a:effectLst/>
                <a:latin typeface="Calibri" panose="020F0502020204030204" pitchFamily="34" charset="0"/>
              </a:rPr>
              <a:t>1/3 WL Vorbereitung BR</a:t>
            </a:r>
            <a:r>
              <a:rPr lang="de-DE" sz="1050" dirty="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18109286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platzhalter 1"/>
          <p:cNvSpPr>
            <a:spLocks noGrp="1"/>
          </p:cNvSpPr>
          <p:nvPr>
            <p:ph type="body" sz="half" idx="1"/>
          </p:nvPr>
        </p:nvSpPr>
        <p:spPr bwMode="auto">
          <a:xfrm>
            <a:off x="955674" y="1924050"/>
            <a:ext cx="3760341" cy="2735263"/>
          </a:xfrm>
        </p:spPr>
        <p:txBody>
          <a:bodyPr/>
          <a:lstStyle/>
          <a:p>
            <a:pPr>
              <a:defRPr/>
            </a:pPr>
            <a:r>
              <a:rPr lang="de-DE"/>
              <a:t>Um wissenschaftliche Arbeiten </a:t>
            </a:r>
            <a:br>
              <a:rPr lang="de-DE"/>
            </a:br>
            <a:r>
              <a:rPr lang="de-DE"/>
              <a:t>eindeutig zuzuordnen </a:t>
            </a:r>
            <a:endParaRPr/>
          </a:p>
          <a:p>
            <a:pPr>
              <a:defRPr/>
            </a:pPr>
            <a:r>
              <a:rPr lang="de-DE"/>
              <a:t>9,1 Mio. aktive Mitglieder (2022)</a:t>
            </a:r>
            <a:endParaRPr/>
          </a:p>
          <a:p>
            <a:pPr>
              <a:defRPr/>
            </a:pPr>
            <a:r>
              <a:rPr lang="de-DE"/>
              <a:t>Registrieren bei ORCID </a:t>
            </a:r>
            <a:br>
              <a:rPr lang="de-DE"/>
            </a:br>
            <a:r>
              <a:rPr lang="de-DE"/>
              <a:t>(</a:t>
            </a:r>
            <a:r>
              <a:rPr lang="de-DE" u="sng">
                <a:hlinkClick r:id="rId3" tooltip="https://orcid.org/"/>
              </a:rPr>
              <a:t>https://orcid.org/</a:t>
            </a:r>
            <a:r>
              <a:rPr lang="de-DE"/>
              <a:t>)</a:t>
            </a:r>
            <a:endParaRPr/>
          </a:p>
        </p:txBody>
      </p:sp>
      <p:sp>
        <p:nvSpPr>
          <p:cNvPr id="4" name="Titel 3"/>
          <p:cNvSpPr>
            <a:spLocks noGrp="1"/>
          </p:cNvSpPr>
          <p:nvPr>
            <p:ph type="title"/>
          </p:nvPr>
        </p:nvSpPr>
        <p:spPr bwMode="auto">
          <a:xfrm>
            <a:off x="476250" y="376238"/>
            <a:ext cx="8191500" cy="584039"/>
          </a:xfrm>
        </p:spPr>
        <p:txBody>
          <a:bodyPr/>
          <a:lstStyle/>
          <a:p>
            <a:pPr>
              <a:defRPr/>
            </a:pPr>
            <a:r>
              <a:rPr lang="de-DE"/>
              <a:t>Persistente Identifier</a:t>
            </a:r>
            <a:endParaRPr/>
          </a:p>
        </p:txBody>
      </p:sp>
      <p:sp>
        <p:nvSpPr>
          <p:cNvPr id="10" name="Textplatzhalter 9"/>
          <p:cNvSpPr>
            <a:spLocks noGrp="1"/>
          </p:cNvSpPr>
          <p:nvPr>
            <p:ph type="body" sz="quarter" idx="21"/>
          </p:nvPr>
        </p:nvSpPr>
        <p:spPr bwMode="auto"/>
        <p:txBody>
          <a:bodyPr/>
          <a:lstStyle/>
          <a:p>
            <a:pPr>
              <a:defRPr/>
            </a:pPr>
            <a:r>
              <a:rPr lang="de-DE"/>
              <a:t>Open Researcher and Contributor ID (ORCID)</a:t>
            </a:r>
            <a:endParaRPr/>
          </a:p>
        </p:txBody>
      </p:sp>
      <p:sp>
        <p:nvSpPr>
          <p:cNvPr id="3" name="Foliennummernplatzhalter 2"/>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29</a:t>
            </a:fld>
            <a:endParaRPr lang="de-DE"/>
          </a:p>
        </p:txBody>
      </p:sp>
      <p:pic>
        <p:nvPicPr>
          <p:cNvPr id="6" name="Grafik 5"/>
          <p:cNvPicPr>
            <a:picLocks noChangeAspect="1"/>
          </p:cNvPicPr>
          <p:nvPr/>
        </p:nvPicPr>
        <p:blipFill>
          <a:blip r:embed="rId4"/>
          <a:stretch/>
        </p:blipFill>
        <p:spPr bwMode="auto">
          <a:xfrm>
            <a:off x="4851523" y="1248714"/>
            <a:ext cx="4219974" cy="3447736"/>
          </a:xfrm>
          <a:prstGeom prst="rect">
            <a:avLst/>
          </a:prstGeom>
        </p:spPr>
      </p:pic>
      <p:sp>
        <p:nvSpPr>
          <p:cNvPr id="7" name="Textfeld 6"/>
          <p:cNvSpPr txBox="1"/>
          <p:nvPr/>
        </p:nvSpPr>
        <p:spPr bwMode="auto">
          <a:xfrm>
            <a:off x="3851920" y="4388674"/>
            <a:ext cx="2119223" cy="307777"/>
          </a:xfrm>
          <a:prstGeom prst="rect">
            <a:avLst/>
          </a:prstGeom>
          <a:noFill/>
        </p:spPr>
        <p:txBody>
          <a:bodyPr wrap="square" rtlCol="0">
            <a:spAutoFit/>
          </a:bodyPr>
          <a:ls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algn="l">
              <a:defRPr sz="700">
                <a:solidFill>
                  <a:srgbClr val="004476"/>
                </a:solidFill>
                <a:cs typeface="Arial"/>
              </a:defRPr>
            </a:lvl1pPr>
          </a:lstStyle>
          <a:p>
            <a:pPr>
              <a:defRPr/>
            </a:pPr>
            <a:r>
              <a:rPr lang="de-DE">
                <a:solidFill>
                  <a:srgbClr val="5E5E5E"/>
                </a:solidFill>
              </a:rPr>
              <a:t>Quelle: </a:t>
            </a:r>
            <a:r>
              <a:rPr lang="en-US">
                <a:solidFill>
                  <a:srgbClr val="5E5E5E"/>
                </a:solidFill>
              </a:rPr>
              <a:t>Open Researcher and Contributor ID (ORCID). Zugriff am 07.11.2023, </a:t>
            </a:r>
            <a:r>
              <a:rPr lang="de-DE" u="sng">
                <a:hlinkClick r:id="rId5" tooltip="https://orcid.org/register"/>
              </a:rPr>
              <a:t>https://orcid.org/register</a:t>
            </a:r>
            <a:r>
              <a:rPr lang="de-DE"/>
              <a:t>.</a:t>
            </a:r>
            <a:endParaRPr lang="en-US"/>
          </a:p>
        </p:txBody>
      </p:sp>
      <p:sp>
        <p:nvSpPr>
          <p:cNvPr id="5" name="Textfeld 4">
            <a:extLst>
              <a:ext uri="{FF2B5EF4-FFF2-40B4-BE49-F238E27FC236}">
                <a16:creationId xmlns:a16="http://schemas.microsoft.com/office/drawing/2014/main" id="{33EF2BBA-36AD-FA35-B824-1AE7A34FD2B1}"/>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15.21</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5674" y="1924050"/>
            <a:ext cx="7432749" cy="2735263"/>
          </a:xfrm>
        </p:spPr>
        <p:txBody>
          <a:bodyPr>
            <a:normAutofit fontScale="92500" lnSpcReduction="20000"/>
          </a:bodyPr>
          <a:lstStyle/>
          <a:p>
            <a:pPr>
              <a:defRPr/>
            </a:pPr>
            <a:r>
              <a:rPr lang="de-DE" dirty="0"/>
              <a:t>Wird von gemeinnütziger Initiative betrieben</a:t>
            </a:r>
            <a:endParaRPr dirty="0"/>
          </a:p>
          <a:p>
            <a:pPr lvl="0">
              <a:defRPr/>
            </a:pPr>
            <a:r>
              <a:rPr lang="de-DE" dirty="0"/>
              <a:t>Eindeutige wissenschaftliche Identität </a:t>
            </a:r>
            <a:endParaRPr dirty="0"/>
          </a:p>
          <a:p>
            <a:pPr lvl="0">
              <a:defRPr/>
            </a:pPr>
            <a:r>
              <a:rPr lang="de-DE" dirty="0"/>
              <a:t>Hält länger als eine E-Mail-Adresse</a:t>
            </a:r>
            <a:endParaRPr dirty="0"/>
          </a:p>
          <a:p>
            <a:pPr>
              <a:defRPr/>
            </a:pPr>
            <a:r>
              <a:rPr lang="de-DE" dirty="0"/>
              <a:t>(Alpha-) Numerischer 16-stelliger Code</a:t>
            </a:r>
            <a:endParaRPr dirty="0"/>
          </a:p>
          <a:p>
            <a:pPr>
              <a:defRPr/>
            </a:pPr>
            <a:r>
              <a:rPr lang="de-DE" dirty="0"/>
              <a:t>ORCID-Registrierung dauert ca. 30 Sekunden</a:t>
            </a:r>
            <a:endParaRPr dirty="0"/>
          </a:p>
          <a:p>
            <a:pPr lvl="0">
              <a:defRPr/>
            </a:pPr>
            <a:r>
              <a:rPr lang="de-DE" dirty="0"/>
              <a:t>Wird von Forschenden selbst gepflegt</a:t>
            </a:r>
            <a:endParaRPr dirty="0"/>
          </a:p>
          <a:p>
            <a:pPr>
              <a:defRPr/>
            </a:pPr>
            <a:r>
              <a:rPr lang="de-DE" dirty="0"/>
              <a:t>Verbindung zu Web </a:t>
            </a:r>
            <a:r>
              <a:rPr lang="de-DE" dirty="0" err="1"/>
              <a:t>of</a:t>
            </a:r>
            <a:r>
              <a:rPr lang="de-DE" dirty="0"/>
              <a:t> Science, </a:t>
            </a:r>
            <a:r>
              <a:rPr lang="de-DE" dirty="0" err="1"/>
              <a:t>Zenodo</a:t>
            </a:r>
            <a:r>
              <a:rPr lang="de-DE" dirty="0"/>
              <a:t>, </a:t>
            </a:r>
            <a:r>
              <a:rPr lang="de-DE" dirty="0" err="1"/>
              <a:t>DataCite</a:t>
            </a:r>
            <a:r>
              <a:rPr lang="de-DE" dirty="0"/>
              <a:t>, u. a. </a:t>
            </a:r>
            <a:endParaRPr dirty="0"/>
          </a:p>
          <a:p>
            <a:pPr>
              <a:defRPr/>
            </a:pPr>
            <a:r>
              <a:rPr lang="de-DE" dirty="0"/>
              <a:t>Von Zeitschriften, Forschungsförderern und Institutionen als Normdatei genutzt</a:t>
            </a:r>
            <a:endParaRPr dirty="0"/>
          </a:p>
        </p:txBody>
      </p:sp>
      <p:sp>
        <p:nvSpPr>
          <p:cNvPr id="4" name="Titel 2"/>
          <p:cNvSpPr>
            <a:spLocks noGrp="1"/>
          </p:cNvSpPr>
          <p:nvPr>
            <p:ph type="title"/>
          </p:nvPr>
        </p:nvSpPr>
        <p:spPr bwMode="auto">
          <a:xfrm>
            <a:off x="476250" y="376238"/>
            <a:ext cx="8191500" cy="584039"/>
          </a:xfrm>
        </p:spPr>
        <p:txBody>
          <a:bodyPr/>
          <a:lstStyle/>
          <a:p>
            <a:pPr>
              <a:defRPr/>
            </a:pPr>
            <a:r>
              <a:rPr lang="de-DE"/>
              <a:t>Persistente Identifier</a:t>
            </a:r>
            <a:endParaRPr/>
          </a:p>
        </p:txBody>
      </p:sp>
      <p:sp>
        <p:nvSpPr>
          <p:cNvPr id="2" name="Textplatzhalter 1"/>
          <p:cNvSpPr>
            <a:spLocks noGrp="1"/>
          </p:cNvSpPr>
          <p:nvPr>
            <p:ph type="body" sz="quarter" idx="21"/>
          </p:nvPr>
        </p:nvSpPr>
        <p:spPr bwMode="auto">
          <a:xfrm>
            <a:off x="538162" y="1452816"/>
            <a:ext cx="8191500" cy="381000"/>
          </a:xfrm>
        </p:spPr>
        <p:txBody>
          <a:bodyPr/>
          <a:lstStyle/>
          <a:p>
            <a:pPr>
              <a:defRPr/>
            </a:pPr>
            <a:r>
              <a:rPr lang="de-DE"/>
              <a:t>Open Researcher and Contributor ID (ORCID) – Fakten:</a:t>
            </a:r>
            <a:endParaRPr/>
          </a:p>
        </p:txBody>
      </p:sp>
      <p:sp>
        <p:nvSpPr>
          <p:cNvPr id="6"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30</a:t>
            </a:fld>
            <a:endParaRPr lang="de-DE"/>
          </a:p>
        </p:txBody>
      </p:sp>
      <p:sp>
        <p:nvSpPr>
          <p:cNvPr id="3" name="Textfeld 2">
            <a:extLst>
              <a:ext uri="{FF2B5EF4-FFF2-40B4-BE49-F238E27FC236}">
                <a16:creationId xmlns:a16="http://schemas.microsoft.com/office/drawing/2014/main" id="{C0BDC963-7B93-BBED-42C5-AAC94C9FD238}"/>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15.22</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31</a:t>
            </a:fld>
            <a:endParaRPr lang="de-DE"/>
          </a:p>
        </p:txBody>
      </p:sp>
      <p:sp>
        <p:nvSpPr>
          <p:cNvPr id="4" name="Titel 2"/>
          <p:cNvSpPr>
            <a:spLocks noGrp="1"/>
          </p:cNvSpPr>
          <p:nvPr>
            <p:ph type="title"/>
          </p:nvPr>
        </p:nvSpPr>
        <p:spPr bwMode="auto">
          <a:xfrm>
            <a:off x="915644" y="3685598"/>
            <a:ext cx="8191500" cy="974384"/>
          </a:xfrm>
        </p:spPr>
        <p:txBody>
          <a:bodyPr/>
          <a:lstStyle/>
          <a:p>
            <a:pPr>
              <a:defRPr/>
            </a:pPr>
            <a:r>
              <a:rPr lang="de-DE" dirty="0"/>
              <a:t>Kaffeepause</a:t>
            </a:r>
            <a:endParaRPr dirty="0"/>
          </a:p>
        </p:txBody>
      </p:sp>
      <p:pic>
        <p:nvPicPr>
          <p:cNvPr id="5" name="Inhaltsplatzhalter 6"/>
          <p:cNvPicPr>
            <a:picLocks noGrp="1" noChangeAspect="1"/>
          </p:cNvPicPr>
          <p:nvPr>
            <p:ph idx="4294967295"/>
          </p:nvPr>
        </p:nvPicPr>
        <p:blipFill>
          <a:blip r:embed="rId3"/>
          <a:stretch/>
        </p:blipFill>
        <p:spPr bwMode="auto">
          <a:xfrm>
            <a:off x="0" y="0"/>
            <a:ext cx="0" cy="0"/>
          </a:xfrm>
          <a:prstGeom prst="rect">
            <a:avLst/>
          </a:prstGeom>
        </p:spPr>
      </p:pic>
      <p:pic>
        <p:nvPicPr>
          <p:cNvPr id="2" name="Bild" descr="Bild"/>
          <p:cNvPicPr>
            <a:picLocks noChangeAspect="1"/>
          </p:cNvPicPr>
          <p:nvPr/>
        </p:nvPicPr>
        <p:blipFill>
          <a:blip r:embed="rId4"/>
          <a:stretch/>
        </p:blipFill>
        <p:spPr bwMode="auto">
          <a:xfrm>
            <a:off x="5442331" y="1178741"/>
            <a:ext cx="3325259" cy="2942165"/>
          </a:xfrm>
          <a:prstGeom prst="rect">
            <a:avLst/>
          </a:prstGeom>
          <a:ln w="12700">
            <a:miter lim="400000"/>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5674" y="1924050"/>
            <a:ext cx="5992589" cy="2444750"/>
          </a:xfrm>
        </p:spPr>
        <p:txBody>
          <a:bodyPr anchor="t" anchorCtr="0"/>
          <a:lstStyle/>
          <a:p>
            <a:pPr marL="0" indent="0">
              <a:buNone/>
              <a:defRPr/>
            </a:pPr>
            <a:r>
              <a:rPr lang="de-DE"/>
              <a:t>Pro und Contra der Publikation von Forschungsdaten:</a:t>
            </a:r>
            <a:endParaRPr/>
          </a:p>
          <a:p>
            <a:pPr>
              <a:defRPr/>
            </a:pPr>
            <a:r>
              <a:rPr lang="de-DE"/>
              <a:t>Wie stehe ich zur erhaltenen These?</a:t>
            </a:r>
            <a:endParaRPr/>
          </a:p>
        </p:txBody>
      </p:sp>
      <p:sp>
        <p:nvSpPr>
          <p:cNvPr id="4" name="Titel 2"/>
          <p:cNvSpPr>
            <a:spLocks noGrp="1"/>
          </p:cNvSpPr>
          <p:nvPr>
            <p:ph type="title"/>
          </p:nvPr>
        </p:nvSpPr>
        <p:spPr bwMode="auto">
          <a:xfrm>
            <a:off x="476250" y="376238"/>
            <a:ext cx="8191500" cy="584039"/>
          </a:xfrm>
        </p:spPr>
        <p:txBody>
          <a:bodyPr>
            <a:normAutofit/>
          </a:bodyPr>
          <a:lstStyle/>
          <a:p>
            <a:pPr>
              <a:defRPr/>
            </a:pPr>
            <a:r>
              <a:rPr lang="de-DE"/>
              <a:t>Pro &amp; Contra Publikation</a:t>
            </a:r>
            <a:endParaRPr/>
          </a:p>
        </p:txBody>
      </p:sp>
      <p:sp>
        <p:nvSpPr>
          <p:cNvPr id="3" name="Textplatzhalter 2"/>
          <p:cNvSpPr>
            <a:spLocks noGrp="1"/>
          </p:cNvSpPr>
          <p:nvPr>
            <p:ph type="body" sz="quarter" idx="21"/>
          </p:nvPr>
        </p:nvSpPr>
        <p:spPr bwMode="auto">
          <a:xfrm>
            <a:off x="538162" y="1452816"/>
            <a:ext cx="8191500" cy="381000"/>
          </a:xfrm>
        </p:spPr>
        <p:txBody>
          <a:bodyPr/>
          <a:lstStyle/>
          <a:p>
            <a:pPr>
              <a:defRPr/>
            </a:pPr>
            <a:r>
              <a:rPr lang="de-DE"/>
              <a:t>Tempo-Thesen-Runde</a:t>
            </a:r>
            <a:endParaRPr/>
          </a:p>
        </p:txBody>
      </p:sp>
      <p:sp>
        <p:nvSpPr>
          <p:cNvPr id="6"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32</a:t>
            </a:fld>
            <a:endParaRPr lang="de-DE"/>
          </a:p>
        </p:txBody>
      </p:sp>
      <p:sp>
        <p:nvSpPr>
          <p:cNvPr id="2" name="Textfeld 1">
            <a:extLst>
              <a:ext uri="{FF2B5EF4-FFF2-40B4-BE49-F238E27FC236}">
                <a16:creationId xmlns:a16="http://schemas.microsoft.com/office/drawing/2014/main" id="{97F8CEB8-213D-3E1D-3A57-52C9DADCEF80}"/>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15.23</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5674" y="1924050"/>
            <a:ext cx="5992589" cy="2444750"/>
          </a:xfrm>
        </p:spPr>
        <p:txBody>
          <a:bodyPr anchor="t" anchorCtr="0"/>
          <a:lstStyle/>
          <a:p>
            <a:pPr marL="0" indent="0">
              <a:buNone/>
              <a:defRPr/>
            </a:pPr>
            <a:r>
              <a:rPr lang="de-DE"/>
              <a:t>Pro und Contra der Publikation von Forschungsdaten:</a:t>
            </a:r>
            <a:endParaRPr/>
          </a:p>
          <a:p>
            <a:pPr>
              <a:defRPr/>
            </a:pPr>
            <a:r>
              <a:rPr lang="de-DE"/>
              <a:t>Wie stehe ich zur erhaltenen These?</a:t>
            </a:r>
            <a:endParaRPr/>
          </a:p>
        </p:txBody>
      </p:sp>
      <p:sp>
        <p:nvSpPr>
          <p:cNvPr id="4" name="Titel 2"/>
          <p:cNvSpPr>
            <a:spLocks noGrp="1"/>
          </p:cNvSpPr>
          <p:nvPr>
            <p:ph type="title"/>
          </p:nvPr>
        </p:nvSpPr>
        <p:spPr bwMode="auto">
          <a:xfrm>
            <a:off x="476250" y="376238"/>
            <a:ext cx="8191500" cy="584039"/>
          </a:xfrm>
        </p:spPr>
        <p:txBody>
          <a:bodyPr>
            <a:normAutofit/>
          </a:bodyPr>
          <a:lstStyle/>
          <a:p>
            <a:pPr>
              <a:defRPr/>
            </a:pPr>
            <a:r>
              <a:rPr lang="de-DE"/>
              <a:t>Pro &amp; Contra Publikation</a:t>
            </a:r>
            <a:endParaRPr/>
          </a:p>
        </p:txBody>
      </p:sp>
      <p:sp>
        <p:nvSpPr>
          <p:cNvPr id="3" name="Textplatzhalter 2"/>
          <p:cNvSpPr>
            <a:spLocks noGrp="1"/>
          </p:cNvSpPr>
          <p:nvPr>
            <p:ph type="body" sz="quarter" idx="21"/>
          </p:nvPr>
        </p:nvSpPr>
        <p:spPr bwMode="auto">
          <a:xfrm>
            <a:off x="538162" y="1452816"/>
            <a:ext cx="8191500" cy="381000"/>
          </a:xfrm>
        </p:spPr>
        <p:txBody>
          <a:bodyPr/>
          <a:lstStyle/>
          <a:p>
            <a:pPr>
              <a:defRPr/>
            </a:pPr>
            <a:r>
              <a:rPr lang="de-DE"/>
              <a:t>Tempo-Thesen-Runde</a:t>
            </a:r>
            <a:endParaRPr/>
          </a:p>
        </p:txBody>
      </p:sp>
      <p:sp>
        <p:nvSpPr>
          <p:cNvPr id="6"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33</a:t>
            </a:fld>
            <a:endParaRPr lang="de-DE"/>
          </a:p>
        </p:txBody>
      </p:sp>
      <p:sp>
        <p:nvSpPr>
          <p:cNvPr id="2" name="Textfeld 1">
            <a:extLst>
              <a:ext uri="{FF2B5EF4-FFF2-40B4-BE49-F238E27FC236}">
                <a16:creationId xmlns:a16="http://schemas.microsoft.com/office/drawing/2014/main" id="{97F8CEB8-213D-3E1D-3A57-52C9DADCEF80}"/>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15.24</a:t>
            </a:r>
          </a:p>
        </p:txBody>
      </p:sp>
      <p:sp>
        <p:nvSpPr>
          <p:cNvPr id="7" name="Rechteck: abgerundete Ecken 6">
            <a:extLst>
              <a:ext uri="{FF2B5EF4-FFF2-40B4-BE49-F238E27FC236}">
                <a16:creationId xmlns:a16="http://schemas.microsoft.com/office/drawing/2014/main" id="{6A042848-4494-5CBF-C073-2058280D434D}"/>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8" name="Rechteck: abgerundete Ecken 7">
            <a:extLst>
              <a:ext uri="{FF2B5EF4-FFF2-40B4-BE49-F238E27FC236}">
                <a16:creationId xmlns:a16="http://schemas.microsoft.com/office/drawing/2014/main" id="{7D3E7A8E-5AE8-62AD-A085-4357EFC8113F}"/>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dirty="0">
                <a:solidFill>
                  <a:srgbClr val="00B050"/>
                </a:solidFill>
                <a:effectLst/>
                <a:latin typeface="Calibri" panose="020F0502020204030204" pitchFamily="34" charset="0"/>
              </a:rPr>
              <a:t>Vor- Nachteile Datenpublikation (Tempo-Thesen-Runde)</a:t>
            </a:r>
            <a:br>
              <a:rPr lang="de-DE" sz="1800" b="0" i="0" u="none" strike="noStrike" dirty="0">
                <a:solidFill>
                  <a:srgbClr val="00B050"/>
                </a:solidFill>
                <a:effectLst/>
                <a:latin typeface="Calibri" panose="020F0502020204030204" pitchFamily="34" charset="0"/>
              </a:rPr>
            </a:br>
            <a:r>
              <a:rPr lang="de-DE" sz="1800" b="0" i="0" u="none" strike="noStrike" dirty="0">
                <a:solidFill>
                  <a:srgbClr val="00B050"/>
                </a:solidFill>
                <a:effectLst/>
                <a:latin typeface="Calibri" panose="020F0502020204030204" pitchFamily="34" charset="0"/>
              </a:rPr>
              <a:t>2/4 TN arbeiten</a:t>
            </a:r>
            <a:r>
              <a:rPr lang="de-DE" sz="1050" dirty="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31947665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5674" y="1924050"/>
            <a:ext cx="5992589" cy="2444750"/>
          </a:xfrm>
        </p:spPr>
        <p:txBody>
          <a:bodyPr anchor="t" anchorCtr="0"/>
          <a:lstStyle/>
          <a:p>
            <a:pPr marL="0" indent="0">
              <a:buNone/>
              <a:defRPr/>
            </a:pPr>
            <a:r>
              <a:rPr lang="de-DE"/>
              <a:t>Pro und Contra der Publikation von Forschungsdaten:</a:t>
            </a:r>
            <a:endParaRPr/>
          </a:p>
          <a:p>
            <a:pPr>
              <a:defRPr/>
            </a:pPr>
            <a:r>
              <a:rPr lang="de-DE"/>
              <a:t>Wie stehe ich zur erhaltenen These?</a:t>
            </a:r>
            <a:endParaRPr/>
          </a:p>
        </p:txBody>
      </p:sp>
      <p:sp>
        <p:nvSpPr>
          <p:cNvPr id="4" name="Titel 2"/>
          <p:cNvSpPr>
            <a:spLocks noGrp="1"/>
          </p:cNvSpPr>
          <p:nvPr>
            <p:ph type="title"/>
          </p:nvPr>
        </p:nvSpPr>
        <p:spPr bwMode="auto">
          <a:xfrm>
            <a:off x="476250" y="376238"/>
            <a:ext cx="8191500" cy="584039"/>
          </a:xfrm>
        </p:spPr>
        <p:txBody>
          <a:bodyPr>
            <a:normAutofit/>
          </a:bodyPr>
          <a:lstStyle/>
          <a:p>
            <a:pPr>
              <a:defRPr/>
            </a:pPr>
            <a:r>
              <a:rPr lang="de-DE"/>
              <a:t>Pro &amp; Contra Publikation</a:t>
            </a:r>
            <a:endParaRPr/>
          </a:p>
        </p:txBody>
      </p:sp>
      <p:sp>
        <p:nvSpPr>
          <p:cNvPr id="3" name="Textplatzhalter 2"/>
          <p:cNvSpPr>
            <a:spLocks noGrp="1"/>
          </p:cNvSpPr>
          <p:nvPr>
            <p:ph type="body" sz="quarter" idx="21"/>
          </p:nvPr>
        </p:nvSpPr>
        <p:spPr bwMode="auto">
          <a:xfrm>
            <a:off x="538162" y="1452816"/>
            <a:ext cx="8191500" cy="381000"/>
          </a:xfrm>
        </p:spPr>
        <p:txBody>
          <a:bodyPr/>
          <a:lstStyle/>
          <a:p>
            <a:pPr>
              <a:defRPr/>
            </a:pPr>
            <a:r>
              <a:rPr lang="de-DE"/>
              <a:t>Tempo-Thesen-Runde</a:t>
            </a:r>
            <a:endParaRPr/>
          </a:p>
        </p:txBody>
      </p:sp>
      <p:sp>
        <p:nvSpPr>
          <p:cNvPr id="6"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34</a:t>
            </a:fld>
            <a:endParaRPr lang="de-DE"/>
          </a:p>
        </p:txBody>
      </p:sp>
      <p:sp>
        <p:nvSpPr>
          <p:cNvPr id="2" name="Textfeld 1">
            <a:extLst>
              <a:ext uri="{FF2B5EF4-FFF2-40B4-BE49-F238E27FC236}">
                <a16:creationId xmlns:a16="http://schemas.microsoft.com/office/drawing/2014/main" id="{97F8CEB8-213D-3E1D-3A57-52C9DADCEF80}"/>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15.25</a:t>
            </a:r>
          </a:p>
        </p:txBody>
      </p:sp>
      <p:sp>
        <p:nvSpPr>
          <p:cNvPr id="7" name="Rechteck: abgerundete Ecken 6">
            <a:extLst>
              <a:ext uri="{FF2B5EF4-FFF2-40B4-BE49-F238E27FC236}">
                <a16:creationId xmlns:a16="http://schemas.microsoft.com/office/drawing/2014/main" id="{B3CE9246-0BE2-8D44-3AA7-EA0955195C08}"/>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8" name="Rechteck: abgerundete Ecken 7">
            <a:extLst>
              <a:ext uri="{FF2B5EF4-FFF2-40B4-BE49-F238E27FC236}">
                <a16:creationId xmlns:a16="http://schemas.microsoft.com/office/drawing/2014/main" id="{7CA28FEE-03D3-73DC-9D32-61965A5802A2}"/>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dirty="0">
                <a:solidFill>
                  <a:srgbClr val="00B050"/>
                </a:solidFill>
                <a:effectLst/>
                <a:latin typeface="Calibri" panose="020F0502020204030204" pitchFamily="34" charset="0"/>
              </a:rPr>
              <a:t>Vor- Nachteile Datenpublikation (Tempo-Thesen-Runde)</a:t>
            </a:r>
            <a:br>
              <a:rPr lang="de-DE" sz="1800" b="0" i="0" u="none" strike="noStrike" dirty="0">
                <a:solidFill>
                  <a:srgbClr val="00B050"/>
                </a:solidFill>
                <a:effectLst/>
                <a:latin typeface="Calibri" panose="020F0502020204030204" pitchFamily="34" charset="0"/>
              </a:rPr>
            </a:br>
            <a:r>
              <a:rPr lang="de-DE" sz="1800" b="0" i="0" u="none" strike="noStrike" dirty="0">
                <a:solidFill>
                  <a:srgbClr val="00B050"/>
                </a:solidFill>
                <a:effectLst/>
                <a:latin typeface="Calibri" panose="020F0502020204030204" pitchFamily="34" charset="0"/>
              </a:rPr>
              <a:t>3/4 TN stellen vor</a:t>
            </a:r>
            <a:r>
              <a:rPr lang="de-DE" sz="1050" dirty="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10063037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5674" y="1924050"/>
            <a:ext cx="5992589" cy="2444750"/>
          </a:xfrm>
        </p:spPr>
        <p:txBody>
          <a:bodyPr anchor="t" anchorCtr="0"/>
          <a:lstStyle/>
          <a:p>
            <a:pPr marL="0" indent="0">
              <a:buNone/>
              <a:defRPr/>
            </a:pPr>
            <a:r>
              <a:rPr lang="de-DE"/>
              <a:t>Pro und Contra der Publikation von Forschungsdaten:</a:t>
            </a:r>
            <a:endParaRPr/>
          </a:p>
          <a:p>
            <a:pPr>
              <a:defRPr/>
            </a:pPr>
            <a:r>
              <a:rPr lang="de-DE"/>
              <a:t>Wie stehe ich zur erhaltenen These?</a:t>
            </a:r>
            <a:endParaRPr/>
          </a:p>
        </p:txBody>
      </p:sp>
      <p:sp>
        <p:nvSpPr>
          <p:cNvPr id="4" name="Titel 2"/>
          <p:cNvSpPr>
            <a:spLocks noGrp="1"/>
          </p:cNvSpPr>
          <p:nvPr>
            <p:ph type="title"/>
          </p:nvPr>
        </p:nvSpPr>
        <p:spPr bwMode="auto">
          <a:xfrm>
            <a:off x="476250" y="376238"/>
            <a:ext cx="8191500" cy="584039"/>
          </a:xfrm>
        </p:spPr>
        <p:txBody>
          <a:bodyPr>
            <a:normAutofit/>
          </a:bodyPr>
          <a:lstStyle/>
          <a:p>
            <a:pPr>
              <a:defRPr/>
            </a:pPr>
            <a:r>
              <a:rPr lang="de-DE"/>
              <a:t>Pro &amp; Contra Publikation</a:t>
            </a:r>
            <a:endParaRPr/>
          </a:p>
        </p:txBody>
      </p:sp>
      <p:sp>
        <p:nvSpPr>
          <p:cNvPr id="3" name="Textplatzhalter 2"/>
          <p:cNvSpPr>
            <a:spLocks noGrp="1"/>
          </p:cNvSpPr>
          <p:nvPr>
            <p:ph type="body" sz="quarter" idx="21"/>
          </p:nvPr>
        </p:nvSpPr>
        <p:spPr bwMode="auto">
          <a:xfrm>
            <a:off x="538162" y="1452816"/>
            <a:ext cx="8191500" cy="381000"/>
          </a:xfrm>
        </p:spPr>
        <p:txBody>
          <a:bodyPr/>
          <a:lstStyle/>
          <a:p>
            <a:pPr>
              <a:defRPr/>
            </a:pPr>
            <a:r>
              <a:rPr lang="de-DE"/>
              <a:t>Tempo-Thesen-Runde</a:t>
            </a:r>
            <a:endParaRPr/>
          </a:p>
        </p:txBody>
      </p:sp>
      <p:sp>
        <p:nvSpPr>
          <p:cNvPr id="6"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35</a:t>
            </a:fld>
            <a:endParaRPr lang="de-DE"/>
          </a:p>
        </p:txBody>
      </p:sp>
      <p:sp>
        <p:nvSpPr>
          <p:cNvPr id="2" name="Textfeld 1">
            <a:extLst>
              <a:ext uri="{FF2B5EF4-FFF2-40B4-BE49-F238E27FC236}">
                <a16:creationId xmlns:a16="http://schemas.microsoft.com/office/drawing/2014/main" id="{97F8CEB8-213D-3E1D-3A57-52C9DADCEF80}"/>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15.26</a:t>
            </a:r>
          </a:p>
        </p:txBody>
      </p:sp>
      <p:sp>
        <p:nvSpPr>
          <p:cNvPr id="7" name="Rechteck: abgerundete Ecken 6">
            <a:extLst>
              <a:ext uri="{FF2B5EF4-FFF2-40B4-BE49-F238E27FC236}">
                <a16:creationId xmlns:a16="http://schemas.microsoft.com/office/drawing/2014/main" id="{F159F2CB-23FC-FB25-A866-2E1FBE16AE83}"/>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8" name="Rechteck: abgerundete Ecken 7">
            <a:extLst>
              <a:ext uri="{FF2B5EF4-FFF2-40B4-BE49-F238E27FC236}">
                <a16:creationId xmlns:a16="http://schemas.microsoft.com/office/drawing/2014/main" id="{4EBD68F9-4245-3486-FB86-BE2D4EBFAD3A}"/>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dirty="0">
                <a:solidFill>
                  <a:srgbClr val="00B050"/>
                </a:solidFill>
                <a:effectLst/>
                <a:latin typeface="Calibri" panose="020F0502020204030204" pitchFamily="34" charset="0"/>
              </a:rPr>
              <a:t>Vor- Nachteile Datenpublikation (Tempo-Thesen-Runde)</a:t>
            </a:r>
            <a:br>
              <a:rPr lang="de-DE" sz="1800" b="0" i="0" u="none" strike="noStrike" dirty="0">
                <a:solidFill>
                  <a:srgbClr val="00B050"/>
                </a:solidFill>
                <a:effectLst/>
                <a:latin typeface="Calibri" panose="020F0502020204030204" pitchFamily="34" charset="0"/>
              </a:rPr>
            </a:br>
            <a:r>
              <a:rPr lang="de-DE" sz="1800" b="0" i="0" u="none" strike="noStrike" dirty="0">
                <a:solidFill>
                  <a:srgbClr val="00B050"/>
                </a:solidFill>
                <a:effectLst/>
                <a:latin typeface="Calibri" panose="020F0502020204030204" pitchFamily="34" charset="0"/>
              </a:rPr>
              <a:t>4/4 TN tauschen sich aus</a:t>
            </a:r>
            <a:r>
              <a:rPr lang="de-DE" sz="1050" dirty="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35115268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Foliennummernplatzhalter 1"/>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36</a:t>
            </a:fld>
            <a:endParaRPr lang="de-DE"/>
          </a:p>
        </p:txBody>
      </p:sp>
      <p:sp>
        <p:nvSpPr>
          <p:cNvPr id="4" name="Titel 1"/>
          <p:cNvSpPr>
            <a:spLocks noGrp="1"/>
          </p:cNvSpPr>
          <p:nvPr>
            <p:ph type="title"/>
          </p:nvPr>
        </p:nvSpPr>
        <p:spPr bwMode="auto">
          <a:xfrm>
            <a:off x="915644" y="3685598"/>
            <a:ext cx="8191500" cy="974384"/>
          </a:xfrm>
        </p:spPr>
        <p:txBody>
          <a:bodyPr/>
          <a:lstStyle/>
          <a:p>
            <a:pPr>
              <a:defRPr/>
            </a:pPr>
            <a:r>
              <a:rPr lang="de-DE"/>
              <a:t>Nachnutzung</a:t>
            </a:r>
            <a:endParaRPr/>
          </a:p>
        </p:txBody>
      </p:sp>
      <p:sp>
        <p:nvSpPr>
          <p:cNvPr id="3" name="Textfeld 2">
            <a:extLst>
              <a:ext uri="{FF2B5EF4-FFF2-40B4-BE49-F238E27FC236}">
                <a16:creationId xmlns:a16="http://schemas.microsoft.com/office/drawing/2014/main" id="{FD2DBCB8-C59C-8F01-B46D-4B7632977C21}"/>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16.1</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5674" y="1924050"/>
            <a:ext cx="7288734" cy="2735263"/>
          </a:xfrm>
        </p:spPr>
        <p:txBody>
          <a:bodyPr vertOverflow="overflow" horzOverflow="overflow" vert="horz" wrap="square" lIns="91440" tIns="45720" rIns="91440" bIns="45720" numCol="1" spcCol="0" rtlCol="0" fromWordArt="0" anchor="t" anchorCtr="0" forceAA="0" compatLnSpc="0">
            <a:normAutofit/>
          </a:bodyPr>
          <a:lstStyle/>
          <a:p>
            <a:pPr lvl="0">
              <a:defRPr/>
            </a:pPr>
            <a:r>
              <a:rPr lang="de-DE"/>
              <a:t>Direkt in Fachrepositorien und fachübergreifenden Repositorien</a:t>
            </a:r>
            <a:endParaRPr/>
          </a:p>
          <a:p>
            <a:pPr>
              <a:defRPr/>
            </a:pPr>
            <a:r>
              <a:rPr lang="de-DE"/>
              <a:t>Mittels Metasuchmaschinen (z. B. B2FIND </a:t>
            </a:r>
            <a:r>
              <a:rPr lang="de-DE" u="sng">
                <a:hlinkClick r:id="rId3" tooltip="http://b2find.eudat.eu/"/>
              </a:rPr>
              <a:t>http://b2find.eudat.eu</a:t>
            </a:r>
            <a:r>
              <a:rPr lang="de-DE"/>
              <a:t>, gesisDataSearch </a:t>
            </a:r>
            <a:r>
              <a:rPr lang="de-DE" u="sng">
                <a:hlinkClick r:id="rId4" tooltip="http://datasearch.gesis.org/start"/>
              </a:rPr>
              <a:t>http://datasearch.gesis.org/start</a:t>
            </a:r>
            <a:r>
              <a:rPr lang="de-DE"/>
              <a:t>, Mendeley Data </a:t>
            </a:r>
            <a:r>
              <a:rPr lang="de-DE" u="sng">
                <a:hlinkClick r:id="rId5" tooltip="https://data.mendeley.com/"/>
              </a:rPr>
              <a:t>https://data.mendeley.com/</a:t>
            </a:r>
            <a:r>
              <a:rPr lang="de-DE"/>
              <a:t>)</a:t>
            </a:r>
            <a:endParaRPr/>
          </a:p>
          <a:p>
            <a:pPr lvl="0">
              <a:defRPr/>
            </a:pPr>
            <a:r>
              <a:rPr lang="de-DE"/>
              <a:t>Recherche in bibliothekarischen Suchmaschinen (z. B. BASE </a:t>
            </a:r>
            <a:r>
              <a:rPr lang="de-DE" u="sng">
                <a:hlinkClick r:id="rId6" tooltip="https://www.base-search.net/Search/Advanced"/>
              </a:rPr>
              <a:t>https://www.base-search.net/Search/Advanced</a:t>
            </a:r>
            <a:r>
              <a:rPr lang="de-DE"/>
              <a:t>)</a:t>
            </a:r>
            <a:endParaRPr/>
          </a:p>
          <a:p>
            <a:pPr lvl="0">
              <a:defRPr/>
            </a:pPr>
            <a:r>
              <a:rPr lang="de-DE"/>
              <a:t>Google: Stichwort und „data set“ bzw. Google Dataset Search</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dirty="0"/>
              <a:t>Forschungsdaten Finden</a:t>
            </a:r>
            <a:endParaRPr dirty="0"/>
          </a:p>
        </p:txBody>
      </p:sp>
      <p:sp>
        <p:nvSpPr>
          <p:cNvPr id="8" name="Textplatzhalter 7"/>
          <p:cNvSpPr>
            <a:spLocks noGrp="1"/>
          </p:cNvSpPr>
          <p:nvPr>
            <p:ph type="body" sz="quarter" idx="21"/>
          </p:nvPr>
        </p:nvSpPr>
        <p:spPr bwMode="auto"/>
        <p:txBody>
          <a:bodyPr/>
          <a:lstStyle/>
          <a:p>
            <a:pPr>
              <a:defRPr/>
            </a:pPr>
            <a:r>
              <a:rPr lang="de-DE"/>
              <a:t>Datensätze im Internet</a:t>
            </a:r>
            <a:endParaRPr/>
          </a:p>
        </p:txBody>
      </p:sp>
      <p:sp>
        <p:nvSpPr>
          <p:cNvPr id="6"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37</a:t>
            </a:fld>
            <a:endParaRPr lang="de-DE"/>
          </a:p>
        </p:txBody>
      </p:sp>
      <p:sp>
        <p:nvSpPr>
          <p:cNvPr id="2" name="Textfeld 1">
            <a:extLst>
              <a:ext uri="{FF2B5EF4-FFF2-40B4-BE49-F238E27FC236}">
                <a16:creationId xmlns:a16="http://schemas.microsoft.com/office/drawing/2014/main" id="{D33B990C-8009-96AF-7077-207FC4C4BC33}"/>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16.2</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Content Placeholder 7"/>
          <p:cNvSpPr>
            <a:spLocks noGrp="1"/>
          </p:cNvSpPr>
          <p:nvPr>
            <p:ph type="body" sz="half" idx="1"/>
          </p:nvPr>
        </p:nvSpPr>
        <p:spPr bwMode="auto">
          <a:xfrm>
            <a:off x="955674" y="1924050"/>
            <a:ext cx="5704557" cy="2444750"/>
          </a:xfrm>
        </p:spPr>
        <p:txBody>
          <a:bodyPr anchor="t" anchorCtr="0"/>
          <a:lstStyle/>
          <a:p>
            <a:pPr>
              <a:defRPr/>
            </a:pPr>
            <a:r>
              <a:rPr lang="de-DE"/>
              <a:t>Recherchiere nach Datensätzen für ein ausgewähltes Fachgebiet.</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dirty="0"/>
              <a:t>Forschungsdaten Finden</a:t>
            </a:r>
            <a:endParaRPr dirty="0"/>
          </a:p>
        </p:txBody>
      </p:sp>
      <p:sp>
        <p:nvSpPr>
          <p:cNvPr id="2" name="Textplatzhalter 1"/>
          <p:cNvSpPr>
            <a:spLocks noGrp="1"/>
          </p:cNvSpPr>
          <p:nvPr>
            <p:ph type="body" sz="quarter" idx="21"/>
          </p:nvPr>
        </p:nvSpPr>
        <p:spPr bwMode="auto">
          <a:xfrm>
            <a:off x="538162" y="1452816"/>
            <a:ext cx="8191500" cy="381000"/>
          </a:xfrm>
        </p:spPr>
        <p:txBody>
          <a:bodyPr/>
          <a:lstStyle/>
          <a:p>
            <a:pPr>
              <a:defRPr/>
            </a:pPr>
            <a:r>
              <a:rPr lang="en-GB"/>
              <a:t>Einzelarbeit</a:t>
            </a:r>
          </a:p>
        </p:txBody>
      </p:sp>
      <p:sp>
        <p:nvSpPr>
          <p:cNvPr id="5"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38</a:t>
            </a:fld>
            <a:endParaRPr lang="de-DE"/>
          </a:p>
        </p:txBody>
      </p:sp>
      <p:sp>
        <p:nvSpPr>
          <p:cNvPr id="3" name="Textfeld 2">
            <a:extLst>
              <a:ext uri="{FF2B5EF4-FFF2-40B4-BE49-F238E27FC236}">
                <a16:creationId xmlns:a16="http://schemas.microsoft.com/office/drawing/2014/main" id="{D7A7B521-3543-F734-3689-21C2256E3660}"/>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16.3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915644" y="3685598"/>
            <a:ext cx="8191500" cy="974384"/>
          </a:xfrm>
        </p:spPr>
        <p:txBody>
          <a:bodyPr/>
          <a:lstStyle/>
          <a:p>
            <a:pPr>
              <a:defRPr/>
            </a:pPr>
            <a:r>
              <a:rPr lang="de-DE" dirty="0" err="1"/>
              <a:t>Begrüssung</a:t>
            </a:r>
            <a:r>
              <a:rPr lang="de-DE" dirty="0"/>
              <a:t> und Orientierung</a:t>
            </a:r>
            <a:endParaRPr dirty="0"/>
          </a:p>
        </p:txBody>
      </p:sp>
      <p:sp>
        <p:nvSpPr>
          <p:cNvPr id="3" name="Foliennummernplatzhalter 2"/>
          <p:cNvSpPr>
            <a:spLocks noGrp="1"/>
          </p:cNvSpPr>
          <p:nvPr>
            <p:ph type="sldNum" sz="quarter" idx="2"/>
          </p:nvPr>
        </p:nvSpPr>
        <p:spPr bwMode="auto"/>
        <p:txBody>
          <a:bodyPr/>
          <a:lstStyle/>
          <a:p>
            <a:pPr>
              <a:defRPr/>
            </a:pPr>
            <a:fld id="{A3A583AC-90C3-47D4-8E3F-971AFFF238DC}" type="slidenum">
              <a:rPr lang="de-DE"/>
              <a:t>3</a:t>
            </a:fld>
            <a:endParaRPr lang="de-DE"/>
          </a:p>
        </p:txBody>
      </p:sp>
      <p:sp>
        <p:nvSpPr>
          <p:cNvPr id="2" name="Textfeld 1">
            <a:extLst>
              <a:ext uri="{FF2B5EF4-FFF2-40B4-BE49-F238E27FC236}">
                <a16:creationId xmlns:a16="http://schemas.microsoft.com/office/drawing/2014/main" id="{DC75F5EB-20D1-A114-EFC7-629CFF4CAFEB}"/>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14.3</a:t>
            </a:r>
          </a:p>
        </p:txBody>
      </p:sp>
      <p:sp>
        <p:nvSpPr>
          <p:cNvPr id="5" name="Rechteck: abgerundete Ecken 4">
            <a:extLst>
              <a:ext uri="{FF2B5EF4-FFF2-40B4-BE49-F238E27FC236}">
                <a16:creationId xmlns:a16="http://schemas.microsoft.com/office/drawing/2014/main" id="{8D277EBF-2DD4-DA1A-B45B-E8A289BD8FC5}"/>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6" name="Rechteck: abgerundete Ecken 5">
            <a:extLst>
              <a:ext uri="{FF2B5EF4-FFF2-40B4-BE49-F238E27FC236}">
                <a16:creationId xmlns:a16="http://schemas.microsoft.com/office/drawing/2014/main" id="{E8701488-E6B3-C893-F51E-046BAF6A7324}"/>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dirty="0">
                <a:solidFill>
                  <a:srgbClr val="00B050"/>
                </a:solidFill>
                <a:effectLst/>
                <a:latin typeface="Calibri" panose="020F0502020204030204" pitchFamily="34" charset="0"/>
              </a:rPr>
              <a:t>Wiederholung Vortag (Stichwortsalat)</a:t>
            </a:r>
            <a:br>
              <a:rPr lang="de-DE" sz="1800" b="0" i="0" u="none" strike="noStrike" dirty="0">
                <a:solidFill>
                  <a:srgbClr val="00B050"/>
                </a:solidFill>
                <a:effectLst/>
                <a:latin typeface="Calibri" panose="020F0502020204030204" pitchFamily="34" charset="0"/>
              </a:rPr>
            </a:br>
            <a:r>
              <a:rPr lang="de-DE" sz="1800" b="0" i="0" u="none" strike="noStrike" dirty="0">
                <a:solidFill>
                  <a:srgbClr val="00B050"/>
                </a:solidFill>
                <a:effectLst/>
                <a:latin typeface="Calibri" panose="020F0502020204030204" pitchFamily="34" charset="0"/>
              </a:rPr>
              <a:t>2/3 TN Gruppenarbeit BR</a:t>
            </a:r>
            <a:r>
              <a:rPr lang="de-DE" sz="1050" dirty="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368655081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Content Placeholder 7"/>
          <p:cNvSpPr>
            <a:spLocks noGrp="1"/>
          </p:cNvSpPr>
          <p:nvPr>
            <p:ph type="body" sz="half" idx="1"/>
          </p:nvPr>
        </p:nvSpPr>
        <p:spPr bwMode="auto">
          <a:xfrm>
            <a:off x="955674" y="1924050"/>
            <a:ext cx="5704557" cy="935732"/>
          </a:xfrm>
        </p:spPr>
        <p:txBody>
          <a:bodyPr anchor="t" anchorCtr="0"/>
          <a:lstStyle/>
          <a:p>
            <a:pPr>
              <a:defRPr/>
            </a:pPr>
            <a:r>
              <a:rPr lang="de-DE"/>
              <a:t>Recherchiere nach Datensätzen für ein ausgewähltes Fachgebiet.</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dirty="0"/>
              <a:t>Forschungsdaten Finden</a:t>
            </a:r>
            <a:endParaRPr dirty="0"/>
          </a:p>
        </p:txBody>
      </p:sp>
      <p:sp>
        <p:nvSpPr>
          <p:cNvPr id="2" name="Textplatzhalter 1"/>
          <p:cNvSpPr>
            <a:spLocks noGrp="1"/>
          </p:cNvSpPr>
          <p:nvPr>
            <p:ph type="body" sz="quarter" idx="21"/>
          </p:nvPr>
        </p:nvSpPr>
        <p:spPr bwMode="auto">
          <a:xfrm>
            <a:off x="538163" y="1452563"/>
            <a:ext cx="8191500" cy="381000"/>
          </a:xfrm>
        </p:spPr>
        <p:txBody>
          <a:bodyPr/>
          <a:lstStyle/>
          <a:p>
            <a:pPr>
              <a:defRPr/>
            </a:pPr>
            <a:r>
              <a:rPr lang="en-GB"/>
              <a:t>Einzelarbeit</a:t>
            </a:r>
          </a:p>
        </p:txBody>
      </p:sp>
      <p:sp>
        <p:nvSpPr>
          <p:cNvPr id="5"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39</a:t>
            </a:fld>
            <a:endParaRPr lang="de-DE"/>
          </a:p>
        </p:txBody>
      </p:sp>
      <p:sp>
        <p:nvSpPr>
          <p:cNvPr id="3" name="Content Placeholder 7"/>
          <p:cNvSpPr txBox="1"/>
          <p:nvPr/>
        </p:nvSpPr>
        <p:spPr bwMode="auto">
          <a:xfrm>
            <a:off x="955674" y="3317244"/>
            <a:ext cx="5704557" cy="935732"/>
          </a:xfrm>
          <a:prstGeom prst="rect">
            <a:avLst/>
          </a:prstGeom>
        </p:spPr>
        <p:txBody>
          <a:bodyPr anchor="t" anchorCtr="0"/>
          <a:lstStyle>
            <a:lvl1pPr marL="2095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a:lstStyle>
          <a:p>
            <a:pPr>
              <a:defRPr/>
            </a:pPr>
            <a:r>
              <a:rPr lang="de-DE" dirty="0"/>
              <a:t>Welche Erfahrungen habt ihr gerade gesammelt?</a:t>
            </a:r>
            <a:endParaRPr dirty="0"/>
          </a:p>
        </p:txBody>
      </p:sp>
      <p:sp>
        <p:nvSpPr>
          <p:cNvPr id="7" name="Textplatzhalter 1"/>
          <p:cNvSpPr txBox="1"/>
          <p:nvPr/>
        </p:nvSpPr>
        <p:spPr bwMode="auto">
          <a:xfrm>
            <a:off x="538163" y="2845757"/>
            <a:ext cx="8191500" cy="381000"/>
          </a:xfrm>
          <a:prstGeom prst="rect">
            <a:avLst/>
          </a:prstGeom>
        </p:spPr>
        <p:txBody>
          <a:bodyPr/>
          <a:lstStyle>
            <a:lvl1pPr marL="0" marR="0" indent="0" algn="l" defTabSz="309563">
              <a:lnSpc>
                <a:spcPct val="100000"/>
              </a:lnSpc>
              <a:spcBef>
                <a:spcPts val="0"/>
              </a:spcBef>
              <a:spcAft>
                <a:spcPts val="0"/>
              </a:spcAft>
              <a:buClrTx/>
              <a:buSzTx/>
              <a:buFontTx/>
              <a:buNone/>
              <a:defRPr sz="1750" b="0" i="0" u="none" strike="noStrike" cap="none" spc="0">
                <a:solidFill>
                  <a:srgbClr val="C63B87"/>
                </a:solidFill>
                <a:latin typeface="+mj-lt"/>
                <a:ea typeface="Helvetica Neue"/>
                <a:cs typeface="Helvetica Neue"/>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a:lstStyle>
          <a:p>
            <a:pPr>
              <a:defRPr/>
            </a:pPr>
            <a:r>
              <a:rPr lang="en-GB"/>
              <a:t>Zuruf</a:t>
            </a:r>
          </a:p>
        </p:txBody>
      </p:sp>
      <p:sp>
        <p:nvSpPr>
          <p:cNvPr id="8" name="Textfeld 7">
            <a:extLst>
              <a:ext uri="{FF2B5EF4-FFF2-40B4-BE49-F238E27FC236}">
                <a16:creationId xmlns:a16="http://schemas.microsoft.com/office/drawing/2014/main" id="{BCE93FC8-CFD4-A382-1308-A5355EE58247}"/>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16.4</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5674" y="1924050"/>
            <a:ext cx="7072710" cy="2735263"/>
          </a:xfrm>
        </p:spPr>
        <p:txBody>
          <a:bodyPr vertOverflow="overflow" horzOverflow="overflow" vert="horz" wrap="square" lIns="91440" tIns="45720" rIns="91440" bIns="45720" numCol="1" spcCol="0" rtlCol="0" fromWordArt="0" anchor="t" anchorCtr="0" forceAA="0" compatLnSpc="0">
            <a:normAutofit lnSpcReduction="10000"/>
          </a:bodyPr>
          <a:lstStyle/>
          <a:p>
            <a:pPr marL="0" indent="0">
              <a:buNone/>
              <a:defRPr/>
            </a:pPr>
            <a:r>
              <a:rPr lang="de-DE" b="1"/>
              <a:t>Nach FORCE11-Empfehlung:</a:t>
            </a:r>
            <a:endParaRPr/>
          </a:p>
          <a:p>
            <a:pPr>
              <a:defRPr/>
            </a:pPr>
            <a:r>
              <a:rPr lang="de-DE"/>
              <a:t>Autor*in(nen) (Publikationsjahr): Titel der Forschungsdaten. Datenrepositorium oder Archiv. Version. Weltweit persistenter Identifikator (vorzugsweise als Link)</a:t>
            </a:r>
            <a:endParaRPr/>
          </a:p>
          <a:p>
            <a:pPr>
              <a:defRPr/>
            </a:pPr>
            <a:endParaRPr lang="de-DE"/>
          </a:p>
          <a:p>
            <a:pPr marL="0" indent="0">
              <a:buNone/>
              <a:defRPr/>
            </a:pPr>
            <a:r>
              <a:rPr lang="de-DE" b="1"/>
              <a:t>Nach DataCite 2013:</a:t>
            </a:r>
            <a:endParaRPr/>
          </a:p>
          <a:p>
            <a:pPr>
              <a:defRPr/>
            </a:pPr>
            <a:r>
              <a:rPr lang="de-DE"/>
              <a:t>Urheber*in (Veröffentlichungsdatum): Titel. Version. Publikationsagent. Genereller Ressourcentyp. Identifikator</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a:t>Datenzitation</a:t>
            </a:r>
            <a:endParaRPr/>
          </a:p>
        </p:txBody>
      </p:sp>
      <p:sp>
        <p:nvSpPr>
          <p:cNvPr id="8" name="Textplatzhalter 7"/>
          <p:cNvSpPr>
            <a:spLocks noGrp="1"/>
          </p:cNvSpPr>
          <p:nvPr>
            <p:ph type="body" sz="quarter" idx="21"/>
          </p:nvPr>
        </p:nvSpPr>
        <p:spPr bwMode="auto"/>
        <p:txBody>
          <a:bodyPr/>
          <a:lstStyle/>
          <a:p>
            <a:pPr>
              <a:defRPr/>
            </a:pPr>
            <a:r>
              <a:rPr lang="de-DE"/>
              <a:t>Formate von Datenzitationen</a:t>
            </a:r>
            <a:endParaRPr/>
          </a:p>
        </p:txBody>
      </p:sp>
      <p:sp>
        <p:nvSpPr>
          <p:cNvPr id="6"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40</a:t>
            </a:fld>
            <a:endParaRPr lang="de-DE"/>
          </a:p>
        </p:txBody>
      </p:sp>
      <p:sp>
        <p:nvSpPr>
          <p:cNvPr id="2" name="Textfeld 1">
            <a:extLst>
              <a:ext uri="{FF2B5EF4-FFF2-40B4-BE49-F238E27FC236}">
                <a16:creationId xmlns:a16="http://schemas.microsoft.com/office/drawing/2014/main" id="{64C94134-4C34-6E02-FC95-C8A21889A025}"/>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16.5</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5675" y="1924050"/>
            <a:ext cx="7504758" cy="2444750"/>
          </a:xfrm>
        </p:spPr>
        <p:txBody>
          <a:bodyPr vertOverflow="overflow" horzOverflow="overflow" vert="horz" wrap="square" lIns="91440" tIns="45720" rIns="91440" bIns="45720" numCol="1" spcCol="0" rtlCol="0" fromWordArt="0" anchor="t" anchorCtr="0" forceAA="0" compatLnSpc="0">
            <a:noAutofit/>
          </a:bodyPr>
          <a:lstStyle/>
          <a:p>
            <a:pPr>
              <a:defRPr/>
            </a:pPr>
            <a:r>
              <a:rPr lang="de-DE"/>
              <a:t>Zitiere den nachfolgenden Datensatz:</a:t>
            </a:r>
            <a:endParaRPr/>
          </a:p>
          <a:p>
            <a:pPr lvl="1">
              <a:defRPr/>
            </a:pPr>
            <a:r>
              <a:rPr lang="de-DE" sz="1400"/>
              <a:t>Urheber*in: Risan, Patrick</a:t>
            </a:r>
            <a:endParaRPr/>
          </a:p>
          <a:p>
            <a:pPr lvl="1">
              <a:defRPr/>
            </a:pPr>
            <a:r>
              <a:rPr lang="de-DE" sz="1400"/>
              <a:t>Titel: Accommodating Trauma in Police Interviews. An Exploration of Rapport in Investigative Interviews of Traumatized Victims, 2013</a:t>
            </a:r>
            <a:endParaRPr/>
          </a:p>
          <a:p>
            <a:pPr lvl="1">
              <a:defRPr/>
            </a:pPr>
            <a:r>
              <a:rPr lang="de-DE" sz="1400"/>
              <a:t>Ressourcentyp: Datensatz</a:t>
            </a:r>
          </a:p>
          <a:p>
            <a:pPr lvl="1">
              <a:defRPr/>
            </a:pPr>
            <a:r>
              <a:rPr lang="de-DE" sz="1400"/>
              <a:t>Publisher: NSD – Norwegian Centre for Research Data</a:t>
            </a:r>
            <a:endParaRPr/>
          </a:p>
          <a:p>
            <a:pPr lvl="1">
              <a:defRPr/>
            </a:pPr>
            <a:r>
              <a:rPr lang="de-DE" sz="1400"/>
              <a:t>DOI: </a:t>
            </a:r>
            <a:r>
              <a:rPr lang="de-DE" sz="1400" u="sng">
                <a:hlinkClick r:id="rId3" tooltip="10.13140/RG.2.2.34005.12001"/>
              </a:rPr>
              <a:t>10.13140/RG.2.2.34005.12001</a:t>
            </a:r>
            <a:endParaRPr lang="de-DE" sz="1400"/>
          </a:p>
          <a:p>
            <a:pPr lvl="1">
              <a:defRPr/>
            </a:pPr>
            <a:r>
              <a:rPr lang="de-DE" sz="1400"/>
              <a:t>Datum: 2017</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a:t>Datenzitation</a:t>
            </a:r>
            <a:endParaRPr/>
          </a:p>
        </p:txBody>
      </p:sp>
      <p:sp>
        <p:nvSpPr>
          <p:cNvPr id="9" name="Textplatzhalter 8"/>
          <p:cNvSpPr>
            <a:spLocks noGrp="1"/>
          </p:cNvSpPr>
          <p:nvPr>
            <p:ph type="body" sz="quarter" idx="21"/>
          </p:nvPr>
        </p:nvSpPr>
        <p:spPr bwMode="auto"/>
        <p:txBody>
          <a:bodyPr/>
          <a:lstStyle/>
          <a:p>
            <a:pPr>
              <a:defRPr/>
            </a:pPr>
            <a:r>
              <a:rPr lang="de-DE"/>
              <a:t>Einzelarbeit</a:t>
            </a:r>
            <a:endParaRPr/>
          </a:p>
        </p:txBody>
      </p:sp>
      <p:sp>
        <p:nvSpPr>
          <p:cNvPr id="6"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41</a:t>
            </a:fld>
            <a:endParaRPr lang="de-DE"/>
          </a:p>
        </p:txBody>
      </p:sp>
      <p:sp>
        <p:nvSpPr>
          <p:cNvPr id="2" name="Textfeld 1">
            <a:extLst>
              <a:ext uri="{FF2B5EF4-FFF2-40B4-BE49-F238E27FC236}">
                <a16:creationId xmlns:a16="http://schemas.microsoft.com/office/drawing/2014/main" id="{CA40F55F-094E-B41C-0299-F2C3AA1FAB4C}"/>
              </a:ext>
            </a:extLst>
          </p:cNvPr>
          <p:cNvSpPr txBox="1"/>
          <p:nvPr/>
        </p:nvSpPr>
        <p:spPr bwMode="auto">
          <a:xfrm>
            <a:off x="2640426" y="4889329"/>
            <a:ext cx="851454"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16.02.01b.01_v</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5674" y="1924050"/>
            <a:ext cx="6784677" cy="2735263"/>
          </a:xfrm>
        </p:spPr>
        <p:txBody>
          <a:bodyPr vertOverflow="overflow" horzOverflow="overflow" vert="horz" wrap="square" lIns="91440" tIns="45720" rIns="91440" bIns="45720" numCol="1" spcCol="0" rtlCol="0" fromWordArt="0" anchor="t" anchorCtr="0" forceAA="0" compatLnSpc="0">
            <a:normAutofit/>
          </a:bodyPr>
          <a:lstStyle/>
          <a:p>
            <a:pPr marL="0" indent="0">
              <a:buNone/>
              <a:defRPr/>
            </a:pPr>
            <a:r>
              <a:rPr lang="de-DE"/>
              <a:t>Risan, Patrick (2017): Accommodating Trauma in Police Interviews. An Exploration of Rapport in Investigative Interviews of Traumatized Victims, 2013. NSD - Norwegian Centre for Research Data. </a:t>
            </a:r>
            <a:r>
              <a:rPr lang="de-DE" u="sng">
                <a:hlinkClick r:id="rId3" tooltip="https://doi.org/10.18712/NSD-NSD2407-V1"/>
              </a:rPr>
              <a:t>https://doi.org/10.13140/RG.2.2.34005.12001</a:t>
            </a:r>
            <a:endParaRPr lang="de-DE"/>
          </a:p>
          <a:p>
            <a:pPr>
              <a:defRPr/>
            </a:pPr>
            <a:endParaRPr lang="de-DE"/>
          </a:p>
          <a:p>
            <a:pPr>
              <a:defRPr/>
            </a:pPr>
            <a:endParaRPr lang="de-DE"/>
          </a:p>
        </p:txBody>
      </p:sp>
      <p:sp>
        <p:nvSpPr>
          <p:cNvPr id="4" name="Titel 2"/>
          <p:cNvSpPr>
            <a:spLocks noGrp="1"/>
          </p:cNvSpPr>
          <p:nvPr>
            <p:ph type="title"/>
          </p:nvPr>
        </p:nvSpPr>
        <p:spPr bwMode="auto">
          <a:xfrm>
            <a:off x="476250" y="376238"/>
            <a:ext cx="8191500" cy="584039"/>
          </a:xfrm>
        </p:spPr>
        <p:txBody>
          <a:bodyPr/>
          <a:lstStyle/>
          <a:p>
            <a:pPr>
              <a:defRPr/>
            </a:pPr>
            <a:r>
              <a:rPr lang="de-DE"/>
              <a:t>Datenzitation – Auflösung</a:t>
            </a:r>
            <a:endParaRPr/>
          </a:p>
        </p:txBody>
      </p:sp>
      <p:sp>
        <p:nvSpPr>
          <p:cNvPr id="9" name="Textplatzhalter 8"/>
          <p:cNvSpPr>
            <a:spLocks noGrp="1"/>
          </p:cNvSpPr>
          <p:nvPr>
            <p:ph type="body" sz="quarter" idx="21"/>
          </p:nvPr>
        </p:nvSpPr>
        <p:spPr bwMode="auto"/>
        <p:txBody>
          <a:bodyPr/>
          <a:lstStyle/>
          <a:p>
            <a:pPr>
              <a:defRPr/>
            </a:pPr>
            <a:r>
              <a:rPr lang="de-DE"/>
              <a:t>Im FORCE11-Schema</a:t>
            </a:r>
            <a:endParaRPr/>
          </a:p>
        </p:txBody>
      </p:sp>
      <p:sp>
        <p:nvSpPr>
          <p:cNvPr id="6"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42</a:t>
            </a:fld>
            <a:endParaRPr lang="de-DE"/>
          </a:p>
        </p:txBody>
      </p:sp>
      <p:sp>
        <p:nvSpPr>
          <p:cNvPr id="3" name="Textfeld 2">
            <a:extLst>
              <a:ext uri="{FF2B5EF4-FFF2-40B4-BE49-F238E27FC236}">
                <a16:creationId xmlns:a16="http://schemas.microsoft.com/office/drawing/2014/main" id="{3B26B0C1-CBC7-705F-38D1-9CBE51796458}"/>
              </a:ext>
            </a:extLst>
          </p:cNvPr>
          <p:cNvSpPr txBox="1"/>
          <p:nvPr/>
        </p:nvSpPr>
        <p:spPr bwMode="auto">
          <a:xfrm>
            <a:off x="2640426" y="4889329"/>
            <a:ext cx="851454"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16.02.01b.01_v</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Inhaltsplatzhalter 3"/>
          <p:cNvSpPr>
            <a:spLocks noGrp="1"/>
          </p:cNvSpPr>
          <p:nvPr>
            <p:ph type="body" sz="half" idx="1"/>
          </p:nvPr>
        </p:nvSpPr>
        <p:spPr bwMode="auto">
          <a:xfrm>
            <a:off x="1075878" y="1924050"/>
            <a:ext cx="3640138" cy="2444750"/>
          </a:xfrm>
        </p:spPr>
        <p:txBody>
          <a:bodyPr>
            <a:normAutofit/>
          </a:bodyPr>
          <a:lstStyle/>
          <a:p>
            <a:pPr>
              <a:defRPr/>
            </a:pPr>
            <a:endParaRPr lang="de-DE"/>
          </a:p>
          <a:p>
            <a:pPr>
              <a:defRPr/>
            </a:pPr>
            <a:r>
              <a:rPr lang="de-DE"/>
              <a:t>	+	                  </a:t>
            </a:r>
            <a:endParaRPr/>
          </a:p>
          <a:p>
            <a:pPr>
              <a:defRPr/>
            </a:pPr>
            <a:endParaRPr lang="de-DE"/>
          </a:p>
          <a:p>
            <a:pPr>
              <a:defRPr/>
            </a:pPr>
            <a:r>
              <a:rPr lang="de-DE"/>
              <a:t>	+	                  </a:t>
            </a:r>
            <a:endParaRPr/>
          </a:p>
          <a:p>
            <a:pPr>
              <a:defRPr/>
            </a:pPr>
            <a:endParaRPr lang="de-DE"/>
          </a:p>
          <a:p>
            <a:pPr>
              <a:defRPr/>
            </a:pPr>
            <a:r>
              <a:rPr lang="de-DE"/>
              <a:t>	+	                  </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a:t>Lizenzen und Nachnutzung</a:t>
            </a:r>
            <a:endParaRPr/>
          </a:p>
        </p:txBody>
      </p:sp>
      <p:sp>
        <p:nvSpPr>
          <p:cNvPr id="3" name="Textplatzhalter 2"/>
          <p:cNvSpPr>
            <a:spLocks noGrp="1"/>
          </p:cNvSpPr>
          <p:nvPr>
            <p:ph type="body" sz="quarter" idx="21"/>
          </p:nvPr>
        </p:nvSpPr>
        <p:spPr bwMode="auto">
          <a:xfrm>
            <a:off x="538162" y="1452816"/>
            <a:ext cx="8191500" cy="381000"/>
          </a:xfrm>
        </p:spPr>
        <p:txBody>
          <a:bodyPr/>
          <a:lstStyle/>
          <a:p>
            <a:pPr>
              <a:defRPr/>
            </a:pPr>
            <a:r>
              <a:rPr lang="de-DE"/>
              <a:t>Welches Ergebnis erhält man bei der Kombination von:</a:t>
            </a:r>
            <a:endParaRPr/>
          </a:p>
        </p:txBody>
      </p:sp>
      <p:sp>
        <p:nvSpPr>
          <p:cNvPr id="5"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43</a:t>
            </a:fld>
            <a:endParaRPr lang="de-DE"/>
          </a:p>
        </p:txBody>
      </p:sp>
      <p:pic>
        <p:nvPicPr>
          <p:cNvPr id="7" name="Grafik 5"/>
          <p:cNvPicPr>
            <a:picLocks noChangeAspect="1"/>
          </p:cNvPicPr>
          <p:nvPr/>
        </p:nvPicPr>
        <p:blipFill>
          <a:blip r:embed="rId3"/>
          <a:stretch/>
        </p:blipFill>
        <p:spPr bwMode="auto">
          <a:xfrm>
            <a:off x="3202906" y="2217574"/>
            <a:ext cx="414161" cy="414161"/>
          </a:xfrm>
          <a:prstGeom prst="rect">
            <a:avLst/>
          </a:prstGeom>
        </p:spPr>
      </p:pic>
      <p:pic>
        <p:nvPicPr>
          <p:cNvPr id="8" name="Grafik 6"/>
          <p:cNvPicPr>
            <a:picLocks noChangeAspect="1"/>
          </p:cNvPicPr>
          <p:nvPr/>
        </p:nvPicPr>
        <p:blipFill>
          <a:blip r:embed="rId4"/>
          <a:stretch/>
        </p:blipFill>
        <p:spPr bwMode="auto">
          <a:xfrm>
            <a:off x="3194609" y="3107798"/>
            <a:ext cx="403773" cy="403773"/>
          </a:xfrm>
          <a:prstGeom prst="rect">
            <a:avLst/>
          </a:prstGeom>
        </p:spPr>
      </p:pic>
      <p:pic>
        <p:nvPicPr>
          <p:cNvPr id="9" name="Grafik 7"/>
          <p:cNvPicPr>
            <a:picLocks noChangeAspect="1"/>
          </p:cNvPicPr>
          <p:nvPr/>
        </p:nvPicPr>
        <p:blipFill>
          <a:blip r:embed="rId5"/>
          <a:stretch/>
        </p:blipFill>
        <p:spPr bwMode="auto">
          <a:xfrm>
            <a:off x="1180701" y="2180745"/>
            <a:ext cx="414163" cy="414163"/>
          </a:xfrm>
          <a:prstGeom prst="rect">
            <a:avLst/>
          </a:prstGeom>
        </p:spPr>
      </p:pic>
      <p:pic>
        <p:nvPicPr>
          <p:cNvPr id="10" name="Grafik 8"/>
          <p:cNvPicPr>
            <a:picLocks noChangeAspect="1"/>
          </p:cNvPicPr>
          <p:nvPr/>
        </p:nvPicPr>
        <p:blipFill>
          <a:blip r:embed="rId6"/>
          <a:stretch/>
        </p:blipFill>
        <p:spPr bwMode="auto">
          <a:xfrm>
            <a:off x="777549" y="2180745"/>
            <a:ext cx="403152" cy="403152"/>
          </a:xfrm>
          <a:prstGeom prst="rect">
            <a:avLst/>
          </a:prstGeom>
        </p:spPr>
      </p:pic>
      <p:pic>
        <p:nvPicPr>
          <p:cNvPr id="11" name="Grafik 9"/>
          <p:cNvPicPr>
            <a:picLocks noChangeAspect="1"/>
          </p:cNvPicPr>
          <p:nvPr/>
        </p:nvPicPr>
        <p:blipFill>
          <a:blip r:embed="rId7"/>
          <a:stretch/>
        </p:blipFill>
        <p:spPr bwMode="auto">
          <a:xfrm>
            <a:off x="3171905" y="3886544"/>
            <a:ext cx="414161" cy="414161"/>
          </a:xfrm>
          <a:prstGeom prst="rect">
            <a:avLst/>
          </a:prstGeom>
        </p:spPr>
      </p:pic>
      <p:pic>
        <p:nvPicPr>
          <p:cNvPr id="12" name="Grafik 11"/>
          <p:cNvPicPr>
            <a:picLocks noChangeAspect="1"/>
          </p:cNvPicPr>
          <p:nvPr/>
        </p:nvPicPr>
        <p:blipFill>
          <a:blip r:embed="rId6"/>
          <a:stretch/>
        </p:blipFill>
        <p:spPr bwMode="auto">
          <a:xfrm>
            <a:off x="2385591" y="2226699"/>
            <a:ext cx="403152" cy="403152"/>
          </a:xfrm>
          <a:prstGeom prst="rect">
            <a:avLst/>
          </a:prstGeom>
        </p:spPr>
      </p:pic>
      <p:pic>
        <p:nvPicPr>
          <p:cNvPr id="13" name="Grafik 12"/>
          <p:cNvPicPr>
            <a:picLocks noChangeAspect="1"/>
          </p:cNvPicPr>
          <p:nvPr/>
        </p:nvPicPr>
        <p:blipFill>
          <a:blip r:embed="rId5"/>
          <a:stretch/>
        </p:blipFill>
        <p:spPr bwMode="auto">
          <a:xfrm>
            <a:off x="2788743" y="2221193"/>
            <a:ext cx="414163" cy="414163"/>
          </a:xfrm>
          <a:prstGeom prst="rect">
            <a:avLst/>
          </a:prstGeom>
        </p:spPr>
      </p:pic>
      <p:pic>
        <p:nvPicPr>
          <p:cNvPr id="14" name="Grafik 13"/>
          <p:cNvPicPr>
            <a:picLocks noChangeAspect="1"/>
          </p:cNvPicPr>
          <p:nvPr/>
        </p:nvPicPr>
        <p:blipFill>
          <a:blip r:embed="rId3"/>
          <a:stretch/>
        </p:blipFill>
        <p:spPr bwMode="auto">
          <a:xfrm>
            <a:off x="1548972" y="3098673"/>
            <a:ext cx="414161" cy="414161"/>
          </a:xfrm>
          <a:prstGeom prst="rect">
            <a:avLst/>
          </a:prstGeom>
        </p:spPr>
      </p:pic>
      <p:pic>
        <p:nvPicPr>
          <p:cNvPr id="15" name="Grafik 14"/>
          <p:cNvPicPr>
            <a:picLocks noChangeAspect="1"/>
          </p:cNvPicPr>
          <p:nvPr/>
        </p:nvPicPr>
        <p:blipFill>
          <a:blip r:embed="rId6"/>
          <a:stretch/>
        </p:blipFill>
        <p:spPr bwMode="auto">
          <a:xfrm>
            <a:off x="731657" y="3107798"/>
            <a:ext cx="403152" cy="403152"/>
          </a:xfrm>
          <a:prstGeom prst="rect">
            <a:avLst/>
          </a:prstGeom>
        </p:spPr>
      </p:pic>
      <p:pic>
        <p:nvPicPr>
          <p:cNvPr id="16" name="Grafik 15"/>
          <p:cNvPicPr>
            <a:picLocks noChangeAspect="1"/>
          </p:cNvPicPr>
          <p:nvPr/>
        </p:nvPicPr>
        <p:blipFill>
          <a:blip r:embed="rId5"/>
          <a:stretch/>
        </p:blipFill>
        <p:spPr bwMode="auto">
          <a:xfrm>
            <a:off x="1134809" y="3102292"/>
            <a:ext cx="414163" cy="414163"/>
          </a:xfrm>
          <a:prstGeom prst="rect">
            <a:avLst/>
          </a:prstGeom>
        </p:spPr>
      </p:pic>
      <p:pic>
        <p:nvPicPr>
          <p:cNvPr id="17" name="Grafik 16"/>
          <p:cNvPicPr>
            <a:picLocks noChangeAspect="1"/>
          </p:cNvPicPr>
          <p:nvPr/>
        </p:nvPicPr>
        <p:blipFill>
          <a:blip r:embed="rId5"/>
          <a:stretch/>
        </p:blipFill>
        <p:spPr bwMode="auto">
          <a:xfrm>
            <a:off x="2780448" y="3098673"/>
            <a:ext cx="414163" cy="414163"/>
          </a:xfrm>
          <a:prstGeom prst="rect">
            <a:avLst/>
          </a:prstGeom>
        </p:spPr>
      </p:pic>
      <p:pic>
        <p:nvPicPr>
          <p:cNvPr id="18" name="Grafik 17"/>
          <p:cNvPicPr>
            <a:picLocks noChangeAspect="1"/>
          </p:cNvPicPr>
          <p:nvPr/>
        </p:nvPicPr>
        <p:blipFill>
          <a:blip r:embed="rId6"/>
          <a:stretch/>
        </p:blipFill>
        <p:spPr bwMode="auto">
          <a:xfrm>
            <a:off x="2377296" y="3098673"/>
            <a:ext cx="403152" cy="403152"/>
          </a:xfrm>
          <a:prstGeom prst="rect">
            <a:avLst/>
          </a:prstGeom>
        </p:spPr>
      </p:pic>
      <p:pic>
        <p:nvPicPr>
          <p:cNvPr id="19" name="Grafik 18"/>
          <p:cNvPicPr>
            <a:picLocks noChangeAspect="1"/>
          </p:cNvPicPr>
          <p:nvPr/>
        </p:nvPicPr>
        <p:blipFill>
          <a:blip r:embed="rId5"/>
          <a:stretch/>
        </p:blipFill>
        <p:spPr bwMode="auto">
          <a:xfrm>
            <a:off x="1112105" y="3892610"/>
            <a:ext cx="414163" cy="414163"/>
          </a:xfrm>
          <a:prstGeom prst="rect">
            <a:avLst/>
          </a:prstGeom>
        </p:spPr>
      </p:pic>
      <p:pic>
        <p:nvPicPr>
          <p:cNvPr id="20" name="Grafik 19"/>
          <p:cNvPicPr>
            <a:picLocks noChangeAspect="1"/>
          </p:cNvPicPr>
          <p:nvPr/>
        </p:nvPicPr>
        <p:blipFill>
          <a:blip r:embed="rId6"/>
          <a:stretch/>
        </p:blipFill>
        <p:spPr bwMode="auto">
          <a:xfrm>
            <a:off x="708953" y="3892610"/>
            <a:ext cx="403152" cy="403152"/>
          </a:xfrm>
          <a:prstGeom prst="rect">
            <a:avLst/>
          </a:prstGeom>
        </p:spPr>
      </p:pic>
      <p:pic>
        <p:nvPicPr>
          <p:cNvPr id="21" name="Grafik 20"/>
          <p:cNvPicPr>
            <a:picLocks noChangeAspect="1"/>
          </p:cNvPicPr>
          <p:nvPr/>
        </p:nvPicPr>
        <p:blipFill>
          <a:blip r:embed="rId5"/>
          <a:stretch/>
        </p:blipFill>
        <p:spPr bwMode="auto">
          <a:xfrm>
            <a:off x="2757742" y="3892049"/>
            <a:ext cx="414163" cy="414163"/>
          </a:xfrm>
          <a:prstGeom prst="rect">
            <a:avLst/>
          </a:prstGeom>
        </p:spPr>
      </p:pic>
      <p:pic>
        <p:nvPicPr>
          <p:cNvPr id="22" name="Grafik 21"/>
          <p:cNvPicPr>
            <a:picLocks noChangeAspect="1"/>
          </p:cNvPicPr>
          <p:nvPr/>
        </p:nvPicPr>
        <p:blipFill>
          <a:blip r:embed="rId6"/>
          <a:stretch/>
        </p:blipFill>
        <p:spPr bwMode="auto">
          <a:xfrm>
            <a:off x="2354590" y="3892049"/>
            <a:ext cx="403152" cy="403152"/>
          </a:xfrm>
          <a:prstGeom prst="rect">
            <a:avLst/>
          </a:prstGeom>
        </p:spPr>
      </p:pic>
      <p:sp>
        <p:nvSpPr>
          <p:cNvPr id="2" name="Textfeld 1">
            <a:extLst>
              <a:ext uri="{FF2B5EF4-FFF2-40B4-BE49-F238E27FC236}">
                <a16:creationId xmlns:a16="http://schemas.microsoft.com/office/drawing/2014/main" id="{359CD654-526B-C4BD-3080-EFD93E086C31}"/>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16.6</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Inhaltsplatzhalter 3"/>
          <p:cNvSpPr>
            <a:spLocks noGrp="1"/>
          </p:cNvSpPr>
          <p:nvPr>
            <p:ph type="body" sz="half" idx="1"/>
          </p:nvPr>
        </p:nvSpPr>
        <p:spPr bwMode="auto">
          <a:xfrm>
            <a:off x="1075878" y="1924050"/>
            <a:ext cx="3640138" cy="2444750"/>
          </a:xfrm>
        </p:spPr>
        <p:txBody>
          <a:bodyPr>
            <a:normAutofit/>
          </a:bodyPr>
          <a:lstStyle/>
          <a:p>
            <a:pPr>
              <a:defRPr/>
            </a:pPr>
            <a:endParaRPr lang="de-DE" dirty="0"/>
          </a:p>
          <a:p>
            <a:pPr>
              <a:defRPr/>
            </a:pPr>
            <a:r>
              <a:rPr lang="de-DE" dirty="0"/>
              <a:t>	+	                 = </a:t>
            </a:r>
            <a:endParaRPr dirty="0"/>
          </a:p>
          <a:p>
            <a:pPr>
              <a:defRPr/>
            </a:pPr>
            <a:endParaRPr lang="de-DE" dirty="0"/>
          </a:p>
          <a:p>
            <a:pPr>
              <a:defRPr/>
            </a:pPr>
            <a:r>
              <a:rPr lang="de-DE" dirty="0"/>
              <a:t>	+	                 = </a:t>
            </a:r>
            <a:endParaRPr dirty="0"/>
          </a:p>
          <a:p>
            <a:pPr>
              <a:defRPr/>
            </a:pPr>
            <a:endParaRPr lang="de-DE" dirty="0"/>
          </a:p>
          <a:p>
            <a:pPr>
              <a:defRPr/>
            </a:pPr>
            <a:r>
              <a:rPr lang="de-DE" dirty="0"/>
              <a:t>	+	                 = </a:t>
            </a:r>
            <a:endParaRPr dirty="0"/>
          </a:p>
        </p:txBody>
      </p:sp>
      <p:sp>
        <p:nvSpPr>
          <p:cNvPr id="4" name="Titel 2"/>
          <p:cNvSpPr>
            <a:spLocks noGrp="1"/>
          </p:cNvSpPr>
          <p:nvPr>
            <p:ph type="title"/>
          </p:nvPr>
        </p:nvSpPr>
        <p:spPr bwMode="auto">
          <a:xfrm>
            <a:off x="476250" y="376238"/>
            <a:ext cx="8191500" cy="584039"/>
          </a:xfrm>
        </p:spPr>
        <p:txBody>
          <a:bodyPr/>
          <a:lstStyle/>
          <a:p>
            <a:pPr>
              <a:defRPr/>
            </a:pPr>
            <a:r>
              <a:rPr lang="de-DE"/>
              <a:t>Lizenzen und Nachnutzung</a:t>
            </a:r>
            <a:endParaRPr/>
          </a:p>
        </p:txBody>
      </p:sp>
      <p:sp>
        <p:nvSpPr>
          <p:cNvPr id="3" name="Textplatzhalter 2"/>
          <p:cNvSpPr>
            <a:spLocks noGrp="1"/>
          </p:cNvSpPr>
          <p:nvPr>
            <p:ph type="body" sz="quarter" idx="21"/>
          </p:nvPr>
        </p:nvSpPr>
        <p:spPr bwMode="auto">
          <a:xfrm>
            <a:off x="538162" y="1452816"/>
            <a:ext cx="8191500" cy="381000"/>
          </a:xfrm>
        </p:spPr>
        <p:txBody>
          <a:bodyPr/>
          <a:lstStyle/>
          <a:p>
            <a:pPr>
              <a:defRPr/>
            </a:pPr>
            <a:r>
              <a:rPr lang="de-DE"/>
              <a:t>Welches Ergebnis erhält man bei der Kombination von:</a:t>
            </a:r>
            <a:endParaRPr/>
          </a:p>
        </p:txBody>
      </p:sp>
      <p:sp>
        <p:nvSpPr>
          <p:cNvPr id="5"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44</a:t>
            </a:fld>
            <a:endParaRPr lang="de-DE"/>
          </a:p>
        </p:txBody>
      </p:sp>
      <p:pic>
        <p:nvPicPr>
          <p:cNvPr id="7" name="Grafik 5"/>
          <p:cNvPicPr>
            <a:picLocks noChangeAspect="1"/>
          </p:cNvPicPr>
          <p:nvPr/>
        </p:nvPicPr>
        <p:blipFill>
          <a:blip r:embed="rId3"/>
          <a:stretch/>
        </p:blipFill>
        <p:spPr bwMode="auto">
          <a:xfrm>
            <a:off x="3202906" y="2217574"/>
            <a:ext cx="414161" cy="414161"/>
          </a:xfrm>
          <a:prstGeom prst="rect">
            <a:avLst/>
          </a:prstGeom>
        </p:spPr>
      </p:pic>
      <p:pic>
        <p:nvPicPr>
          <p:cNvPr id="8" name="Grafik 6"/>
          <p:cNvPicPr>
            <a:picLocks noChangeAspect="1"/>
          </p:cNvPicPr>
          <p:nvPr/>
        </p:nvPicPr>
        <p:blipFill>
          <a:blip r:embed="rId4"/>
          <a:stretch/>
        </p:blipFill>
        <p:spPr bwMode="auto">
          <a:xfrm>
            <a:off x="3194609" y="3107798"/>
            <a:ext cx="403773" cy="403773"/>
          </a:xfrm>
          <a:prstGeom prst="rect">
            <a:avLst/>
          </a:prstGeom>
        </p:spPr>
      </p:pic>
      <p:pic>
        <p:nvPicPr>
          <p:cNvPr id="9" name="Grafik 7"/>
          <p:cNvPicPr>
            <a:picLocks noChangeAspect="1"/>
          </p:cNvPicPr>
          <p:nvPr/>
        </p:nvPicPr>
        <p:blipFill>
          <a:blip r:embed="rId5"/>
          <a:stretch/>
        </p:blipFill>
        <p:spPr bwMode="auto">
          <a:xfrm>
            <a:off x="1180701" y="2180745"/>
            <a:ext cx="414163" cy="414163"/>
          </a:xfrm>
          <a:prstGeom prst="rect">
            <a:avLst/>
          </a:prstGeom>
        </p:spPr>
      </p:pic>
      <p:pic>
        <p:nvPicPr>
          <p:cNvPr id="10" name="Grafik 8"/>
          <p:cNvPicPr>
            <a:picLocks noChangeAspect="1"/>
          </p:cNvPicPr>
          <p:nvPr/>
        </p:nvPicPr>
        <p:blipFill>
          <a:blip r:embed="rId6"/>
          <a:stretch/>
        </p:blipFill>
        <p:spPr bwMode="auto">
          <a:xfrm>
            <a:off x="777549" y="2180745"/>
            <a:ext cx="403152" cy="403152"/>
          </a:xfrm>
          <a:prstGeom prst="rect">
            <a:avLst/>
          </a:prstGeom>
        </p:spPr>
      </p:pic>
      <p:pic>
        <p:nvPicPr>
          <p:cNvPr id="11" name="Grafik 9"/>
          <p:cNvPicPr>
            <a:picLocks noChangeAspect="1"/>
          </p:cNvPicPr>
          <p:nvPr/>
        </p:nvPicPr>
        <p:blipFill>
          <a:blip r:embed="rId7"/>
          <a:stretch/>
        </p:blipFill>
        <p:spPr bwMode="auto">
          <a:xfrm>
            <a:off x="3171905" y="3886544"/>
            <a:ext cx="414161" cy="414161"/>
          </a:xfrm>
          <a:prstGeom prst="rect">
            <a:avLst/>
          </a:prstGeom>
        </p:spPr>
      </p:pic>
      <p:pic>
        <p:nvPicPr>
          <p:cNvPr id="12" name="Grafik 11"/>
          <p:cNvPicPr>
            <a:picLocks noChangeAspect="1"/>
          </p:cNvPicPr>
          <p:nvPr/>
        </p:nvPicPr>
        <p:blipFill>
          <a:blip r:embed="rId6"/>
          <a:stretch/>
        </p:blipFill>
        <p:spPr bwMode="auto">
          <a:xfrm>
            <a:off x="2385591" y="2226699"/>
            <a:ext cx="403152" cy="403152"/>
          </a:xfrm>
          <a:prstGeom prst="rect">
            <a:avLst/>
          </a:prstGeom>
        </p:spPr>
      </p:pic>
      <p:pic>
        <p:nvPicPr>
          <p:cNvPr id="13" name="Grafik 12"/>
          <p:cNvPicPr>
            <a:picLocks noChangeAspect="1"/>
          </p:cNvPicPr>
          <p:nvPr/>
        </p:nvPicPr>
        <p:blipFill>
          <a:blip r:embed="rId5"/>
          <a:stretch/>
        </p:blipFill>
        <p:spPr bwMode="auto">
          <a:xfrm>
            <a:off x="2788743" y="2221193"/>
            <a:ext cx="414163" cy="414163"/>
          </a:xfrm>
          <a:prstGeom prst="rect">
            <a:avLst/>
          </a:prstGeom>
        </p:spPr>
      </p:pic>
      <p:pic>
        <p:nvPicPr>
          <p:cNvPr id="14" name="Grafik 13"/>
          <p:cNvPicPr>
            <a:picLocks noChangeAspect="1"/>
          </p:cNvPicPr>
          <p:nvPr/>
        </p:nvPicPr>
        <p:blipFill>
          <a:blip r:embed="rId3"/>
          <a:stretch/>
        </p:blipFill>
        <p:spPr bwMode="auto">
          <a:xfrm>
            <a:off x="1548972" y="3098673"/>
            <a:ext cx="414161" cy="414161"/>
          </a:xfrm>
          <a:prstGeom prst="rect">
            <a:avLst/>
          </a:prstGeom>
        </p:spPr>
      </p:pic>
      <p:pic>
        <p:nvPicPr>
          <p:cNvPr id="15" name="Grafik 14"/>
          <p:cNvPicPr>
            <a:picLocks noChangeAspect="1"/>
          </p:cNvPicPr>
          <p:nvPr/>
        </p:nvPicPr>
        <p:blipFill>
          <a:blip r:embed="rId6"/>
          <a:stretch/>
        </p:blipFill>
        <p:spPr bwMode="auto">
          <a:xfrm>
            <a:off x="731657" y="3107798"/>
            <a:ext cx="403152" cy="403152"/>
          </a:xfrm>
          <a:prstGeom prst="rect">
            <a:avLst/>
          </a:prstGeom>
        </p:spPr>
      </p:pic>
      <p:pic>
        <p:nvPicPr>
          <p:cNvPr id="16" name="Grafik 15"/>
          <p:cNvPicPr>
            <a:picLocks noChangeAspect="1"/>
          </p:cNvPicPr>
          <p:nvPr/>
        </p:nvPicPr>
        <p:blipFill>
          <a:blip r:embed="rId5"/>
          <a:stretch/>
        </p:blipFill>
        <p:spPr bwMode="auto">
          <a:xfrm>
            <a:off x="1134809" y="3102292"/>
            <a:ext cx="414163" cy="414163"/>
          </a:xfrm>
          <a:prstGeom prst="rect">
            <a:avLst/>
          </a:prstGeom>
        </p:spPr>
      </p:pic>
      <p:pic>
        <p:nvPicPr>
          <p:cNvPr id="17" name="Grafik 16"/>
          <p:cNvPicPr>
            <a:picLocks noChangeAspect="1"/>
          </p:cNvPicPr>
          <p:nvPr/>
        </p:nvPicPr>
        <p:blipFill>
          <a:blip r:embed="rId5"/>
          <a:stretch/>
        </p:blipFill>
        <p:spPr bwMode="auto">
          <a:xfrm>
            <a:off x="2780448" y="3098673"/>
            <a:ext cx="414163" cy="414163"/>
          </a:xfrm>
          <a:prstGeom prst="rect">
            <a:avLst/>
          </a:prstGeom>
        </p:spPr>
      </p:pic>
      <p:pic>
        <p:nvPicPr>
          <p:cNvPr id="18" name="Grafik 17"/>
          <p:cNvPicPr>
            <a:picLocks noChangeAspect="1"/>
          </p:cNvPicPr>
          <p:nvPr/>
        </p:nvPicPr>
        <p:blipFill>
          <a:blip r:embed="rId6"/>
          <a:stretch/>
        </p:blipFill>
        <p:spPr bwMode="auto">
          <a:xfrm>
            <a:off x="2377296" y="3098673"/>
            <a:ext cx="403152" cy="403152"/>
          </a:xfrm>
          <a:prstGeom prst="rect">
            <a:avLst/>
          </a:prstGeom>
        </p:spPr>
      </p:pic>
      <p:pic>
        <p:nvPicPr>
          <p:cNvPr id="19" name="Grafik 18"/>
          <p:cNvPicPr>
            <a:picLocks noChangeAspect="1"/>
          </p:cNvPicPr>
          <p:nvPr/>
        </p:nvPicPr>
        <p:blipFill>
          <a:blip r:embed="rId5"/>
          <a:stretch/>
        </p:blipFill>
        <p:spPr bwMode="auto">
          <a:xfrm>
            <a:off x="1112105" y="3892610"/>
            <a:ext cx="414163" cy="414163"/>
          </a:xfrm>
          <a:prstGeom prst="rect">
            <a:avLst/>
          </a:prstGeom>
        </p:spPr>
      </p:pic>
      <p:pic>
        <p:nvPicPr>
          <p:cNvPr id="20" name="Grafik 19"/>
          <p:cNvPicPr>
            <a:picLocks noChangeAspect="1"/>
          </p:cNvPicPr>
          <p:nvPr/>
        </p:nvPicPr>
        <p:blipFill>
          <a:blip r:embed="rId6"/>
          <a:stretch/>
        </p:blipFill>
        <p:spPr bwMode="auto">
          <a:xfrm>
            <a:off x="708953" y="3892610"/>
            <a:ext cx="403152" cy="403152"/>
          </a:xfrm>
          <a:prstGeom prst="rect">
            <a:avLst/>
          </a:prstGeom>
        </p:spPr>
      </p:pic>
      <p:pic>
        <p:nvPicPr>
          <p:cNvPr id="21" name="Grafik 20"/>
          <p:cNvPicPr>
            <a:picLocks noChangeAspect="1"/>
          </p:cNvPicPr>
          <p:nvPr/>
        </p:nvPicPr>
        <p:blipFill>
          <a:blip r:embed="rId5"/>
          <a:stretch/>
        </p:blipFill>
        <p:spPr bwMode="auto">
          <a:xfrm>
            <a:off x="2757742" y="3892049"/>
            <a:ext cx="414163" cy="414163"/>
          </a:xfrm>
          <a:prstGeom prst="rect">
            <a:avLst/>
          </a:prstGeom>
        </p:spPr>
      </p:pic>
      <p:pic>
        <p:nvPicPr>
          <p:cNvPr id="22" name="Grafik 21"/>
          <p:cNvPicPr>
            <a:picLocks noChangeAspect="1"/>
          </p:cNvPicPr>
          <p:nvPr/>
        </p:nvPicPr>
        <p:blipFill>
          <a:blip r:embed="rId6"/>
          <a:stretch/>
        </p:blipFill>
        <p:spPr bwMode="auto">
          <a:xfrm>
            <a:off x="2354590" y="3892049"/>
            <a:ext cx="403152" cy="403152"/>
          </a:xfrm>
          <a:prstGeom prst="rect">
            <a:avLst/>
          </a:prstGeom>
        </p:spPr>
      </p:pic>
      <p:pic>
        <p:nvPicPr>
          <p:cNvPr id="23" name="Grafik 22"/>
          <p:cNvPicPr>
            <a:picLocks noChangeAspect="1"/>
          </p:cNvPicPr>
          <p:nvPr/>
        </p:nvPicPr>
        <p:blipFill>
          <a:blip r:embed="rId3"/>
          <a:stretch/>
        </p:blipFill>
        <p:spPr bwMode="auto">
          <a:xfrm>
            <a:off x="5490219" y="2215690"/>
            <a:ext cx="414161" cy="414161"/>
          </a:xfrm>
          <a:prstGeom prst="rect">
            <a:avLst/>
          </a:prstGeom>
        </p:spPr>
      </p:pic>
      <p:pic>
        <p:nvPicPr>
          <p:cNvPr id="24" name="Grafik 23"/>
          <p:cNvPicPr>
            <a:picLocks noChangeAspect="1"/>
          </p:cNvPicPr>
          <p:nvPr/>
        </p:nvPicPr>
        <p:blipFill>
          <a:blip r:embed="rId6"/>
          <a:stretch/>
        </p:blipFill>
        <p:spPr bwMode="auto">
          <a:xfrm>
            <a:off x="4672904" y="2224815"/>
            <a:ext cx="403152" cy="403152"/>
          </a:xfrm>
          <a:prstGeom prst="rect">
            <a:avLst/>
          </a:prstGeom>
        </p:spPr>
      </p:pic>
      <p:pic>
        <p:nvPicPr>
          <p:cNvPr id="25" name="Grafik 24"/>
          <p:cNvPicPr>
            <a:picLocks noChangeAspect="1"/>
          </p:cNvPicPr>
          <p:nvPr/>
        </p:nvPicPr>
        <p:blipFill>
          <a:blip r:embed="rId5"/>
          <a:stretch/>
        </p:blipFill>
        <p:spPr bwMode="auto">
          <a:xfrm>
            <a:off x="5076056" y="2219309"/>
            <a:ext cx="414163" cy="414163"/>
          </a:xfrm>
          <a:prstGeom prst="rect">
            <a:avLst/>
          </a:prstGeom>
        </p:spPr>
      </p:pic>
      <p:sp>
        <p:nvSpPr>
          <p:cNvPr id="26" name="TextBox 2"/>
          <p:cNvSpPr/>
          <p:nvPr/>
        </p:nvSpPr>
        <p:spPr bwMode="auto">
          <a:xfrm>
            <a:off x="4645096" y="3107798"/>
            <a:ext cx="2759242" cy="369332"/>
          </a:xfrm>
          <a:prstGeom prst="rect">
            <a:avLst/>
          </a:prstGeom>
        </p:spPr>
        <p:txBody>
          <a:bodyPr>
            <a:normAutofit/>
          </a:bodyPr>
          <a:lstStyle/>
          <a:p>
            <a:pPr algn="l" defTabSz="914400">
              <a:spcBef>
                <a:spcPts val="900"/>
              </a:spcBef>
              <a:buClr>
                <a:srgbClr val="C53B86"/>
              </a:buClr>
              <a:buSzPct val="100000"/>
              <a:defRPr/>
            </a:pPr>
            <a:r>
              <a:rPr lang="de-DE" sz="1800"/>
              <a:t>unzulässig</a:t>
            </a:r>
            <a:endParaRPr/>
          </a:p>
        </p:txBody>
      </p:sp>
      <p:sp>
        <p:nvSpPr>
          <p:cNvPr id="27" name="TextBox 45"/>
          <p:cNvSpPr/>
          <p:nvPr/>
        </p:nvSpPr>
        <p:spPr bwMode="auto">
          <a:xfrm>
            <a:off x="4645096" y="3886544"/>
            <a:ext cx="2759242" cy="369332"/>
          </a:xfrm>
          <a:prstGeom prst="rect">
            <a:avLst/>
          </a:prstGeom>
        </p:spPr>
        <p:txBody>
          <a:bodyPr>
            <a:normAutofit/>
          </a:bodyPr>
          <a:lstStyle/>
          <a:p>
            <a:pPr algn="l" defTabSz="914400">
              <a:spcBef>
                <a:spcPts val="900"/>
              </a:spcBef>
              <a:buClr>
                <a:srgbClr val="C53B86"/>
              </a:buClr>
              <a:buSzPct val="100000"/>
              <a:defRPr/>
            </a:pPr>
            <a:r>
              <a:rPr lang="de-DE" sz="1800"/>
              <a:t>unzulässig</a:t>
            </a:r>
            <a:endParaRPr/>
          </a:p>
        </p:txBody>
      </p:sp>
      <p:sp>
        <p:nvSpPr>
          <p:cNvPr id="2" name="Textfeld 1">
            <a:extLst>
              <a:ext uri="{FF2B5EF4-FFF2-40B4-BE49-F238E27FC236}">
                <a16:creationId xmlns:a16="http://schemas.microsoft.com/office/drawing/2014/main" id="{8851E824-E34A-C657-ABA9-5DD1904DE21C}"/>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16.7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45</a:t>
            </a:fld>
            <a:endParaRPr lang="de-DE"/>
          </a:p>
        </p:txBody>
      </p:sp>
      <p:sp>
        <p:nvSpPr>
          <p:cNvPr id="4" name="Titel 2"/>
          <p:cNvSpPr>
            <a:spLocks noGrp="1"/>
          </p:cNvSpPr>
          <p:nvPr>
            <p:ph type="title"/>
          </p:nvPr>
        </p:nvSpPr>
        <p:spPr bwMode="auto">
          <a:xfrm>
            <a:off x="915644" y="3685598"/>
            <a:ext cx="8191500" cy="974384"/>
          </a:xfrm>
        </p:spPr>
        <p:txBody>
          <a:bodyPr/>
          <a:lstStyle/>
          <a:p>
            <a:pPr>
              <a:defRPr/>
            </a:pPr>
            <a:r>
              <a:rPr lang="de-DE" dirty="0"/>
              <a:t>Mittagspause</a:t>
            </a:r>
            <a:endParaRPr dirty="0"/>
          </a:p>
        </p:txBody>
      </p:sp>
      <p:pic>
        <p:nvPicPr>
          <p:cNvPr id="5" name="Inhaltsplatzhalter 6"/>
          <p:cNvPicPr>
            <a:picLocks noGrp="1" noChangeAspect="1"/>
          </p:cNvPicPr>
          <p:nvPr>
            <p:ph idx="4294967295"/>
          </p:nvPr>
        </p:nvPicPr>
        <p:blipFill>
          <a:blip r:embed="rId3"/>
          <a:stretch/>
        </p:blipFill>
        <p:spPr bwMode="auto">
          <a:xfrm>
            <a:off x="0" y="0"/>
            <a:ext cx="0" cy="0"/>
          </a:xfrm>
          <a:prstGeom prst="rect">
            <a:avLst/>
          </a:prstGeom>
        </p:spPr>
      </p:pic>
      <p:pic>
        <p:nvPicPr>
          <p:cNvPr id="2" name="Bild" descr="Bild"/>
          <p:cNvPicPr>
            <a:picLocks noChangeAspect="1"/>
          </p:cNvPicPr>
          <p:nvPr/>
        </p:nvPicPr>
        <p:blipFill>
          <a:blip r:embed="rId4"/>
          <a:stretch/>
        </p:blipFill>
        <p:spPr bwMode="auto">
          <a:xfrm>
            <a:off x="5442331" y="1178741"/>
            <a:ext cx="3325259" cy="2942165"/>
          </a:xfrm>
          <a:prstGeom prst="rect">
            <a:avLst/>
          </a:prstGeom>
          <a:ln w="12700">
            <a:miter lim="400000"/>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Foliennummernplatzhalter 1"/>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46</a:t>
            </a:fld>
            <a:endParaRPr lang="de-DE"/>
          </a:p>
        </p:txBody>
      </p:sp>
      <p:sp>
        <p:nvSpPr>
          <p:cNvPr id="162" name="Begrüßung &amp; Kennenlernen"/>
          <p:cNvSpPr txBox="1">
            <a:spLocks noGrp="1"/>
          </p:cNvSpPr>
          <p:nvPr>
            <p:ph type="title"/>
          </p:nvPr>
        </p:nvSpPr>
        <p:spPr bwMode="auto">
          <a:xfrm>
            <a:off x="915644" y="3685598"/>
            <a:ext cx="8191500" cy="974384"/>
          </a:xfrm>
        </p:spPr>
        <p:txBody>
          <a:bodyPr/>
          <a:lstStyle/>
          <a:p>
            <a:pPr>
              <a:defRPr/>
            </a:pPr>
            <a:r>
              <a:rPr lang="de-DE"/>
              <a:t>Rechtliche Aspekte</a:t>
            </a:r>
            <a:endParaRPr/>
          </a:p>
        </p:txBody>
      </p:sp>
      <p:sp>
        <p:nvSpPr>
          <p:cNvPr id="3" name="Textfeld 2">
            <a:extLst>
              <a:ext uri="{FF2B5EF4-FFF2-40B4-BE49-F238E27FC236}">
                <a16:creationId xmlns:a16="http://schemas.microsoft.com/office/drawing/2014/main" id="{3AF60A31-6DCF-8DA0-2055-838B4290A764}"/>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17.1</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0" name="Textplatzhalter 9"/>
          <p:cNvSpPr>
            <a:spLocks noGrp="1"/>
          </p:cNvSpPr>
          <p:nvPr>
            <p:ph type="body" sz="half" idx="1"/>
          </p:nvPr>
        </p:nvSpPr>
        <p:spPr bwMode="auto">
          <a:xfrm>
            <a:off x="955996" y="1924050"/>
            <a:ext cx="5920260" cy="2444972"/>
          </a:xfrm>
        </p:spPr>
        <p:txBody>
          <a:bodyPr/>
          <a:lstStyle/>
          <a:p>
            <a:pPr>
              <a:defRPr/>
            </a:pPr>
            <a:r>
              <a:rPr lang="de-DE"/>
              <a:t>Notiere sechs Rechtsthemen, die im FDM eine Rolle spielen könnten.</a:t>
            </a:r>
            <a:endParaRPr/>
          </a:p>
          <a:p>
            <a:pPr>
              <a:defRPr/>
            </a:pPr>
            <a:endParaRPr lang="de-DE"/>
          </a:p>
          <a:p>
            <a:pPr>
              <a:defRPr/>
            </a:pPr>
            <a:endParaRPr lang="de-DE"/>
          </a:p>
        </p:txBody>
      </p:sp>
      <p:sp>
        <p:nvSpPr>
          <p:cNvPr id="168" name="Erwartungen heute"/>
          <p:cNvSpPr txBox="1">
            <a:spLocks noGrp="1"/>
          </p:cNvSpPr>
          <p:nvPr>
            <p:ph type="title"/>
          </p:nvPr>
        </p:nvSpPr>
        <p:spPr bwMode="auto">
          <a:xfrm>
            <a:off x="476250" y="376238"/>
            <a:ext cx="8191500" cy="584039"/>
          </a:xfrm>
        </p:spPr>
        <p:txBody>
          <a:bodyPr/>
          <a:lstStyle/>
          <a:p>
            <a:pPr>
              <a:defRPr/>
            </a:pPr>
            <a:r>
              <a:rPr lang="de-DE"/>
              <a:t>Rechtsthemen im FDM</a:t>
            </a:r>
            <a:endParaRPr/>
          </a:p>
        </p:txBody>
      </p:sp>
      <p:sp>
        <p:nvSpPr>
          <p:cNvPr id="170" name="Conceptboard"/>
          <p:cNvSpPr txBox="1">
            <a:spLocks noGrp="1"/>
          </p:cNvSpPr>
          <p:nvPr>
            <p:ph type="body" sz="quarter" idx="21"/>
          </p:nvPr>
        </p:nvSpPr>
        <p:spPr bwMode="auto">
          <a:xfrm>
            <a:off x="538162" y="1452816"/>
            <a:ext cx="8191500" cy="381000"/>
          </a:xfrm>
        </p:spPr>
        <p:txBody>
          <a:bodyPr/>
          <a:lstStyle/>
          <a:p>
            <a:pPr>
              <a:defRPr/>
            </a:pPr>
            <a:r>
              <a:rPr lang="de-DE"/>
              <a:t>6 Richtige</a:t>
            </a:r>
            <a:endParaRPr/>
          </a:p>
        </p:txBody>
      </p:sp>
      <p:sp>
        <p:nvSpPr>
          <p:cNvPr id="169" name="Foliennummer"/>
          <p:cNvSpPr txBox="1">
            <a:spLocks noGrp="1"/>
          </p:cNvSpPr>
          <p:nvPr>
            <p:ph type="sldNum" sz="quarter" idx="2"/>
          </p:nvPr>
        </p:nvSpPr>
        <p:spPr bwMode="auto">
          <a:xfrm>
            <a:off x="2486442" y="4889329"/>
            <a:ext cx="280526" cy="229550"/>
          </a:xfrm>
        </p:spPr>
        <p:txBody>
          <a:bodyPr/>
          <a:lstStyle/>
          <a:p>
            <a:pPr>
              <a:defRPr/>
            </a:pPr>
            <a:fld id="{86CB4B4D-7CA3-9044-876B-883B54F8677D}" type="slidenum">
              <a:rPr lang="de-DE"/>
              <a:t>47</a:t>
            </a:fld>
            <a:endParaRPr lang="de-DE"/>
          </a:p>
        </p:txBody>
      </p:sp>
      <p:sp>
        <p:nvSpPr>
          <p:cNvPr id="2" name="Textfeld 1">
            <a:extLst>
              <a:ext uri="{FF2B5EF4-FFF2-40B4-BE49-F238E27FC236}">
                <a16:creationId xmlns:a16="http://schemas.microsoft.com/office/drawing/2014/main" id="{604008E1-77D0-7010-5596-E9C5F2ABC839}"/>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17.2</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grpSp>
        <p:nvGrpSpPr>
          <p:cNvPr id="8" name="Gruppieren 7"/>
          <p:cNvGrpSpPr/>
          <p:nvPr/>
        </p:nvGrpSpPr>
        <p:grpSpPr bwMode="auto">
          <a:xfrm>
            <a:off x="4644033" y="1415929"/>
            <a:ext cx="4033767" cy="3018080"/>
            <a:chOff x="4644033" y="1415929"/>
            <a:chExt cx="4033767" cy="3018080"/>
          </a:xfrm>
        </p:grpSpPr>
        <p:sp>
          <p:nvSpPr>
            <p:cNvPr id="107" name="Rechteck 106"/>
            <p:cNvSpPr/>
            <p:nvPr/>
          </p:nvSpPr>
          <p:spPr bwMode="auto">
            <a:xfrm>
              <a:off x="4644033" y="1415929"/>
              <a:ext cx="938085" cy="670684"/>
            </a:xfrm>
            <a:prstGeom prst="rect">
              <a:avLst/>
            </a:prstGeom>
            <a:solidFill>
              <a:srgbClr val="3D5CA4"/>
            </a:solidFill>
            <a:ln w="12700" cap="flat" cmpd="sng" algn="ctr">
              <a:solidFill>
                <a:sysClr val="window" lastClr="FFFFFF">
                  <a:hueOff val="0"/>
                  <a:satOff val="0"/>
                  <a:lumOff val="0"/>
                  <a:alphaOff val="0"/>
                </a:sysClr>
              </a:solidFill>
              <a:prstDash val="solid"/>
              <a:miter lim="800000"/>
            </a:ln>
            <a:effectLst/>
          </p:spPr>
          <p:txBody>
            <a:bodyPr/>
            <a:lstStyle/>
            <a:p>
              <a:pPr>
                <a:defRPr/>
              </a:pPr>
              <a:endParaRPr lang="en-GB" sz="1000">
                <a:latin typeface="Calibri"/>
                <a:cs typeface="Calibri"/>
              </a:endParaRPr>
            </a:p>
          </p:txBody>
        </p:sp>
        <p:sp>
          <p:nvSpPr>
            <p:cNvPr id="105" name="Rechteck 104"/>
            <p:cNvSpPr/>
            <p:nvPr/>
          </p:nvSpPr>
          <p:spPr bwMode="auto">
            <a:xfrm>
              <a:off x="5675927" y="1415929"/>
              <a:ext cx="938085" cy="670684"/>
            </a:xfrm>
            <a:prstGeom prst="rect">
              <a:avLst/>
            </a:prstGeom>
            <a:solidFill>
              <a:srgbClr val="3D5CA4"/>
            </a:solidFill>
            <a:ln w="12700" cap="flat" cmpd="sng" algn="ctr">
              <a:solidFill>
                <a:sysClr val="window" lastClr="FFFFFF">
                  <a:hueOff val="0"/>
                  <a:satOff val="0"/>
                  <a:lumOff val="0"/>
                  <a:alphaOff val="0"/>
                </a:sysClr>
              </a:solidFill>
              <a:prstDash val="solid"/>
              <a:miter lim="800000"/>
            </a:ln>
            <a:effectLst/>
          </p:spPr>
          <p:txBody>
            <a:bodyPr/>
            <a:lstStyle/>
            <a:p>
              <a:pPr>
                <a:defRPr/>
              </a:pPr>
              <a:endParaRPr lang="en-GB" sz="1000">
                <a:latin typeface="Calibri"/>
                <a:cs typeface="Calibri"/>
              </a:endParaRPr>
            </a:p>
          </p:txBody>
        </p:sp>
        <p:sp>
          <p:nvSpPr>
            <p:cNvPr id="103" name="Rechteck 102"/>
            <p:cNvSpPr/>
            <p:nvPr/>
          </p:nvSpPr>
          <p:spPr bwMode="auto">
            <a:xfrm>
              <a:off x="6707821" y="1415929"/>
              <a:ext cx="938085" cy="670684"/>
            </a:xfrm>
            <a:prstGeom prst="rect">
              <a:avLst/>
            </a:prstGeom>
            <a:solidFill>
              <a:srgbClr val="3D5CA4"/>
            </a:solidFill>
            <a:ln w="12700" cap="flat" cmpd="sng" algn="ctr">
              <a:solidFill>
                <a:sysClr val="window" lastClr="FFFFFF">
                  <a:hueOff val="0"/>
                  <a:satOff val="0"/>
                  <a:lumOff val="0"/>
                  <a:alphaOff val="0"/>
                </a:sysClr>
              </a:solidFill>
              <a:prstDash val="solid"/>
              <a:miter lim="800000"/>
            </a:ln>
            <a:effectLst/>
          </p:spPr>
          <p:txBody>
            <a:bodyPr/>
            <a:lstStyle/>
            <a:p>
              <a:pPr>
                <a:defRPr/>
              </a:pPr>
              <a:endParaRPr lang="en-GB" sz="1000">
                <a:latin typeface="Calibri"/>
                <a:cs typeface="Calibri"/>
              </a:endParaRPr>
            </a:p>
          </p:txBody>
        </p:sp>
        <p:sp>
          <p:nvSpPr>
            <p:cNvPr id="101" name="Rechteck 100"/>
            <p:cNvSpPr/>
            <p:nvPr/>
          </p:nvSpPr>
          <p:spPr bwMode="auto">
            <a:xfrm>
              <a:off x="7739715" y="1415929"/>
              <a:ext cx="938085" cy="670684"/>
            </a:xfrm>
            <a:prstGeom prst="rect">
              <a:avLst/>
            </a:prstGeom>
            <a:solidFill>
              <a:srgbClr val="3D5CA4"/>
            </a:solidFill>
            <a:ln w="12700" cap="flat" cmpd="sng" algn="ctr">
              <a:solidFill>
                <a:sysClr val="window" lastClr="FFFFFF">
                  <a:hueOff val="0"/>
                  <a:satOff val="0"/>
                  <a:lumOff val="0"/>
                  <a:alphaOff val="0"/>
                </a:sysClr>
              </a:solidFill>
              <a:prstDash val="solid"/>
              <a:miter lim="800000"/>
            </a:ln>
            <a:effectLst/>
          </p:spPr>
          <p:txBody>
            <a:bodyPr/>
            <a:lstStyle/>
            <a:p>
              <a:pPr>
                <a:defRPr/>
              </a:pPr>
              <a:endParaRPr lang="en-GB" sz="1000">
                <a:latin typeface="Calibri"/>
                <a:cs typeface="Calibri"/>
              </a:endParaRPr>
            </a:p>
          </p:txBody>
        </p:sp>
        <p:sp>
          <p:nvSpPr>
            <p:cNvPr id="93" name="Rechteck 92"/>
            <p:cNvSpPr/>
            <p:nvPr/>
          </p:nvSpPr>
          <p:spPr bwMode="auto">
            <a:xfrm>
              <a:off x="7739715" y="2198395"/>
              <a:ext cx="938085" cy="670684"/>
            </a:xfrm>
            <a:prstGeom prst="rect">
              <a:avLst/>
            </a:prstGeom>
            <a:solidFill>
              <a:srgbClr val="3D5CA4"/>
            </a:solidFill>
            <a:ln w="12700" cap="flat" cmpd="sng" algn="ctr">
              <a:solidFill>
                <a:sysClr val="window" lastClr="FFFFFF">
                  <a:hueOff val="0"/>
                  <a:satOff val="0"/>
                  <a:lumOff val="0"/>
                  <a:alphaOff val="0"/>
                </a:sysClr>
              </a:solidFill>
              <a:prstDash val="solid"/>
              <a:miter lim="800000"/>
            </a:ln>
            <a:effectLst/>
          </p:spPr>
          <p:txBody>
            <a:bodyPr/>
            <a:lstStyle/>
            <a:p>
              <a:pPr>
                <a:defRPr/>
              </a:pPr>
              <a:endParaRPr lang="en-GB" sz="1000">
                <a:latin typeface="Calibri"/>
                <a:cs typeface="Calibri"/>
              </a:endParaRPr>
            </a:p>
          </p:txBody>
        </p:sp>
        <p:sp>
          <p:nvSpPr>
            <p:cNvPr id="91" name="Rechteck 90"/>
            <p:cNvSpPr/>
            <p:nvPr/>
          </p:nvSpPr>
          <p:spPr bwMode="auto">
            <a:xfrm>
              <a:off x="4644033" y="2980860"/>
              <a:ext cx="938085" cy="670684"/>
            </a:xfrm>
            <a:prstGeom prst="rect">
              <a:avLst/>
            </a:prstGeom>
            <a:solidFill>
              <a:srgbClr val="3D5CA4"/>
            </a:solidFill>
            <a:ln w="12700" cap="flat" cmpd="sng" algn="ctr">
              <a:solidFill>
                <a:sysClr val="window" lastClr="FFFFFF">
                  <a:hueOff val="0"/>
                  <a:satOff val="0"/>
                  <a:lumOff val="0"/>
                  <a:alphaOff val="0"/>
                </a:sysClr>
              </a:solidFill>
              <a:prstDash val="solid"/>
              <a:miter lim="800000"/>
            </a:ln>
            <a:effectLst/>
          </p:spPr>
          <p:txBody>
            <a:bodyPr/>
            <a:lstStyle/>
            <a:p>
              <a:pPr>
                <a:defRPr/>
              </a:pPr>
              <a:endParaRPr lang="en-GB" sz="1000">
                <a:latin typeface="Calibri"/>
                <a:cs typeface="Calibri"/>
              </a:endParaRPr>
            </a:p>
          </p:txBody>
        </p:sp>
        <p:sp>
          <p:nvSpPr>
            <p:cNvPr id="89" name="Rechteck 88"/>
            <p:cNvSpPr/>
            <p:nvPr/>
          </p:nvSpPr>
          <p:spPr bwMode="auto">
            <a:xfrm>
              <a:off x="5675927" y="2980860"/>
              <a:ext cx="938085" cy="670684"/>
            </a:xfrm>
            <a:prstGeom prst="rect">
              <a:avLst/>
            </a:prstGeom>
            <a:solidFill>
              <a:srgbClr val="3D5CA4"/>
            </a:solidFill>
            <a:ln w="12700" cap="flat" cmpd="sng" algn="ctr">
              <a:solidFill>
                <a:sysClr val="window" lastClr="FFFFFF">
                  <a:hueOff val="0"/>
                  <a:satOff val="0"/>
                  <a:lumOff val="0"/>
                  <a:alphaOff val="0"/>
                </a:sysClr>
              </a:solidFill>
              <a:prstDash val="solid"/>
              <a:miter lim="800000"/>
            </a:ln>
            <a:effectLst/>
          </p:spPr>
          <p:txBody>
            <a:bodyPr/>
            <a:lstStyle/>
            <a:p>
              <a:pPr>
                <a:defRPr/>
              </a:pPr>
              <a:endParaRPr lang="en-GB" sz="1000">
                <a:latin typeface="Calibri"/>
                <a:cs typeface="Calibri"/>
              </a:endParaRPr>
            </a:p>
          </p:txBody>
        </p:sp>
        <p:sp>
          <p:nvSpPr>
            <p:cNvPr id="87" name="Rechteck 86"/>
            <p:cNvSpPr/>
            <p:nvPr/>
          </p:nvSpPr>
          <p:spPr bwMode="auto">
            <a:xfrm>
              <a:off x="6707821" y="2980860"/>
              <a:ext cx="938085" cy="670684"/>
            </a:xfrm>
            <a:prstGeom prst="rect">
              <a:avLst/>
            </a:prstGeom>
            <a:solidFill>
              <a:srgbClr val="3D5CA4"/>
            </a:solidFill>
            <a:ln w="12700" cap="flat" cmpd="sng" algn="ctr">
              <a:solidFill>
                <a:sysClr val="window" lastClr="FFFFFF">
                  <a:hueOff val="0"/>
                  <a:satOff val="0"/>
                  <a:lumOff val="0"/>
                  <a:alphaOff val="0"/>
                </a:sysClr>
              </a:solidFill>
              <a:prstDash val="solid"/>
              <a:miter lim="800000"/>
            </a:ln>
            <a:effectLst/>
          </p:spPr>
          <p:txBody>
            <a:bodyPr/>
            <a:lstStyle/>
            <a:p>
              <a:pPr>
                <a:defRPr/>
              </a:pPr>
              <a:endParaRPr lang="en-GB" sz="1000">
                <a:latin typeface="Calibri"/>
                <a:cs typeface="Calibri"/>
              </a:endParaRPr>
            </a:p>
          </p:txBody>
        </p:sp>
        <p:sp>
          <p:nvSpPr>
            <p:cNvPr id="85" name="Rechteck 84"/>
            <p:cNvSpPr/>
            <p:nvPr/>
          </p:nvSpPr>
          <p:spPr bwMode="auto">
            <a:xfrm>
              <a:off x="7739715" y="2980860"/>
              <a:ext cx="938085" cy="670684"/>
            </a:xfrm>
            <a:prstGeom prst="rect">
              <a:avLst/>
            </a:prstGeom>
            <a:solidFill>
              <a:srgbClr val="3D5CA4"/>
            </a:solidFill>
            <a:ln w="12700" cap="flat" cmpd="sng" algn="ctr">
              <a:solidFill>
                <a:sysClr val="window" lastClr="FFFFFF">
                  <a:hueOff val="0"/>
                  <a:satOff val="0"/>
                  <a:lumOff val="0"/>
                  <a:alphaOff val="0"/>
                </a:sysClr>
              </a:solidFill>
              <a:prstDash val="solid"/>
              <a:miter lim="800000"/>
            </a:ln>
            <a:effectLst/>
          </p:spPr>
          <p:txBody>
            <a:bodyPr/>
            <a:lstStyle/>
            <a:p>
              <a:pPr>
                <a:defRPr/>
              </a:pPr>
              <a:endParaRPr lang="en-GB" sz="1000">
                <a:latin typeface="Calibri"/>
                <a:cs typeface="Calibri"/>
              </a:endParaRPr>
            </a:p>
          </p:txBody>
        </p:sp>
        <p:sp>
          <p:nvSpPr>
            <p:cNvPr id="83" name="Rechteck 82"/>
            <p:cNvSpPr/>
            <p:nvPr/>
          </p:nvSpPr>
          <p:spPr bwMode="auto">
            <a:xfrm>
              <a:off x="4644033" y="3763325"/>
              <a:ext cx="938085" cy="670684"/>
            </a:xfrm>
            <a:prstGeom prst="rect">
              <a:avLst/>
            </a:prstGeom>
            <a:solidFill>
              <a:srgbClr val="3D5CA4"/>
            </a:solidFill>
            <a:ln w="12700" cap="flat" cmpd="sng" algn="ctr">
              <a:solidFill>
                <a:sysClr val="window" lastClr="FFFFFF">
                  <a:hueOff val="0"/>
                  <a:satOff val="0"/>
                  <a:lumOff val="0"/>
                  <a:alphaOff val="0"/>
                </a:sysClr>
              </a:solidFill>
              <a:prstDash val="solid"/>
              <a:miter lim="800000"/>
            </a:ln>
            <a:effectLst/>
          </p:spPr>
          <p:txBody>
            <a:bodyPr/>
            <a:lstStyle/>
            <a:p>
              <a:pPr>
                <a:defRPr/>
              </a:pPr>
              <a:endParaRPr lang="en-GB" sz="1000">
                <a:latin typeface="Calibri"/>
                <a:cs typeface="Calibri"/>
              </a:endParaRPr>
            </a:p>
          </p:txBody>
        </p:sp>
        <p:sp>
          <p:nvSpPr>
            <p:cNvPr id="81" name="Rechteck 80"/>
            <p:cNvSpPr/>
            <p:nvPr/>
          </p:nvSpPr>
          <p:spPr bwMode="auto">
            <a:xfrm>
              <a:off x="5675927" y="3763325"/>
              <a:ext cx="938085" cy="670684"/>
            </a:xfrm>
            <a:prstGeom prst="rect">
              <a:avLst/>
            </a:prstGeom>
            <a:solidFill>
              <a:srgbClr val="3D5CA4"/>
            </a:solidFill>
            <a:ln w="12700" cap="flat" cmpd="sng" algn="ctr">
              <a:solidFill>
                <a:sysClr val="window" lastClr="FFFFFF">
                  <a:hueOff val="0"/>
                  <a:satOff val="0"/>
                  <a:lumOff val="0"/>
                  <a:alphaOff val="0"/>
                </a:sysClr>
              </a:solidFill>
              <a:prstDash val="solid"/>
              <a:miter lim="800000"/>
            </a:ln>
            <a:effectLst/>
          </p:spPr>
          <p:txBody>
            <a:bodyPr/>
            <a:lstStyle/>
            <a:p>
              <a:pPr>
                <a:defRPr/>
              </a:pPr>
              <a:endParaRPr lang="en-GB" sz="1000">
                <a:latin typeface="Calibri"/>
                <a:cs typeface="Calibri"/>
              </a:endParaRPr>
            </a:p>
          </p:txBody>
        </p:sp>
        <p:sp>
          <p:nvSpPr>
            <p:cNvPr id="79" name="Rechteck 78"/>
            <p:cNvSpPr/>
            <p:nvPr/>
          </p:nvSpPr>
          <p:spPr bwMode="auto">
            <a:xfrm>
              <a:off x="6707821" y="3763325"/>
              <a:ext cx="938085" cy="670684"/>
            </a:xfrm>
            <a:prstGeom prst="rect">
              <a:avLst/>
            </a:prstGeom>
            <a:solidFill>
              <a:srgbClr val="3D5CA4"/>
            </a:solidFill>
            <a:ln w="12700" cap="flat" cmpd="sng" algn="ctr">
              <a:solidFill>
                <a:sysClr val="window" lastClr="FFFFFF">
                  <a:hueOff val="0"/>
                  <a:satOff val="0"/>
                  <a:lumOff val="0"/>
                  <a:alphaOff val="0"/>
                </a:sysClr>
              </a:solidFill>
              <a:prstDash val="solid"/>
              <a:miter lim="800000"/>
            </a:ln>
            <a:effectLst/>
          </p:spPr>
          <p:txBody>
            <a:bodyPr/>
            <a:lstStyle/>
            <a:p>
              <a:pPr>
                <a:defRPr/>
              </a:pPr>
              <a:endParaRPr lang="en-GB" sz="1000">
                <a:latin typeface="Calibri"/>
                <a:cs typeface="Calibri"/>
              </a:endParaRPr>
            </a:p>
          </p:txBody>
        </p:sp>
        <p:sp>
          <p:nvSpPr>
            <p:cNvPr id="108" name="Rechteck 107"/>
            <p:cNvSpPr/>
            <p:nvPr/>
          </p:nvSpPr>
          <p:spPr bwMode="auto">
            <a:xfrm>
              <a:off x="4644033" y="1415929"/>
              <a:ext cx="938085" cy="670684"/>
            </a:xfrm>
            <a:prstGeom prst="rect">
              <a:avLst/>
            </a:prstGeom>
            <a:noFill/>
            <a:ln>
              <a:noFill/>
            </a:ln>
            <a:effectLst/>
          </p:spPr>
          <p:txBody>
            <a:bodyPr spcFirstLastPara="0" vert="horz" wrap="square" lIns="15715" tIns="15715" rIns="15715" bIns="15715" numCol="1" spcCol="1270" rtlCol="0" fromWordArt="0" anchor="ctr" anchorCtr="0" forceAA="0" compatLnSpc="0">
              <a:noAutofit/>
            </a:bodyPr>
            <a:lstStyle/>
            <a:p>
              <a:pPr defTabSz="1050131">
                <a:lnSpc>
                  <a:spcPct val="90000"/>
                </a:lnSpc>
                <a:spcBef>
                  <a:spcPts val="0"/>
                </a:spcBef>
                <a:defRPr/>
              </a:pPr>
              <a:r>
                <a:rPr lang="ru-RU" sz="1000">
                  <a:solidFill>
                    <a:sysClr val="window" lastClr="FFFFFF"/>
                  </a:solidFill>
                  <a:latin typeface="Calibri"/>
                  <a:cs typeface="Calibri"/>
                </a:rPr>
                <a:t>Urheberrecht</a:t>
              </a:r>
              <a:endParaRPr sz="1000">
                <a:solidFill>
                  <a:sysClr val="window" lastClr="FFFFFF"/>
                </a:solidFill>
                <a:latin typeface="Calibri"/>
                <a:cs typeface="Calibri"/>
              </a:endParaRPr>
            </a:p>
          </p:txBody>
        </p:sp>
        <p:sp>
          <p:nvSpPr>
            <p:cNvPr id="106" name="Rechteck 105"/>
            <p:cNvSpPr/>
            <p:nvPr/>
          </p:nvSpPr>
          <p:spPr bwMode="auto">
            <a:xfrm>
              <a:off x="5675927" y="1415929"/>
              <a:ext cx="938085" cy="670684"/>
            </a:xfrm>
            <a:prstGeom prst="rect">
              <a:avLst/>
            </a:prstGeom>
            <a:noFill/>
            <a:ln>
              <a:noFill/>
            </a:ln>
            <a:effectLst/>
          </p:spPr>
          <p:txBody>
            <a:bodyPr spcFirstLastPara="0" vert="horz" wrap="square" lIns="15715" tIns="15715" rIns="15715" bIns="15715" numCol="1" spcCol="1270" rtlCol="0" fromWordArt="0" anchor="ctr" anchorCtr="0" forceAA="0" compatLnSpc="0">
              <a:noAutofit/>
            </a:bodyPr>
            <a:lstStyle/>
            <a:p>
              <a:pPr defTabSz="1050131">
                <a:lnSpc>
                  <a:spcPct val="90000"/>
                </a:lnSpc>
                <a:spcBef>
                  <a:spcPts val="0"/>
                </a:spcBef>
                <a:defRPr/>
              </a:pPr>
              <a:r>
                <a:rPr lang="ru-RU" sz="1000" dirty="0">
                  <a:solidFill>
                    <a:sysClr val="window" lastClr="FFFFFF"/>
                  </a:solidFill>
                  <a:latin typeface="Calibri"/>
                  <a:cs typeface="Calibri"/>
                </a:rPr>
                <a:t>Patentrecht</a:t>
              </a:r>
              <a:endParaRPr sz="1000" dirty="0">
                <a:solidFill>
                  <a:sysClr val="window" lastClr="FFFFFF"/>
                </a:solidFill>
                <a:latin typeface="Calibri"/>
                <a:cs typeface="Calibri"/>
              </a:endParaRPr>
            </a:p>
          </p:txBody>
        </p:sp>
        <p:sp>
          <p:nvSpPr>
            <p:cNvPr id="104" name="Rechteck 103"/>
            <p:cNvSpPr/>
            <p:nvPr/>
          </p:nvSpPr>
          <p:spPr bwMode="auto">
            <a:xfrm>
              <a:off x="6707821" y="1415929"/>
              <a:ext cx="938085" cy="670684"/>
            </a:xfrm>
            <a:prstGeom prst="rect">
              <a:avLst/>
            </a:prstGeom>
            <a:noFill/>
            <a:ln>
              <a:noFill/>
            </a:ln>
            <a:effectLst/>
          </p:spPr>
          <p:txBody>
            <a:bodyPr spcFirstLastPara="0" vert="horz" wrap="square" lIns="15715" tIns="15715" rIns="15715" bIns="15715" numCol="1" spcCol="1270" rtlCol="0" fromWordArt="0" anchor="ctr" anchorCtr="0" forceAA="0" compatLnSpc="0">
              <a:noAutofit/>
            </a:bodyPr>
            <a:lstStyle/>
            <a:p>
              <a:pPr defTabSz="1050131">
                <a:lnSpc>
                  <a:spcPct val="90000"/>
                </a:lnSpc>
                <a:spcBef>
                  <a:spcPts val="0"/>
                </a:spcBef>
                <a:defRPr/>
              </a:pPr>
              <a:r>
                <a:rPr lang="ru-RU" sz="1000">
                  <a:solidFill>
                    <a:sysClr val="window" lastClr="FFFFFF"/>
                  </a:solidFill>
                  <a:latin typeface="Calibri"/>
                  <a:cs typeface="Calibri"/>
                </a:rPr>
                <a:t>Persönlichkeits</a:t>
              </a:r>
              <a:r>
                <a:rPr lang="de-DE" sz="1000">
                  <a:solidFill>
                    <a:sysClr val="window" lastClr="FFFFFF"/>
                  </a:solidFill>
                  <a:latin typeface="Calibri"/>
                  <a:cs typeface="Calibri"/>
                </a:rPr>
                <a:t>-</a:t>
              </a:r>
              <a:r>
                <a:rPr lang="ru-RU" sz="1000">
                  <a:solidFill>
                    <a:sysClr val="window" lastClr="FFFFFF"/>
                  </a:solidFill>
                  <a:latin typeface="Calibri"/>
                  <a:cs typeface="Calibri"/>
                </a:rPr>
                <a:t>recht</a:t>
              </a:r>
              <a:endParaRPr sz="1000">
                <a:solidFill>
                  <a:sysClr val="window" lastClr="FFFFFF"/>
                </a:solidFill>
                <a:latin typeface="Calibri"/>
                <a:cs typeface="Calibri"/>
              </a:endParaRPr>
            </a:p>
          </p:txBody>
        </p:sp>
        <p:sp>
          <p:nvSpPr>
            <p:cNvPr id="102" name="Rechteck 101"/>
            <p:cNvSpPr/>
            <p:nvPr/>
          </p:nvSpPr>
          <p:spPr bwMode="auto">
            <a:xfrm>
              <a:off x="7739715" y="1415929"/>
              <a:ext cx="938085" cy="670684"/>
            </a:xfrm>
            <a:prstGeom prst="rect">
              <a:avLst/>
            </a:prstGeom>
            <a:noFill/>
            <a:ln>
              <a:noFill/>
            </a:ln>
            <a:effectLst/>
          </p:spPr>
          <p:txBody>
            <a:bodyPr spcFirstLastPara="0" vert="horz" wrap="square" lIns="15715" tIns="15715" rIns="15715" bIns="15715" numCol="1" spcCol="1270" rtlCol="0" fromWordArt="0" anchor="ctr" anchorCtr="0" forceAA="0" compatLnSpc="0">
              <a:noAutofit/>
            </a:bodyPr>
            <a:lstStyle/>
            <a:p>
              <a:pPr defTabSz="1050131">
                <a:lnSpc>
                  <a:spcPct val="90000"/>
                </a:lnSpc>
                <a:spcBef>
                  <a:spcPts val="0"/>
                </a:spcBef>
                <a:defRPr/>
              </a:pPr>
              <a:r>
                <a:rPr lang="ru-RU" sz="1000">
                  <a:solidFill>
                    <a:sysClr val="window" lastClr="FFFFFF"/>
                  </a:solidFill>
                  <a:latin typeface="Calibri"/>
                  <a:cs typeface="Calibri"/>
                </a:rPr>
                <a:t>Datenschutz</a:t>
              </a:r>
              <a:endParaRPr sz="1000">
                <a:solidFill>
                  <a:sysClr val="window" lastClr="FFFFFF"/>
                </a:solidFill>
                <a:latin typeface="Calibri"/>
                <a:cs typeface="Calibri"/>
              </a:endParaRPr>
            </a:p>
          </p:txBody>
        </p:sp>
        <p:sp>
          <p:nvSpPr>
            <p:cNvPr id="99" name="Rechteck 98"/>
            <p:cNvSpPr/>
            <p:nvPr/>
          </p:nvSpPr>
          <p:spPr bwMode="auto">
            <a:xfrm>
              <a:off x="4644033" y="2198395"/>
              <a:ext cx="938085" cy="670684"/>
            </a:xfrm>
            <a:prstGeom prst="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p:spPr>
          <p:txBody>
            <a:bodyPr/>
            <a:lstStyle/>
            <a:p>
              <a:pPr>
                <a:defRPr/>
              </a:pPr>
              <a:endParaRPr lang="en-GB" sz="1000">
                <a:latin typeface="Calibri"/>
                <a:cs typeface="Calibri"/>
              </a:endParaRPr>
            </a:p>
          </p:txBody>
        </p:sp>
        <p:sp>
          <p:nvSpPr>
            <p:cNvPr id="97" name="Rechteck 96"/>
            <p:cNvSpPr/>
            <p:nvPr/>
          </p:nvSpPr>
          <p:spPr bwMode="auto">
            <a:xfrm>
              <a:off x="5675927" y="2198395"/>
              <a:ext cx="938085" cy="670684"/>
            </a:xfrm>
            <a:prstGeom prst="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p:spPr>
          <p:txBody>
            <a:bodyPr/>
            <a:lstStyle/>
            <a:p>
              <a:pPr>
                <a:defRPr/>
              </a:pPr>
              <a:endParaRPr lang="en-GB" sz="1000">
                <a:latin typeface="Calibri"/>
                <a:cs typeface="Calibri"/>
              </a:endParaRPr>
            </a:p>
          </p:txBody>
        </p:sp>
        <p:sp>
          <p:nvSpPr>
            <p:cNvPr id="95" name="Rechteck 94"/>
            <p:cNvSpPr/>
            <p:nvPr/>
          </p:nvSpPr>
          <p:spPr bwMode="auto">
            <a:xfrm>
              <a:off x="6707821" y="2198395"/>
              <a:ext cx="938085" cy="670684"/>
            </a:xfrm>
            <a:prstGeom prst="rect">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p:spPr>
          <p:txBody>
            <a:bodyPr/>
            <a:lstStyle/>
            <a:p>
              <a:pPr>
                <a:defRPr/>
              </a:pPr>
              <a:endParaRPr lang="en-GB" sz="1000">
                <a:latin typeface="Calibri"/>
                <a:cs typeface="Calibri"/>
              </a:endParaRPr>
            </a:p>
          </p:txBody>
        </p:sp>
        <p:sp>
          <p:nvSpPr>
            <p:cNvPr id="94" name="Rechteck 93"/>
            <p:cNvSpPr/>
            <p:nvPr/>
          </p:nvSpPr>
          <p:spPr bwMode="auto">
            <a:xfrm>
              <a:off x="7739715" y="2198395"/>
              <a:ext cx="938085" cy="670684"/>
            </a:xfrm>
            <a:prstGeom prst="rect">
              <a:avLst/>
            </a:prstGeom>
            <a:noFill/>
            <a:ln>
              <a:noFill/>
            </a:ln>
            <a:effectLst/>
          </p:spPr>
          <p:txBody>
            <a:bodyPr spcFirstLastPara="0" vert="horz" wrap="square" lIns="15715" tIns="15715" rIns="15715" bIns="15715" numCol="1" spcCol="1270" anchor="ctr" anchorCtr="0">
              <a:noAutofit/>
            </a:bodyPr>
            <a:lstStyle/>
            <a:p>
              <a:pPr defTabSz="1050131">
                <a:lnSpc>
                  <a:spcPct val="90000"/>
                </a:lnSpc>
                <a:spcBef>
                  <a:spcPts val="0"/>
                </a:spcBef>
                <a:defRPr/>
              </a:pPr>
              <a:r>
                <a:rPr lang="de-DE" sz="1000">
                  <a:solidFill>
                    <a:sysClr val="window" lastClr="FFFFFF"/>
                  </a:solidFill>
                  <a:latin typeface="Calibri"/>
                  <a:cs typeface="Calibri"/>
                </a:rPr>
                <a:t>Lizenzierung</a:t>
              </a:r>
              <a:endParaRPr sz="1000">
                <a:solidFill>
                  <a:sysClr val="window" lastClr="FFFFFF"/>
                </a:solidFill>
                <a:latin typeface="Calibri"/>
                <a:cs typeface="Calibri"/>
              </a:endParaRPr>
            </a:p>
          </p:txBody>
        </p:sp>
        <p:sp>
          <p:nvSpPr>
            <p:cNvPr id="92" name="Rechteck 91"/>
            <p:cNvSpPr/>
            <p:nvPr/>
          </p:nvSpPr>
          <p:spPr bwMode="auto">
            <a:xfrm>
              <a:off x="4644033" y="2980860"/>
              <a:ext cx="938085" cy="670684"/>
            </a:xfrm>
            <a:prstGeom prst="rect">
              <a:avLst/>
            </a:prstGeom>
            <a:noFill/>
            <a:ln>
              <a:noFill/>
            </a:ln>
            <a:effectLst/>
          </p:spPr>
          <p:txBody>
            <a:bodyPr spcFirstLastPara="0" vert="horz" wrap="square" lIns="15715" tIns="15715" rIns="15715" bIns="15715" numCol="1" spcCol="1270" anchor="ctr" anchorCtr="0">
              <a:noAutofit/>
            </a:bodyPr>
            <a:lstStyle/>
            <a:p>
              <a:pPr defTabSz="1050131">
                <a:lnSpc>
                  <a:spcPct val="90000"/>
                </a:lnSpc>
                <a:spcBef>
                  <a:spcPts val="0"/>
                </a:spcBef>
                <a:defRPr/>
              </a:pPr>
              <a:r>
                <a:rPr lang="de-DE" sz="1000">
                  <a:solidFill>
                    <a:sysClr val="window" lastClr="FFFFFF"/>
                  </a:solidFill>
                  <a:latin typeface="Calibri"/>
                  <a:cs typeface="Calibri"/>
                </a:rPr>
                <a:t>Policies</a:t>
              </a:r>
              <a:endParaRPr sz="1000">
                <a:solidFill>
                  <a:sysClr val="window" lastClr="FFFFFF"/>
                </a:solidFill>
                <a:latin typeface="Calibri"/>
                <a:cs typeface="Calibri"/>
              </a:endParaRPr>
            </a:p>
          </p:txBody>
        </p:sp>
        <p:sp>
          <p:nvSpPr>
            <p:cNvPr id="90" name="Rechteck 89"/>
            <p:cNvSpPr/>
            <p:nvPr/>
          </p:nvSpPr>
          <p:spPr bwMode="auto">
            <a:xfrm>
              <a:off x="5675927" y="2980860"/>
              <a:ext cx="938085" cy="670684"/>
            </a:xfrm>
            <a:prstGeom prst="rect">
              <a:avLst/>
            </a:prstGeom>
            <a:noFill/>
            <a:ln>
              <a:noFill/>
            </a:ln>
            <a:effectLst/>
          </p:spPr>
          <p:txBody>
            <a:bodyPr spcFirstLastPara="0" vert="horz" wrap="square" lIns="15715" tIns="15715" rIns="15715" bIns="15715" numCol="1" spcCol="1270" anchor="ctr" anchorCtr="0">
              <a:noAutofit/>
            </a:bodyPr>
            <a:lstStyle/>
            <a:p>
              <a:pPr defTabSz="1050131">
                <a:lnSpc>
                  <a:spcPct val="90000"/>
                </a:lnSpc>
                <a:spcBef>
                  <a:spcPts val="0"/>
                </a:spcBef>
                <a:defRPr/>
              </a:pPr>
              <a:r>
                <a:rPr lang="de-DE" sz="1000">
                  <a:solidFill>
                    <a:sysClr val="window" lastClr="FFFFFF"/>
                  </a:solidFill>
                  <a:latin typeface="Calibri"/>
                  <a:cs typeface="Calibri"/>
                </a:rPr>
                <a:t>Förder-bedingungen</a:t>
              </a:r>
              <a:endParaRPr sz="1000">
                <a:solidFill>
                  <a:sysClr val="window" lastClr="FFFFFF"/>
                </a:solidFill>
                <a:latin typeface="Calibri"/>
                <a:cs typeface="Calibri"/>
              </a:endParaRPr>
            </a:p>
          </p:txBody>
        </p:sp>
        <p:sp>
          <p:nvSpPr>
            <p:cNvPr id="88" name="Rechteck 87"/>
            <p:cNvSpPr/>
            <p:nvPr/>
          </p:nvSpPr>
          <p:spPr bwMode="auto">
            <a:xfrm>
              <a:off x="6707821" y="2980860"/>
              <a:ext cx="938085" cy="670684"/>
            </a:xfrm>
            <a:prstGeom prst="rect">
              <a:avLst/>
            </a:prstGeom>
            <a:noFill/>
            <a:ln>
              <a:noFill/>
            </a:ln>
            <a:effectLst/>
          </p:spPr>
          <p:txBody>
            <a:bodyPr spcFirstLastPara="0" vert="horz" wrap="square" lIns="15715" tIns="15715" rIns="15715" bIns="15715" numCol="1" spcCol="1270" anchor="ctr" anchorCtr="0">
              <a:noAutofit/>
            </a:bodyPr>
            <a:lstStyle/>
            <a:p>
              <a:pPr defTabSz="1050131">
                <a:lnSpc>
                  <a:spcPct val="90000"/>
                </a:lnSpc>
                <a:spcBef>
                  <a:spcPts val="0"/>
                </a:spcBef>
                <a:defRPr/>
              </a:pPr>
              <a:r>
                <a:rPr lang="de-DE" sz="1000">
                  <a:solidFill>
                    <a:sysClr val="window" lastClr="FFFFFF"/>
                  </a:solidFill>
                  <a:latin typeface="Calibri"/>
                  <a:cs typeface="Calibri"/>
                </a:rPr>
                <a:t>Arbeits- und Dienstrecht</a:t>
              </a:r>
              <a:endParaRPr sz="1000">
                <a:solidFill>
                  <a:sysClr val="window" lastClr="FFFFFF"/>
                </a:solidFill>
                <a:latin typeface="Calibri"/>
                <a:cs typeface="Calibri"/>
              </a:endParaRPr>
            </a:p>
          </p:txBody>
        </p:sp>
        <p:sp>
          <p:nvSpPr>
            <p:cNvPr id="86" name="Rechteck 85"/>
            <p:cNvSpPr/>
            <p:nvPr/>
          </p:nvSpPr>
          <p:spPr bwMode="auto">
            <a:xfrm>
              <a:off x="7739715" y="2980860"/>
              <a:ext cx="938085" cy="670684"/>
            </a:xfrm>
            <a:prstGeom prst="rect">
              <a:avLst/>
            </a:prstGeom>
            <a:noFill/>
            <a:ln>
              <a:noFill/>
            </a:ln>
            <a:effectLst/>
          </p:spPr>
          <p:txBody>
            <a:bodyPr spcFirstLastPara="0" vert="horz" wrap="square" lIns="15715" tIns="15715" rIns="15715" bIns="15715" numCol="1" spcCol="1270" anchor="ctr" anchorCtr="0">
              <a:noAutofit/>
            </a:bodyPr>
            <a:lstStyle/>
            <a:p>
              <a:pPr defTabSz="1050131">
                <a:lnSpc>
                  <a:spcPct val="90000"/>
                </a:lnSpc>
                <a:spcBef>
                  <a:spcPts val="0"/>
                </a:spcBef>
                <a:defRPr/>
              </a:pPr>
              <a:r>
                <a:rPr lang="de-DE" sz="1000">
                  <a:solidFill>
                    <a:sysClr val="window" lastClr="FFFFFF"/>
                  </a:solidFill>
                  <a:latin typeface="Calibri"/>
                  <a:cs typeface="Calibri"/>
                </a:rPr>
                <a:t>Vertragsrecht</a:t>
              </a:r>
              <a:endParaRPr sz="1000">
                <a:solidFill>
                  <a:sysClr val="window" lastClr="FFFFFF"/>
                </a:solidFill>
                <a:latin typeface="Calibri"/>
                <a:cs typeface="Calibri"/>
              </a:endParaRPr>
            </a:p>
          </p:txBody>
        </p:sp>
        <p:sp>
          <p:nvSpPr>
            <p:cNvPr id="84" name="Rechteck 83"/>
            <p:cNvSpPr/>
            <p:nvPr/>
          </p:nvSpPr>
          <p:spPr bwMode="auto">
            <a:xfrm>
              <a:off x="4644033" y="3763325"/>
              <a:ext cx="938085" cy="670684"/>
            </a:xfrm>
            <a:prstGeom prst="rect">
              <a:avLst/>
            </a:prstGeom>
            <a:noFill/>
            <a:ln>
              <a:noFill/>
            </a:ln>
            <a:effectLst/>
          </p:spPr>
          <p:txBody>
            <a:bodyPr spcFirstLastPara="0" vert="horz" wrap="square" lIns="15715" tIns="15715" rIns="15715" bIns="15715" numCol="1" spcCol="1270" anchor="ctr" anchorCtr="0">
              <a:noAutofit/>
            </a:bodyPr>
            <a:lstStyle/>
            <a:p>
              <a:pPr defTabSz="1050131">
                <a:lnSpc>
                  <a:spcPct val="90000"/>
                </a:lnSpc>
                <a:spcBef>
                  <a:spcPts val="0"/>
                </a:spcBef>
                <a:defRPr/>
              </a:pPr>
              <a:r>
                <a:rPr lang="de-DE" sz="1000">
                  <a:solidFill>
                    <a:sysClr val="window" lastClr="FFFFFF"/>
                  </a:solidFill>
                  <a:latin typeface="Calibri"/>
                  <a:cs typeface="Calibri"/>
                </a:rPr>
                <a:t>Patentrecht</a:t>
              </a:r>
              <a:endParaRPr sz="1000">
                <a:solidFill>
                  <a:sysClr val="window" lastClr="FFFFFF"/>
                </a:solidFill>
                <a:latin typeface="Calibri"/>
                <a:cs typeface="Calibri"/>
              </a:endParaRPr>
            </a:p>
          </p:txBody>
        </p:sp>
        <p:sp>
          <p:nvSpPr>
            <p:cNvPr id="82" name="Rechteck 81"/>
            <p:cNvSpPr/>
            <p:nvPr/>
          </p:nvSpPr>
          <p:spPr bwMode="auto">
            <a:xfrm>
              <a:off x="5675927" y="3763325"/>
              <a:ext cx="938085" cy="670684"/>
            </a:xfrm>
            <a:prstGeom prst="rect">
              <a:avLst/>
            </a:prstGeom>
            <a:noFill/>
            <a:ln>
              <a:noFill/>
            </a:ln>
            <a:effectLst/>
          </p:spPr>
          <p:txBody>
            <a:bodyPr spcFirstLastPara="0" vert="horz" wrap="square" lIns="15715" tIns="15715" rIns="15715" bIns="15715" numCol="1" spcCol="1270" anchor="ctr" anchorCtr="0">
              <a:noAutofit/>
            </a:bodyPr>
            <a:lstStyle/>
            <a:p>
              <a:pPr defTabSz="1050131">
                <a:lnSpc>
                  <a:spcPct val="90000"/>
                </a:lnSpc>
                <a:spcBef>
                  <a:spcPts val="0"/>
                </a:spcBef>
                <a:defRPr/>
              </a:pPr>
              <a:r>
                <a:rPr lang="de-DE" sz="1000">
                  <a:solidFill>
                    <a:sysClr val="window" lastClr="FFFFFF"/>
                  </a:solidFill>
                  <a:latin typeface="Calibri"/>
                  <a:cs typeface="Calibri"/>
                </a:rPr>
                <a:t>Wettbewerbs-recht</a:t>
              </a:r>
              <a:endParaRPr sz="1000">
                <a:solidFill>
                  <a:sysClr val="window" lastClr="FFFFFF"/>
                </a:solidFill>
                <a:latin typeface="Calibri"/>
                <a:cs typeface="Calibri"/>
              </a:endParaRPr>
            </a:p>
          </p:txBody>
        </p:sp>
        <p:sp>
          <p:nvSpPr>
            <p:cNvPr id="80" name="Rechteck 79"/>
            <p:cNvSpPr/>
            <p:nvPr/>
          </p:nvSpPr>
          <p:spPr bwMode="auto">
            <a:xfrm>
              <a:off x="6707821" y="3763325"/>
              <a:ext cx="938085" cy="670684"/>
            </a:xfrm>
            <a:prstGeom prst="rect">
              <a:avLst/>
            </a:prstGeom>
            <a:noFill/>
            <a:ln>
              <a:noFill/>
            </a:ln>
            <a:effectLst/>
          </p:spPr>
          <p:txBody>
            <a:bodyPr spcFirstLastPara="0" vert="horz" wrap="square" lIns="15715" tIns="15715" rIns="15715" bIns="15715" numCol="1" spcCol="1270" anchor="ctr" anchorCtr="0">
              <a:noAutofit/>
            </a:bodyPr>
            <a:lstStyle/>
            <a:p>
              <a:pPr defTabSz="1050131">
                <a:lnSpc>
                  <a:spcPct val="90000"/>
                </a:lnSpc>
                <a:spcBef>
                  <a:spcPts val="0"/>
                </a:spcBef>
                <a:defRPr/>
              </a:pPr>
              <a:r>
                <a:rPr lang="de-DE" sz="1000">
                  <a:solidFill>
                    <a:sysClr val="window" lastClr="FFFFFF"/>
                  </a:solidFill>
                  <a:latin typeface="Calibri"/>
                  <a:cs typeface="Calibri"/>
                </a:rPr>
                <a:t>Internationales Recht</a:t>
              </a:r>
              <a:endParaRPr sz="1000">
                <a:solidFill>
                  <a:sysClr val="window" lastClr="FFFFFF"/>
                </a:solidFill>
                <a:latin typeface="Calibri"/>
                <a:cs typeface="Calibri"/>
              </a:endParaRPr>
            </a:p>
          </p:txBody>
        </p:sp>
        <p:sp>
          <p:nvSpPr>
            <p:cNvPr id="100" name="Rechteck 99"/>
            <p:cNvSpPr/>
            <p:nvPr/>
          </p:nvSpPr>
          <p:spPr bwMode="auto">
            <a:xfrm>
              <a:off x="4644033" y="2198395"/>
              <a:ext cx="938085" cy="670684"/>
            </a:xfrm>
            <a:prstGeom prst="rect">
              <a:avLst/>
            </a:prstGeom>
            <a:solidFill>
              <a:srgbClr val="3D5CA4"/>
            </a:solidFill>
            <a:ln>
              <a:noFill/>
            </a:ln>
            <a:effectLst/>
          </p:spPr>
          <p:txBody>
            <a:bodyPr spcFirstLastPara="0" vert="horz" wrap="square" lIns="15715" tIns="15715" rIns="15715" bIns="15715" numCol="1" spcCol="1270" rtlCol="0" fromWordArt="0" anchor="ctr" anchorCtr="0" forceAA="0" compatLnSpc="0">
              <a:noAutofit/>
            </a:bodyPr>
            <a:lstStyle/>
            <a:p>
              <a:pPr defTabSz="1050131">
                <a:lnSpc>
                  <a:spcPct val="90000"/>
                </a:lnSpc>
                <a:spcBef>
                  <a:spcPts val="0"/>
                </a:spcBef>
                <a:defRPr/>
              </a:pPr>
              <a:r>
                <a:rPr lang="ru-RU" sz="1000">
                  <a:solidFill>
                    <a:sysClr val="window" lastClr="FFFFFF"/>
                  </a:solidFill>
                  <a:latin typeface="Calibri"/>
                  <a:cs typeface="Calibri"/>
                </a:rPr>
                <a:t>Datensicherheit</a:t>
              </a:r>
              <a:endParaRPr sz="1000">
                <a:solidFill>
                  <a:sysClr val="window" lastClr="FFFFFF"/>
                </a:solidFill>
                <a:latin typeface="Calibri"/>
                <a:cs typeface="Calibri"/>
              </a:endParaRPr>
            </a:p>
          </p:txBody>
        </p:sp>
        <p:sp>
          <p:nvSpPr>
            <p:cNvPr id="98" name="Rechteck 97"/>
            <p:cNvSpPr/>
            <p:nvPr/>
          </p:nvSpPr>
          <p:spPr bwMode="auto">
            <a:xfrm>
              <a:off x="5675927" y="2198395"/>
              <a:ext cx="938085" cy="670684"/>
            </a:xfrm>
            <a:prstGeom prst="rect">
              <a:avLst/>
            </a:prstGeom>
            <a:solidFill>
              <a:srgbClr val="3D5CA4"/>
            </a:solidFill>
            <a:ln>
              <a:noFill/>
            </a:ln>
            <a:effectLst/>
          </p:spPr>
          <p:txBody>
            <a:bodyPr spcFirstLastPara="0" vert="horz" wrap="square" lIns="15715" tIns="15715" rIns="15715" bIns="15715" numCol="1" spcCol="1270" anchor="ctr" anchorCtr="0">
              <a:noAutofit/>
            </a:bodyPr>
            <a:lstStyle/>
            <a:p>
              <a:pPr defTabSz="1050131">
                <a:lnSpc>
                  <a:spcPct val="90000"/>
                </a:lnSpc>
                <a:spcBef>
                  <a:spcPts val="0"/>
                </a:spcBef>
                <a:defRPr/>
              </a:pPr>
              <a:r>
                <a:rPr lang="de-DE" sz="1000">
                  <a:solidFill>
                    <a:sysClr val="window" lastClr="FFFFFF"/>
                  </a:solidFill>
                  <a:latin typeface="Calibri"/>
                  <a:cs typeface="Calibri"/>
                </a:rPr>
                <a:t>Datenbank-richtlinien</a:t>
              </a:r>
              <a:endParaRPr sz="1000">
                <a:solidFill>
                  <a:sysClr val="window" lastClr="FFFFFF"/>
                </a:solidFill>
                <a:latin typeface="Calibri"/>
                <a:cs typeface="Calibri"/>
              </a:endParaRPr>
            </a:p>
          </p:txBody>
        </p:sp>
        <p:sp>
          <p:nvSpPr>
            <p:cNvPr id="96" name="Rechteck 95"/>
            <p:cNvSpPr/>
            <p:nvPr/>
          </p:nvSpPr>
          <p:spPr bwMode="auto">
            <a:xfrm>
              <a:off x="6707821" y="2198395"/>
              <a:ext cx="938085" cy="670684"/>
            </a:xfrm>
            <a:prstGeom prst="rect">
              <a:avLst/>
            </a:prstGeom>
            <a:solidFill>
              <a:srgbClr val="3D5CA4"/>
            </a:solidFill>
            <a:ln>
              <a:noFill/>
            </a:ln>
            <a:effectLst/>
          </p:spPr>
          <p:txBody>
            <a:bodyPr spcFirstLastPara="0" vert="horz" wrap="square" lIns="15715" tIns="15715" rIns="15715" bIns="15715" numCol="1" spcCol="1270" anchor="ctr" anchorCtr="0">
              <a:noAutofit/>
            </a:bodyPr>
            <a:lstStyle/>
            <a:p>
              <a:pPr defTabSz="1050131">
                <a:lnSpc>
                  <a:spcPct val="90000"/>
                </a:lnSpc>
                <a:spcBef>
                  <a:spcPts val="0"/>
                </a:spcBef>
                <a:defRPr/>
              </a:pPr>
              <a:r>
                <a:rPr lang="de-DE" sz="1000">
                  <a:solidFill>
                    <a:sysClr val="window" lastClr="FFFFFF"/>
                  </a:solidFill>
                  <a:latin typeface="Calibri"/>
                  <a:cs typeface="Calibri"/>
                </a:rPr>
                <a:t>Softwarerecht</a:t>
              </a:r>
              <a:endParaRPr sz="1000">
                <a:solidFill>
                  <a:sysClr val="window" lastClr="FFFFFF"/>
                </a:solidFill>
                <a:latin typeface="Calibri"/>
                <a:cs typeface="Calibri"/>
              </a:endParaRPr>
            </a:p>
          </p:txBody>
        </p:sp>
        <p:sp>
          <p:nvSpPr>
            <p:cNvPr id="77" name="Rechteck 76"/>
            <p:cNvSpPr/>
            <p:nvPr/>
          </p:nvSpPr>
          <p:spPr bwMode="auto">
            <a:xfrm>
              <a:off x="7739715" y="3763325"/>
              <a:ext cx="938085" cy="670684"/>
            </a:xfrm>
            <a:prstGeom prst="rect">
              <a:avLst/>
            </a:prstGeom>
            <a:solidFill>
              <a:srgbClr val="3D5CA4"/>
            </a:solidFill>
            <a:ln w="12700" cap="flat" cmpd="sng" algn="ctr">
              <a:solidFill>
                <a:sysClr val="window" lastClr="FFFFFF">
                  <a:hueOff val="0"/>
                  <a:satOff val="0"/>
                  <a:lumOff val="0"/>
                  <a:alphaOff val="0"/>
                </a:sysClr>
              </a:solidFill>
              <a:prstDash val="solid"/>
              <a:miter lim="800000"/>
            </a:ln>
            <a:effectLst/>
          </p:spPr>
          <p:txBody>
            <a:bodyPr/>
            <a:lstStyle/>
            <a:p>
              <a:pPr>
                <a:defRPr/>
              </a:pPr>
              <a:endParaRPr lang="en-GB" sz="1000">
                <a:latin typeface="Calibri"/>
                <a:cs typeface="Calibri"/>
              </a:endParaRPr>
            </a:p>
          </p:txBody>
        </p:sp>
        <p:sp>
          <p:nvSpPr>
            <p:cNvPr id="78" name="Rechteck 77"/>
            <p:cNvSpPr/>
            <p:nvPr/>
          </p:nvSpPr>
          <p:spPr bwMode="auto">
            <a:xfrm>
              <a:off x="7739715" y="3763325"/>
              <a:ext cx="938085" cy="670684"/>
            </a:xfrm>
            <a:prstGeom prst="rect">
              <a:avLst/>
            </a:prstGeom>
            <a:noFill/>
            <a:ln>
              <a:noFill/>
            </a:ln>
            <a:effectLst/>
          </p:spPr>
          <p:txBody>
            <a:bodyPr spcFirstLastPara="0" vert="horz" wrap="square" lIns="15715" tIns="15715" rIns="15715" bIns="15715" numCol="1" spcCol="1270" anchor="ctr" anchorCtr="0">
              <a:noAutofit/>
            </a:bodyPr>
            <a:lstStyle/>
            <a:p>
              <a:pPr defTabSz="1050131">
                <a:lnSpc>
                  <a:spcPct val="90000"/>
                </a:lnSpc>
                <a:spcBef>
                  <a:spcPts val="0"/>
                </a:spcBef>
                <a:defRPr/>
              </a:pPr>
              <a:r>
                <a:rPr lang="de-DE" sz="1000">
                  <a:solidFill>
                    <a:sysClr val="window" lastClr="FFFFFF"/>
                  </a:solidFill>
                  <a:latin typeface="Calibri"/>
                  <a:cs typeface="Calibri"/>
                </a:rPr>
                <a:t>Grundrechte</a:t>
              </a:r>
              <a:endParaRPr sz="1000">
                <a:solidFill>
                  <a:sysClr val="window" lastClr="FFFFFF"/>
                </a:solidFill>
                <a:latin typeface="Calibri"/>
                <a:cs typeface="Calibri"/>
              </a:endParaRPr>
            </a:p>
          </p:txBody>
        </p:sp>
      </p:grpSp>
      <p:sp>
        <p:nvSpPr>
          <p:cNvPr id="203" name="7 Schritte …"/>
          <p:cNvSpPr txBox="1">
            <a:spLocks noGrp="1"/>
          </p:cNvSpPr>
          <p:nvPr>
            <p:ph type="title"/>
          </p:nvPr>
        </p:nvSpPr>
        <p:spPr bwMode="auto">
          <a:xfrm>
            <a:off x="476250" y="376238"/>
            <a:ext cx="8191500" cy="584039"/>
          </a:xfrm>
        </p:spPr>
        <p:txBody>
          <a:bodyPr/>
          <a:lstStyle/>
          <a:p>
            <a:pPr>
              <a:defRPr/>
            </a:pPr>
            <a:r>
              <a:rPr lang="de-DE"/>
              <a:t>Rechtsthemen im FDM</a:t>
            </a:r>
            <a:endParaRPr/>
          </a:p>
        </p:txBody>
      </p:sp>
      <p:sp>
        <p:nvSpPr>
          <p:cNvPr id="12" name="Textplatzhalter 11"/>
          <p:cNvSpPr>
            <a:spLocks noGrp="1"/>
          </p:cNvSpPr>
          <p:nvPr>
            <p:ph type="body" sz="quarter" idx="21"/>
          </p:nvPr>
        </p:nvSpPr>
        <p:spPr bwMode="auto">
          <a:xfrm>
            <a:off x="538162" y="1452816"/>
            <a:ext cx="8191500" cy="381000"/>
          </a:xfrm>
        </p:spPr>
        <p:txBody>
          <a:bodyPr/>
          <a:lstStyle/>
          <a:p>
            <a:pPr>
              <a:defRPr/>
            </a:pPr>
            <a:r>
              <a:rPr lang="de-DE" dirty="0"/>
              <a:t>Übersicht:</a:t>
            </a:r>
            <a:endParaRPr dirty="0"/>
          </a:p>
        </p:txBody>
      </p:sp>
      <p:sp>
        <p:nvSpPr>
          <p:cNvPr id="202" name="Foliennummer"/>
          <p:cNvSpPr txBox="1">
            <a:spLocks noGrp="1"/>
          </p:cNvSpPr>
          <p:nvPr>
            <p:ph type="sldNum" sz="quarter" idx="2"/>
          </p:nvPr>
        </p:nvSpPr>
        <p:spPr bwMode="auto">
          <a:xfrm>
            <a:off x="2486442" y="4889329"/>
            <a:ext cx="280526" cy="229550"/>
          </a:xfrm>
        </p:spPr>
        <p:txBody>
          <a:bodyPr/>
          <a:lstStyle/>
          <a:p>
            <a:pPr>
              <a:defRPr/>
            </a:pPr>
            <a:fld id="{86CB4B4D-7CA3-9044-876B-883B54F8677D}" type="slidenum">
              <a:rPr lang="de-DE"/>
              <a:t>48</a:t>
            </a:fld>
            <a:endParaRPr lang="de-DE"/>
          </a:p>
        </p:txBody>
      </p:sp>
      <p:sp>
        <p:nvSpPr>
          <p:cNvPr id="2" name="Textfeld 1">
            <a:extLst>
              <a:ext uri="{FF2B5EF4-FFF2-40B4-BE49-F238E27FC236}">
                <a16:creationId xmlns:a16="http://schemas.microsoft.com/office/drawing/2014/main" id="{0D1D248F-6189-3E83-DD76-BC48B60D8C35}"/>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17.3</a:t>
            </a:r>
          </a:p>
        </p:txBody>
      </p:sp>
      <p:sp>
        <p:nvSpPr>
          <p:cNvPr id="5" name="[1] nach Groß, H. (n.d.). Online verfügbar unter: https://www.orbium.de/trainerausbildung-berlin/">
            <a:extLst>
              <a:ext uri="{FF2B5EF4-FFF2-40B4-BE49-F238E27FC236}">
                <a16:creationId xmlns:a16="http://schemas.microsoft.com/office/drawing/2014/main" id="{5BB16DE2-3009-0DA6-0845-FC2F3EF9444F}"/>
              </a:ext>
            </a:extLst>
          </p:cNvPr>
          <p:cNvSpPr txBox="1"/>
          <p:nvPr/>
        </p:nvSpPr>
        <p:spPr bwMode="auto">
          <a:xfrm>
            <a:off x="4631816" y="4466405"/>
            <a:ext cx="4032104" cy="307777"/>
          </a:xfrm>
          <a:prstGeom prst="rect">
            <a:avLst/>
          </a:prstGeom>
          <a:noFill/>
        </p:spPr>
        <p:txBody>
          <a:bodyPr wrap="square" rtlCol="0">
            <a:spAutoFit/>
          </a:bodyPr>
          <a:ls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algn="l">
              <a:defRPr sz="700">
                <a:solidFill>
                  <a:srgbClr val="004476"/>
                </a:solidFill>
                <a:cs typeface="Arial"/>
              </a:defRPr>
            </a:lvl1pPr>
          </a:lstStyle>
          <a:p>
            <a:pPr>
              <a:defRPr/>
            </a:pPr>
            <a:r>
              <a:rPr lang="de-DE" u="sng">
                <a:solidFill>
                  <a:srgbClr val="5E5E5E"/>
                </a:solidFill>
                <a:hlinkClick r:id="rId3" tooltip="https://www.cms.hu-berlin.de/de/dl/dataman/teilen/rechtliche-aspekte/rechtliche-aspekte"/>
              </a:rPr>
              <a:t>Quelle: nach Hartmann, Thomas. (2019). Rechtsfragen: Institutioneller Rahmen und Handlungsoptionen für universitäres FDM. Zenodo. https://www.doi.org/10.5281/zenodo.2654306.</a:t>
            </a:r>
            <a:r>
              <a:rPr lang="de-DE">
                <a:solidFill>
                  <a:srgbClr val="5E5E5E"/>
                </a:solidFill>
              </a:rPr>
              <a:t> </a:t>
            </a:r>
            <a:endParaRPr dirty="0">
              <a:solidFill>
                <a:srgbClr val="5E5E5E"/>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915644" y="3685598"/>
            <a:ext cx="8191500" cy="974384"/>
          </a:xfrm>
        </p:spPr>
        <p:txBody>
          <a:bodyPr/>
          <a:lstStyle/>
          <a:p>
            <a:pPr>
              <a:defRPr/>
            </a:pPr>
            <a:r>
              <a:rPr lang="de-DE" dirty="0" err="1"/>
              <a:t>Begrüssung</a:t>
            </a:r>
            <a:r>
              <a:rPr lang="de-DE" dirty="0"/>
              <a:t> und Orientierung</a:t>
            </a:r>
            <a:endParaRPr dirty="0"/>
          </a:p>
        </p:txBody>
      </p:sp>
      <p:sp>
        <p:nvSpPr>
          <p:cNvPr id="3" name="Foliennummernplatzhalter 2"/>
          <p:cNvSpPr>
            <a:spLocks noGrp="1"/>
          </p:cNvSpPr>
          <p:nvPr>
            <p:ph type="sldNum" sz="quarter" idx="2"/>
          </p:nvPr>
        </p:nvSpPr>
        <p:spPr bwMode="auto"/>
        <p:txBody>
          <a:bodyPr/>
          <a:lstStyle/>
          <a:p>
            <a:pPr>
              <a:defRPr/>
            </a:pPr>
            <a:fld id="{A3A583AC-90C3-47D4-8E3F-971AFFF238DC}" type="slidenum">
              <a:rPr lang="de-DE"/>
              <a:t>4</a:t>
            </a:fld>
            <a:endParaRPr lang="de-DE"/>
          </a:p>
        </p:txBody>
      </p:sp>
      <p:sp>
        <p:nvSpPr>
          <p:cNvPr id="2" name="Textfeld 1">
            <a:extLst>
              <a:ext uri="{FF2B5EF4-FFF2-40B4-BE49-F238E27FC236}">
                <a16:creationId xmlns:a16="http://schemas.microsoft.com/office/drawing/2014/main" id="{DC75F5EB-20D1-A114-EFC7-629CFF4CAFEB}"/>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14.4</a:t>
            </a:r>
          </a:p>
        </p:txBody>
      </p:sp>
      <p:sp>
        <p:nvSpPr>
          <p:cNvPr id="5" name="Rechteck: abgerundete Ecken 4">
            <a:extLst>
              <a:ext uri="{FF2B5EF4-FFF2-40B4-BE49-F238E27FC236}">
                <a16:creationId xmlns:a16="http://schemas.microsoft.com/office/drawing/2014/main" id="{8D277EBF-2DD4-DA1A-B45B-E8A289BD8FC5}"/>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6" name="Rechteck: abgerundete Ecken 5">
            <a:extLst>
              <a:ext uri="{FF2B5EF4-FFF2-40B4-BE49-F238E27FC236}">
                <a16:creationId xmlns:a16="http://schemas.microsoft.com/office/drawing/2014/main" id="{E8701488-E6B3-C893-F51E-046BAF6A7324}"/>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dirty="0">
                <a:solidFill>
                  <a:srgbClr val="00B050"/>
                </a:solidFill>
                <a:effectLst/>
                <a:latin typeface="Calibri" panose="020F0502020204030204" pitchFamily="34" charset="0"/>
              </a:rPr>
              <a:t>Wiederholung Vortag (Stichwortsalat)</a:t>
            </a:r>
            <a:br>
              <a:rPr lang="de-DE" sz="1800" b="0" i="0" u="none" strike="noStrike" dirty="0">
                <a:solidFill>
                  <a:srgbClr val="00B050"/>
                </a:solidFill>
                <a:effectLst/>
                <a:latin typeface="Calibri" panose="020F0502020204030204" pitchFamily="34" charset="0"/>
              </a:rPr>
            </a:br>
            <a:r>
              <a:rPr lang="de-DE" sz="1800" b="0" i="0" u="none" strike="noStrike" dirty="0">
                <a:solidFill>
                  <a:srgbClr val="00B050"/>
                </a:solidFill>
                <a:effectLst/>
                <a:latin typeface="Calibri" panose="020F0502020204030204" pitchFamily="34" charset="0"/>
              </a:rPr>
              <a:t>3/3 TN geben Input</a:t>
            </a:r>
            <a:r>
              <a:rPr lang="de-DE" sz="1050" dirty="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243376675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12" name="Thema öffnen…"/>
          <p:cNvSpPr txBox="1">
            <a:spLocks noGrp="1"/>
          </p:cNvSpPr>
          <p:nvPr>
            <p:ph type="body" sz="half" idx="1"/>
          </p:nvPr>
        </p:nvSpPr>
        <p:spPr bwMode="auto">
          <a:xfrm>
            <a:off x="955674" y="1924050"/>
            <a:ext cx="8008813" cy="2735263"/>
          </a:xfrm>
        </p:spPr>
        <p:txBody>
          <a:bodyPr/>
          <a:lstStyle/>
          <a:p>
            <a:pPr>
              <a:defRPr/>
            </a:pPr>
            <a:r>
              <a:rPr lang="de-DE" sz="1600" dirty="0"/>
              <a:t>Erfüllung von rechtlichen Datenschutz</a:t>
            </a:r>
            <a:r>
              <a:rPr lang="de-DE" sz="1600" b="1" dirty="0"/>
              <a:t>vorgaben</a:t>
            </a:r>
            <a:endParaRPr b="1" dirty="0"/>
          </a:p>
          <a:p>
            <a:pPr>
              <a:defRPr/>
            </a:pPr>
            <a:r>
              <a:rPr lang="de-DE" sz="1600" dirty="0"/>
              <a:t>Schutz der </a:t>
            </a:r>
            <a:r>
              <a:rPr lang="de-DE" sz="1600" b="1" dirty="0"/>
              <a:t>Identität</a:t>
            </a:r>
            <a:r>
              <a:rPr lang="de-DE" sz="1600" dirty="0"/>
              <a:t>, vor allem bei sensiblen/vertraulichen Themen</a:t>
            </a:r>
            <a:endParaRPr dirty="0"/>
          </a:p>
          <a:p>
            <a:pPr>
              <a:defRPr/>
            </a:pPr>
            <a:r>
              <a:rPr lang="de-DE" sz="1600" dirty="0"/>
              <a:t>Schutz der Teilnehmenden vor kommerzieller </a:t>
            </a:r>
            <a:r>
              <a:rPr lang="de-DE" sz="1600" b="1" dirty="0"/>
              <a:t>Nutzung</a:t>
            </a:r>
            <a:r>
              <a:rPr lang="de-DE" sz="1600" dirty="0"/>
              <a:t> der Angaben</a:t>
            </a:r>
            <a:endParaRPr dirty="0"/>
          </a:p>
          <a:p>
            <a:pPr>
              <a:defRPr/>
            </a:pPr>
            <a:r>
              <a:rPr lang="de-DE" sz="1600" dirty="0"/>
              <a:t>Ethisch-moralische </a:t>
            </a:r>
            <a:r>
              <a:rPr lang="de-DE" sz="1600" b="1" dirty="0"/>
              <a:t>Verpflichtung</a:t>
            </a:r>
            <a:endParaRPr b="1" dirty="0"/>
          </a:p>
          <a:p>
            <a:pPr>
              <a:defRPr/>
            </a:pPr>
            <a:r>
              <a:rPr lang="de-DE" sz="1600" dirty="0"/>
              <a:t>Eine Archivierung personenbezogener Daten ist nur mit </a:t>
            </a:r>
            <a:r>
              <a:rPr lang="de-DE" sz="1600" b="1" dirty="0"/>
              <a:t>Einwilligung</a:t>
            </a:r>
            <a:r>
              <a:rPr lang="de-DE" sz="1600" dirty="0"/>
              <a:t> der </a:t>
            </a:r>
            <a:br>
              <a:rPr lang="de-DE" sz="1600" dirty="0"/>
            </a:br>
            <a:r>
              <a:rPr lang="de-DE" sz="1600" dirty="0"/>
              <a:t>Teilnehmenden möglich</a:t>
            </a:r>
            <a:endParaRPr dirty="0"/>
          </a:p>
          <a:p>
            <a:pPr>
              <a:defRPr/>
            </a:pPr>
            <a:r>
              <a:rPr lang="de-DE" sz="1600" dirty="0"/>
              <a:t>Daten ohne Personenbezug sind z. B. reine Messdaten. </a:t>
            </a:r>
            <a:r>
              <a:rPr lang="de-DE" sz="1600" b="1" dirty="0"/>
              <a:t>Vorsicht jedoch bei räumlichen Bezügen, die auch zu Personen im juristischen Sinne führen können!</a:t>
            </a:r>
            <a:endParaRPr b="1" dirty="0"/>
          </a:p>
        </p:txBody>
      </p:sp>
      <p:sp>
        <p:nvSpPr>
          <p:cNvPr id="208" name="7 Schritte"/>
          <p:cNvSpPr txBox="1">
            <a:spLocks noGrp="1"/>
          </p:cNvSpPr>
          <p:nvPr>
            <p:ph type="title"/>
          </p:nvPr>
        </p:nvSpPr>
        <p:spPr bwMode="auto">
          <a:xfrm>
            <a:off x="476250" y="376238"/>
            <a:ext cx="8191500" cy="584039"/>
          </a:xfrm>
        </p:spPr>
        <p:txBody>
          <a:bodyPr/>
          <a:lstStyle/>
          <a:p>
            <a:pPr>
              <a:defRPr/>
            </a:pPr>
            <a:r>
              <a:rPr lang="de-DE"/>
              <a:t>Datenschutz</a:t>
            </a:r>
            <a:endParaRPr/>
          </a:p>
        </p:txBody>
      </p:sp>
      <p:sp>
        <p:nvSpPr>
          <p:cNvPr id="209" name="Sachlogik: Was?"/>
          <p:cNvSpPr txBox="1">
            <a:spLocks noGrp="1"/>
          </p:cNvSpPr>
          <p:nvPr>
            <p:ph type="body" sz="quarter" idx="21"/>
          </p:nvPr>
        </p:nvSpPr>
        <p:spPr bwMode="auto">
          <a:xfrm>
            <a:off x="538162" y="1452816"/>
            <a:ext cx="8191500" cy="381000"/>
          </a:xfrm>
        </p:spPr>
        <p:txBody>
          <a:bodyPr/>
          <a:lstStyle/>
          <a:p>
            <a:pPr>
              <a:defRPr/>
            </a:pPr>
            <a:r>
              <a:rPr lang="de-DE"/>
              <a:t>Schutz personenbezogener Daten</a:t>
            </a:r>
            <a:endParaRPr/>
          </a:p>
        </p:txBody>
      </p:sp>
      <p:sp>
        <p:nvSpPr>
          <p:cNvPr id="207" name="Foliennummer"/>
          <p:cNvSpPr txBox="1">
            <a:spLocks noGrp="1"/>
          </p:cNvSpPr>
          <p:nvPr>
            <p:ph type="sldNum" sz="quarter" idx="2"/>
          </p:nvPr>
        </p:nvSpPr>
        <p:spPr bwMode="auto">
          <a:xfrm>
            <a:off x="2486442" y="4889329"/>
            <a:ext cx="280526" cy="229550"/>
          </a:xfrm>
        </p:spPr>
        <p:txBody>
          <a:bodyPr/>
          <a:lstStyle/>
          <a:p>
            <a:pPr>
              <a:defRPr/>
            </a:pPr>
            <a:fld id="{86CB4B4D-7CA3-9044-876B-883B54F8677D}" type="slidenum">
              <a:rPr lang="de-DE"/>
              <a:t>49</a:t>
            </a:fld>
            <a:endParaRPr lang="de-DE"/>
          </a:p>
        </p:txBody>
      </p:sp>
      <p:sp>
        <p:nvSpPr>
          <p:cNvPr id="2" name="Textfeld 1">
            <a:extLst>
              <a:ext uri="{FF2B5EF4-FFF2-40B4-BE49-F238E27FC236}">
                <a16:creationId xmlns:a16="http://schemas.microsoft.com/office/drawing/2014/main" id="{254AE7E1-E7E6-644B-C648-D20BBF0C9B0B}"/>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17.4</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12" name="Thema öffnen…"/>
          <p:cNvSpPr txBox="1">
            <a:spLocks noGrp="1"/>
          </p:cNvSpPr>
          <p:nvPr>
            <p:ph type="body" sz="half" idx="1"/>
          </p:nvPr>
        </p:nvSpPr>
        <p:spPr bwMode="auto">
          <a:xfrm>
            <a:off x="955674" y="1924050"/>
            <a:ext cx="7576765" cy="2735263"/>
          </a:xfrm>
        </p:spPr>
        <p:txBody>
          <a:bodyPr/>
          <a:lstStyle/>
          <a:p>
            <a:pPr>
              <a:defRPr/>
            </a:pPr>
            <a:r>
              <a:rPr lang="de-DE" sz="1600"/>
              <a:t>Teilnehmende müssen darüber </a:t>
            </a:r>
            <a:r>
              <a:rPr lang="de-DE" sz="1600" b="1"/>
              <a:t>informiert</a:t>
            </a:r>
            <a:r>
              <a:rPr lang="de-DE" sz="1600"/>
              <a:t> werden, was mit ihren Daten passiert</a:t>
            </a:r>
            <a:endParaRPr/>
          </a:p>
          <a:p>
            <a:pPr>
              <a:defRPr/>
            </a:pPr>
            <a:r>
              <a:rPr lang="de-DE" sz="1600"/>
              <a:t>Teilnehmende müssen einer Teilnahme auf Basis dieser Informationen </a:t>
            </a:r>
            <a:r>
              <a:rPr lang="de-DE" sz="1600" b="1"/>
              <a:t>zustimmen</a:t>
            </a:r>
            <a:endParaRPr/>
          </a:p>
          <a:p>
            <a:pPr>
              <a:defRPr/>
            </a:pPr>
            <a:r>
              <a:rPr lang="de-DE" sz="1600"/>
              <a:t>Datenanalyse und -archivierung benötigen separate Einwilligungen</a:t>
            </a:r>
            <a:endParaRPr/>
          </a:p>
          <a:p>
            <a:pPr>
              <a:defRPr/>
            </a:pPr>
            <a:r>
              <a:rPr lang="de-DE" sz="1600" b="1"/>
              <a:t>Vorlagen</a:t>
            </a:r>
            <a:r>
              <a:rPr lang="de-DE" sz="1600"/>
              <a:t> und Checklisten bietet unter anderem: </a:t>
            </a:r>
            <a:r>
              <a:rPr lang="de-DE" sz="1600" u="sng">
                <a:hlinkClick r:id="rId3" tooltip="https://www.forschungsdaten-bildung.de/einwilligung"/>
              </a:rPr>
              <a:t>https://www.forschungsdaten-bildung.de/einwilligung</a:t>
            </a:r>
            <a:r>
              <a:rPr lang="de-DE" sz="1600"/>
              <a:t> </a:t>
            </a:r>
            <a:endParaRPr/>
          </a:p>
          <a:p>
            <a:pPr>
              <a:defRPr/>
            </a:pPr>
            <a:r>
              <a:rPr lang="de-DE" sz="1600"/>
              <a:t>Häufiges </a:t>
            </a:r>
            <a:r>
              <a:rPr lang="de-DE" sz="1600" b="1"/>
              <a:t>Problem</a:t>
            </a:r>
            <a:r>
              <a:rPr lang="de-DE" sz="1600"/>
              <a:t> bei der Archivierung: keine Einwilligung vorhanden</a:t>
            </a:r>
            <a:endParaRPr/>
          </a:p>
          <a:p>
            <a:pPr>
              <a:defRPr/>
            </a:pPr>
            <a:r>
              <a:rPr lang="de-DE" sz="1600" b="1"/>
              <a:t>Strikte</a:t>
            </a:r>
            <a:r>
              <a:rPr lang="de-DE" sz="1600"/>
              <a:t> Formulierungen in Einwilligungserklärungen </a:t>
            </a:r>
            <a:endParaRPr/>
          </a:p>
        </p:txBody>
      </p:sp>
      <p:sp>
        <p:nvSpPr>
          <p:cNvPr id="208" name="7 Schritte"/>
          <p:cNvSpPr txBox="1">
            <a:spLocks noGrp="1"/>
          </p:cNvSpPr>
          <p:nvPr>
            <p:ph type="title"/>
          </p:nvPr>
        </p:nvSpPr>
        <p:spPr bwMode="auto">
          <a:xfrm>
            <a:off x="476250" y="376238"/>
            <a:ext cx="8191500" cy="584039"/>
          </a:xfrm>
        </p:spPr>
        <p:txBody>
          <a:bodyPr>
            <a:normAutofit/>
          </a:bodyPr>
          <a:lstStyle/>
          <a:p>
            <a:pPr>
              <a:defRPr/>
            </a:pPr>
            <a:r>
              <a:rPr lang="de-DE" dirty="0"/>
              <a:t>Datenschutz</a:t>
            </a:r>
            <a:endParaRPr dirty="0"/>
          </a:p>
        </p:txBody>
      </p:sp>
      <p:sp>
        <p:nvSpPr>
          <p:cNvPr id="209" name="Sachlogik: Was?"/>
          <p:cNvSpPr txBox="1">
            <a:spLocks noGrp="1"/>
          </p:cNvSpPr>
          <p:nvPr>
            <p:ph type="body" sz="quarter" idx="21"/>
          </p:nvPr>
        </p:nvSpPr>
        <p:spPr bwMode="auto">
          <a:xfrm>
            <a:off x="538162" y="1452816"/>
            <a:ext cx="8191500" cy="381000"/>
          </a:xfrm>
        </p:spPr>
        <p:txBody>
          <a:bodyPr/>
          <a:lstStyle/>
          <a:p>
            <a:pPr>
              <a:defRPr/>
            </a:pPr>
            <a:r>
              <a:rPr lang="de-DE" dirty="0"/>
              <a:t>Informierte Einwilligung</a:t>
            </a:r>
            <a:endParaRPr dirty="0"/>
          </a:p>
        </p:txBody>
      </p:sp>
      <p:sp>
        <p:nvSpPr>
          <p:cNvPr id="207" name="Foliennummer"/>
          <p:cNvSpPr txBox="1">
            <a:spLocks noGrp="1"/>
          </p:cNvSpPr>
          <p:nvPr>
            <p:ph type="sldNum" sz="quarter" idx="2"/>
          </p:nvPr>
        </p:nvSpPr>
        <p:spPr bwMode="auto">
          <a:xfrm>
            <a:off x="2486442" y="4889329"/>
            <a:ext cx="280526" cy="229550"/>
          </a:xfrm>
        </p:spPr>
        <p:txBody>
          <a:bodyPr/>
          <a:lstStyle/>
          <a:p>
            <a:pPr>
              <a:defRPr/>
            </a:pPr>
            <a:fld id="{86CB4B4D-7CA3-9044-876B-883B54F8677D}" type="slidenum">
              <a:rPr lang="de-DE"/>
              <a:t>50</a:t>
            </a:fld>
            <a:endParaRPr lang="de-DE"/>
          </a:p>
        </p:txBody>
      </p:sp>
      <p:sp>
        <p:nvSpPr>
          <p:cNvPr id="2" name="Textfeld 1">
            <a:extLst>
              <a:ext uri="{FF2B5EF4-FFF2-40B4-BE49-F238E27FC236}">
                <a16:creationId xmlns:a16="http://schemas.microsoft.com/office/drawing/2014/main" id="{8D95C40F-8FBE-AE2A-AF8E-F48FC179086D}"/>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17.5</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12" name="Thema öffnen…"/>
          <p:cNvSpPr txBox="1">
            <a:spLocks noGrp="1"/>
          </p:cNvSpPr>
          <p:nvPr>
            <p:ph type="body" sz="half" idx="1"/>
          </p:nvPr>
        </p:nvSpPr>
        <p:spPr bwMode="auto">
          <a:xfrm>
            <a:off x="955675" y="1924050"/>
            <a:ext cx="7360742" cy="2735263"/>
          </a:xfrm>
        </p:spPr>
        <p:txBody>
          <a:bodyPr/>
          <a:lstStyle/>
          <a:p>
            <a:pPr marL="0" indent="0">
              <a:buNone/>
              <a:defRPr/>
            </a:pPr>
            <a:r>
              <a:rPr lang="de-DE" sz="1600" b="1" dirty="0"/>
              <a:t>Anonymisierung</a:t>
            </a:r>
            <a:endParaRPr b="1" dirty="0"/>
          </a:p>
          <a:p>
            <a:pPr>
              <a:defRPr/>
            </a:pPr>
            <a:r>
              <a:rPr lang="de-DE" sz="1600" dirty="0"/>
              <a:t>Entfernen aller identifizierenden Informationen/Details</a:t>
            </a:r>
            <a:endParaRPr dirty="0"/>
          </a:p>
          <a:p>
            <a:pPr>
              <a:defRPr/>
            </a:pPr>
            <a:r>
              <a:rPr lang="de-DE" sz="1600" dirty="0"/>
              <a:t>Ersetzen sensibler Informationen mit einer Beschreibung, die Bezug zu </a:t>
            </a:r>
            <a:br>
              <a:rPr lang="de-DE" sz="1600" dirty="0"/>
            </a:br>
            <a:r>
              <a:rPr lang="de-DE" sz="1600" dirty="0"/>
              <a:t>originärem Kontext hat</a:t>
            </a:r>
            <a:endParaRPr dirty="0"/>
          </a:p>
          <a:p>
            <a:pPr>
              <a:defRPr/>
            </a:pPr>
            <a:r>
              <a:rPr lang="de-DE" sz="1600" dirty="0"/>
              <a:t>Anonymität geht vor Vollständigkeit/Information</a:t>
            </a:r>
            <a:endParaRPr dirty="0"/>
          </a:p>
          <a:p>
            <a:pPr marL="0" indent="0">
              <a:buNone/>
              <a:defRPr/>
            </a:pPr>
            <a:r>
              <a:rPr lang="de-DE" sz="1600" b="1" dirty="0"/>
              <a:t>Pseudonymisierung</a:t>
            </a:r>
            <a:endParaRPr b="1" dirty="0"/>
          </a:p>
          <a:p>
            <a:pPr>
              <a:defRPr/>
            </a:pPr>
            <a:r>
              <a:rPr lang="de-DE" sz="1600" dirty="0"/>
              <a:t>Ersetzen sensibler Informationen durch ein Pseudonym (Code)</a:t>
            </a:r>
            <a:endParaRPr dirty="0"/>
          </a:p>
          <a:p>
            <a:pPr>
              <a:defRPr/>
            </a:pPr>
            <a:r>
              <a:rPr lang="de-DE" sz="1600" dirty="0"/>
              <a:t>Beispiel für Anonymisierungstool: </a:t>
            </a:r>
            <a:r>
              <a:rPr lang="de-DE" sz="1600" u="sng" dirty="0">
                <a:hlinkClick r:id="rId3" tooltip="https://amnesia.openaire.eu/"/>
              </a:rPr>
              <a:t>https://amnesia.openaire.eu/</a:t>
            </a:r>
            <a:endParaRPr lang="de-DE" sz="1600" dirty="0"/>
          </a:p>
        </p:txBody>
      </p:sp>
      <p:sp>
        <p:nvSpPr>
          <p:cNvPr id="208" name="7 Schritte"/>
          <p:cNvSpPr txBox="1">
            <a:spLocks noGrp="1"/>
          </p:cNvSpPr>
          <p:nvPr>
            <p:ph type="title"/>
          </p:nvPr>
        </p:nvSpPr>
        <p:spPr bwMode="auto">
          <a:xfrm>
            <a:off x="476250" y="376238"/>
            <a:ext cx="8191500" cy="584039"/>
          </a:xfrm>
        </p:spPr>
        <p:txBody>
          <a:bodyPr/>
          <a:lstStyle/>
          <a:p>
            <a:pPr>
              <a:defRPr/>
            </a:pPr>
            <a:r>
              <a:rPr lang="de-DE" dirty="0"/>
              <a:t>Datenschutz</a:t>
            </a:r>
            <a:endParaRPr dirty="0"/>
          </a:p>
        </p:txBody>
      </p:sp>
      <p:sp>
        <p:nvSpPr>
          <p:cNvPr id="209" name="Sachlogik: Was?"/>
          <p:cNvSpPr txBox="1">
            <a:spLocks noGrp="1"/>
          </p:cNvSpPr>
          <p:nvPr>
            <p:ph type="body" sz="quarter" idx="21"/>
          </p:nvPr>
        </p:nvSpPr>
        <p:spPr bwMode="auto">
          <a:xfrm>
            <a:off x="538162" y="1452816"/>
            <a:ext cx="8191500" cy="381000"/>
          </a:xfrm>
        </p:spPr>
        <p:txBody>
          <a:bodyPr/>
          <a:lstStyle/>
          <a:p>
            <a:pPr>
              <a:defRPr/>
            </a:pPr>
            <a:r>
              <a:rPr lang="de-DE"/>
              <a:t>Schutz personenbezogener Daten: Wie?</a:t>
            </a:r>
            <a:endParaRPr/>
          </a:p>
        </p:txBody>
      </p:sp>
      <p:sp>
        <p:nvSpPr>
          <p:cNvPr id="207" name="Foliennummer"/>
          <p:cNvSpPr txBox="1">
            <a:spLocks noGrp="1"/>
          </p:cNvSpPr>
          <p:nvPr>
            <p:ph type="sldNum" sz="quarter" idx="2"/>
          </p:nvPr>
        </p:nvSpPr>
        <p:spPr bwMode="auto">
          <a:xfrm>
            <a:off x="2486442" y="4889329"/>
            <a:ext cx="280526" cy="229550"/>
          </a:xfrm>
        </p:spPr>
        <p:txBody>
          <a:bodyPr/>
          <a:lstStyle/>
          <a:p>
            <a:pPr>
              <a:defRPr/>
            </a:pPr>
            <a:fld id="{86CB4B4D-7CA3-9044-876B-883B54F8677D}" type="slidenum">
              <a:rPr lang="de-DE"/>
              <a:t>51</a:t>
            </a:fld>
            <a:endParaRPr lang="de-DE"/>
          </a:p>
        </p:txBody>
      </p:sp>
      <p:sp>
        <p:nvSpPr>
          <p:cNvPr id="2" name="Textfeld 1">
            <a:extLst>
              <a:ext uri="{FF2B5EF4-FFF2-40B4-BE49-F238E27FC236}">
                <a16:creationId xmlns:a16="http://schemas.microsoft.com/office/drawing/2014/main" id="{CEBD97C2-0DC5-BEBA-54C9-924D44B5C5AA}"/>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17.6</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70" name="Conceptboard"/>
          <p:cNvSpPr txBox="1">
            <a:spLocks noGrp="1"/>
          </p:cNvSpPr>
          <p:nvPr>
            <p:ph type="body" sz="half" idx="1"/>
          </p:nvPr>
        </p:nvSpPr>
        <p:spPr bwMode="auto">
          <a:xfrm>
            <a:off x="955996" y="1924050"/>
            <a:ext cx="3640237" cy="2444972"/>
          </a:xfrm>
        </p:spPr>
        <p:txBody>
          <a:bodyPr/>
          <a:lstStyle/>
          <a:p>
            <a:pPr>
              <a:defRPr/>
            </a:pPr>
            <a:r>
              <a:rPr lang="de-DE" dirty="0"/>
              <a:t>Bitte anonymisiert den Text.</a:t>
            </a:r>
            <a:endParaRPr dirty="0"/>
          </a:p>
        </p:txBody>
      </p:sp>
      <p:sp>
        <p:nvSpPr>
          <p:cNvPr id="168" name="Erwartungen heute"/>
          <p:cNvSpPr txBox="1">
            <a:spLocks noGrp="1"/>
          </p:cNvSpPr>
          <p:nvPr>
            <p:ph type="title"/>
          </p:nvPr>
        </p:nvSpPr>
        <p:spPr bwMode="auto">
          <a:xfrm>
            <a:off x="476250" y="376238"/>
            <a:ext cx="8191500" cy="584039"/>
          </a:xfrm>
        </p:spPr>
        <p:txBody>
          <a:bodyPr/>
          <a:lstStyle/>
          <a:p>
            <a:pPr>
              <a:defRPr/>
            </a:pPr>
            <a:r>
              <a:rPr lang="de-DE"/>
              <a:t>Datenschutz</a:t>
            </a:r>
            <a:endParaRPr/>
          </a:p>
        </p:txBody>
      </p:sp>
      <p:sp>
        <p:nvSpPr>
          <p:cNvPr id="10" name="Textplatzhalter 9"/>
          <p:cNvSpPr>
            <a:spLocks noGrp="1"/>
          </p:cNvSpPr>
          <p:nvPr>
            <p:ph type="body" sz="quarter" idx="21"/>
          </p:nvPr>
        </p:nvSpPr>
        <p:spPr bwMode="auto"/>
        <p:txBody>
          <a:bodyPr/>
          <a:lstStyle/>
          <a:p>
            <a:pPr>
              <a:defRPr/>
            </a:pPr>
            <a:r>
              <a:rPr lang="de-DE"/>
              <a:t>Gruppenarbeit</a:t>
            </a:r>
            <a:endParaRPr/>
          </a:p>
        </p:txBody>
      </p:sp>
      <p:sp>
        <p:nvSpPr>
          <p:cNvPr id="169" name="Foliennummer"/>
          <p:cNvSpPr txBox="1">
            <a:spLocks noGrp="1"/>
          </p:cNvSpPr>
          <p:nvPr>
            <p:ph type="sldNum" sz="quarter" idx="2"/>
          </p:nvPr>
        </p:nvSpPr>
        <p:spPr bwMode="auto">
          <a:xfrm>
            <a:off x="2486442" y="4889329"/>
            <a:ext cx="280526" cy="229550"/>
          </a:xfrm>
        </p:spPr>
        <p:txBody>
          <a:bodyPr/>
          <a:lstStyle/>
          <a:p>
            <a:pPr>
              <a:defRPr/>
            </a:pPr>
            <a:fld id="{86CB4B4D-7CA3-9044-876B-883B54F8677D}" type="slidenum">
              <a:rPr lang="de-DE"/>
              <a:t>52</a:t>
            </a:fld>
            <a:endParaRPr lang="de-DE"/>
          </a:p>
        </p:txBody>
      </p:sp>
      <p:sp>
        <p:nvSpPr>
          <p:cNvPr id="2" name="Textfeld 1">
            <a:extLst>
              <a:ext uri="{FF2B5EF4-FFF2-40B4-BE49-F238E27FC236}">
                <a16:creationId xmlns:a16="http://schemas.microsoft.com/office/drawing/2014/main" id="{43172DC8-5924-7B37-FE3F-692A390B82F5}"/>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17.7</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70" name="Conceptboard"/>
          <p:cNvSpPr txBox="1">
            <a:spLocks noGrp="1"/>
          </p:cNvSpPr>
          <p:nvPr>
            <p:ph type="body" sz="half" idx="1"/>
          </p:nvPr>
        </p:nvSpPr>
        <p:spPr bwMode="auto">
          <a:xfrm>
            <a:off x="955996" y="1924050"/>
            <a:ext cx="3640237" cy="2444972"/>
          </a:xfrm>
        </p:spPr>
        <p:txBody>
          <a:bodyPr/>
          <a:lstStyle/>
          <a:p>
            <a:pPr>
              <a:defRPr/>
            </a:pPr>
            <a:r>
              <a:rPr lang="de-DE"/>
              <a:t>Anonymisiert den Text.</a:t>
            </a:r>
            <a:endParaRPr/>
          </a:p>
        </p:txBody>
      </p:sp>
      <p:sp>
        <p:nvSpPr>
          <p:cNvPr id="168" name="Erwartungen heute"/>
          <p:cNvSpPr txBox="1">
            <a:spLocks noGrp="1"/>
          </p:cNvSpPr>
          <p:nvPr>
            <p:ph type="title"/>
          </p:nvPr>
        </p:nvSpPr>
        <p:spPr bwMode="auto">
          <a:xfrm>
            <a:off x="476250" y="376238"/>
            <a:ext cx="8191500" cy="584039"/>
          </a:xfrm>
        </p:spPr>
        <p:txBody>
          <a:bodyPr/>
          <a:lstStyle/>
          <a:p>
            <a:pPr>
              <a:defRPr/>
            </a:pPr>
            <a:r>
              <a:rPr lang="de-DE"/>
              <a:t>Datenschutz</a:t>
            </a:r>
            <a:endParaRPr/>
          </a:p>
        </p:txBody>
      </p:sp>
      <p:sp>
        <p:nvSpPr>
          <p:cNvPr id="10" name="Textplatzhalter 9"/>
          <p:cNvSpPr>
            <a:spLocks noGrp="1"/>
          </p:cNvSpPr>
          <p:nvPr>
            <p:ph type="body" sz="quarter" idx="21"/>
          </p:nvPr>
        </p:nvSpPr>
        <p:spPr bwMode="auto"/>
        <p:txBody>
          <a:bodyPr/>
          <a:lstStyle/>
          <a:p>
            <a:pPr>
              <a:defRPr/>
            </a:pPr>
            <a:r>
              <a:rPr lang="de-DE"/>
              <a:t>Gruppenarbeit</a:t>
            </a:r>
            <a:endParaRPr/>
          </a:p>
        </p:txBody>
      </p:sp>
      <p:sp>
        <p:nvSpPr>
          <p:cNvPr id="169" name="Foliennummer"/>
          <p:cNvSpPr txBox="1">
            <a:spLocks noGrp="1"/>
          </p:cNvSpPr>
          <p:nvPr>
            <p:ph type="sldNum" sz="quarter" idx="2"/>
          </p:nvPr>
        </p:nvSpPr>
        <p:spPr bwMode="auto">
          <a:xfrm>
            <a:off x="2486442" y="4889329"/>
            <a:ext cx="280526" cy="229550"/>
          </a:xfrm>
        </p:spPr>
        <p:txBody>
          <a:bodyPr/>
          <a:lstStyle/>
          <a:p>
            <a:pPr>
              <a:defRPr/>
            </a:pPr>
            <a:fld id="{86CB4B4D-7CA3-9044-876B-883B54F8677D}" type="slidenum">
              <a:rPr lang="de-DE"/>
              <a:t>53</a:t>
            </a:fld>
            <a:endParaRPr lang="de-DE"/>
          </a:p>
        </p:txBody>
      </p:sp>
      <p:sp>
        <p:nvSpPr>
          <p:cNvPr id="2" name="Textfeld 1">
            <a:extLst>
              <a:ext uri="{FF2B5EF4-FFF2-40B4-BE49-F238E27FC236}">
                <a16:creationId xmlns:a16="http://schemas.microsoft.com/office/drawing/2014/main" id="{43172DC8-5924-7B37-FE3F-692A390B82F5}"/>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17.8</a:t>
            </a:r>
          </a:p>
        </p:txBody>
      </p:sp>
      <p:sp>
        <p:nvSpPr>
          <p:cNvPr id="3" name="Rechteck: abgerundete Ecken 2">
            <a:extLst>
              <a:ext uri="{FF2B5EF4-FFF2-40B4-BE49-F238E27FC236}">
                <a16:creationId xmlns:a16="http://schemas.microsoft.com/office/drawing/2014/main" id="{E0FC0243-F516-4D2F-B8BE-26BC096E28DB}"/>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4" name="Rechteck: abgerundete Ecken 3">
            <a:extLst>
              <a:ext uri="{FF2B5EF4-FFF2-40B4-BE49-F238E27FC236}">
                <a16:creationId xmlns:a16="http://schemas.microsoft.com/office/drawing/2014/main" id="{91E3C4CC-8E79-E086-E154-71EC57297560}"/>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a:solidFill>
                  <a:srgbClr val="00B050"/>
                </a:solidFill>
                <a:effectLst/>
                <a:latin typeface="Calibri" panose="020F0502020204030204" pitchFamily="34" charset="0"/>
              </a:rPr>
              <a:t>Anonymisierung (Mini-Übung)</a:t>
            </a:r>
            <a:br>
              <a:rPr lang="de-DE" sz="1800" b="0" i="0" u="none" strike="noStrike">
                <a:solidFill>
                  <a:srgbClr val="00B050"/>
                </a:solidFill>
                <a:effectLst/>
                <a:latin typeface="Calibri" panose="020F0502020204030204" pitchFamily="34" charset="0"/>
              </a:rPr>
            </a:br>
            <a:r>
              <a:rPr lang="de-DE" sz="1800" b="0" i="0" u="none" strike="noStrike">
                <a:solidFill>
                  <a:srgbClr val="00B050"/>
                </a:solidFill>
                <a:effectLst/>
                <a:latin typeface="Calibri" panose="020F0502020204030204" pitchFamily="34" charset="0"/>
              </a:rPr>
              <a:t>2/3 TN Gruppenarbeit BR</a:t>
            </a:r>
            <a:r>
              <a:rPr lang="de-DE" sz="105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405111610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70" name="Conceptboard"/>
          <p:cNvSpPr txBox="1">
            <a:spLocks noGrp="1"/>
          </p:cNvSpPr>
          <p:nvPr>
            <p:ph type="body" sz="half" idx="1"/>
          </p:nvPr>
        </p:nvSpPr>
        <p:spPr bwMode="auto">
          <a:xfrm>
            <a:off x="955996" y="1924050"/>
            <a:ext cx="3640237" cy="2444972"/>
          </a:xfrm>
        </p:spPr>
        <p:txBody>
          <a:bodyPr/>
          <a:lstStyle/>
          <a:p>
            <a:pPr>
              <a:defRPr/>
            </a:pPr>
            <a:r>
              <a:rPr lang="de-DE"/>
              <a:t>Anonymisiert den Text.</a:t>
            </a:r>
            <a:endParaRPr/>
          </a:p>
        </p:txBody>
      </p:sp>
      <p:sp>
        <p:nvSpPr>
          <p:cNvPr id="168" name="Erwartungen heute"/>
          <p:cNvSpPr txBox="1">
            <a:spLocks noGrp="1"/>
          </p:cNvSpPr>
          <p:nvPr>
            <p:ph type="title"/>
          </p:nvPr>
        </p:nvSpPr>
        <p:spPr bwMode="auto">
          <a:xfrm>
            <a:off x="476250" y="376238"/>
            <a:ext cx="8191500" cy="584039"/>
          </a:xfrm>
        </p:spPr>
        <p:txBody>
          <a:bodyPr/>
          <a:lstStyle/>
          <a:p>
            <a:pPr>
              <a:defRPr/>
            </a:pPr>
            <a:r>
              <a:rPr lang="de-DE"/>
              <a:t>Datenschutz</a:t>
            </a:r>
            <a:endParaRPr/>
          </a:p>
        </p:txBody>
      </p:sp>
      <p:sp>
        <p:nvSpPr>
          <p:cNvPr id="10" name="Textplatzhalter 9"/>
          <p:cNvSpPr>
            <a:spLocks noGrp="1"/>
          </p:cNvSpPr>
          <p:nvPr>
            <p:ph type="body" sz="quarter" idx="21"/>
          </p:nvPr>
        </p:nvSpPr>
        <p:spPr bwMode="auto"/>
        <p:txBody>
          <a:bodyPr/>
          <a:lstStyle/>
          <a:p>
            <a:pPr>
              <a:defRPr/>
            </a:pPr>
            <a:r>
              <a:rPr lang="de-DE"/>
              <a:t>Gruppenarbeit</a:t>
            </a:r>
            <a:endParaRPr/>
          </a:p>
        </p:txBody>
      </p:sp>
      <p:sp>
        <p:nvSpPr>
          <p:cNvPr id="169" name="Foliennummer"/>
          <p:cNvSpPr txBox="1">
            <a:spLocks noGrp="1"/>
          </p:cNvSpPr>
          <p:nvPr>
            <p:ph type="sldNum" sz="quarter" idx="2"/>
          </p:nvPr>
        </p:nvSpPr>
        <p:spPr bwMode="auto">
          <a:xfrm>
            <a:off x="2486442" y="4889329"/>
            <a:ext cx="280526" cy="229550"/>
          </a:xfrm>
        </p:spPr>
        <p:txBody>
          <a:bodyPr/>
          <a:lstStyle/>
          <a:p>
            <a:pPr>
              <a:defRPr/>
            </a:pPr>
            <a:fld id="{86CB4B4D-7CA3-9044-876B-883B54F8677D}" type="slidenum">
              <a:rPr lang="de-DE"/>
              <a:t>54</a:t>
            </a:fld>
            <a:endParaRPr lang="de-DE"/>
          </a:p>
        </p:txBody>
      </p:sp>
      <p:sp>
        <p:nvSpPr>
          <p:cNvPr id="2" name="Textfeld 1">
            <a:extLst>
              <a:ext uri="{FF2B5EF4-FFF2-40B4-BE49-F238E27FC236}">
                <a16:creationId xmlns:a16="http://schemas.microsoft.com/office/drawing/2014/main" id="{43172DC8-5924-7B37-FE3F-692A390B82F5}"/>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17.9</a:t>
            </a:r>
          </a:p>
        </p:txBody>
      </p:sp>
      <p:sp>
        <p:nvSpPr>
          <p:cNvPr id="3" name="Rechteck: abgerundete Ecken 2">
            <a:extLst>
              <a:ext uri="{FF2B5EF4-FFF2-40B4-BE49-F238E27FC236}">
                <a16:creationId xmlns:a16="http://schemas.microsoft.com/office/drawing/2014/main" id="{556B9259-C4F5-595F-9A1A-FEAC7F3BBC51}"/>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4" name="Rechteck: abgerundete Ecken 3">
            <a:extLst>
              <a:ext uri="{FF2B5EF4-FFF2-40B4-BE49-F238E27FC236}">
                <a16:creationId xmlns:a16="http://schemas.microsoft.com/office/drawing/2014/main" id="{FA8B8CA8-D626-0C80-7FF5-AEAB5BFB4C1B}"/>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dirty="0">
                <a:solidFill>
                  <a:srgbClr val="00B050"/>
                </a:solidFill>
                <a:effectLst/>
                <a:latin typeface="Calibri" panose="020F0502020204030204" pitchFamily="34" charset="0"/>
              </a:rPr>
              <a:t>Anonymisierung (Mini-Übung)</a:t>
            </a:r>
            <a:br>
              <a:rPr lang="de-DE" sz="1800" b="0" i="0" u="none" strike="noStrike" dirty="0">
                <a:solidFill>
                  <a:srgbClr val="00B050"/>
                </a:solidFill>
                <a:effectLst/>
                <a:latin typeface="Calibri" panose="020F0502020204030204" pitchFamily="34" charset="0"/>
              </a:rPr>
            </a:br>
            <a:r>
              <a:rPr lang="de-DE" sz="1800" b="0" i="0" u="none" strike="noStrike" dirty="0">
                <a:solidFill>
                  <a:srgbClr val="00B050"/>
                </a:solidFill>
                <a:effectLst/>
                <a:latin typeface="Calibri" panose="020F0502020204030204" pitchFamily="34" charset="0"/>
              </a:rPr>
              <a:t>3/3 TN stellen vor</a:t>
            </a:r>
            <a:r>
              <a:rPr lang="de-DE" sz="1050" dirty="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102949620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55</a:t>
            </a:fld>
            <a:endParaRPr lang="de-DE"/>
          </a:p>
        </p:txBody>
      </p:sp>
      <p:sp>
        <p:nvSpPr>
          <p:cNvPr id="4" name="Titel 1"/>
          <p:cNvSpPr>
            <a:spLocks noGrp="1"/>
          </p:cNvSpPr>
          <p:nvPr>
            <p:ph type="title"/>
          </p:nvPr>
        </p:nvSpPr>
        <p:spPr bwMode="auto">
          <a:xfrm>
            <a:off x="915644" y="3685598"/>
            <a:ext cx="8191500" cy="974384"/>
          </a:xfrm>
        </p:spPr>
        <p:txBody>
          <a:bodyPr/>
          <a:lstStyle/>
          <a:p>
            <a:pPr>
              <a:defRPr/>
            </a:pPr>
            <a:r>
              <a:rPr lang="de-DE"/>
              <a:t>Forschungsdateninfrastrukturen</a:t>
            </a:r>
            <a:endParaRPr/>
          </a:p>
        </p:txBody>
      </p:sp>
      <p:sp>
        <p:nvSpPr>
          <p:cNvPr id="2" name="Textfeld 1">
            <a:extLst>
              <a:ext uri="{FF2B5EF4-FFF2-40B4-BE49-F238E27FC236}">
                <a16:creationId xmlns:a16="http://schemas.microsoft.com/office/drawing/2014/main" id="{3BB30C7F-32DE-EF60-9368-8F1709763330}"/>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18.1</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2"/>
          <p:cNvSpPr>
            <a:spLocks noGrp="1"/>
          </p:cNvSpPr>
          <p:nvPr>
            <p:ph type="title"/>
          </p:nvPr>
        </p:nvSpPr>
        <p:spPr bwMode="auto">
          <a:xfrm>
            <a:off x="476250" y="376238"/>
            <a:ext cx="8191500" cy="584039"/>
          </a:xfrm>
        </p:spPr>
        <p:txBody>
          <a:bodyPr>
            <a:normAutofit/>
          </a:bodyPr>
          <a:lstStyle/>
          <a:p>
            <a:pPr>
              <a:defRPr/>
            </a:pPr>
            <a:r>
              <a:rPr lang="en-GB"/>
              <a:t>Infrastruktur für FDM</a:t>
            </a:r>
            <a:endParaRPr/>
          </a:p>
        </p:txBody>
      </p:sp>
      <p:sp>
        <p:nvSpPr>
          <p:cNvPr id="6" name="Slide Number Placehold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56</a:t>
            </a:fld>
            <a:endParaRPr lang="de-DE"/>
          </a:p>
        </p:txBody>
      </p:sp>
      <p:sp>
        <p:nvSpPr>
          <p:cNvPr id="24" name="Slide Number Placeholder 4"/>
          <p:cNvSpPr txBox="1"/>
          <p:nvPr/>
        </p:nvSpPr>
        <p:spPr bwMode="auto">
          <a:xfrm>
            <a:off x="2486025" y="4889500"/>
            <a:ext cx="280988" cy="228600"/>
          </a:xfrm>
          <a:prstGeom prst="rect">
            <a:avLst/>
          </a:prstGeom>
          <a:ln w="12700">
            <a:miter lim="400000"/>
          </a:ln>
        </p:spPr>
        <p:txBody>
          <a:bodyPr wrap="none" lIns="50800" tIns="50800" rIns="50800" bIns="50800" anchor="b">
            <a:spAutoFit/>
          </a:bodyPr>
          <a:ls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marL="0" marR="0" indent="0" algn="ctr" defTabSz="825500">
              <a:lnSpc>
                <a:spcPct val="100000"/>
              </a:lnSpc>
              <a:spcBef>
                <a:spcPts val="0"/>
              </a:spcBef>
              <a:spcAft>
                <a:spcPts val="0"/>
              </a:spcAft>
              <a:buClrTx/>
              <a:buSzTx/>
              <a:buFontTx/>
              <a:buNone/>
              <a:defRPr sz="850" b="0" i="0" u="none" strike="noStrike" cap="none" spc="0">
                <a:ln>
                  <a:noFill/>
                </a:ln>
                <a:solidFill>
                  <a:srgbClr val="7BB885"/>
                </a:solidFill>
                <a:latin typeface="Source Sans Pro Light"/>
                <a:ea typeface="Source Sans Pro Light"/>
                <a:cs typeface="Source Sans Pro Light"/>
              </a:defRPr>
            </a:lvl1pPr>
            <a:lvl2pPr marL="0" marR="0" indent="4572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2pPr>
            <a:lvl3pPr marL="0" marR="0" indent="9144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3pPr>
            <a:lvl4pPr marL="0" marR="0" indent="13716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4pPr>
            <a:lvl5pPr marL="0" marR="0" indent="18288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5pPr>
            <a:lvl6pPr marL="0" marR="0" indent="22860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6pPr>
            <a:lvl7pPr marL="0" marR="0" indent="27432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7pPr>
            <a:lvl8pPr marL="0" marR="0" indent="32004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8pPr>
            <a:lvl9pPr marL="0" marR="0" indent="36576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9pPr>
          </a:lstStyle>
          <a:p>
            <a:pPr>
              <a:defRPr/>
            </a:pPr>
            <a:fld id="{A3A583AC-90C3-47D4-8E3F-971AFFF238DC}" type="slidenum">
              <a:rPr lang="de-DE"/>
              <a:t>56</a:t>
            </a:fld>
            <a:endParaRPr lang="de-DE"/>
          </a:p>
        </p:txBody>
      </p:sp>
      <p:sp>
        <p:nvSpPr>
          <p:cNvPr id="25" name="Rechteck 24"/>
          <p:cNvSpPr/>
          <p:nvPr/>
        </p:nvSpPr>
        <p:spPr bwMode="auto">
          <a:xfrm>
            <a:off x="3581184" y="2643758"/>
            <a:ext cx="1981633" cy="369332"/>
          </a:xfrm>
          <a:prstGeom prst="rect">
            <a:avLst/>
          </a:prstGeom>
          <a:ln>
            <a:solidFill>
              <a:srgbClr val="354794"/>
            </a:solidFill>
          </a:ln>
        </p:spPr>
        <p:txBody>
          <a:bodyPr wrap="none">
            <a:spAutoFit/>
          </a:bodyPr>
          <a:lstStyle/>
          <a:p>
            <a:pPr algn="ctr">
              <a:defRPr/>
            </a:pPr>
            <a:r>
              <a:rPr lang="de-DE" sz="1800" b="1" dirty="0">
                <a:solidFill>
                  <a:srgbClr val="354794"/>
                </a:solidFill>
              </a:rPr>
              <a:t>FDM-Kontaktstelle</a:t>
            </a:r>
            <a:endParaRPr dirty="0"/>
          </a:p>
        </p:txBody>
      </p:sp>
      <p:sp>
        <p:nvSpPr>
          <p:cNvPr id="26" name="Rechteck 25"/>
          <p:cNvSpPr/>
          <p:nvPr/>
        </p:nvSpPr>
        <p:spPr bwMode="auto">
          <a:xfrm>
            <a:off x="172698" y="4133202"/>
            <a:ext cx="1468711" cy="369332"/>
          </a:xfrm>
          <a:prstGeom prst="rect">
            <a:avLst/>
          </a:prstGeom>
          <a:ln>
            <a:solidFill>
              <a:srgbClr val="354794"/>
            </a:solidFill>
          </a:ln>
        </p:spPr>
        <p:txBody>
          <a:bodyPr wrap="square">
            <a:spAutoFit/>
          </a:bodyPr>
          <a:lstStyle/>
          <a:p>
            <a:pPr algn="ctr">
              <a:defRPr/>
            </a:pPr>
            <a:r>
              <a:rPr lang="de-DE" sz="1800" b="1" dirty="0">
                <a:solidFill>
                  <a:srgbClr val="354794"/>
                </a:solidFill>
              </a:rPr>
              <a:t>Bibliothek</a:t>
            </a:r>
            <a:endParaRPr dirty="0"/>
          </a:p>
        </p:txBody>
      </p:sp>
      <p:sp>
        <p:nvSpPr>
          <p:cNvPr id="27" name="Rechteck 26"/>
          <p:cNvSpPr/>
          <p:nvPr/>
        </p:nvSpPr>
        <p:spPr bwMode="auto">
          <a:xfrm>
            <a:off x="7550783" y="4133202"/>
            <a:ext cx="1420520" cy="369332"/>
          </a:xfrm>
          <a:prstGeom prst="rect">
            <a:avLst/>
          </a:prstGeom>
          <a:ln>
            <a:solidFill>
              <a:srgbClr val="354794"/>
            </a:solidFill>
          </a:ln>
        </p:spPr>
        <p:txBody>
          <a:bodyPr wrap="square">
            <a:spAutoFit/>
          </a:bodyPr>
          <a:lstStyle/>
          <a:p>
            <a:pPr algn="ctr">
              <a:defRPr/>
            </a:pPr>
            <a:r>
              <a:rPr lang="de-DE" sz="1800" b="1" dirty="0">
                <a:solidFill>
                  <a:srgbClr val="354794"/>
                </a:solidFill>
              </a:rPr>
              <a:t>IT / RZ</a:t>
            </a:r>
            <a:endParaRPr dirty="0"/>
          </a:p>
        </p:txBody>
      </p:sp>
      <p:sp>
        <p:nvSpPr>
          <p:cNvPr id="28" name="Rechteck 27"/>
          <p:cNvSpPr/>
          <p:nvPr/>
        </p:nvSpPr>
        <p:spPr bwMode="auto">
          <a:xfrm>
            <a:off x="7550783" y="1079874"/>
            <a:ext cx="1420520" cy="646331"/>
          </a:xfrm>
          <a:prstGeom prst="rect">
            <a:avLst/>
          </a:prstGeom>
          <a:ln>
            <a:solidFill>
              <a:srgbClr val="354794"/>
            </a:solidFill>
          </a:ln>
        </p:spPr>
        <p:txBody>
          <a:bodyPr wrap="square">
            <a:spAutoFit/>
          </a:bodyPr>
          <a:lstStyle/>
          <a:p>
            <a:pPr algn="ctr">
              <a:defRPr/>
            </a:pPr>
            <a:r>
              <a:rPr lang="de-DE" sz="1800" b="1" dirty="0">
                <a:solidFill>
                  <a:srgbClr val="354794"/>
                </a:solidFill>
              </a:rPr>
              <a:t>Forschungs-</a:t>
            </a:r>
            <a:br>
              <a:rPr lang="de-DE" sz="1800" b="1" dirty="0">
                <a:solidFill>
                  <a:srgbClr val="354794"/>
                </a:solidFill>
              </a:rPr>
            </a:br>
            <a:r>
              <a:rPr lang="de-DE" sz="1800" b="1" dirty="0" err="1">
                <a:solidFill>
                  <a:srgbClr val="354794"/>
                </a:solidFill>
              </a:rPr>
              <a:t>förderung</a:t>
            </a:r>
            <a:endParaRPr dirty="0"/>
          </a:p>
        </p:txBody>
      </p:sp>
      <p:sp>
        <p:nvSpPr>
          <p:cNvPr id="29" name="Rechteck 28"/>
          <p:cNvSpPr/>
          <p:nvPr/>
        </p:nvSpPr>
        <p:spPr bwMode="auto">
          <a:xfrm>
            <a:off x="172697" y="1079873"/>
            <a:ext cx="1468712" cy="646331"/>
          </a:xfrm>
          <a:prstGeom prst="rect">
            <a:avLst/>
          </a:prstGeom>
          <a:ln>
            <a:solidFill>
              <a:srgbClr val="354794"/>
            </a:solidFill>
          </a:ln>
        </p:spPr>
        <p:txBody>
          <a:bodyPr wrap="square">
            <a:spAutoFit/>
          </a:bodyPr>
          <a:lstStyle/>
          <a:p>
            <a:pPr algn="ctr">
              <a:defRPr/>
            </a:pPr>
            <a:r>
              <a:rPr lang="de-DE" sz="1800" b="1" dirty="0">
                <a:solidFill>
                  <a:srgbClr val="354794"/>
                </a:solidFill>
              </a:rPr>
              <a:t>Rechtliche Anlaufstellen</a:t>
            </a:r>
            <a:endParaRPr dirty="0"/>
          </a:p>
        </p:txBody>
      </p:sp>
      <p:sp>
        <p:nvSpPr>
          <p:cNvPr id="2" name="Textfeld 1">
            <a:extLst>
              <a:ext uri="{FF2B5EF4-FFF2-40B4-BE49-F238E27FC236}">
                <a16:creationId xmlns:a16="http://schemas.microsoft.com/office/drawing/2014/main" id="{2C467F1D-6B1B-CBEF-EE00-9860BC59320F}"/>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18.2</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2"/>
          <p:cNvSpPr>
            <a:spLocks noGrp="1"/>
          </p:cNvSpPr>
          <p:nvPr>
            <p:ph type="title"/>
          </p:nvPr>
        </p:nvSpPr>
        <p:spPr bwMode="auto">
          <a:xfrm>
            <a:off x="476250" y="376238"/>
            <a:ext cx="8191500" cy="584039"/>
          </a:xfrm>
        </p:spPr>
        <p:txBody>
          <a:bodyPr>
            <a:normAutofit/>
          </a:bodyPr>
          <a:lstStyle/>
          <a:p>
            <a:pPr>
              <a:defRPr/>
            </a:pPr>
            <a:r>
              <a:rPr lang="en-GB"/>
              <a:t>Infrastruktur für FDM</a:t>
            </a:r>
            <a:endParaRPr/>
          </a:p>
        </p:txBody>
      </p:sp>
      <p:sp>
        <p:nvSpPr>
          <p:cNvPr id="6" name="Slide Number Placehold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57</a:t>
            </a:fld>
            <a:endParaRPr lang="de-DE"/>
          </a:p>
        </p:txBody>
      </p:sp>
      <p:sp>
        <p:nvSpPr>
          <p:cNvPr id="14" name="Rechteck 13"/>
          <p:cNvSpPr/>
          <p:nvPr/>
        </p:nvSpPr>
        <p:spPr bwMode="auto">
          <a:xfrm>
            <a:off x="1642654" y="1726205"/>
            <a:ext cx="1765364" cy="468101"/>
          </a:xfrm>
          <a:prstGeom prst="rect">
            <a:avLst/>
          </a:prstGeom>
          <a:ln>
            <a:noFill/>
          </a:ln>
        </p:spPr>
        <p:txBody>
          <a:bodyPr wrap="square">
            <a:normAutofit/>
          </a:bodyPr>
          <a:lstStyle/>
          <a:p>
            <a:pPr algn="ctr">
              <a:defRPr/>
            </a:pPr>
            <a:r>
              <a:rPr lang="de-DE" sz="1200" dirty="0">
                <a:solidFill>
                  <a:srgbClr val="D82789"/>
                </a:solidFill>
              </a:rPr>
              <a:t>Beratung zum Umgang mit Forschungsdaten</a:t>
            </a:r>
            <a:endParaRPr dirty="0">
              <a:solidFill>
                <a:srgbClr val="D82789"/>
              </a:solidFill>
            </a:endParaRPr>
          </a:p>
        </p:txBody>
      </p:sp>
      <p:sp>
        <p:nvSpPr>
          <p:cNvPr id="15" name="Rechteck 14"/>
          <p:cNvSpPr/>
          <p:nvPr/>
        </p:nvSpPr>
        <p:spPr bwMode="auto">
          <a:xfrm>
            <a:off x="1647577" y="3658696"/>
            <a:ext cx="1800200" cy="461665"/>
          </a:xfrm>
          <a:prstGeom prst="rect">
            <a:avLst/>
          </a:prstGeom>
          <a:ln>
            <a:noFill/>
          </a:ln>
        </p:spPr>
        <p:txBody>
          <a:bodyPr wrap="square">
            <a:noAutofit/>
          </a:bodyPr>
          <a:lstStyle/>
          <a:p>
            <a:pPr algn="ctr">
              <a:defRPr/>
            </a:pPr>
            <a:r>
              <a:rPr lang="de-DE" sz="1200" dirty="0">
                <a:solidFill>
                  <a:srgbClr val="D82789"/>
                </a:solidFill>
              </a:rPr>
              <a:t>Schulungen für </a:t>
            </a:r>
          </a:p>
          <a:p>
            <a:pPr algn="ctr">
              <a:defRPr/>
            </a:pPr>
            <a:r>
              <a:rPr lang="de-DE" sz="1200" dirty="0">
                <a:solidFill>
                  <a:srgbClr val="D82789"/>
                </a:solidFill>
              </a:rPr>
              <a:t>verschiedene Zielgruppen</a:t>
            </a:r>
            <a:endParaRPr dirty="0">
              <a:solidFill>
                <a:srgbClr val="D82789"/>
              </a:solidFill>
            </a:endParaRPr>
          </a:p>
        </p:txBody>
      </p:sp>
      <p:sp>
        <p:nvSpPr>
          <p:cNvPr id="16" name="Rechteck 15"/>
          <p:cNvSpPr/>
          <p:nvPr/>
        </p:nvSpPr>
        <p:spPr bwMode="auto">
          <a:xfrm>
            <a:off x="6913903" y="2597590"/>
            <a:ext cx="2057400" cy="461665"/>
          </a:xfrm>
          <a:prstGeom prst="rect">
            <a:avLst/>
          </a:prstGeom>
          <a:ln>
            <a:noFill/>
          </a:ln>
        </p:spPr>
        <p:txBody>
          <a:bodyPr wrap="square">
            <a:noAutofit/>
          </a:bodyPr>
          <a:lstStyle/>
          <a:p>
            <a:pPr algn="ctr">
              <a:defRPr/>
            </a:pPr>
            <a:r>
              <a:rPr lang="de-DE" sz="1200" dirty="0">
                <a:solidFill>
                  <a:srgbClr val="D82789"/>
                </a:solidFill>
              </a:rPr>
              <a:t>Vermittlung zu internen und externen Diensten</a:t>
            </a:r>
            <a:endParaRPr dirty="0">
              <a:solidFill>
                <a:srgbClr val="D82789"/>
              </a:solidFill>
            </a:endParaRPr>
          </a:p>
        </p:txBody>
      </p:sp>
      <p:sp>
        <p:nvSpPr>
          <p:cNvPr id="17" name="Rechteck 16"/>
          <p:cNvSpPr/>
          <p:nvPr/>
        </p:nvSpPr>
        <p:spPr bwMode="auto">
          <a:xfrm>
            <a:off x="5735983" y="1726204"/>
            <a:ext cx="1814800" cy="646331"/>
          </a:xfrm>
          <a:prstGeom prst="rect">
            <a:avLst/>
          </a:prstGeom>
          <a:ln>
            <a:noFill/>
          </a:ln>
        </p:spPr>
        <p:txBody>
          <a:bodyPr wrap="square">
            <a:noAutofit/>
          </a:bodyPr>
          <a:lstStyle/>
          <a:p>
            <a:pPr algn="ctr">
              <a:defRPr/>
            </a:pPr>
            <a:r>
              <a:rPr lang="de-DE" sz="1200" dirty="0">
                <a:solidFill>
                  <a:srgbClr val="D82789"/>
                </a:solidFill>
              </a:rPr>
              <a:t>Unterstützung bei der Erstellung eines Datenmanagementplans</a:t>
            </a:r>
            <a:endParaRPr dirty="0">
              <a:solidFill>
                <a:srgbClr val="D82789"/>
              </a:solidFill>
            </a:endParaRPr>
          </a:p>
        </p:txBody>
      </p:sp>
      <p:sp>
        <p:nvSpPr>
          <p:cNvPr id="18" name="Rechteck 17"/>
          <p:cNvSpPr/>
          <p:nvPr/>
        </p:nvSpPr>
        <p:spPr bwMode="auto">
          <a:xfrm>
            <a:off x="3581183" y="3197031"/>
            <a:ext cx="2018717" cy="461665"/>
          </a:xfrm>
          <a:prstGeom prst="rect">
            <a:avLst/>
          </a:prstGeom>
          <a:ln>
            <a:noFill/>
          </a:ln>
        </p:spPr>
        <p:txBody>
          <a:bodyPr wrap="square">
            <a:noAutofit/>
          </a:bodyPr>
          <a:lstStyle/>
          <a:p>
            <a:pPr algn="ctr">
              <a:defRPr/>
            </a:pPr>
            <a:r>
              <a:rPr lang="de-DE" sz="1200" dirty="0">
                <a:solidFill>
                  <a:srgbClr val="D82789"/>
                </a:solidFill>
              </a:rPr>
              <a:t>Informationsveranstaltungen und Awareness-Schaffung</a:t>
            </a:r>
            <a:endParaRPr dirty="0">
              <a:solidFill>
                <a:srgbClr val="D82789"/>
              </a:solidFill>
            </a:endParaRPr>
          </a:p>
        </p:txBody>
      </p:sp>
      <p:sp>
        <p:nvSpPr>
          <p:cNvPr id="19" name="Rechteck 18"/>
          <p:cNvSpPr/>
          <p:nvPr/>
        </p:nvSpPr>
        <p:spPr bwMode="auto">
          <a:xfrm>
            <a:off x="172697" y="2604729"/>
            <a:ext cx="1564534" cy="447385"/>
          </a:xfrm>
          <a:prstGeom prst="rect">
            <a:avLst/>
          </a:prstGeom>
          <a:ln>
            <a:noFill/>
          </a:ln>
        </p:spPr>
        <p:txBody>
          <a:bodyPr wrap="square">
            <a:noAutofit/>
          </a:bodyPr>
          <a:lstStyle/>
          <a:p>
            <a:pPr algn="ctr">
              <a:defRPr/>
            </a:pPr>
            <a:r>
              <a:rPr lang="de-DE" sz="1200" dirty="0">
                <a:solidFill>
                  <a:srgbClr val="D82789"/>
                </a:solidFill>
              </a:rPr>
              <a:t>Rechtliche Beratung bzw. Orientierung</a:t>
            </a:r>
            <a:endParaRPr dirty="0">
              <a:solidFill>
                <a:srgbClr val="D82789"/>
              </a:solidFill>
            </a:endParaRPr>
          </a:p>
        </p:txBody>
      </p:sp>
      <p:sp>
        <p:nvSpPr>
          <p:cNvPr id="20" name="Rechteck 19"/>
          <p:cNvSpPr/>
          <p:nvPr/>
        </p:nvSpPr>
        <p:spPr bwMode="auto">
          <a:xfrm>
            <a:off x="5594977" y="3554688"/>
            <a:ext cx="1951082" cy="584774"/>
          </a:xfrm>
          <a:prstGeom prst="rect">
            <a:avLst/>
          </a:prstGeom>
          <a:ln>
            <a:noFill/>
          </a:ln>
        </p:spPr>
        <p:txBody>
          <a:bodyPr wrap="square">
            <a:noAutofit/>
          </a:bodyPr>
          <a:lstStyle/>
          <a:p>
            <a:pPr algn="ctr">
              <a:defRPr/>
            </a:pPr>
            <a:r>
              <a:rPr lang="de-DE" sz="1200" dirty="0">
                <a:solidFill>
                  <a:srgbClr val="D82789"/>
                </a:solidFill>
              </a:rPr>
              <a:t>Verfügbarkeit von bzw. Beratung zu Hardware- und Software-Lösungen</a:t>
            </a:r>
            <a:endParaRPr dirty="0">
              <a:solidFill>
                <a:srgbClr val="D82789"/>
              </a:solidFill>
            </a:endParaRPr>
          </a:p>
        </p:txBody>
      </p:sp>
      <p:sp>
        <p:nvSpPr>
          <p:cNvPr id="22" name="Rechteck 21"/>
          <p:cNvSpPr/>
          <p:nvPr/>
        </p:nvSpPr>
        <p:spPr bwMode="auto">
          <a:xfrm>
            <a:off x="3580380" y="1150178"/>
            <a:ext cx="1981633" cy="461665"/>
          </a:xfrm>
          <a:prstGeom prst="rect">
            <a:avLst/>
          </a:prstGeom>
          <a:ln>
            <a:noFill/>
          </a:ln>
        </p:spPr>
        <p:txBody>
          <a:bodyPr wrap="square">
            <a:noAutofit/>
          </a:bodyPr>
          <a:lstStyle/>
          <a:p>
            <a:pPr>
              <a:defRPr/>
            </a:pPr>
            <a:r>
              <a:rPr lang="de-DE" sz="1200" dirty="0">
                <a:solidFill>
                  <a:srgbClr val="D82789"/>
                </a:solidFill>
              </a:rPr>
              <a:t>Bedarfserhebung und Anforderungsmanagement﻿</a:t>
            </a:r>
            <a:endParaRPr dirty="0">
              <a:solidFill>
                <a:srgbClr val="D82789"/>
              </a:solidFill>
            </a:endParaRPr>
          </a:p>
        </p:txBody>
      </p:sp>
      <p:sp>
        <p:nvSpPr>
          <p:cNvPr id="24" name="Slide Number Placeholder 4"/>
          <p:cNvSpPr txBox="1"/>
          <p:nvPr/>
        </p:nvSpPr>
        <p:spPr bwMode="auto">
          <a:xfrm>
            <a:off x="2486025" y="4889500"/>
            <a:ext cx="280988" cy="228600"/>
          </a:xfrm>
          <a:prstGeom prst="rect">
            <a:avLst/>
          </a:prstGeom>
          <a:ln w="12700">
            <a:miter lim="400000"/>
          </a:ln>
        </p:spPr>
        <p:txBody>
          <a:bodyPr wrap="none" lIns="50800" tIns="50800" rIns="50800" bIns="50800" anchor="b">
            <a:spAutoFit/>
          </a:bodyPr>
          <a:ls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marL="0" marR="0" indent="0" algn="ctr" defTabSz="825500">
              <a:lnSpc>
                <a:spcPct val="100000"/>
              </a:lnSpc>
              <a:spcBef>
                <a:spcPts val="0"/>
              </a:spcBef>
              <a:spcAft>
                <a:spcPts val="0"/>
              </a:spcAft>
              <a:buClrTx/>
              <a:buSzTx/>
              <a:buFontTx/>
              <a:buNone/>
              <a:defRPr sz="850" b="0" i="0" u="none" strike="noStrike" cap="none" spc="0">
                <a:ln>
                  <a:noFill/>
                </a:ln>
                <a:solidFill>
                  <a:srgbClr val="7BB885"/>
                </a:solidFill>
                <a:latin typeface="Source Sans Pro Light"/>
                <a:ea typeface="Source Sans Pro Light"/>
                <a:cs typeface="Source Sans Pro Light"/>
              </a:defRPr>
            </a:lvl1pPr>
            <a:lvl2pPr marL="0" marR="0" indent="4572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2pPr>
            <a:lvl3pPr marL="0" marR="0" indent="9144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3pPr>
            <a:lvl4pPr marL="0" marR="0" indent="13716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4pPr>
            <a:lvl5pPr marL="0" marR="0" indent="18288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5pPr>
            <a:lvl6pPr marL="0" marR="0" indent="22860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6pPr>
            <a:lvl7pPr marL="0" marR="0" indent="27432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7pPr>
            <a:lvl8pPr marL="0" marR="0" indent="32004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8pPr>
            <a:lvl9pPr marL="0" marR="0" indent="36576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9pPr>
          </a:lstStyle>
          <a:p>
            <a:pPr>
              <a:defRPr/>
            </a:pPr>
            <a:fld id="{A3A583AC-90C3-47D4-8E3F-971AFFF238DC}" type="slidenum">
              <a:rPr lang="de-DE"/>
              <a:t>57</a:t>
            </a:fld>
            <a:endParaRPr lang="de-DE"/>
          </a:p>
        </p:txBody>
      </p:sp>
      <p:sp>
        <p:nvSpPr>
          <p:cNvPr id="25" name="Rechteck 24"/>
          <p:cNvSpPr/>
          <p:nvPr/>
        </p:nvSpPr>
        <p:spPr bwMode="auto">
          <a:xfrm>
            <a:off x="3581184" y="2643758"/>
            <a:ext cx="1981633" cy="369332"/>
          </a:xfrm>
          <a:prstGeom prst="rect">
            <a:avLst/>
          </a:prstGeom>
          <a:ln>
            <a:solidFill>
              <a:srgbClr val="354794"/>
            </a:solidFill>
          </a:ln>
        </p:spPr>
        <p:txBody>
          <a:bodyPr wrap="none">
            <a:spAutoFit/>
          </a:bodyPr>
          <a:lstStyle/>
          <a:p>
            <a:pPr algn="ctr">
              <a:defRPr/>
            </a:pPr>
            <a:r>
              <a:rPr lang="de-DE" sz="1800" b="1" dirty="0">
                <a:solidFill>
                  <a:srgbClr val="354794"/>
                </a:solidFill>
              </a:rPr>
              <a:t>FDM-Kontaktstelle</a:t>
            </a:r>
            <a:endParaRPr dirty="0"/>
          </a:p>
        </p:txBody>
      </p:sp>
      <p:sp>
        <p:nvSpPr>
          <p:cNvPr id="26" name="Rechteck 25"/>
          <p:cNvSpPr/>
          <p:nvPr/>
        </p:nvSpPr>
        <p:spPr bwMode="auto">
          <a:xfrm>
            <a:off x="172698" y="4133202"/>
            <a:ext cx="1468711" cy="369332"/>
          </a:xfrm>
          <a:prstGeom prst="rect">
            <a:avLst/>
          </a:prstGeom>
          <a:ln>
            <a:solidFill>
              <a:srgbClr val="354794"/>
            </a:solidFill>
          </a:ln>
        </p:spPr>
        <p:txBody>
          <a:bodyPr wrap="square">
            <a:spAutoFit/>
          </a:bodyPr>
          <a:lstStyle/>
          <a:p>
            <a:pPr algn="ctr">
              <a:defRPr/>
            </a:pPr>
            <a:r>
              <a:rPr lang="de-DE" sz="1800" b="1" dirty="0">
                <a:solidFill>
                  <a:srgbClr val="354794"/>
                </a:solidFill>
              </a:rPr>
              <a:t>Bibliothek</a:t>
            </a:r>
            <a:endParaRPr dirty="0"/>
          </a:p>
        </p:txBody>
      </p:sp>
      <p:sp>
        <p:nvSpPr>
          <p:cNvPr id="27" name="Rechteck 26"/>
          <p:cNvSpPr/>
          <p:nvPr/>
        </p:nvSpPr>
        <p:spPr bwMode="auto">
          <a:xfrm>
            <a:off x="7550783" y="4133202"/>
            <a:ext cx="1420520" cy="369332"/>
          </a:xfrm>
          <a:prstGeom prst="rect">
            <a:avLst/>
          </a:prstGeom>
          <a:ln>
            <a:solidFill>
              <a:srgbClr val="354794"/>
            </a:solidFill>
          </a:ln>
        </p:spPr>
        <p:txBody>
          <a:bodyPr wrap="square">
            <a:spAutoFit/>
          </a:bodyPr>
          <a:lstStyle/>
          <a:p>
            <a:pPr algn="ctr">
              <a:defRPr/>
            </a:pPr>
            <a:r>
              <a:rPr lang="de-DE" sz="1800" b="1" dirty="0">
                <a:solidFill>
                  <a:srgbClr val="354794"/>
                </a:solidFill>
              </a:rPr>
              <a:t>IT / RZ</a:t>
            </a:r>
            <a:endParaRPr dirty="0"/>
          </a:p>
        </p:txBody>
      </p:sp>
      <p:sp>
        <p:nvSpPr>
          <p:cNvPr id="28" name="Rechteck 27"/>
          <p:cNvSpPr/>
          <p:nvPr/>
        </p:nvSpPr>
        <p:spPr bwMode="auto">
          <a:xfrm>
            <a:off x="7550783" y="1079874"/>
            <a:ext cx="1420520" cy="646331"/>
          </a:xfrm>
          <a:prstGeom prst="rect">
            <a:avLst/>
          </a:prstGeom>
          <a:ln>
            <a:solidFill>
              <a:srgbClr val="354794"/>
            </a:solidFill>
          </a:ln>
        </p:spPr>
        <p:txBody>
          <a:bodyPr wrap="square">
            <a:spAutoFit/>
          </a:bodyPr>
          <a:lstStyle/>
          <a:p>
            <a:pPr algn="ctr">
              <a:defRPr/>
            </a:pPr>
            <a:r>
              <a:rPr lang="de-DE" sz="1800" b="1" dirty="0">
                <a:solidFill>
                  <a:srgbClr val="354794"/>
                </a:solidFill>
              </a:rPr>
              <a:t>Forschungs-</a:t>
            </a:r>
            <a:br>
              <a:rPr lang="de-DE" sz="1800" b="1" dirty="0">
                <a:solidFill>
                  <a:srgbClr val="354794"/>
                </a:solidFill>
              </a:rPr>
            </a:br>
            <a:r>
              <a:rPr lang="de-DE" sz="1800" b="1" dirty="0" err="1">
                <a:solidFill>
                  <a:srgbClr val="354794"/>
                </a:solidFill>
              </a:rPr>
              <a:t>förderung</a:t>
            </a:r>
            <a:endParaRPr dirty="0"/>
          </a:p>
        </p:txBody>
      </p:sp>
      <p:sp>
        <p:nvSpPr>
          <p:cNvPr id="29" name="Rechteck 28"/>
          <p:cNvSpPr/>
          <p:nvPr/>
        </p:nvSpPr>
        <p:spPr bwMode="auto">
          <a:xfrm>
            <a:off x="172697" y="1079873"/>
            <a:ext cx="1468712" cy="646331"/>
          </a:xfrm>
          <a:prstGeom prst="rect">
            <a:avLst/>
          </a:prstGeom>
          <a:ln>
            <a:solidFill>
              <a:srgbClr val="354794"/>
            </a:solidFill>
          </a:ln>
        </p:spPr>
        <p:txBody>
          <a:bodyPr wrap="square">
            <a:spAutoFit/>
          </a:bodyPr>
          <a:lstStyle/>
          <a:p>
            <a:pPr algn="ctr">
              <a:defRPr/>
            </a:pPr>
            <a:r>
              <a:rPr lang="de-DE" sz="1800" b="1" dirty="0">
                <a:solidFill>
                  <a:srgbClr val="354794"/>
                </a:solidFill>
              </a:rPr>
              <a:t>Rechtliche Anlaufstellen</a:t>
            </a:r>
            <a:endParaRPr dirty="0"/>
          </a:p>
        </p:txBody>
      </p:sp>
      <p:sp>
        <p:nvSpPr>
          <p:cNvPr id="21" name="Rechteck 20">
            <a:extLst>
              <a:ext uri="{FF2B5EF4-FFF2-40B4-BE49-F238E27FC236}">
                <a16:creationId xmlns:a16="http://schemas.microsoft.com/office/drawing/2014/main" id="{EA15ED43-C540-4C2A-A0B5-6BC9F7D59EA4}"/>
              </a:ext>
            </a:extLst>
          </p:cNvPr>
          <p:cNvSpPr/>
          <p:nvPr/>
        </p:nvSpPr>
        <p:spPr bwMode="auto">
          <a:xfrm>
            <a:off x="3447777" y="4016353"/>
            <a:ext cx="2258287" cy="461665"/>
          </a:xfrm>
          <a:prstGeom prst="rect">
            <a:avLst/>
          </a:prstGeom>
          <a:ln>
            <a:noFill/>
          </a:ln>
        </p:spPr>
        <p:txBody>
          <a:bodyPr wrap="square">
            <a:noAutofit/>
          </a:bodyPr>
          <a:lstStyle/>
          <a:p>
            <a:pPr algn="ctr">
              <a:defRPr/>
            </a:pPr>
            <a:r>
              <a:rPr lang="de-DE" sz="1200" dirty="0">
                <a:solidFill>
                  <a:srgbClr val="D82789"/>
                </a:solidFill>
              </a:rPr>
              <a:t>Netzwerkarbeit und </a:t>
            </a:r>
            <a:r>
              <a:rPr lang="de-DE" sz="1200" dirty="0" err="1">
                <a:solidFill>
                  <a:srgbClr val="D82789"/>
                </a:solidFill>
              </a:rPr>
              <a:t>Trendscouting</a:t>
            </a:r>
            <a:endParaRPr dirty="0">
              <a:solidFill>
                <a:srgbClr val="D82789"/>
              </a:solidFill>
            </a:endParaRPr>
          </a:p>
        </p:txBody>
      </p:sp>
      <p:sp>
        <p:nvSpPr>
          <p:cNvPr id="23" name="Rechteck 22">
            <a:extLst>
              <a:ext uri="{FF2B5EF4-FFF2-40B4-BE49-F238E27FC236}">
                <a16:creationId xmlns:a16="http://schemas.microsoft.com/office/drawing/2014/main" id="{7827641E-A391-40C2-BAED-D39235D1CAA2}"/>
              </a:ext>
            </a:extLst>
          </p:cNvPr>
          <p:cNvSpPr/>
          <p:nvPr/>
        </p:nvSpPr>
        <p:spPr bwMode="auto">
          <a:xfrm>
            <a:off x="3580380" y="1796988"/>
            <a:ext cx="1981633" cy="662829"/>
          </a:xfrm>
          <a:prstGeom prst="rect">
            <a:avLst/>
          </a:prstGeom>
          <a:ln>
            <a:noFill/>
          </a:ln>
        </p:spPr>
        <p:txBody>
          <a:bodyPr wrap="square">
            <a:noAutofit/>
          </a:bodyPr>
          <a:lstStyle/>
          <a:p>
            <a:pPr>
              <a:defRPr/>
            </a:pPr>
            <a:r>
              <a:rPr lang="de-DE" sz="1200" dirty="0">
                <a:solidFill>
                  <a:srgbClr val="D82789"/>
                </a:solidFill>
              </a:rPr>
              <a:t>Etablierung von FDM-Angeboten &amp; -Strukturen an der Einrichtung </a:t>
            </a:r>
            <a:endParaRPr dirty="0">
              <a:solidFill>
                <a:srgbClr val="D82789"/>
              </a:solidFill>
            </a:endParaRPr>
          </a:p>
        </p:txBody>
      </p:sp>
      <p:sp>
        <p:nvSpPr>
          <p:cNvPr id="2" name="Textfeld 1">
            <a:extLst>
              <a:ext uri="{FF2B5EF4-FFF2-40B4-BE49-F238E27FC236}">
                <a16:creationId xmlns:a16="http://schemas.microsoft.com/office/drawing/2014/main" id="{723DF09A-AA7D-3588-4E22-9E8F1D1982F1}"/>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18.3</a:t>
            </a:r>
          </a:p>
        </p:txBody>
      </p:sp>
    </p:spTree>
    <p:extLst>
      <p:ext uri="{BB962C8B-B14F-4D97-AF65-F5344CB8AC3E}">
        <p14:creationId xmlns:p14="http://schemas.microsoft.com/office/powerpoint/2010/main" val="382137484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2"/>
          <p:cNvSpPr>
            <a:spLocks noGrp="1"/>
          </p:cNvSpPr>
          <p:nvPr>
            <p:ph type="title"/>
          </p:nvPr>
        </p:nvSpPr>
        <p:spPr bwMode="auto">
          <a:xfrm>
            <a:off x="476250" y="376238"/>
            <a:ext cx="8191500" cy="584039"/>
          </a:xfrm>
        </p:spPr>
        <p:txBody>
          <a:bodyPr>
            <a:normAutofit/>
          </a:bodyPr>
          <a:lstStyle/>
          <a:p>
            <a:pPr>
              <a:defRPr/>
            </a:pPr>
            <a:r>
              <a:rPr lang="en-GB"/>
              <a:t>Infrastruktur für FDM</a:t>
            </a:r>
            <a:endParaRPr/>
          </a:p>
        </p:txBody>
      </p:sp>
      <p:sp>
        <p:nvSpPr>
          <p:cNvPr id="6" name="Slide Number Placehold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58</a:t>
            </a:fld>
            <a:endParaRPr lang="de-DE"/>
          </a:p>
        </p:txBody>
      </p:sp>
      <p:sp>
        <p:nvSpPr>
          <p:cNvPr id="14" name="Rechteck 13"/>
          <p:cNvSpPr/>
          <p:nvPr/>
        </p:nvSpPr>
        <p:spPr bwMode="auto">
          <a:xfrm>
            <a:off x="1642654" y="1726205"/>
            <a:ext cx="1765364" cy="468101"/>
          </a:xfrm>
          <a:prstGeom prst="rect">
            <a:avLst/>
          </a:prstGeom>
          <a:ln>
            <a:noFill/>
          </a:ln>
        </p:spPr>
        <p:txBody>
          <a:bodyPr wrap="square">
            <a:normAutofit/>
          </a:bodyPr>
          <a:lstStyle/>
          <a:p>
            <a:pPr algn="ctr">
              <a:defRPr/>
            </a:pPr>
            <a:r>
              <a:rPr lang="de-DE" sz="1200" dirty="0">
                <a:solidFill>
                  <a:srgbClr val="D82789"/>
                </a:solidFill>
              </a:rPr>
              <a:t>Beratung zum Umgang mit Forschungsdaten</a:t>
            </a:r>
            <a:endParaRPr dirty="0">
              <a:solidFill>
                <a:srgbClr val="D82789"/>
              </a:solidFill>
            </a:endParaRPr>
          </a:p>
        </p:txBody>
      </p:sp>
      <p:sp>
        <p:nvSpPr>
          <p:cNvPr id="15" name="Rechteck 14"/>
          <p:cNvSpPr/>
          <p:nvPr/>
        </p:nvSpPr>
        <p:spPr bwMode="auto">
          <a:xfrm>
            <a:off x="1647577" y="3658696"/>
            <a:ext cx="1800200" cy="461665"/>
          </a:xfrm>
          <a:prstGeom prst="rect">
            <a:avLst/>
          </a:prstGeom>
          <a:ln>
            <a:noFill/>
          </a:ln>
        </p:spPr>
        <p:txBody>
          <a:bodyPr wrap="square">
            <a:noAutofit/>
          </a:bodyPr>
          <a:lstStyle/>
          <a:p>
            <a:pPr algn="ctr">
              <a:defRPr/>
            </a:pPr>
            <a:r>
              <a:rPr lang="de-DE" sz="1200" dirty="0">
                <a:solidFill>
                  <a:srgbClr val="D82789"/>
                </a:solidFill>
              </a:rPr>
              <a:t>Schulungen für </a:t>
            </a:r>
          </a:p>
          <a:p>
            <a:pPr algn="ctr">
              <a:defRPr/>
            </a:pPr>
            <a:r>
              <a:rPr lang="de-DE" sz="1200" dirty="0">
                <a:solidFill>
                  <a:srgbClr val="D82789"/>
                </a:solidFill>
              </a:rPr>
              <a:t>verschiedene Zielgruppen</a:t>
            </a:r>
            <a:endParaRPr dirty="0">
              <a:solidFill>
                <a:srgbClr val="D82789"/>
              </a:solidFill>
            </a:endParaRPr>
          </a:p>
        </p:txBody>
      </p:sp>
      <p:sp>
        <p:nvSpPr>
          <p:cNvPr id="16" name="Rechteck 15"/>
          <p:cNvSpPr/>
          <p:nvPr/>
        </p:nvSpPr>
        <p:spPr bwMode="auto">
          <a:xfrm>
            <a:off x="6913903" y="2597590"/>
            <a:ext cx="2057400" cy="461665"/>
          </a:xfrm>
          <a:prstGeom prst="rect">
            <a:avLst/>
          </a:prstGeom>
          <a:ln>
            <a:noFill/>
          </a:ln>
        </p:spPr>
        <p:txBody>
          <a:bodyPr wrap="square">
            <a:noAutofit/>
          </a:bodyPr>
          <a:lstStyle/>
          <a:p>
            <a:pPr algn="ctr">
              <a:defRPr/>
            </a:pPr>
            <a:r>
              <a:rPr lang="de-DE" sz="1200" dirty="0">
                <a:solidFill>
                  <a:srgbClr val="D82789"/>
                </a:solidFill>
              </a:rPr>
              <a:t>Vermittlung zu internen und externen Diensten</a:t>
            </a:r>
            <a:endParaRPr dirty="0">
              <a:solidFill>
                <a:srgbClr val="D82789"/>
              </a:solidFill>
            </a:endParaRPr>
          </a:p>
        </p:txBody>
      </p:sp>
      <p:sp>
        <p:nvSpPr>
          <p:cNvPr id="17" name="Rechteck 16"/>
          <p:cNvSpPr/>
          <p:nvPr/>
        </p:nvSpPr>
        <p:spPr bwMode="auto">
          <a:xfrm>
            <a:off x="5735983" y="1726204"/>
            <a:ext cx="1814800" cy="646331"/>
          </a:xfrm>
          <a:prstGeom prst="rect">
            <a:avLst/>
          </a:prstGeom>
          <a:ln>
            <a:noFill/>
          </a:ln>
        </p:spPr>
        <p:txBody>
          <a:bodyPr wrap="square">
            <a:noAutofit/>
          </a:bodyPr>
          <a:lstStyle/>
          <a:p>
            <a:pPr algn="ctr">
              <a:defRPr/>
            </a:pPr>
            <a:r>
              <a:rPr lang="de-DE" sz="1200" dirty="0">
                <a:solidFill>
                  <a:srgbClr val="D82789"/>
                </a:solidFill>
              </a:rPr>
              <a:t>Unterstützung bei der Erstellung eines Datenmanagementplans</a:t>
            </a:r>
            <a:endParaRPr dirty="0">
              <a:solidFill>
                <a:srgbClr val="D82789"/>
              </a:solidFill>
            </a:endParaRPr>
          </a:p>
        </p:txBody>
      </p:sp>
      <p:sp>
        <p:nvSpPr>
          <p:cNvPr id="18" name="Rechteck 17"/>
          <p:cNvSpPr/>
          <p:nvPr/>
        </p:nvSpPr>
        <p:spPr bwMode="auto">
          <a:xfrm>
            <a:off x="3581183" y="3197031"/>
            <a:ext cx="2018717" cy="461665"/>
          </a:xfrm>
          <a:prstGeom prst="rect">
            <a:avLst/>
          </a:prstGeom>
          <a:ln>
            <a:noFill/>
          </a:ln>
        </p:spPr>
        <p:txBody>
          <a:bodyPr wrap="square">
            <a:noAutofit/>
          </a:bodyPr>
          <a:lstStyle/>
          <a:p>
            <a:pPr algn="ctr">
              <a:defRPr/>
            </a:pPr>
            <a:r>
              <a:rPr lang="de-DE" sz="1200" dirty="0">
                <a:solidFill>
                  <a:srgbClr val="D82789"/>
                </a:solidFill>
              </a:rPr>
              <a:t>Informationsveranstaltungen und Awareness-Schaffung</a:t>
            </a:r>
            <a:endParaRPr dirty="0">
              <a:solidFill>
                <a:srgbClr val="D82789"/>
              </a:solidFill>
            </a:endParaRPr>
          </a:p>
        </p:txBody>
      </p:sp>
      <p:sp>
        <p:nvSpPr>
          <p:cNvPr id="19" name="Rechteck 18"/>
          <p:cNvSpPr/>
          <p:nvPr/>
        </p:nvSpPr>
        <p:spPr bwMode="auto">
          <a:xfrm>
            <a:off x="172697" y="2604729"/>
            <a:ext cx="1564534" cy="447385"/>
          </a:xfrm>
          <a:prstGeom prst="rect">
            <a:avLst/>
          </a:prstGeom>
          <a:ln>
            <a:noFill/>
          </a:ln>
        </p:spPr>
        <p:txBody>
          <a:bodyPr wrap="square">
            <a:noAutofit/>
          </a:bodyPr>
          <a:lstStyle/>
          <a:p>
            <a:pPr algn="ctr">
              <a:defRPr/>
            </a:pPr>
            <a:r>
              <a:rPr lang="de-DE" sz="1200" dirty="0">
                <a:solidFill>
                  <a:srgbClr val="D82789"/>
                </a:solidFill>
              </a:rPr>
              <a:t>Rechtliche Beratung bzw. Orientierung</a:t>
            </a:r>
            <a:endParaRPr dirty="0">
              <a:solidFill>
                <a:srgbClr val="D82789"/>
              </a:solidFill>
            </a:endParaRPr>
          </a:p>
        </p:txBody>
      </p:sp>
      <p:sp>
        <p:nvSpPr>
          <p:cNvPr id="20" name="Rechteck 19"/>
          <p:cNvSpPr/>
          <p:nvPr/>
        </p:nvSpPr>
        <p:spPr bwMode="auto">
          <a:xfrm>
            <a:off x="5594977" y="3554688"/>
            <a:ext cx="1951082" cy="584774"/>
          </a:xfrm>
          <a:prstGeom prst="rect">
            <a:avLst/>
          </a:prstGeom>
          <a:ln>
            <a:noFill/>
          </a:ln>
        </p:spPr>
        <p:txBody>
          <a:bodyPr wrap="square">
            <a:noAutofit/>
          </a:bodyPr>
          <a:lstStyle/>
          <a:p>
            <a:pPr algn="ctr">
              <a:defRPr/>
            </a:pPr>
            <a:r>
              <a:rPr lang="de-DE" sz="1200" dirty="0">
                <a:solidFill>
                  <a:srgbClr val="D82789"/>
                </a:solidFill>
              </a:rPr>
              <a:t>Verfügbarkeit von bzw. Beratung zu Hardware- und Software-Lösungen</a:t>
            </a:r>
            <a:endParaRPr dirty="0">
              <a:solidFill>
                <a:srgbClr val="D82789"/>
              </a:solidFill>
            </a:endParaRPr>
          </a:p>
        </p:txBody>
      </p:sp>
      <p:sp>
        <p:nvSpPr>
          <p:cNvPr id="22" name="Rechteck 21"/>
          <p:cNvSpPr/>
          <p:nvPr/>
        </p:nvSpPr>
        <p:spPr bwMode="auto">
          <a:xfrm>
            <a:off x="3580380" y="1150178"/>
            <a:ext cx="1981633" cy="461665"/>
          </a:xfrm>
          <a:prstGeom prst="rect">
            <a:avLst/>
          </a:prstGeom>
          <a:ln>
            <a:noFill/>
          </a:ln>
        </p:spPr>
        <p:txBody>
          <a:bodyPr wrap="square">
            <a:noAutofit/>
          </a:bodyPr>
          <a:lstStyle/>
          <a:p>
            <a:pPr>
              <a:defRPr/>
            </a:pPr>
            <a:r>
              <a:rPr lang="de-DE" sz="1200" dirty="0">
                <a:solidFill>
                  <a:srgbClr val="D82789"/>
                </a:solidFill>
              </a:rPr>
              <a:t>Bedarfserhebung und Anforderungsmanagement﻿</a:t>
            </a:r>
            <a:endParaRPr dirty="0">
              <a:solidFill>
                <a:srgbClr val="D82789"/>
              </a:solidFill>
            </a:endParaRPr>
          </a:p>
        </p:txBody>
      </p:sp>
      <p:sp>
        <p:nvSpPr>
          <p:cNvPr id="24" name="Slide Number Placeholder 4"/>
          <p:cNvSpPr txBox="1"/>
          <p:nvPr/>
        </p:nvSpPr>
        <p:spPr bwMode="auto">
          <a:xfrm>
            <a:off x="2486025" y="4889500"/>
            <a:ext cx="280988" cy="228600"/>
          </a:xfrm>
          <a:prstGeom prst="rect">
            <a:avLst/>
          </a:prstGeom>
          <a:ln w="12700">
            <a:miter lim="400000"/>
          </a:ln>
        </p:spPr>
        <p:txBody>
          <a:bodyPr wrap="none" lIns="50800" tIns="50800" rIns="50800" bIns="50800" anchor="b">
            <a:spAutoFit/>
          </a:bodyPr>
          <a:ls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marL="0" marR="0" indent="0" algn="ctr" defTabSz="825500">
              <a:lnSpc>
                <a:spcPct val="100000"/>
              </a:lnSpc>
              <a:spcBef>
                <a:spcPts val="0"/>
              </a:spcBef>
              <a:spcAft>
                <a:spcPts val="0"/>
              </a:spcAft>
              <a:buClrTx/>
              <a:buSzTx/>
              <a:buFontTx/>
              <a:buNone/>
              <a:defRPr sz="850" b="0" i="0" u="none" strike="noStrike" cap="none" spc="0">
                <a:ln>
                  <a:noFill/>
                </a:ln>
                <a:solidFill>
                  <a:srgbClr val="7BB885"/>
                </a:solidFill>
                <a:latin typeface="Source Sans Pro Light"/>
                <a:ea typeface="Source Sans Pro Light"/>
                <a:cs typeface="Source Sans Pro Light"/>
              </a:defRPr>
            </a:lvl1pPr>
            <a:lvl2pPr marL="0" marR="0" indent="4572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2pPr>
            <a:lvl3pPr marL="0" marR="0" indent="9144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3pPr>
            <a:lvl4pPr marL="0" marR="0" indent="13716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4pPr>
            <a:lvl5pPr marL="0" marR="0" indent="18288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5pPr>
            <a:lvl6pPr marL="0" marR="0" indent="22860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6pPr>
            <a:lvl7pPr marL="0" marR="0" indent="27432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7pPr>
            <a:lvl8pPr marL="0" marR="0" indent="32004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8pPr>
            <a:lvl9pPr marL="0" marR="0" indent="36576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9pPr>
          </a:lstStyle>
          <a:p>
            <a:pPr>
              <a:defRPr/>
            </a:pPr>
            <a:fld id="{A3A583AC-90C3-47D4-8E3F-971AFFF238DC}" type="slidenum">
              <a:rPr lang="de-DE"/>
              <a:t>58</a:t>
            </a:fld>
            <a:endParaRPr lang="de-DE"/>
          </a:p>
        </p:txBody>
      </p:sp>
      <p:sp>
        <p:nvSpPr>
          <p:cNvPr id="25" name="Rechteck 24"/>
          <p:cNvSpPr/>
          <p:nvPr/>
        </p:nvSpPr>
        <p:spPr bwMode="auto">
          <a:xfrm>
            <a:off x="3581184" y="2643758"/>
            <a:ext cx="1981633" cy="369332"/>
          </a:xfrm>
          <a:prstGeom prst="rect">
            <a:avLst/>
          </a:prstGeom>
          <a:ln>
            <a:solidFill>
              <a:srgbClr val="354794"/>
            </a:solidFill>
          </a:ln>
        </p:spPr>
        <p:txBody>
          <a:bodyPr wrap="none">
            <a:spAutoFit/>
          </a:bodyPr>
          <a:lstStyle/>
          <a:p>
            <a:pPr algn="ctr">
              <a:defRPr/>
            </a:pPr>
            <a:r>
              <a:rPr lang="de-DE" sz="1800" b="1" dirty="0">
                <a:solidFill>
                  <a:srgbClr val="354794"/>
                </a:solidFill>
              </a:rPr>
              <a:t>FDM-Kontaktstelle</a:t>
            </a:r>
            <a:endParaRPr dirty="0"/>
          </a:p>
        </p:txBody>
      </p:sp>
      <p:sp>
        <p:nvSpPr>
          <p:cNvPr id="26" name="Rechteck 25"/>
          <p:cNvSpPr/>
          <p:nvPr/>
        </p:nvSpPr>
        <p:spPr bwMode="auto">
          <a:xfrm>
            <a:off x="172698" y="4133202"/>
            <a:ext cx="1468711" cy="369332"/>
          </a:xfrm>
          <a:prstGeom prst="rect">
            <a:avLst/>
          </a:prstGeom>
          <a:ln>
            <a:solidFill>
              <a:srgbClr val="354794"/>
            </a:solidFill>
          </a:ln>
        </p:spPr>
        <p:txBody>
          <a:bodyPr wrap="square">
            <a:spAutoFit/>
          </a:bodyPr>
          <a:lstStyle/>
          <a:p>
            <a:pPr algn="ctr">
              <a:defRPr/>
            </a:pPr>
            <a:r>
              <a:rPr lang="de-DE" sz="1800" b="1" dirty="0">
                <a:solidFill>
                  <a:srgbClr val="354794"/>
                </a:solidFill>
              </a:rPr>
              <a:t>Bibliothek</a:t>
            </a:r>
            <a:endParaRPr dirty="0"/>
          </a:p>
        </p:txBody>
      </p:sp>
      <p:sp>
        <p:nvSpPr>
          <p:cNvPr id="27" name="Rechteck 26"/>
          <p:cNvSpPr/>
          <p:nvPr/>
        </p:nvSpPr>
        <p:spPr bwMode="auto">
          <a:xfrm>
            <a:off x="7550783" y="4133202"/>
            <a:ext cx="1420520" cy="369332"/>
          </a:xfrm>
          <a:prstGeom prst="rect">
            <a:avLst/>
          </a:prstGeom>
          <a:ln>
            <a:solidFill>
              <a:srgbClr val="354794"/>
            </a:solidFill>
          </a:ln>
        </p:spPr>
        <p:txBody>
          <a:bodyPr wrap="square">
            <a:spAutoFit/>
          </a:bodyPr>
          <a:lstStyle/>
          <a:p>
            <a:pPr algn="ctr">
              <a:defRPr/>
            </a:pPr>
            <a:r>
              <a:rPr lang="de-DE" sz="1800" b="1" dirty="0">
                <a:solidFill>
                  <a:srgbClr val="354794"/>
                </a:solidFill>
              </a:rPr>
              <a:t>IT / RZ</a:t>
            </a:r>
            <a:endParaRPr dirty="0"/>
          </a:p>
        </p:txBody>
      </p:sp>
      <p:sp>
        <p:nvSpPr>
          <p:cNvPr id="28" name="Rechteck 27"/>
          <p:cNvSpPr/>
          <p:nvPr/>
        </p:nvSpPr>
        <p:spPr bwMode="auto">
          <a:xfrm>
            <a:off x="7550783" y="1079874"/>
            <a:ext cx="1420520" cy="646331"/>
          </a:xfrm>
          <a:prstGeom prst="rect">
            <a:avLst/>
          </a:prstGeom>
          <a:ln>
            <a:solidFill>
              <a:srgbClr val="354794"/>
            </a:solidFill>
          </a:ln>
        </p:spPr>
        <p:txBody>
          <a:bodyPr wrap="square">
            <a:spAutoFit/>
          </a:bodyPr>
          <a:lstStyle/>
          <a:p>
            <a:pPr algn="ctr">
              <a:defRPr/>
            </a:pPr>
            <a:r>
              <a:rPr lang="de-DE" sz="1800" b="1" dirty="0">
                <a:solidFill>
                  <a:srgbClr val="354794"/>
                </a:solidFill>
              </a:rPr>
              <a:t>Forschungs-</a:t>
            </a:r>
            <a:br>
              <a:rPr lang="de-DE" sz="1800" b="1" dirty="0">
                <a:solidFill>
                  <a:srgbClr val="354794"/>
                </a:solidFill>
              </a:rPr>
            </a:br>
            <a:r>
              <a:rPr lang="de-DE" sz="1800" b="1" dirty="0" err="1">
                <a:solidFill>
                  <a:srgbClr val="354794"/>
                </a:solidFill>
              </a:rPr>
              <a:t>förderung</a:t>
            </a:r>
            <a:endParaRPr dirty="0"/>
          </a:p>
        </p:txBody>
      </p:sp>
      <p:sp>
        <p:nvSpPr>
          <p:cNvPr id="29" name="Rechteck 28"/>
          <p:cNvSpPr/>
          <p:nvPr/>
        </p:nvSpPr>
        <p:spPr bwMode="auto">
          <a:xfrm>
            <a:off x="172697" y="1079873"/>
            <a:ext cx="1468712" cy="646331"/>
          </a:xfrm>
          <a:prstGeom prst="rect">
            <a:avLst/>
          </a:prstGeom>
          <a:ln>
            <a:solidFill>
              <a:srgbClr val="354794"/>
            </a:solidFill>
          </a:ln>
        </p:spPr>
        <p:txBody>
          <a:bodyPr wrap="square">
            <a:spAutoFit/>
          </a:bodyPr>
          <a:lstStyle/>
          <a:p>
            <a:pPr algn="ctr">
              <a:defRPr/>
            </a:pPr>
            <a:r>
              <a:rPr lang="de-DE" sz="1800" b="1" dirty="0">
                <a:solidFill>
                  <a:srgbClr val="354794"/>
                </a:solidFill>
              </a:rPr>
              <a:t>Rechtliche Anlaufstellen</a:t>
            </a:r>
            <a:endParaRPr dirty="0"/>
          </a:p>
        </p:txBody>
      </p:sp>
      <p:sp>
        <p:nvSpPr>
          <p:cNvPr id="21" name="Rechteck 20">
            <a:extLst>
              <a:ext uri="{FF2B5EF4-FFF2-40B4-BE49-F238E27FC236}">
                <a16:creationId xmlns:a16="http://schemas.microsoft.com/office/drawing/2014/main" id="{EA15ED43-C540-4C2A-A0B5-6BC9F7D59EA4}"/>
              </a:ext>
            </a:extLst>
          </p:cNvPr>
          <p:cNvSpPr/>
          <p:nvPr/>
        </p:nvSpPr>
        <p:spPr bwMode="auto">
          <a:xfrm>
            <a:off x="3447777" y="4016353"/>
            <a:ext cx="2258287" cy="461665"/>
          </a:xfrm>
          <a:prstGeom prst="rect">
            <a:avLst/>
          </a:prstGeom>
          <a:ln>
            <a:noFill/>
          </a:ln>
        </p:spPr>
        <p:txBody>
          <a:bodyPr wrap="square">
            <a:noAutofit/>
          </a:bodyPr>
          <a:lstStyle/>
          <a:p>
            <a:pPr algn="ctr">
              <a:defRPr/>
            </a:pPr>
            <a:r>
              <a:rPr lang="de-DE" sz="1200" dirty="0">
                <a:solidFill>
                  <a:srgbClr val="D82789"/>
                </a:solidFill>
              </a:rPr>
              <a:t>Netzwerkarbeit und </a:t>
            </a:r>
            <a:r>
              <a:rPr lang="de-DE" sz="1200" dirty="0" err="1">
                <a:solidFill>
                  <a:srgbClr val="D82789"/>
                </a:solidFill>
              </a:rPr>
              <a:t>Trendscouting</a:t>
            </a:r>
            <a:endParaRPr dirty="0">
              <a:solidFill>
                <a:srgbClr val="D82789"/>
              </a:solidFill>
            </a:endParaRPr>
          </a:p>
        </p:txBody>
      </p:sp>
      <p:sp>
        <p:nvSpPr>
          <p:cNvPr id="23" name="Rechteck 22">
            <a:extLst>
              <a:ext uri="{FF2B5EF4-FFF2-40B4-BE49-F238E27FC236}">
                <a16:creationId xmlns:a16="http://schemas.microsoft.com/office/drawing/2014/main" id="{7827641E-A391-40C2-BAED-D39235D1CAA2}"/>
              </a:ext>
            </a:extLst>
          </p:cNvPr>
          <p:cNvSpPr/>
          <p:nvPr/>
        </p:nvSpPr>
        <p:spPr bwMode="auto">
          <a:xfrm>
            <a:off x="3580380" y="1796988"/>
            <a:ext cx="1981633" cy="662829"/>
          </a:xfrm>
          <a:prstGeom prst="rect">
            <a:avLst/>
          </a:prstGeom>
          <a:ln>
            <a:noFill/>
          </a:ln>
        </p:spPr>
        <p:txBody>
          <a:bodyPr wrap="square">
            <a:noAutofit/>
          </a:bodyPr>
          <a:lstStyle/>
          <a:p>
            <a:pPr>
              <a:defRPr/>
            </a:pPr>
            <a:r>
              <a:rPr lang="de-DE" sz="1200" dirty="0">
                <a:solidFill>
                  <a:srgbClr val="D82789"/>
                </a:solidFill>
              </a:rPr>
              <a:t>Etablierung von FDM-Angeboten &amp; -Strukturen an der Einrichtung </a:t>
            </a:r>
            <a:endParaRPr dirty="0">
              <a:solidFill>
                <a:srgbClr val="D82789"/>
              </a:solidFill>
            </a:endParaRPr>
          </a:p>
        </p:txBody>
      </p:sp>
      <p:sp>
        <p:nvSpPr>
          <p:cNvPr id="2" name="Textfeld 1">
            <a:extLst>
              <a:ext uri="{FF2B5EF4-FFF2-40B4-BE49-F238E27FC236}">
                <a16:creationId xmlns:a16="http://schemas.microsoft.com/office/drawing/2014/main" id="{723DF09A-AA7D-3588-4E22-9E8F1D1982F1}"/>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18.4</a:t>
            </a:r>
          </a:p>
        </p:txBody>
      </p:sp>
    </p:spTree>
    <p:extLst>
      <p:ext uri="{BB962C8B-B14F-4D97-AF65-F5344CB8AC3E}">
        <p14:creationId xmlns:p14="http://schemas.microsoft.com/office/powerpoint/2010/main" val="4221893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5"/>
          <p:cNvSpPr>
            <a:spLocks noGrp="1"/>
          </p:cNvSpPr>
          <p:nvPr>
            <p:ph type="title"/>
          </p:nvPr>
        </p:nvSpPr>
        <p:spPr bwMode="auto">
          <a:xfrm>
            <a:off x="476250" y="376238"/>
            <a:ext cx="8191500" cy="584039"/>
          </a:xfrm>
        </p:spPr>
        <p:txBody>
          <a:bodyPr/>
          <a:lstStyle/>
          <a:p>
            <a:pPr>
              <a:defRPr/>
            </a:pPr>
            <a:r>
              <a:rPr lang="de-DE" dirty="0"/>
              <a:t>Workshoplandkarte</a:t>
            </a:r>
            <a:endParaRPr dirty="0"/>
          </a:p>
        </p:txBody>
      </p:sp>
      <p:sp>
        <p:nvSpPr>
          <p:cNvPr id="5"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5</a:t>
            </a:fld>
            <a:endParaRPr lang="de-DE"/>
          </a:p>
        </p:txBody>
      </p:sp>
      <p:pic>
        <p:nvPicPr>
          <p:cNvPr id="6" name="Inhaltsplatzhalter 8"/>
          <p:cNvPicPr>
            <a:picLocks noChangeAspect="1"/>
          </p:cNvPicPr>
          <p:nvPr/>
        </p:nvPicPr>
        <p:blipFill>
          <a:blip r:embed="rId3"/>
          <a:srcRect l="19143" t="1151" r="22420" b="22468"/>
          <a:stretch/>
        </p:blipFill>
        <p:spPr bwMode="auto">
          <a:xfrm>
            <a:off x="4932040" y="524656"/>
            <a:ext cx="4176464" cy="4094187"/>
          </a:xfrm>
          <a:prstGeom prst="rect">
            <a:avLst/>
          </a:prstGeom>
        </p:spPr>
      </p:pic>
      <p:sp>
        <p:nvSpPr>
          <p:cNvPr id="2" name="Textfeld 1">
            <a:extLst>
              <a:ext uri="{FF2B5EF4-FFF2-40B4-BE49-F238E27FC236}">
                <a16:creationId xmlns:a16="http://schemas.microsoft.com/office/drawing/2014/main" id="{349970E3-5B91-B00A-A7EE-DFBD4CBA0087}"/>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14.5</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4B3C42-9B3E-628D-C1D8-EF3F905ACFC2}"/>
              </a:ext>
            </a:extLst>
          </p:cNvPr>
          <p:cNvSpPr>
            <a:spLocks noGrp="1"/>
          </p:cNvSpPr>
          <p:nvPr>
            <p:ph type="title"/>
          </p:nvPr>
        </p:nvSpPr>
        <p:spPr/>
        <p:txBody>
          <a:bodyPr/>
          <a:lstStyle/>
          <a:p>
            <a:r>
              <a:rPr lang="de-DE" dirty="0"/>
              <a:t>FDM an Beispieleinrichtung</a:t>
            </a:r>
          </a:p>
        </p:txBody>
      </p:sp>
      <p:sp>
        <p:nvSpPr>
          <p:cNvPr id="3" name="Foliennummernplatzhalter 2">
            <a:extLst>
              <a:ext uri="{FF2B5EF4-FFF2-40B4-BE49-F238E27FC236}">
                <a16:creationId xmlns:a16="http://schemas.microsoft.com/office/drawing/2014/main" id="{87896005-38A2-7CCD-9DCE-830DF0862C42}"/>
              </a:ext>
            </a:extLst>
          </p:cNvPr>
          <p:cNvSpPr>
            <a:spLocks noGrp="1"/>
          </p:cNvSpPr>
          <p:nvPr>
            <p:ph type="sldNum" sz="quarter" idx="2"/>
          </p:nvPr>
        </p:nvSpPr>
        <p:spPr/>
        <p:txBody>
          <a:bodyPr/>
          <a:lstStyle/>
          <a:p>
            <a:pPr>
              <a:defRPr/>
            </a:pPr>
            <a:fld id="{A3A583AC-90C3-47D4-8E3F-971AFFF238DC}" type="slidenum">
              <a:rPr lang="de-DE" smtClean="0"/>
              <a:t>59</a:t>
            </a:fld>
            <a:endParaRPr lang="de-DE"/>
          </a:p>
        </p:txBody>
      </p:sp>
      <p:sp>
        <p:nvSpPr>
          <p:cNvPr id="4" name="Rechteck: abgerundete Ecken 3">
            <a:extLst>
              <a:ext uri="{FF2B5EF4-FFF2-40B4-BE49-F238E27FC236}">
                <a16:creationId xmlns:a16="http://schemas.microsoft.com/office/drawing/2014/main" id="{E607D541-1DD0-BADB-0FC5-D47ABE190861}"/>
              </a:ext>
            </a:extLst>
          </p:cNvPr>
          <p:cNvSpPr/>
          <p:nvPr/>
        </p:nvSpPr>
        <p:spPr bwMode="auto">
          <a:xfrm>
            <a:off x="6012160" y="123478"/>
            <a:ext cx="2994372" cy="1368152"/>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2800" dirty="0">
                <a:solidFill>
                  <a:prstClr val="white"/>
                </a:solidFill>
                <a:latin typeface="Calibri"/>
                <a:cs typeface="Arial"/>
              </a:rPr>
              <a:t>TODO WL:</a:t>
            </a:r>
          </a:p>
          <a:p>
            <a:pPr marL="0" marR="0" lvl="0" indent="0" defTabSz="914400" eaLnBrk="1" fontAlgn="auto" latinLnBrk="0" hangingPunct="1">
              <a:lnSpc>
                <a:spcPct val="100000"/>
              </a:lnSpc>
              <a:spcBef>
                <a:spcPts val="0"/>
              </a:spcBef>
              <a:spcAft>
                <a:spcPts val="0"/>
              </a:spcAft>
              <a:buClrTx/>
              <a:buSzTx/>
              <a:buFontTx/>
              <a:buNone/>
              <a:tabLst/>
              <a:defRPr/>
            </a:pPr>
            <a:r>
              <a:rPr lang="de-DE" sz="2800" dirty="0">
                <a:solidFill>
                  <a:prstClr val="white"/>
                </a:solidFill>
                <a:latin typeface="Calibri"/>
                <a:cs typeface="Arial"/>
              </a:rPr>
              <a:t>eigener Standort als Bsp. vorstellen</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
        <p:nvSpPr>
          <p:cNvPr id="6" name="Textfeld 5">
            <a:extLst>
              <a:ext uri="{FF2B5EF4-FFF2-40B4-BE49-F238E27FC236}">
                <a16:creationId xmlns:a16="http://schemas.microsoft.com/office/drawing/2014/main" id="{100D4DBF-8A32-D668-C309-6D36869A0BA1}"/>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18.5</a:t>
            </a:r>
          </a:p>
        </p:txBody>
      </p:sp>
    </p:spTree>
    <p:extLst>
      <p:ext uri="{BB962C8B-B14F-4D97-AF65-F5344CB8AC3E}">
        <p14:creationId xmlns:p14="http://schemas.microsoft.com/office/powerpoint/2010/main" val="334687353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5674" y="1924050"/>
            <a:ext cx="7773988" cy="2735263"/>
          </a:xfrm>
        </p:spPr>
        <p:txBody>
          <a:bodyPr>
            <a:normAutofit fontScale="92500"/>
          </a:bodyPr>
          <a:lstStyle/>
          <a:p>
            <a:pPr marL="0" indent="0">
              <a:buNone/>
              <a:defRPr/>
            </a:pPr>
            <a:r>
              <a:rPr lang="de-DE" dirty="0"/>
              <a:t>Basierend auf etablierten </a:t>
            </a:r>
            <a:r>
              <a:rPr lang="de-DE" b="1" dirty="0"/>
              <a:t>Modellen</a:t>
            </a:r>
            <a:r>
              <a:rPr lang="de-DE" dirty="0"/>
              <a:t> und </a:t>
            </a:r>
            <a:r>
              <a:rPr lang="de-DE" b="1" dirty="0"/>
              <a:t>Kriterienkatalogen</a:t>
            </a:r>
            <a:r>
              <a:rPr lang="de-DE" dirty="0"/>
              <a:t> wurden in den vergangenen Jahren erste Ansätze geteilt, über die sich FDM-Kontaktstellen zusammen mit den ihnen umgebenden Strukturen evaluieren, etablieren und weiterentwickeln können:</a:t>
            </a:r>
            <a:endParaRPr dirty="0"/>
          </a:p>
          <a:p>
            <a:pPr>
              <a:defRPr/>
            </a:pPr>
            <a:r>
              <a:rPr lang="de-DE" sz="1500" dirty="0" err="1"/>
              <a:t>Lemaire</a:t>
            </a:r>
            <a:r>
              <a:rPr lang="de-DE" sz="1500" dirty="0"/>
              <a:t>, M. et al. (2020): </a:t>
            </a:r>
            <a:r>
              <a:rPr lang="de-DE" sz="1500" b="1" dirty="0"/>
              <a:t>Das DIAMANT-Modell 2.0. Modellierung des FDM-Referenzprozesses und Empfehlungen für die Implementierung einer institutionellen FDM-Servicelandschaft </a:t>
            </a:r>
            <a:r>
              <a:rPr lang="de-DE" sz="1500" dirty="0"/>
              <a:t>(</a:t>
            </a:r>
            <a:r>
              <a:rPr lang="de-DE" sz="1500" dirty="0" err="1"/>
              <a:t>eSciences</a:t>
            </a:r>
            <a:r>
              <a:rPr lang="de-DE" sz="1500" dirty="0"/>
              <a:t> Working Papers, 05). Trier. </a:t>
            </a:r>
            <a:r>
              <a:rPr lang="de-DE" sz="1500" u="sng" dirty="0">
                <a:hlinkClick r:id="rId3" tooltip="https://doi.org/10.25353/ubtr-xxxx-f5d2-fffb"/>
              </a:rPr>
              <a:t>https://doi.org/10.25353/ubtr-xxxx-f5d2-fffb</a:t>
            </a:r>
            <a:endParaRPr lang="de-DE" sz="1500" dirty="0"/>
          </a:p>
          <a:p>
            <a:pPr>
              <a:defRPr/>
            </a:pPr>
            <a:r>
              <a:rPr lang="de-DE" sz="1500" dirty="0"/>
              <a:t>Hartmann, N. et al. (2019): </a:t>
            </a:r>
            <a:r>
              <a:rPr lang="de-DE" sz="1500" b="1" dirty="0"/>
              <a:t>RISE-DE – Referenzmodell für Strategieprozesse im institutionellen Forschungsdatenmanagement </a:t>
            </a:r>
            <a:r>
              <a:rPr lang="de-DE" sz="1500" dirty="0"/>
              <a:t>(Version 1.0). </a:t>
            </a:r>
            <a:r>
              <a:rPr lang="de-DE" sz="1500" dirty="0" err="1"/>
              <a:t>Zenodo</a:t>
            </a:r>
            <a:r>
              <a:rPr lang="de-DE" sz="1500" dirty="0"/>
              <a:t>. </a:t>
            </a:r>
            <a:r>
              <a:rPr lang="de-DE" sz="1500" u="sng" dirty="0">
                <a:hlinkClick r:id="rId4" tooltip="https://doi.org/10.5281/zenodo.3585556"/>
              </a:rPr>
              <a:t>https://doi.org/10.5281/zenodo.3585556</a:t>
            </a:r>
            <a:endParaRPr lang="de-DE" sz="1500" dirty="0"/>
          </a:p>
        </p:txBody>
      </p:sp>
      <p:sp>
        <p:nvSpPr>
          <p:cNvPr id="4" name="Titel 2"/>
          <p:cNvSpPr>
            <a:spLocks noGrp="1"/>
          </p:cNvSpPr>
          <p:nvPr>
            <p:ph type="title"/>
          </p:nvPr>
        </p:nvSpPr>
        <p:spPr bwMode="auto">
          <a:xfrm>
            <a:off x="476250" y="376238"/>
            <a:ext cx="8191500" cy="584039"/>
          </a:xfrm>
        </p:spPr>
        <p:txBody>
          <a:bodyPr/>
          <a:lstStyle/>
          <a:p>
            <a:pPr>
              <a:defRPr/>
            </a:pPr>
            <a:r>
              <a:rPr lang="de-DE"/>
              <a:t>FDM-Kontaktstellen …</a:t>
            </a:r>
            <a:endParaRPr/>
          </a:p>
        </p:txBody>
      </p:sp>
      <p:sp>
        <p:nvSpPr>
          <p:cNvPr id="13" name="Textplatzhalter 12"/>
          <p:cNvSpPr>
            <a:spLocks noGrp="1"/>
          </p:cNvSpPr>
          <p:nvPr>
            <p:ph type="body" sz="quarter" idx="21"/>
          </p:nvPr>
        </p:nvSpPr>
        <p:spPr bwMode="auto"/>
        <p:txBody>
          <a:bodyPr/>
          <a:lstStyle/>
          <a:p>
            <a:pPr>
              <a:defRPr/>
            </a:pPr>
            <a:r>
              <a:rPr lang="de-DE" dirty="0"/>
              <a:t>… weiterentwickeln</a:t>
            </a:r>
            <a:endParaRPr dirty="0"/>
          </a:p>
        </p:txBody>
      </p:sp>
      <p:sp>
        <p:nvSpPr>
          <p:cNvPr id="6"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60</a:t>
            </a:fld>
            <a:endParaRPr lang="de-DE"/>
          </a:p>
        </p:txBody>
      </p:sp>
      <p:sp>
        <p:nvSpPr>
          <p:cNvPr id="2" name="Textfeld 1">
            <a:extLst>
              <a:ext uri="{FF2B5EF4-FFF2-40B4-BE49-F238E27FC236}">
                <a16:creationId xmlns:a16="http://schemas.microsoft.com/office/drawing/2014/main" id="{A8F105BB-9493-8541-C9E0-D57548AE2651}"/>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18.6</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D96541F9-6844-C845-0C45-BE2D422B030B}"/>
              </a:ext>
            </a:extLst>
          </p:cNvPr>
          <p:cNvSpPr>
            <a:spLocks noGrp="1"/>
          </p:cNvSpPr>
          <p:nvPr>
            <p:ph type="body" sz="half" idx="1"/>
          </p:nvPr>
        </p:nvSpPr>
        <p:spPr/>
        <p:txBody>
          <a:bodyPr/>
          <a:lstStyle/>
          <a:p>
            <a:endParaRPr lang="de-DE"/>
          </a:p>
        </p:txBody>
      </p:sp>
      <p:sp>
        <p:nvSpPr>
          <p:cNvPr id="3" name="Titel 2">
            <a:extLst>
              <a:ext uri="{FF2B5EF4-FFF2-40B4-BE49-F238E27FC236}">
                <a16:creationId xmlns:a16="http://schemas.microsoft.com/office/drawing/2014/main" id="{DCE125DF-DCED-FBD7-1D76-6AFF523C0337}"/>
              </a:ext>
            </a:extLst>
          </p:cNvPr>
          <p:cNvSpPr>
            <a:spLocks noGrp="1"/>
          </p:cNvSpPr>
          <p:nvPr>
            <p:ph type="title"/>
          </p:nvPr>
        </p:nvSpPr>
        <p:spPr/>
        <p:txBody>
          <a:bodyPr/>
          <a:lstStyle/>
          <a:p>
            <a:r>
              <a:rPr lang="de-DE" dirty="0"/>
              <a:t>Eigene FDM-Infrastruktur</a:t>
            </a:r>
          </a:p>
        </p:txBody>
      </p:sp>
      <p:sp>
        <p:nvSpPr>
          <p:cNvPr id="4" name="Textplatzhalter 3">
            <a:extLst>
              <a:ext uri="{FF2B5EF4-FFF2-40B4-BE49-F238E27FC236}">
                <a16:creationId xmlns:a16="http://schemas.microsoft.com/office/drawing/2014/main" id="{1DD5A465-35DB-98FE-31AC-8B0A73812895}"/>
              </a:ext>
            </a:extLst>
          </p:cNvPr>
          <p:cNvSpPr>
            <a:spLocks noGrp="1"/>
          </p:cNvSpPr>
          <p:nvPr>
            <p:ph type="body" sz="quarter" idx="21"/>
          </p:nvPr>
        </p:nvSpPr>
        <p:spPr/>
        <p:txBody>
          <a:bodyPr/>
          <a:lstStyle/>
          <a:p>
            <a:endParaRPr lang="de-DE"/>
          </a:p>
        </p:txBody>
      </p:sp>
      <p:sp>
        <p:nvSpPr>
          <p:cNvPr id="5" name="Foliennummernplatzhalter 4">
            <a:extLst>
              <a:ext uri="{FF2B5EF4-FFF2-40B4-BE49-F238E27FC236}">
                <a16:creationId xmlns:a16="http://schemas.microsoft.com/office/drawing/2014/main" id="{F480B9BA-44D4-6AC2-66DA-306951522887}"/>
              </a:ext>
            </a:extLst>
          </p:cNvPr>
          <p:cNvSpPr>
            <a:spLocks noGrp="1"/>
          </p:cNvSpPr>
          <p:nvPr>
            <p:ph type="sldNum" sz="quarter" idx="2"/>
          </p:nvPr>
        </p:nvSpPr>
        <p:spPr>
          <a:xfrm>
            <a:off x="2484038" y="4885482"/>
            <a:ext cx="285335" cy="233397"/>
          </a:xfrm>
        </p:spPr>
        <p:txBody>
          <a:bodyPr/>
          <a:lstStyle/>
          <a:p>
            <a:pPr>
              <a:defRPr/>
            </a:pPr>
            <a:r>
              <a:rPr lang="de-DE" dirty="0"/>
              <a:t>18.7</a:t>
            </a:r>
          </a:p>
        </p:txBody>
      </p:sp>
      <p:sp>
        <p:nvSpPr>
          <p:cNvPr id="6" name="Rechteck: abgerundete Ecken 5">
            <a:extLst>
              <a:ext uri="{FF2B5EF4-FFF2-40B4-BE49-F238E27FC236}">
                <a16:creationId xmlns:a16="http://schemas.microsoft.com/office/drawing/2014/main" id="{47D48EB6-51DE-0C8F-11D0-834D62475B47}"/>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7" name="Rechteck: abgerundete Ecken 6">
            <a:extLst>
              <a:ext uri="{FF2B5EF4-FFF2-40B4-BE49-F238E27FC236}">
                <a16:creationId xmlns:a16="http://schemas.microsoft.com/office/drawing/2014/main" id="{969E70E7-D02F-410E-0D7D-7ABE74EDA15F}"/>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a:solidFill>
                  <a:srgbClr val="00B050"/>
                </a:solidFill>
                <a:effectLst/>
                <a:latin typeface="Calibri" panose="020F0502020204030204" pitchFamily="34" charset="0"/>
              </a:rPr>
              <a:t>FDM-Infrastruktur der eigenen Einerichtung (Zuruf)</a:t>
            </a:r>
            <a:br>
              <a:rPr lang="de-DE" sz="1800" b="0" i="0" u="none" strike="noStrike">
                <a:solidFill>
                  <a:srgbClr val="00B050"/>
                </a:solidFill>
                <a:effectLst/>
                <a:latin typeface="Calibri" panose="020F0502020204030204" pitchFamily="34" charset="0"/>
              </a:rPr>
            </a:br>
            <a:r>
              <a:rPr lang="de-DE" sz="1800" b="0" i="0" u="none" strike="noStrike">
                <a:solidFill>
                  <a:srgbClr val="00B050"/>
                </a:solidFill>
                <a:effectLst/>
                <a:latin typeface="Calibri" panose="020F0502020204030204" pitchFamily="34" charset="0"/>
              </a:rPr>
              <a:t>TN geben Input</a:t>
            </a:r>
            <a:r>
              <a:rPr lang="de-DE" sz="105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273100739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Foliennummernplatzhalter 1"/>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62</a:t>
            </a:fld>
            <a:endParaRPr lang="de-DE"/>
          </a:p>
        </p:txBody>
      </p:sp>
      <p:sp>
        <p:nvSpPr>
          <p:cNvPr id="4" name="Titel 1"/>
          <p:cNvSpPr>
            <a:spLocks noGrp="1"/>
          </p:cNvSpPr>
          <p:nvPr>
            <p:ph type="title"/>
          </p:nvPr>
        </p:nvSpPr>
        <p:spPr bwMode="auto">
          <a:xfrm>
            <a:off x="915644" y="3685598"/>
            <a:ext cx="8191500" cy="974384"/>
          </a:xfrm>
        </p:spPr>
        <p:txBody>
          <a:bodyPr/>
          <a:lstStyle/>
          <a:p>
            <a:pPr>
              <a:defRPr/>
            </a:pPr>
            <a:r>
              <a:rPr lang="de-DE"/>
              <a:t>Praktische Übung (DMP)</a:t>
            </a:r>
            <a:endParaRPr/>
          </a:p>
        </p:txBody>
      </p:sp>
      <p:sp>
        <p:nvSpPr>
          <p:cNvPr id="3" name="Textfeld 2">
            <a:extLst>
              <a:ext uri="{FF2B5EF4-FFF2-40B4-BE49-F238E27FC236}">
                <a16:creationId xmlns:a16="http://schemas.microsoft.com/office/drawing/2014/main" id="{BE86BD34-93A6-B195-14F0-C06811AE9F40}"/>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19.1</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6"/>
          <p:cNvSpPr>
            <a:spLocks noGrp="1"/>
          </p:cNvSpPr>
          <p:nvPr>
            <p:ph type="body" sz="half" idx="1"/>
          </p:nvPr>
        </p:nvSpPr>
        <p:spPr bwMode="auto">
          <a:xfrm>
            <a:off x="955996" y="1924050"/>
            <a:ext cx="6136284" cy="2444972"/>
          </a:xfrm>
        </p:spPr>
        <p:txBody>
          <a:bodyPr anchor="t" anchorCtr="0"/>
          <a:lstStyle/>
          <a:p>
            <a:pPr>
              <a:defRPr/>
            </a:pPr>
            <a:r>
              <a:rPr lang="de-DE" dirty="0"/>
              <a:t>Erstelle einen eigenen Datenmanagementplan.</a:t>
            </a:r>
            <a:endParaRPr dirty="0"/>
          </a:p>
        </p:txBody>
      </p:sp>
      <p:sp>
        <p:nvSpPr>
          <p:cNvPr id="4" name="Titel 1"/>
          <p:cNvSpPr>
            <a:spLocks noGrp="1"/>
          </p:cNvSpPr>
          <p:nvPr>
            <p:ph type="title"/>
          </p:nvPr>
        </p:nvSpPr>
        <p:spPr bwMode="auto"/>
        <p:txBody>
          <a:bodyPr/>
          <a:lstStyle/>
          <a:p>
            <a:pPr>
              <a:defRPr/>
            </a:pPr>
            <a:r>
              <a:rPr lang="de-DE"/>
              <a:t>Datenmanagementplan</a:t>
            </a:r>
            <a:endParaRPr/>
          </a:p>
        </p:txBody>
      </p:sp>
      <p:sp>
        <p:nvSpPr>
          <p:cNvPr id="10" name="Textplatzhalter 9"/>
          <p:cNvSpPr>
            <a:spLocks noGrp="1"/>
          </p:cNvSpPr>
          <p:nvPr>
            <p:ph type="body" sz="quarter" idx="21"/>
          </p:nvPr>
        </p:nvSpPr>
        <p:spPr bwMode="auto"/>
        <p:txBody>
          <a:bodyPr/>
          <a:lstStyle/>
          <a:p>
            <a:pPr>
              <a:defRPr/>
            </a:pPr>
            <a:r>
              <a:rPr lang="de-DE"/>
              <a:t>Einzelarbeit</a:t>
            </a:r>
            <a:endParaRPr/>
          </a:p>
        </p:txBody>
      </p:sp>
      <p:sp>
        <p:nvSpPr>
          <p:cNvPr id="6" name="Foliennummernplatzhalter 5"/>
          <p:cNvSpPr>
            <a:spLocks noGrp="1"/>
          </p:cNvSpPr>
          <p:nvPr>
            <p:ph type="sldNum" sz="quarter" idx="2"/>
          </p:nvPr>
        </p:nvSpPr>
        <p:spPr bwMode="auto"/>
        <p:txBody>
          <a:bodyPr/>
          <a:lstStyle/>
          <a:p>
            <a:pPr>
              <a:defRPr/>
            </a:pPr>
            <a:fld id="{A3A583AC-90C3-47D4-8E3F-971AFFF238DC}" type="slidenum">
              <a:rPr lang="de-DE"/>
              <a:t>63</a:t>
            </a:fld>
            <a:endParaRPr lang="de-DE"/>
          </a:p>
        </p:txBody>
      </p:sp>
      <p:sp>
        <p:nvSpPr>
          <p:cNvPr id="2" name="Textfeld 1">
            <a:extLst>
              <a:ext uri="{FF2B5EF4-FFF2-40B4-BE49-F238E27FC236}">
                <a16:creationId xmlns:a16="http://schemas.microsoft.com/office/drawing/2014/main" id="{FAA8351D-2900-EF5B-44B5-EAA9BCB7D8FB}"/>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19.2</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6"/>
          <p:cNvSpPr>
            <a:spLocks noGrp="1"/>
          </p:cNvSpPr>
          <p:nvPr>
            <p:ph type="body" sz="half" idx="1"/>
          </p:nvPr>
        </p:nvSpPr>
        <p:spPr bwMode="auto">
          <a:xfrm>
            <a:off x="955996" y="1924050"/>
            <a:ext cx="6136284" cy="2444972"/>
          </a:xfrm>
        </p:spPr>
        <p:txBody>
          <a:bodyPr anchor="t" anchorCtr="0"/>
          <a:lstStyle/>
          <a:p>
            <a:pPr>
              <a:defRPr/>
            </a:pPr>
            <a:r>
              <a:rPr lang="de-DE" dirty="0"/>
              <a:t>Erstelle einen eigenen Datenmanagementplan.</a:t>
            </a:r>
            <a:endParaRPr dirty="0"/>
          </a:p>
        </p:txBody>
      </p:sp>
      <p:sp>
        <p:nvSpPr>
          <p:cNvPr id="4" name="Titel 1"/>
          <p:cNvSpPr>
            <a:spLocks noGrp="1"/>
          </p:cNvSpPr>
          <p:nvPr>
            <p:ph type="title"/>
          </p:nvPr>
        </p:nvSpPr>
        <p:spPr bwMode="auto"/>
        <p:txBody>
          <a:bodyPr/>
          <a:lstStyle/>
          <a:p>
            <a:pPr>
              <a:defRPr/>
            </a:pPr>
            <a:r>
              <a:rPr lang="de-DE"/>
              <a:t>Datenmanagementplan</a:t>
            </a:r>
            <a:endParaRPr/>
          </a:p>
        </p:txBody>
      </p:sp>
      <p:sp>
        <p:nvSpPr>
          <p:cNvPr id="10" name="Textplatzhalter 9"/>
          <p:cNvSpPr>
            <a:spLocks noGrp="1"/>
          </p:cNvSpPr>
          <p:nvPr>
            <p:ph type="body" sz="quarter" idx="21"/>
          </p:nvPr>
        </p:nvSpPr>
        <p:spPr bwMode="auto"/>
        <p:txBody>
          <a:bodyPr/>
          <a:lstStyle/>
          <a:p>
            <a:pPr>
              <a:defRPr/>
            </a:pPr>
            <a:r>
              <a:rPr lang="de-DE"/>
              <a:t>Einzelarbeit</a:t>
            </a:r>
            <a:endParaRPr/>
          </a:p>
        </p:txBody>
      </p:sp>
      <p:sp>
        <p:nvSpPr>
          <p:cNvPr id="6" name="Foliennummernplatzhalter 5"/>
          <p:cNvSpPr>
            <a:spLocks noGrp="1"/>
          </p:cNvSpPr>
          <p:nvPr>
            <p:ph type="sldNum" sz="quarter" idx="2"/>
          </p:nvPr>
        </p:nvSpPr>
        <p:spPr bwMode="auto"/>
        <p:txBody>
          <a:bodyPr/>
          <a:lstStyle/>
          <a:p>
            <a:pPr>
              <a:defRPr/>
            </a:pPr>
            <a:fld id="{A3A583AC-90C3-47D4-8E3F-971AFFF238DC}" type="slidenum">
              <a:rPr lang="de-DE"/>
              <a:t>64</a:t>
            </a:fld>
            <a:endParaRPr lang="de-DE"/>
          </a:p>
        </p:txBody>
      </p:sp>
      <p:sp>
        <p:nvSpPr>
          <p:cNvPr id="2" name="Textfeld 1">
            <a:extLst>
              <a:ext uri="{FF2B5EF4-FFF2-40B4-BE49-F238E27FC236}">
                <a16:creationId xmlns:a16="http://schemas.microsoft.com/office/drawing/2014/main" id="{FAA8351D-2900-EF5B-44B5-EAA9BCB7D8FB}"/>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19.3</a:t>
            </a:r>
          </a:p>
        </p:txBody>
      </p:sp>
      <p:sp>
        <p:nvSpPr>
          <p:cNvPr id="3" name="Rechteck: abgerundete Ecken 2">
            <a:extLst>
              <a:ext uri="{FF2B5EF4-FFF2-40B4-BE49-F238E27FC236}">
                <a16:creationId xmlns:a16="http://schemas.microsoft.com/office/drawing/2014/main" id="{D5A55B05-C5EF-CB01-C32A-BB7A8A9A1FDA}"/>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7" name="Rechteck: abgerundete Ecken 6">
            <a:extLst>
              <a:ext uri="{FF2B5EF4-FFF2-40B4-BE49-F238E27FC236}">
                <a16:creationId xmlns:a16="http://schemas.microsoft.com/office/drawing/2014/main" id="{BB521D9C-1F55-1C5F-C59A-B4061B27F7A8}"/>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dirty="0">
                <a:solidFill>
                  <a:srgbClr val="00B050"/>
                </a:solidFill>
                <a:effectLst/>
                <a:latin typeface="Calibri" panose="020F0502020204030204" pitchFamily="34" charset="0"/>
              </a:rPr>
              <a:t>DMP (Mini-Übung)</a:t>
            </a:r>
            <a:br>
              <a:rPr lang="de-DE" sz="1800" b="0" i="0" u="none" strike="noStrike" dirty="0">
                <a:solidFill>
                  <a:srgbClr val="00B050"/>
                </a:solidFill>
                <a:effectLst/>
                <a:latin typeface="Calibri" panose="020F0502020204030204" pitchFamily="34" charset="0"/>
              </a:rPr>
            </a:br>
            <a:r>
              <a:rPr lang="de-DE" sz="1800" b="0" i="0" u="none" strike="noStrike" dirty="0">
                <a:solidFill>
                  <a:srgbClr val="00B050"/>
                </a:solidFill>
                <a:effectLst/>
                <a:latin typeface="Calibri" panose="020F0502020204030204" pitchFamily="34" charset="0"/>
              </a:rPr>
              <a:t>2/3 TN arbeiten</a:t>
            </a:r>
            <a:r>
              <a:rPr lang="de-DE" sz="1050" dirty="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17604339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6"/>
          <p:cNvSpPr>
            <a:spLocks noGrp="1"/>
          </p:cNvSpPr>
          <p:nvPr>
            <p:ph type="body" sz="half" idx="1"/>
          </p:nvPr>
        </p:nvSpPr>
        <p:spPr bwMode="auto">
          <a:xfrm>
            <a:off x="955996" y="1924050"/>
            <a:ext cx="6136284" cy="2444972"/>
          </a:xfrm>
        </p:spPr>
        <p:txBody>
          <a:bodyPr anchor="t" anchorCtr="0"/>
          <a:lstStyle/>
          <a:p>
            <a:pPr>
              <a:defRPr/>
            </a:pPr>
            <a:r>
              <a:rPr lang="de-DE" dirty="0"/>
              <a:t>Erstelle einen eigenen Datenmanagementplan.</a:t>
            </a:r>
            <a:endParaRPr dirty="0"/>
          </a:p>
        </p:txBody>
      </p:sp>
      <p:sp>
        <p:nvSpPr>
          <p:cNvPr id="4" name="Titel 1"/>
          <p:cNvSpPr>
            <a:spLocks noGrp="1"/>
          </p:cNvSpPr>
          <p:nvPr>
            <p:ph type="title"/>
          </p:nvPr>
        </p:nvSpPr>
        <p:spPr bwMode="auto"/>
        <p:txBody>
          <a:bodyPr/>
          <a:lstStyle/>
          <a:p>
            <a:pPr>
              <a:defRPr/>
            </a:pPr>
            <a:r>
              <a:rPr lang="de-DE"/>
              <a:t>Datenmanagementplan</a:t>
            </a:r>
            <a:endParaRPr/>
          </a:p>
        </p:txBody>
      </p:sp>
      <p:sp>
        <p:nvSpPr>
          <p:cNvPr id="10" name="Textplatzhalter 9"/>
          <p:cNvSpPr>
            <a:spLocks noGrp="1"/>
          </p:cNvSpPr>
          <p:nvPr>
            <p:ph type="body" sz="quarter" idx="21"/>
          </p:nvPr>
        </p:nvSpPr>
        <p:spPr bwMode="auto"/>
        <p:txBody>
          <a:bodyPr/>
          <a:lstStyle/>
          <a:p>
            <a:pPr>
              <a:defRPr/>
            </a:pPr>
            <a:r>
              <a:rPr lang="de-DE"/>
              <a:t>Einzelarbeit</a:t>
            </a:r>
            <a:endParaRPr/>
          </a:p>
        </p:txBody>
      </p:sp>
      <p:sp>
        <p:nvSpPr>
          <p:cNvPr id="6" name="Foliennummernplatzhalter 5"/>
          <p:cNvSpPr>
            <a:spLocks noGrp="1"/>
          </p:cNvSpPr>
          <p:nvPr>
            <p:ph type="sldNum" sz="quarter" idx="2"/>
          </p:nvPr>
        </p:nvSpPr>
        <p:spPr bwMode="auto"/>
        <p:txBody>
          <a:bodyPr/>
          <a:lstStyle/>
          <a:p>
            <a:pPr>
              <a:defRPr/>
            </a:pPr>
            <a:fld id="{A3A583AC-90C3-47D4-8E3F-971AFFF238DC}" type="slidenum">
              <a:rPr lang="de-DE"/>
              <a:t>65</a:t>
            </a:fld>
            <a:endParaRPr lang="de-DE"/>
          </a:p>
        </p:txBody>
      </p:sp>
      <p:sp>
        <p:nvSpPr>
          <p:cNvPr id="2" name="Textfeld 1">
            <a:extLst>
              <a:ext uri="{FF2B5EF4-FFF2-40B4-BE49-F238E27FC236}">
                <a16:creationId xmlns:a16="http://schemas.microsoft.com/office/drawing/2014/main" id="{FAA8351D-2900-EF5B-44B5-EAA9BCB7D8FB}"/>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19.4</a:t>
            </a:r>
          </a:p>
        </p:txBody>
      </p:sp>
      <p:sp>
        <p:nvSpPr>
          <p:cNvPr id="3" name="Rechteck: abgerundete Ecken 2">
            <a:extLst>
              <a:ext uri="{FF2B5EF4-FFF2-40B4-BE49-F238E27FC236}">
                <a16:creationId xmlns:a16="http://schemas.microsoft.com/office/drawing/2014/main" id="{29E7810F-48F7-807D-383A-1B5E049326A9}"/>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7" name="Rechteck: abgerundete Ecken 6">
            <a:extLst>
              <a:ext uri="{FF2B5EF4-FFF2-40B4-BE49-F238E27FC236}">
                <a16:creationId xmlns:a16="http://schemas.microsoft.com/office/drawing/2014/main" id="{301BD3F7-C85D-DC04-9274-69490C964B36}"/>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dirty="0">
                <a:solidFill>
                  <a:srgbClr val="00B050"/>
                </a:solidFill>
                <a:effectLst/>
                <a:latin typeface="Calibri" panose="020F0502020204030204" pitchFamily="34" charset="0"/>
              </a:rPr>
              <a:t>DMP (Mini-Übung)</a:t>
            </a:r>
            <a:br>
              <a:rPr lang="de-DE" sz="1800" b="0" i="0" u="none" strike="noStrike" dirty="0">
                <a:solidFill>
                  <a:srgbClr val="00B050"/>
                </a:solidFill>
                <a:effectLst/>
                <a:latin typeface="Calibri" panose="020F0502020204030204" pitchFamily="34" charset="0"/>
              </a:rPr>
            </a:br>
            <a:r>
              <a:rPr lang="de-DE" sz="1800" b="0" i="0" u="none" strike="noStrike" dirty="0">
                <a:solidFill>
                  <a:srgbClr val="00B050"/>
                </a:solidFill>
                <a:effectLst/>
                <a:latin typeface="Calibri" panose="020F0502020204030204" pitchFamily="34" charset="0"/>
              </a:rPr>
              <a:t>3/3 TN tauschen sich aus</a:t>
            </a:r>
            <a:r>
              <a:rPr lang="de-DE" sz="1050" dirty="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257517453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66</a:t>
            </a:fld>
            <a:endParaRPr lang="de-DE"/>
          </a:p>
        </p:txBody>
      </p:sp>
      <p:sp>
        <p:nvSpPr>
          <p:cNvPr id="4" name="Titel 1"/>
          <p:cNvSpPr>
            <a:spLocks noGrp="1"/>
          </p:cNvSpPr>
          <p:nvPr>
            <p:ph type="title"/>
          </p:nvPr>
        </p:nvSpPr>
        <p:spPr bwMode="auto">
          <a:xfrm>
            <a:off x="915644" y="3685598"/>
            <a:ext cx="8191500" cy="974384"/>
          </a:xfrm>
        </p:spPr>
        <p:txBody>
          <a:bodyPr>
            <a:normAutofit fontScale="90000"/>
          </a:bodyPr>
          <a:lstStyle/>
          <a:p>
            <a:pPr>
              <a:defRPr/>
            </a:pPr>
            <a:r>
              <a:rPr lang="de-DE"/>
              <a:t>Einführung in die Konzeptentwicklung</a:t>
            </a:r>
            <a:endParaRPr/>
          </a:p>
        </p:txBody>
      </p:sp>
      <p:sp>
        <p:nvSpPr>
          <p:cNvPr id="2" name="Textfeld 1">
            <a:extLst>
              <a:ext uri="{FF2B5EF4-FFF2-40B4-BE49-F238E27FC236}">
                <a16:creationId xmlns:a16="http://schemas.microsoft.com/office/drawing/2014/main" id="{163635BD-F0AA-1B8E-E098-007BB3FF22D2}"/>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20.1</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6"/>
          <p:cNvSpPr>
            <a:spLocks noGrp="1"/>
          </p:cNvSpPr>
          <p:nvPr>
            <p:ph type="body" sz="half" idx="1"/>
          </p:nvPr>
        </p:nvSpPr>
        <p:spPr bwMode="auto">
          <a:xfrm>
            <a:off x="955674" y="1924050"/>
            <a:ext cx="5632549" cy="2444750"/>
          </a:xfrm>
        </p:spPr>
        <p:txBody>
          <a:bodyPr anchor="t" anchorCtr="0"/>
          <a:lstStyle/>
          <a:p>
            <a:pPr marL="0" indent="0">
              <a:buNone/>
              <a:defRPr/>
            </a:pPr>
            <a:r>
              <a:rPr lang="de-DE"/>
              <a:t>Im Themenblock „Formaler Rahmen“ wurden bereits einige Aspekte der Konzeptentwicklung angesprochen.</a:t>
            </a:r>
            <a:endParaRPr/>
          </a:p>
          <a:p>
            <a:pPr>
              <a:defRPr/>
            </a:pPr>
            <a:r>
              <a:rPr lang="de-DE"/>
              <a:t>Welche könnten dazugehören?</a:t>
            </a:r>
            <a:endParaRPr/>
          </a:p>
        </p:txBody>
      </p:sp>
      <p:sp>
        <p:nvSpPr>
          <p:cNvPr id="4" name="Titel 1"/>
          <p:cNvSpPr>
            <a:spLocks noGrp="1"/>
          </p:cNvSpPr>
          <p:nvPr>
            <p:ph type="title"/>
          </p:nvPr>
        </p:nvSpPr>
        <p:spPr bwMode="auto">
          <a:xfrm>
            <a:off x="476250" y="376238"/>
            <a:ext cx="8191500" cy="584039"/>
          </a:xfrm>
        </p:spPr>
        <p:txBody>
          <a:bodyPr/>
          <a:lstStyle/>
          <a:p>
            <a:pPr>
              <a:defRPr/>
            </a:pPr>
            <a:r>
              <a:rPr lang="de-DE"/>
              <a:t>Konzeptentwicklung</a:t>
            </a:r>
            <a:endParaRPr/>
          </a:p>
        </p:txBody>
      </p:sp>
      <p:sp>
        <p:nvSpPr>
          <p:cNvPr id="10" name="Textplatzhalter 9"/>
          <p:cNvSpPr>
            <a:spLocks noGrp="1"/>
          </p:cNvSpPr>
          <p:nvPr>
            <p:ph type="body" sz="quarter" idx="21"/>
          </p:nvPr>
        </p:nvSpPr>
        <p:spPr bwMode="auto"/>
        <p:txBody>
          <a:bodyPr/>
          <a:lstStyle/>
          <a:p>
            <a:pPr>
              <a:defRPr/>
            </a:pPr>
            <a:r>
              <a:rPr lang="de-DE"/>
              <a:t>Zuruf</a:t>
            </a:r>
            <a:endParaRPr/>
          </a:p>
        </p:txBody>
      </p:sp>
      <p:sp>
        <p:nvSpPr>
          <p:cNvPr id="6" name="Foliennummernplatzhalter 5"/>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67</a:t>
            </a:fld>
            <a:endParaRPr lang="de-DE"/>
          </a:p>
        </p:txBody>
      </p:sp>
      <p:sp>
        <p:nvSpPr>
          <p:cNvPr id="2" name="Textfeld 1">
            <a:extLst>
              <a:ext uri="{FF2B5EF4-FFF2-40B4-BE49-F238E27FC236}">
                <a16:creationId xmlns:a16="http://schemas.microsoft.com/office/drawing/2014/main" id="{9B9774D6-308B-0975-AAF2-0363BF18AE2E}"/>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20.2</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12" name="Thema öffnen…"/>
          <p:cNvSpPr txBox="1">
            <a:spLocks noGrp="1"/>
          </p:cNvSpPr>
          <p:nvPr>
            <p:ph type="body" sz="half" idx="1"/>
          </p:nvPr>
        </p:nvSpPr>
        <p:spPr bwMode="auto">
          <a:xfrm>
            <a:off x="955996" y="1924050"/>
            <a:ext cx="3640237" cy="2735932"/>
          </a:xfrm>
        </p:spPr>
        <p:txBody>
          <a:bodyPr/>
          <a:lstStyle/>
          <a:p>
            <a:pPr>
              <a:defRPr/>
            </a:pPr>
            <a:r>
              <a:rPr lang="de-DE" dirty="0"/>
              <a:t>Thema öffnen</a:t>
            </a:r>
          </a:p>
          <a:p>
            <a:pPr>
              <a:defRPr/>
            </a:pPr>
            <a:r>
              <a:rPr lang="de-DE" dirty="0"/>
              <a:t>Bedingungen klären (3Z-Formel)</a:t>
            </a:r>
            <a:endParaRPr dirty="0"/>
          </a:p>
          <a:p>
            <a:pPr>
              <a:defRPr/>
            </a:pPr>
            <a:r>
              <a:rPr lang="de-DE" dirty="0"/>
              <a:t>Prioritäten setzen</a:t>
            </a:r>
            <a:endParaRPr dirty="0"/>
          </a:p>
          <a:p>
            <a:pPr>
              <a:defRPr/>
            </a:pPr>
            <a:r>
              <a:rPr lang="de-DE" dirty="0"/>
              <a:t>Kern- und Unterpunkte benennen</a:t>
            </a:r>
            <a:endParaRPr dirty="0"/>
          </a:p>
        </p:txBody>
      </p:sp>
      <p:sp>
        <p:nvSpPr>
          <p:cNvPr id="208" name="7 Schritte"/>
          <p:cNvSpPr txBox="1">
            <a:spLocks noGrp="1"/>
          </p:cNvSpPr>
          <p:nvPr>
            <p:ph type="title"/>
          </p:nvPr>
        </p:nvSpPr>
        <p:spPr bwMode="auto">
          <a:xfrm>
            <a:off x="476250" y="376238"/>
            <a:ext cx="8191500" cy="584039"/>
          </a:xfrm>
        </p:spPr>
        <p:txBody>
          <a:bodyPr/>
          <a:lstStyle/>
          <a:p>
            <a:pPr>
              <a:defRPr/>
            </a:pPr>
            <a:r>
              <a:rPr lang="de-DE" dirty="0"/>
              <a:t>8 Schritte</a:t>
            </a:r>
            <a:endParaRPr dirty="0"/>
          </a:p>
        </p:txBody>
      </p:sp>
      <p:sp>
        <p:nvSpPr>
          <p:cNvPr id="209" name="Sachlogik: Was?"/>
          <p:cNvSpPr txBox="1">
            <a:spLocks noGrp="1"/>
          </p:cNvSpPr>
          <p:nvPr>
            <p:ph type="body" sz="quarter" idx="21"/>
          </p:nvPr>
        </p:nvSpPr>
        <p:spPr bwMode="auto">
          <a:xfrm>
            <a:off x="538162" y="1452816"/>
            <a:ext cx="8191500" cy="381000"/>
          </a:xfrm>
        </p:spPr>
        <p:txBody>
          <a:bodyPr/>
          <a:lstStyle/>
          <a:p>
            <a:pPr>
              <a:defRPr/>
            </a:pPr>
            <a:r>
              <a:rPr lang="de-DE"/>
              <a:t>Inhalte: Was?</a:t>
            </a:r>
            <a:endParaRPr/>
          </a:p>
        </p:txBody>
      </p:sp>
      <p:sp>
        <p:nvSpPr>
          <p:cNvPr id="207" name="Foliennummer"/>
          <p:cNvSpPr txBox="1">
            <a:spLocks noGrp="1"/>
          </p:cNvSpPr>
          <p:nvPr>
            <p:ph type="sldNum" sz="quarter" idx="2"/>
          </p:nvPr>
        </p:nvSpPr>
        <p:spPr bwMode="auto">
          <a:xfrm>
            <a:off x="2486442" y="4889329"/>
            <a:ext cx="280526" cy="229550"/>
          </a:xfrm>
        </p:spPr>
        <p:txBody>
          <a:bodyPr/>
          <a:lstStyle/>
          <a:p>
            <a:pPr>
              <a:defRPr/>
            </a:pPr>
            <a:fld id="{86CB4B4D-7CA3-9044-876B-883B54F8677D}" type="slidenum">
              <a:rPr lang="de-DE"/>
              <a:t>68</a:t>
            </a:fld>
            <a:endParaRPr lang="de-DE"/>
          </a:p>
        </p:txBody>
      </p:sp>
      <p:sp>
        <p:nvSpPr>
          <p:cNvPr id="210" name="Psychologik: Wie?"/>
          <p:cNvSpPr txBox="1"/>
          <p:nvPr/>
        </p:nvSpPr>
        <p:spPr bwMode="auto">
          <a:xfrm>
            <a:off x="4623555" y="1452816"/>
            <a:ext cx="3147593" cy="381000"/>
          </a:xfrm>
          <a:prstGeom prst="rect">
            <a:avLst/>
          </a:prstGeom>
          <a:ln w="12700">
            <a:miter lim="400000"/>
          </a:ln>
        </p:spPr>
        <p:txBody>
          <a:bodyPr lIns="19050" tIns="19050" rIns="19050" bIns="19050">
            <a:normAutofit/>
          </a:bodyPr>
          <a:lstStyle>
            <a:lvl1pPr algn="l">
              <a:defRPr sz="4700">
                <a:solidFill>
                  <a:srgbClr val="C63B87"/>
                </a:solidFill>
              </a:defRPr>
            </a:lvl1pPr>
          </a:lstStyle>
          <a:p>
            <a:pPr>
              <a:defRPr/>
            </a:pPr>
            <a:r>
              <a:rPr lang="de-DE" sz="1800"/>
              <a:t>Methodik</a:t>
            </a:r>
            <a:r>
              <a:rPr sz="1800"/>
              <a:t>: Wie?</a:t>
            </a:r>
            <a:endParaRPr/>
          </a:p>
        </p:txBody>
      </p:sp>
      <p:sp>
        <p:nvSpPr>
          <p:cNvPr id="211" name="➠ Konkrete Gestaltung des Seminars: Methoden,…"/>
          <p:cNvSpPr txBox="1"/>
          <p:nvPr/>
        </p:nvSpPr>
        <p:spPr bwMode="auto">
          <a:xfrm>
            <a:off x="4900932" y="3789383"/>
            <a:ext cx="3611091" cy="442557"/>
          </a:xfrm>
          <a:prstGeom prst="rect">
            <a:avLst/>
          </a:prstGeom>
          <a:ln w="12700">
            <a:miter lim="400000"/>
          </a:ln>
        </p:spPr>
        <p:txBody>
          <a:bodyPr lIns="19050" tIns="19050" rIns="19050" bIns="19050" anchor="ctr">
            <a:spAutoFit/>
          </a:bodyPr>
          <a:lstStyle/>
          <a:p>
            <a:pPr algn="l">
              <a:defRPr sz="3500" i="1">
                <a:solidFill>
                  <a:srgbClr val="354894"/>
                </a:solidFill>
              </a:defRPr>
            </a:pPr>
            <a:r>
              <a:rPr sz="1300"/>
              <a:t>➠ Konkrete Gestaltung des Seminars: Methoden, </a:t>
            </a:r>
            <a:endParaRPr/>
          </a:p>
          <a:p>
            <a:pPr algn="l">
              <a:defRPr sz="3500" i="1">
                <a:solidFill>
                  <a:srgbClr val="354894"/>
                </a:solidFill>
              </a:defRPr>
            </a:pPr>
            <a:r>
              <a:rPr sz="1300"/>
              <a:t>     Lernwege, Abläufe und Übungen.</a:t>
            </a:r>
            <a:endParaRPr/>
          </a:p>
        </p:txBody>
      </p:sp>
      <p:sp>
        <p:nvSpPr>
          <p:cNvPr id="213" name="Ein Lehrdrehbuch entwickeln…"/>
          <p:cNvSpPr txBox="1"/>
          <p:nvPr/>
        </p:nvSpPr>
        <p:spPr bwMode="auto">
          <a:xfrm>
            <a:off x="5008171" y="1924050"/>
            <a:ext cx="3708789" cy="1553861"/>
          </a:xfrm>
          <a:prstGeom prst="rect">
            <a:avLst/>
          </a:prstGeom>
          <a:ln w="12700">
            <a:miter lim="400000"/>
          </a:ln>
        </p:spPr>
        <p:txBody>
          <a:bodyPr lIns="19050" tIns="19050" rIns="19050" bIns="19050">
            <a:normAutofit/>
          </a:bodyPr>
          <a:lstStyle/>
          <a:p>
            <a:pPr marL="209550" indent="-209550" algn="l" defTabSz="914400">
              <a:spcBef>
                <a:spcPts val="900"/>
              </a:spcBef>
              <a:buClr>
                <a:srgbClr val="C53B86"/>
              </a:buClr>
              <a:buSzPct val="100000"/>
              <a:buFontTx/>
              <a:buChar char="•"/>
              <a:defRPr/>
            </a:pPr>
            <a:r>
              <a:rPr lang="de-DE" sz="1800"/>
              <a:t>Grobstruktur entwerfen</a:t>
            </a:r>
            <a:endParaRPr sz="1800"/>
          </a:p>
          <a:p>
            <a:pPr marL="209550" indent="-209550" algn="l" defTabSz="914400">
              <a:spcBef>
                <a:spcPts val="900"/>
              </a:spcBef>
              <a:buClr>
                <a:srgbClr val="C53B86"/>
              </a:buClr>
              <a:buSzPct val="100000"/>
              <a:buFontTx/>
              <a:buChar char="•"/>
              <a:defRPr/>
            </a:pPr>
            <a:r>
              <a:rPr sz="1800"/>
              <a:t>Methoden und Übungen </a:t>
            </a:r>
            <a:r>
              <a:rPr lang="de-DE" sz="1800"/>
              <a:t>finden</a:t>
            </a:r>
            <a:endParaRPr sz="1800"/>
          </a:p>
          <a:p>
            <a:pPr marL="209550" indent="-209550" algn="l" defTabSz="914400">
              <a:spcBef>
                <a:spcPts val="900"/>
              </a:spcBef>
              <a:buClr>
                <a:srgbClr val="C53B86"/>
              </a:buClr>
              <a:buSzPct val="100000"/>
              <a:buFontTx/>
              <a:buChar char="•"/>
              <a:defRPr/>
            </a:pPr>
            <a:r>
              <a:rPr lang="de-DE" sz="1800"/>
              <a:t>Lehrdrehbuch entwickeln</a:t>
            </a:r>
            <a:endParaRPr sz="1800"/>
          </a:p>
          <a:p>
            <a:pPr marL="209550" indent="-209550" algn="l" defTabSz="914400">
              <a:spcBef>
                <a:spcPts val="900"/>
              </a:spcBef>
              <a:buClr>
                <a:srgbClr val="C53B86"/>
              </a:buClr>
              <a:buSzPct val="100000"/>
              <a:buFontTx/>
              <a:buChar char="•"/>
              <a:defRPr/>
            </a:pPr>
            <a:r>
              <a:rPr sz="1800"/>
              <a:t>Konzept prüfen</a:t>
            </a:r>
          </a:p>
        </p:txBody>
      </p:sp>
      <p:sp>
        <p:nvSpPr>
          <p:cNvPr id="214" name="➠ Inhalte, Ziele, Rahmenbedingungen"/>
          <p:cNvSpPr txBox="1"/>
          <p:nvPr/>
        </p:nvSpPr>
        <p:spPr bwMode="auto">
          <a:xfrm>
            <a:off x="760719" y="3810061"/>
            <a:ext cx="2652970" cy="240515"/>
          </a:xfrm>
          <a:prstGeom prst="rect">
            <a:avLst/>
          </a:prstGeom>
          <a:ln w="12700">
            <a:miter lim="400000"/>
          </a:ln>
        </p:spPr>
        <p:txBody>
          <a:bodyPr wrap="none" lIns="19050" tIns="19050" rIns="19050" bIns="19050" anchor="ctr">
            <a:spAutoFit/>
          </a:bodyPr>
          <a:lstStyle>
            <a:lvl1pPr algn="l">
              <a:defRPr sz="3500" i="1">
                <a:solidFill>
                  <a:srgbClr val="354894"/>
                </a:solidFill>
              </a:defRPr>
            </a:lvl1pPr>
          </a:lstStyle>
          <a:p>
            <a:pPr>
              <a:defRPr/>
            </a:pPr>
            <a:r>
              <a:rPr sz="1300"/>
              <a:t>➠ Inhalte, Ziele, Rahmenbedingungen</a:t>
            </a:r>
            <a:endParaRPr/>
          </a:p>
        </p:txBody>
      </p:sp>
      <p:sp>
        <p:nvSpPr>
          <p:cNvPr id="2" name="[1] nach Groß, H. (n.d.). Online verfügbar unter: https://www.orbium.de/trainerausbildung-berlin/"/>
          <p:cNvSpPr txBox="1"/>
          <p:nvPr/>
        </p:nvSpPr>
        <p:spPr bwMode="auto">
          <a:xfrm>
            <a:off x="5316613" y="4352990"/>
            <a:ext cx="3414828" cy="306323"/>
          </a:xfrm>
          <a:prstGeom prst="rect">
            <a:avLst/>
          </a:prstGeom>
          <a:noFill/>
          <a:ln>
            <a:noFill/>
          </a:ln>
        </p:spPr>
        <p:style>
          <a:lnRef idx="0">
            <a:srgbClr val="000000"/>
          </a:lnRef>
          <a:fillRef idx="0">
            <a:srgbClr val="000000"/>
          </a:fillRef>
          <a:effectRef idx="0">
            <a:srgbClr val="000000"/>
          </a:effectRef>
          <a:fontRef idx="minor"/>
        </p:style>
        <p:txBody>
          <a:bodyPr wrap="square" lIns="90000" tIns="45000" rIns="90000" bIns="45000">
            <a:spAutoFit/>
          </a:bodyPr>
          <a:ls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algn="l" defTabSz="914400">
              <a:defRPr sz="700" spc="-1">
                <a:latin typeface="+mn-lt"/>
                <a:ea typeface="+mn-ea"/>
                <a:cs typeface="+mn-cs"/>
              </a:defRPr>
            </a:lvl1pPr>
            <a:lvl2pPr>
              <a:defRPr>
                <a:latin typeface="+mn-lt"/>
                <a:ea typeface="+mn-ea"/>
                <a:cs typeface="+mn-cs"/>
              </a:defRPr>
            </a:lvl2pPr>
            <a:lvl3pPr>
              <a:defRPr>
                <a:latin typeface="+mn-lt"/>
                <a:ea typeface="+mn-ea"/>
                <a:cs typeface="+mn-cs"/>
              </a:defRPr>
            </a:lvl3pPr>
            <a:lvl4pPr>
              <a:defRPr>
                <a:latin typeface="+mn-lt"/>
                <a:ea typeface="+mn-ea"/>
                <a:cs typeface="+mn-cs"/>
              </a:defRPr>
            </a:lvl4pPr>
            <a:lvl5pPr>
              <a:defRPr>
                <a:latin typeface="+mn-lt"/>
                <a:ea typeface="+mn-ea"/>
                <a:cs typeface="+mn-cs"/>
              </a:defRPr>
            </a:lvl5pPr>
            <a:lvl6pPr>
              <a:defRPr>
                <a:latin typeface="+mn-lt"/>
                <a:ea typeface="+mn-ea"/>
                <a:cs typeface="+mn-cs"/>
              </a:defRPr>
            </a:lvl6pPr>
            <a:lvl7pPr>
              <a:defRPr>
                <a:latin typeface="+mn-lt"/>
                <a:ea typeface="+mn-ea"/>
                <a:cs typeface="+mn-cs"/>
              </a:defRPr>
            </a:lvl7pPr>
            <a:lvl8pPr>
              <a:defRPr>
                <a:latin typeface="+mn-lt"/>
                <a:ea typeface="+mn-ea"/>
                <a:cs typeface="+mn-cs"/>
              </a:defRPr>
            </a:lvl8pPr>
            <a:lvl9pPr>
              <a:defRPr>
                <a:latin typeface="+mn-lt"/>
                <a:ea typeface="+mn-ea"/>
                <a:cs typeface="+mn-cs"/>
              </a:defRPr>
            </a:lvl9pPr>
          </a:lstStyle>
          <a:p>
            <a:pPr>
              <a:defRPr/>
            </a:pPr>
            <a:r>
              <a:rPr lang="de-DE" dirty="0"/>
              <a:t>Quelle: Groß, H.: Lernwirksame Seminare entwickeln und durchführen: Ein didaktisches Praxisbuch für Ein- und Umsteiger. GABAL, 2022.</a:t>
            </a:r>
            <a:endParaRPr dirty="0"/>
          </a:p>
        </p:txBody>
      </p:sp>
      <p:sp>
        <p:nvSpPr>
          <p:cNvPr id="3" name="Textfeld 2">
            <a:extLst>
              <a:ext uri="{FF2B5EF4-FFF2-40B4-BE49-F238E27FC236}">
                <a16:creationId xmlns:a16="http://schemas.microsoft.com/office/drawing/2014/main" id="{1225A447-D081-3108-6549-108C249B9060}"/>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20.3</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5"/>
          <p:cNvSpPr>
            <a:spLocks noGrp="1"/>
          </p:cNvSpPr>
          <p:nvPr>
            <p:ph type="title"/>
          </p:nvPr>
        </p:nvSpPr>
        <p:spPr bwMode="auto">
          <a:xfrm>
            <a:off x="476250" y="376238"/>
            <a:ext cx="8191500" cy="584039"/>
          </a:xfrm>
        </p:spPr>
        <p:txBody>
          <a:bodyPr/>
          <a:lstStyle/>
          <a:p>
            <a:pPr>
              <a:defRPr/>
            </a:pPr>
            <a:r>
              <a:rPr lang="de-DE" dirty="0"/>
              <a:t>Workshoplandkarte</a:t>
            </a:r>
            <a:endParaRPr dirty="0"/>
          </a:p>
        </p:txBody>
      </p:sp>
      <p:sp>
        <p:nvSpPr>
          <p:cNvPr id="5"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6</a:t>
            </a:fld>
            <a:endParaRPr lang="de-DE"/>
          </a:p>
        </p:txBody>
      </p:sp>
      <p:pic>
        <p:nvPicPr>
          <p:cNvPr id="6" name="Inhaltsplatzhalter 8"/>
          <p:cNvPicPr>
            <a:picLocks noChangeAspect="1"/>
          </p:cNvPicPr>
          <p:nvPr/>
        </p:nvPicPr>
        <p:blipFill>
          <a:blip r:embed="rId3"/>
          <a:srcRect l="19143" t="1151" r="22420" b="22468"/>
          <a:stretch/>
        </p:blipFill>
        <p:spPr bwMode="auto">
          <a:xfrm>
            <a:off x="4932040" y="524656"/>
            <a:ext cx="4176464" cy="4094187"/>
          </a:xfrm>
          <a:prstGeom prst="rect">
            <a:avLst/>
          </a:prstGeom>
        </p:spPr>
      </p:pic>
      <p:sp>
        <p:nvSpPr>
          <p:cNvPr id="2" name="Textfeld 1">
            <a:extLst>
              <a:ext uri="{FF2B5EF4-FFF2-40B4-BE49-F238E27FC236}">
                <a16:creationId xmlns:a16="http://schemas.microsoft.com/office/drawing/2014/main" id="{349970E3-5B91-B00A-A7EE-DFBD4CBA0087}"/>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14.6</a:t>
            </a:r>
          </a:p>
        </p:txBody>
      </p:sp>
      <p:sp>
        <p:nvSpPr>
          <p:cNvPr id="3" name="Rechteck: abgerundete Ecken 2">
            <a:extLst>
              <a:ext uri="{FF2B5EF4-FFF2-40B4-BE49-F238E27FC236}">
                <a16:creationId xmlns:a16="http://schemas.microsoft.com/office/drawing/2014/main" id="{89075D73-6114-29EE-841B-3F0B5646778D}"/>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WL TODO:</a:t>
            </a:r>
          </a:p>
          <a:p>
            <a:pPr marL="0" marR="0" lvl="0" indent="0" defTabSz="914400" eaLnBrk="1" fontAlgn="auto" latinLnBrk="0" hangingPunct="1">
              <a:lnSpc>
                <a:spcPct val="100000"/>
              </a:lnSpc>
              <a:spcBef>
                <a:spcPts val="0"/>
              </a:spcBef>
              <a:spcAft>
                <a:spcPts val="0"/>
              </a:spcAft>
              <a:buClrTx/>
              <a:buSzTx/>
              <a:buFontTx/>
              <a:buNone/>
              <a:tabLst/>
              <a:defRPr/>
            </a:pPr>
            <a:r>
              <a:rPr lang="de-DE" sz="2800" dirty="0">
                <a:solidFill>
                  <a:prstClr val="white"/>
                </a:solidFill>
                <a:latin typeface="Calibri"/>
                <a:cs typeface="Arial"/>
              </a:rPr>
              <a:t>Tag 1 einfügen</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231217797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30" name="Leitfrage: Was alles könnte dazu gehören?…"/>
          <p:cNvSpPr txBox="1">
            <a:spLocks noGrp="1"/>
          </p:cNvSpPr>
          <p:nvPr>
            <p:ph type="body" sz="half" idx="1"/>
          </p:nvPr>
        </p:nvSpPr>
        <p:spPr bwMode="auto">
          <a:xfrm>
            <a:off x="955674" y="1924050"/>
            <a:ext cx="6712669" cy="2735263"/>
          </a:xfrm>
        </p:spPr>
        <p:txBody>
          <a:bodyPr/>
          <a:lstStyle/>
          <a:p>
            <a:pPr>
              <a:defRPr/>
            </a:pPr>
            <a:r>
              <a:rPr lang="de-DE" dirty="0"/>
              <a:t>Leitfrage: Was alles könnte dazugehören? </a:t>
            </a:r>
            <a:endParaRPr dirty="0"/>
          </a:p>
          <a:p>
            <a:pPr>
              <a:defRPr/>
            </a:pPr>
            <a:r>
              <a:rPr lang="de-DE" dirty="0"/>
              <a:t>Sammelt Inhalte (z. B. per Mind-Map)!</a:t>
            </a:r>
            <a:endParaRPr dirty="0"/>
          </a:p>
          <a:p>
            <a:pPr>
              <a:defRPr/>
            </a:pPr>
            <a:r>
              <a:rPr lang="de-DE" dirty="0"/>
              <a:t>Ohne Einschränkungen und Bewertungen!</a:t>
            </a:r>
            <a:endParaRPr dirty="0"/>
          </a:p>
          <a:p>
            <a:pPr>
              <a:defRPr/>
            </a:pPr>
            <a:r>
              <a:rPr lang="de-DE" dirty="0"/>
              <a:t>Fertigt Notizen an!</a:t>
            </a:r>
            <a:endParaRPr dirty="0"/>
          </a:p>
          <a:p>
            <a:pPr>
              <a:defRPr/>
            </a:pPr>
            <a:r>
              <a:rPr lang="de-DE" dirty="0"/>
              <a:t>Beginnt früh!</a:t>
            </a:r>
            <a:endParaRPr dirty="0"/>
          </a:p>
        </p:txBody>
      </p:sp>
      <p:sp>
        <p:nvSpPr>
          <p:cNvPr id="232" name="1. Thema öffnen"/>
          <p:cNvSpPr txBox="1">
            <a:spLocks noGrp="1"/>
          </p:cNvSpPr>
          <p:nvPr>
            <p:ph type="title"/>
          </p:nvPr>
        </p:nvSpPr>
        <p:spPr bwMode="auto">
          <a:xfrm>
            <a:off x="476250" y="376238"/>
            <a:ext cx="8191500" cy="584039"/>
          </a:xfrm>
        </p:spPr>
        <p:txBody>
          <a:bodyPr/>
          <a:lstStyle/>
          <a:p>
            <a:pPr>
              <a:defRPr/>
            </a:pPr>
            <a:r>
              <a:rPr lang="de-DE"/>
              <a:t>1. Thema öffnen</a:t>
            </a:r>
            <a:endParaRPr/>
          </a:p>
        </p:txBody>
      </p:sp>
      <p:sp>
        <p:nvSpPr>
          <p:cNvPr id="233" name="Generelle Hinweise"/>
          <p:cNvSpPr txBox="1">
            <a:spLocks noGrp="1"/>
          </p:cNvSpPr>
          <p:nvPr>
            <p:ph type="body" sz="quarter" idx="21"/>
          </p:nvPr>
        </p:nvSpPr>
        <p:spPr bwMode="auto">
          <a:xfrm>
            <a:off x="538162" y="1452816"/>
            <a:ext cx="8191500" cy="381000"/>
          </a:xfrm>
        </p:spPr>
        <p:txBody>
          <a:bodyPr/>
          <a:lstStyle/>
          <a:p>
            <a:pPr>
              <a:defRPr/>
            </a:pPr>
            <a:r>
              <a:rPr lang="de-DE"/>
              <a:t>Generelle Hinweise</a:t>
            </a:r>
          </a:p>
        </p:txBody>
      </p:sp>
      <p:sp>
        <p:nvSpPr>
          <p:cNvPr id="231" name="Foliennummer"/>
          <p:cNvSpPr txBox="1">
            <a:spLocks noGrp="1"/>
          </p:cNvSpPr>
          <p:nvPr>
            <p:ph type="sldNum" sz="quarter" idx="2"/>
          </p:nvPr>
        </p:nvSpPr>
        <p:spPr bwMode="auto">
          <a:xfrm>
            <a:off x="2486442" y="4889329"/>
            <a:ext cx="280526" cy="229550"/>
          </a:xfrm>
        </p:spPr>
        <p:txBody>
          <a:bodyPr/>
          <a:lstStyle/>
          <a:p>
            <a:pPr>
              <a:defRPr/>
            </a:pPr>
            <a:fld id="{86CB4B4D-7CA3-9044-876B-883B54F8677D}" type="slidenum">
              <a:rPr lang="de-DE"/>
              <a:t>69</a:t>
            </a:fld>
            <a:endParaRPr lang="de-DE"/>
          </a:p>
        </p:txBody>
      </p:sp>
      <p:sp>
        <p:nvSpPr>
          <p:cNvPr id="2" name="Textfeld 1">
            <a:extLst>
              <a:ext uri="{FF2B5EF4-FFF2-40B4-BE49-F238E27FC236}">
                <a16:creationId xmlns:a16="http://schemas.microsoft.com/office/drawing/2014/main" id="{AAB85623-58D2-7D28-A7A4-EF0FA34F460B}"/>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20.4</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241" name="1. Thema öffnen"/>
          <p:cNvSpPr txBox="1">
            <a:spLocks noGrp="1"/>
          </p:cNvSpPr>
          <p:nvPr>
            <p:ph type="title"/>
          </p:nvPr>
        </p:nvSpPr>
        <p:spPr bwMode="auto">
          <a:xfrm>
            <a:off x="476250" y="376238"/>
            <a:ext cx="8191500" cy="584039"/>
          </a:xfrm>
        </p:spPr>
        <p:txBody>
          <a:bodyPr/>
          <a:lstStyle/>
          <a:p>
            <a:pPr>
              <a:defRPr/>
            </a:pPr>
            <a:r>
              <a:rPr lang="de-DE"/>
              <a:t>1. Thema öffnen</a:t>
            </a:r>
            <a:endParaRPr/>
          </a:p>
        </p:txBody>
      </p:sp>
      <p:sp>
        <p:nvSpPr>
          <p:cNvPr id="242" name="Mindmap — Mögliche Aspekte (für später)"/>
          <p:cNvSpPr txBox="1">
            <a:spLocks noGrp="1"/>
          </p:cNvSpPr>
          <p:nvPr>
            <p:ph type="body" sz="quarter" idx="21"/>
          </p:nvPr>
        </p:nvSpPr>
        <p:spPr bwMode="auto">
          <a:xfrm>
            <a:off x="538162" y="1452816"/>
            <a:ext cx="8191500" cy="381000"/>
          </a:xfrm>
        </p:spPr>
        <p:txBody>
          <a:bodyPr/>
          <a:lstStyle/>
          <a:p>
            <a:pPr>
              <a:defRPr/>
            </a:pPr>
            <a:r>
              <a:rPr lang="de-DE"/>
              <a:t>Mindmap — Mögliche Aspekte (für später)</a:t>
            </a:r>
            <a:endParaRPr/>
          </a:p>
        </p:txBody>
      </p:sp>
      <p:sp>
        <p:nvSpPr>
          <p:cNvPr id="240" name="Foliennummer"/>
          <p:cNvSpPr txBox="1">
            <a:spLocks noGrp="1"/>
          </p:cNvSpPr>
          <p:nvPr>
            <p:ph type="sldNum" sz="quarter" idx="2"/>
          </p:nvPr>
        </p:nvSpPr>
        <p:spPr bwMode="auto">
          <a:xfrm>
            <a:off x="2486442" y="4889329"/>
            <a:ext cx="280526" cy="229550"/>
          </a:xfrm>
        </p:spPr>
        <p:txBody>
          <a:bodyPr/>
          <a:lstStyle/>
          <a:p>
            <a:pPr>
              <a:defRPr/>
            </a:pPr>
            <a:fld id="{86CB4B4D-7CA3-9044-876B-883B54F8677D}" type="slidenum">
              <a:rPr lang="de-DE"/>
              <a:t>70</a:t>
            </a:fld>
            <a:endParaRPr lang="de-DE"/>
          </a:p>
        </p:txBody>
      </p:sp>
      <p:sp>
        <p:nvSpPr>
          <p:cNvPr id="243" name="Formalia…"/>
          <p:cNvSpPr txBox="1"/>
          <p:nvPr/>
        </p:nvSpPr>
        <p:spPr bwMode="auto">
          <a:xfrm>
            <a:off x="6019911" y="2122147"/>
            <a:ext cx="2898228" cy="2358851"/>
          </a:xfrm>
          <a:prstGeom prst="rect">
            <a:avLst/>
          </a:prstGeom>
          <a:ln w="12700">
            <a:miter lim="400000"/>
          </a:ln>
        </p:spPr>
        <p:txBody>
          <a:bodyPr wrap="none" lIns="19050" tIns="19050" rIns="19050" bIns="19050">
            <a:spAutoFit/>
          </a:bodyPr>
          <a:lstStyle/>
          <a:p>
            <a:pPr marL="209550" indent="-209550" algn="l">
              <a:lnSpc>
                <a:spcPct val="150000"/>
              </a:lnSpc>
              <a:buClr>
                <a:srgbClr val="C53B86"/>
              </a:buClr>
              <a:buSzPct val="100000"/>
              <a:buChar char="‣"/>
              <a:defRPr sz="3700">
                <a:gradFill>
                  <a:gsLst>
                    <a:gs pos="0">
                      <a:srgbClr val="7BB884"/>
                    </a:gs>
                    <a:gs pos="30547">
                      <a:srgbClr val="354894"/>
                    </a:gs>
                    <a:gs pos="61707">
                      <a:srgbClr val="C63A87"/>
                    </a:gs>
                    <a:gs pos="100000">
                      <a:srgbClr val="E18837"/>
                    </a:gs>
                  </a:gsLst>
                  <a:lin ang="483929" scaled="0"/>
                </a:gradFill>
                <a:latin typeface="Secret Words Display Regular"/>
                <a:ea typeface="Secret Words Display Regular"/>
                <a:cs typeface="Secret Words Display Regular"/>
              </a:defRPr>
            </a:pPr>
            <a:r>
              <a:rPr sz="1400"/>
              <a:t>Formalia</a:t>
            </a:r>
          </a:p>
          <a:p>
            <a:pPr marL="426244" lvl="1" indent="-130969" algn="l">
              <a:lnSpc>
                <a:spcPct val="150000"/>
              </a:lnSpc>
              <a:buClr>
                <a:srgbClr val="C53B86"/>
              </a:buClr>
              <a:buSzPct val="100000"/>
              <a:buChar char="‣"/>
              <a:defRPr sz="3000">
                <a:gradFill>
                  <a:gsLst>
                    <a:gs pos="0">
                      <a:srgbClr val="7BB884"/>
                    </a:gs>
                    <a:gs pos="30547">
                      <a:srgbClr val="354894"/>
                    </a:gs>
                    <a:gs pos="61707">
                      <a:srgbClr val="C63A87"/>
                    </a:gs>
                    <a:gs pos="100000">
                      <a:srgbClr val="E18837"/>
                    </a:gs>
                  </a:gsLst>
                  <a:lin ang="483929" scaled="0"/>
                </a:gradFill>
                <a:latin typeface="Secret Words Display Regular"/>
                <a:ea typeface="Secret Words Display Regular"/>
                <a:cs typeface="Secret Words Display Regular"/>
              </a:defRPr>
            </a:pPr>
            <a:r>
              <a:rPr sz="1150"/>
              <a:t>Gibt es Vorgaben / Vorlagen?</a:t>
            </a:r>
            <a:endParaRPr/>
          </a:p>
          <a:p>
            <a:pPr marL="426244" lvl="1" indent="-130969" algn="l">
              <a:lnSpc>
                <a:spcPct val="150000"/>
              </a:lnSpc>
              <a:buClr>
                <a:srgbClr val="C53B86"/>
              </a:buClr>
              <a:buSzPct val="100000"/>
              <a:buChar char="‣"/>
              <a:defRPr sz="3000">
                <a:gradFill>
                  <a:gsLst>
                    <a:gs pos="0">
                      <a:srgbClr val="7BB884"/>
                    </a:gs>
                    <a:gs pos="30547">
                      <a:srgbClr val="354894"/>
                    </a:gs>
                    <a:gs pos="61707">
                      <a:srgbClr val="C63A87"/>
                    </a:gs>
                    <a:gs pos="100000">
                      <a:srgbClr val="E18837"/>
                    </a:gs>
                  </a:gsLst>
                  <a:lin ang="483929" scaled="0"/>
                </a:gradFill>
                <a:latin typeface="Secret Words Display Regular"/>
                <a:ea typeface="Secret Words Display Regular"/>
                <a:cs typeface="Secret Words Display Regular"/>
              </a:defRPr>
            </a:pPr>
            <a:r>
              <a:rPr sz="1150"/>
              <a:t>Schema F?</a:t>
            </a:r>
            <a:endParaRPr/>
          </a:p>
          <a:p>
            <a:pPr marL="426244" lvl="1" indent="-130969" algn="l">
              <a:lnSpc>
                <a:spcPct val="150000"/>
              </a:lnSpc>
              <a:buClr>
                <a:srgbClr val="C53B86"/>
              </a:buClr>
              <a:buSzPct val="100000"/>
              <a:buChar char="‣"/>
              <a:defRPr sz="3000">
                <a:gradFill>
                  <a:gsLst>
                    <a:gs pos="0">
                      <a:srgbClr val="7BB884"/>
                    </a:gs>
                    <a:gs pos="30547">
                      <a:srgbClr val="354894"/>
                    </a:gs>
                    <a:gs pos="61707">
                      <a:srgbClr val="C63A87"/>
                    </a:gs>
                    <a:gs pos="100000">
                      <a:srgbClr val="E18837"/>
                    </a:gs>
                  </a:gsLst>
                  <a:lin ang="483929" scaled="0"/>
                </a:gradFill>
                <a:latin typeface="Secret Words Display Regular"/>
                <a:ea typeface="Secret Words Display Regular"/>
                <a:cs typeface="Secret Words Display Regular"/>
              </a:defRPr>
            </a:pPr>
            <a:r>
              <a:rPr sz="1150"/>
              <a:t>Rechtliches?</a:t>
            </a:r>
            <a:endParaRPr/>
          </a:p>
          <a:p>
            <a:pPr marL="426244" lvl="1" indent="-130969" algn="l">
              <a:lnSpc>
                <a:spcPct val="150000"/>
              </a:lnSpc>
              <a:buClr>
                <a:srgbClr val="C53B86"/>
              </a:buClr>
              <a:buSzPct val="100000"/>
              <a:buChar char="‣"/>
              <a:defRPr sz="3000">
                <a:gradFill>
                  <a:gsLst>
                    <a:gs pos="0">
                      <a:srgbClr val="7BB884"/>
                    </a:gs>
                    <a:gs pos="30547">
                      <a:srgbClr val="354894"/>
                    </a:gs>
                    <a:gs pos="61707">
                      <a:srgbClr val="C63A87"/>
                    </a:gs>
                    <a:gs pos="100000">
                      <a:srgbClr val="E18837"/>
                    </a:gs>
                  </a:gsLst>
                  <a:lin ang="483929" scaled="0"/>
                </a:gradFill>
                <a:latin typeface="Secret Words Display Regular"/>
                <a:ea typeface="Secret Words Display Regular"/>
                <a:cs typeface="Secret Words Display Regular"/>
              </a:defRPr>
            </a:pPr>
            <a:r>
              <a:rPr sz="1150"/>
              <a:t>Policies?</a:t>
            </a:r>
            <a:endParaRPr/>
          </a:p>
          <a:p>
            <a:pPr marL="209550" indent="-209550" algn="l">
              <a:lnSpc>
                <a:spcPct val="150000"/>
              </a:lnSpc>
              <a:buClr>
                <a:srgbClr val="C53B86"/>
              </a:buClr>
              <a:buSzPct val="100000"/>
              <a:buChar char="‣"/>
              <a:defRPr sz="3700">
                <a:gradFill>
                  <a:gsLst>
                    <a:gs pos="0">
                      <a:srgbClr val="7BB884"/>
                    </a:gs>
                    <a:gs pos="30547">
                      <a:srgbClr val="354894"/>
                    </a:gs>
                    <a:gs pos="61707">
                      <a:srgbClr val="C63A87"/>
                    </a:gs>
                    <a:gs pos="100000">
                      <a:srgbClr val="E18837"/>
                    </a:gs>
                  </a:gsLst>
                  <a:lin ang="483929" scaled="0"/>
                </a:gradFill>
                <a:latin typeface="Secret Words Display Regular"/>
                <a:ea typeface="Secret Words Display Regular"/>
                <a:cs typeface="Secret Words Display Regular"/>
              </a:defRPr>
            </a:pPr>
            <a:r>
              <a:rPr sz="1400"/>
              <a:t>Werkzeuge</a:t>
            </a:r>
          </a:p>
          <a:p>
            <a:pPr marL="209550" indent="-209550" algn="l">
              <a:lnSpc>
                <a:spcPct val="150000"/>
              </a:lnSpc>
              <a:buClr>
                <a:srgbClr val="C53B86"/>
              </a:buClr>
              <a:buSzPct val="100000"/>
              <a:buChar char="‣"/>
              <a:defRPr sz="3700">
                <a:gradFill>
                  <a:gsLst>
                    <a:gs pos="0">
                      <a:srgbClr val="7BB884"/>
                    </a:gs>
                    <a:gs pos="30547">
                      <a:srgbClr val="354894"/>
                    </a:gs>
                    <a:gs pos="61707">
                      <a:srgbClr val="C63A87"/>
                    </a:gs>
                    <a:gs pos="100000">
                      <a:srgbClr val="E18837"/>
                    </a:gs>
                  </a:gsLst>
                  <a:lin ang="483929" scaled="0"/>
                </a:gradFill>
                <a:latin typeface="Secret Words Display Regular"/>
                <a:ea typeface="Secret Words Display Regular"/>
                <a:cs typeface="Secret Words Display Regular"/>
              </a:defRPr>
            </a:pPr>
            <a:r>
              <a:rPr sz="1400"/>
              <a:t>Hilferessourcen</a:t>
            </a:r>
          </a:p>
          <a:p>
            <a:pPr marL="209550" indent="-209550" algn="l">
              <a:lnSpc>
                <a:spcPct val="150000"/>
              </a:lnSpc>
              <a:buClr>
                <a:srgbClr val="C53B86"/>
              </a:buClr>
              <a:buSzPct val="100000"/>
              <a:buChar char="‣"/>
              <a:defRPr sz="3700">
                <a:gradFill>
                  <a:gsLst>
                    <a:gs pos="0">
                      <a:srgbClr val="7BB884"/>
                    </a:gs>
                    <a:gs pos="30547">
                      <a:srgbClr val="354894"/>
                    </a:gs>
                    <a:gs pos="61707">
                      <a:srgbClr val="C63A87"/>
                    </a:gs>
                    <a:gs pos="100000">
                      <a:srgbClr val="E18837"/>
                    </a:gs>
                  </a:gsLst>
                  <a:lin ang="483929" scaled="0"/>
                </a:gradFill>
                <a:latin typeface="Secret Words Display Regular"/>
                <a:ea typeface="Secret Words Display Regular"/>
                <a:cs typeface="Secret Words Display Regular"/>
              </a:defRPr>
            </a:pPr>
            <a:r>
              <a:rPr sz="1400"/>
              <a:t>Verbindungen zu anderen Themen</a:t>
            </a:r>
          </a:p>
        </p:txBody>
      </p:sp>
      <p:sp>
        <p:nvSpPr>
          <p:cNvPr id="244" name="Was?…"/>
          <p:cNvSpPr txBox="1"/>
          <p:nvPr/>
        </p:nvSpPr>
        <p:spPr bwMode="auto">
          <a:xfrm>
            <a:off x="766854" y="2114876"/>
            <a:ext cx="2301521" cy="2159887"/>
          </a:xfrm>
          <a:prstGeom prst="rect">
            <a:avLst/>
          </a:prstGeom>
          <a:ln w="12700">
            <a:miter lim="400000"/>
          </a:ln>
        </p:spPr>
        <p:txBody>
          <a:bodyPr lIns="19050" tIns="19050" rIns="19050" bIns="19050" anchor="ctr">
            <a:spAutoFit/>
          </a:bodyPr>
          <a:lstStyle/>
          <a:p>
            <a:pPr marL="209550" indent="-209550" algn="l">
              <a:lnSpc>
                <a:spcPct val="150000"/>
              </a:lnSpc>
              <a:buClr>
                <a:srgbClr val="C53B86"/>
              </a:buClr>
              <a:buSzPct val="100000"/>
              <a:buChar char="‣"/>
              <a:defRPr sz="3700">
                <a:gradFill>
                  <a:gsLst>
                    <a:gs pos="0">
                      <a:srgbClr val="7BB884"/>
                    </a:gs>
                    <a:gs pos="30547">
                      <a:srgbClr val="354894"/>
                    </a:gs>
                    <a:gs pos="61707">
                      <a:srgbClr val="C63A87"/>
                    </a:gs>
                    <a:gs pos="100000">
                      <a:srgbClr val="E18837"/>
                    </a:gs>
                  </a:gsLst>
                  <a:lin ang="483929" scaled="0"/>
                </a:gradFill>
                <a:latin typeface="Secret Words Display Regular"/>
                <a:ea typeface="Secret Words Display Regular"/>
                <a:cs typeface="Secret Words Display Regular"/>
              </a:defRPr>
            </a:pPr>
            <a:r>
              <a:rPr sz="1400"/>
              <a:t>Was?</a:t>
            </a:r>
            <a:endParaRPr/>
          </a:p>
          <a:p>
            <a:pPr marL="209550" indent="-209550" algn="l">
              <a:lnSpc>
                <a:spcPct val="150000"/>
              </a:lnSpc>
              <a:buClr>
                <a:srgbClr val="C53B86"/>
              </a:buClr>
              <a:buSzPct val="100000"/>
              <a:buChar char="‣"/>
              <a:defRPr sz="3700">
                <a:gradFill>
                  <a:gsLst>
                    <a:gs pos="0">
                      <a:srgbClr val="7BB884"/>
                    </a:gs>
                    <a:gs pos="30547">
                      <a:srgbClr val="354894"/>
                    </a:gs>
                    <a:gs pos="61707">
                      <a:srgbClr val="C63A87"/>
                    </a:gs>
                    <a:gs pos="100000">
                      <a:srgbClr val="E18837"/>
                    </a:gs>
                  </a:gsLst>
                  <a:lin ang="483929" scaled="0"/>
                </a:gradFill>
                <a:latin typeface="Secret Words Display Regular"/>
                <a:ea typeface="Secret Words Display Regular"/>
                <a:cs typeface="Secret Words Display Regular"/>
              </a:defRPr>
            </a:pPr>
            <a:r>
              <a:rPr sz="1400"/>
              <a:t>Warum?</a:t>
            </a:r>
            <a:endParaRPr/>
          </a:p>
          <a:p>
            <a:pPr marL="209550" indent="-209550" algn="l">
              <a:lnSpc>
                <a:spcPct val="150000"/>
              </a:lnSpc>
              <a:buClr>
                <a:srgbClr val="C53B86"/>
              </a:buClr>
              <a:buSzPct val="100000"/>
              <a:buChar char="‣"/>
              <a:defRPr sz="3700">
                <a:gradFill>
                  <a:gsLst>
                    <a:gs pos="0">
                      <a:srgbClr val="7BB884"/>
                    </a:gs>
                    <a:gs pos="30547">
                      <a:srgbClr val="354894"/>
                    </a:gs>
                    <a:gs pos="61707">
                      <a:srgbClr val="C63A87"/>
                    </a:gs>
                    <a:gs pos="100000">
                      <a:srgbClr val="E18837"/>
                    </a:gs>
                  </a:gsLst>
                  <a:lin ang="483929" scaled="0"/>
                </a:gradFill>
                <a:latin typeface="Secret Words Display Regular"/>
                <a:ea typeface="Secret Words Display Regular"/>
                <a:cs typeface="Secret Words Display Regular"/>
              </a:defRPr>
            </a:pPr>
            <a:r>
              <a:rPr sz="1400"/>
              <a:t>Wie?</a:t>
            </a:r>
            <a:endParaRPr/>
          </a:p>
          <a:p>
            <a:pPr marL="209550" indent="-209550" algn="l">
              <a:lnSpc>
                <a:spcPct val="150000"/>
              </a:lnSpc>
              <a:buClr>
                <a:srgbClr val="C53B86"/>
              </a:buClr>
              <a:buSzPct val="100000"/>
              <a:buChar char="‣"/>
              <a:defRPr sz="3700">
                <a:gradFill>
                  <a:gsLst>
                    <a:gs pos="0">
                      <a:srgbClr val="7BB884"/>
                    </a:gs>
                    <a:gs pos="30547">
                      <a:srgbClr val="354894"/>
                    </a:gs>
                    <a:gs pos="61707">
                      <a:srgbClr val="C63A87"/>
                    </a:gs>
                    <a:gs pos="100000">
                      <a:srgbClr val="E18837"/>
                    </a:gs>
                  </a:gsLst>
                  <a:lin ang="483929" scaled="0"/>
                </a:gradFill>
                <a:latin typeface="Secret Words Display Regular"/>
                <a:ea typeface="Secret Words Display Regular"/>
                <a:cs typeface="Secret Words Display Regular"/>
              </a:defRPr>
            </a:pPr>
            <a:r>
              <a:rPr sz="1400"/>
              <a:t>Teilfragen/-Aspekte</a:t>
            </a:r>
          </a:p>
          <a:p>
            <a:pPr marL="209550" indent="-209550" algn="l">
              <a:lnSpc>
                <a:spcPct val="150000"/>
              </a:lnSpc>
              <a:buClr>
                <a:srgbClr val="C53B86"/>
              </a:buClr>
              <a:buSzPct val="100000"/>
              <a:buChar char="‣"/>
              <a:defRPr sz="3700">
                <a:gradFill>
                  <a:gsLst>
                    <a:gs pos="0">
                      <a:srgbClr val="7BB884"/>
                    </a:gs>
                    <a:gs pos="30547">
                      <a:srgbClr val="354894"/>
                    </a:gs>
                    <a:gs pos="61707">
                      <a:srgbClr val="C63A87"/>
                    </a:gs>
                    <a:gs pos="100000">
                      <a:srgbClr val="E18837"/>
                    </a:gs>
                  </a:gsLst>
                  <a:lin ang="483929" scaled="0"/>
                </a:gradFill>
                <a:latin typeface="Secret Words Display Regular"/>
                <a:ea typeface="Secret Words Display Regular"/>
                <a:cs typeface="Secret Words Display Regular"/>
              </a:defRPr>
            </a:pPr>
            <a:r>
              <a:rPr sz="1400"/>
              <a:t>Vorteile </a:t>
            </a:r>
            <a:endParaRPr/>
          </a:p>
          <a:p>
            <a:pPr marL="426244" lvl="1" indent="-130969" algn="l">
              <a:lnSpc>
                <a:spcPct val="150000"/>
              </a:lnSpc>
              <a:buClr>
                <a:srgbClr val="C53B86"/>
              </a:buClr>
              <a:buSzPct val="100000"/>
              <a:buChar char="‣"/>
              <a:defRPr sz="3000">
                <a:gradFill>
                  <a:gsLst>
                    <a:gs pos="0">
                      <a:srgbClr val="7BB884"/>
                    </a:gs>
                    <a:gs pos="30547">
                      <a:srgbClr val="354894"/>
                    </a:gs>
                    <a:gs pos="61707">
                      <a:srgbClr val="C63A87"/>
                    </a:gs>
                    <a:gs pos="100000">
                      <a:srgbClr val="E18837"/>
                    </a:gs>
                  </a:gsLst>
                  <a:lin ang="483929" scaled="0"/>
                </a:gradFill>
                <a:latin typeface="Secret Words Display Regular"/>
                <a:ea typeface="Secret Words Display Regular"/>
                <a:cs typeface="Secret Words Display Regular"/>
              </a:defRPr>
            </a:pPr>
            <a:r>
              <a:rPr sz="1150"/>
              <a:t>Welches Problem wirD behoben?</a:t>
            </a:r>
            <a:endParaRPr/>
          </a:p>
        </p:txBody>
      </p:sp>
      <p:sp>
        <p:nvSpPr>
          <p:cNvPr id="245" name="Nachteile…"/>
          <p:cNvSpPr txBox="1"/>
          <p:nvPr/>
        </p:nvSpPr>
        <p:spPr bwMode="auto">
          <a:xfrm>
            <a:off x="3151582" y="2121954"/>
            <a:ext cx="2785123" cy="2298130"/>
          </a:xfrm>
          <a:prstGeom prst="rect">
            <a:avLst/>
          </a:prstGeom>
          <a:ln w="12700">
            <a:miter lim="400000"/>
          </a:ln>
        </p:spPr>
        <p:txBody>
          <a:bodyPr lIns="19050" tIns="19050" rIns="19050" bIns="19050" anchor="ctr">
            <a:spAutoFit/>
          </a:bodyPr>
          <a:lstStyle/>
          <a:p>
            <a:pPr marL="209550" indent="-209550" algn="l">
              <a:lnSpc>
                <a:spcPct val="150000"/>
              </a:lnSpc>
              <a:buClr>
                <a:srgbClr val="C53B86"/>
              </a:buClr>
              <a:buSzPct val="100000"/>
              <a:buChar char="‣"/>
              <a:defRPr sz="3700">
                <a:gradFill>
                  <a:gsLst>
                    <a:gs pos="0">
                      <a:srgbClr val="7BB884"/>
                    </a:gs>
                    <a:gs pos="30547">
                      <a:srgbClr val="354894"/>
                    </a:gs>
                    <a:gs pos="61707">
                      <a:srgbClr val="C63A87"/>
                    </a:gs>
                    <a:gs pos="100000">
                      <a:srgbClr val="E18837"/>
                    </a:gs>
                  </a:gsLst>
                  <a:lin ang="483929" scaled="0"/>
                </a:gradFill>
                <a:latin typeface="Secret Words Display Regular"/>
                <a:ea typeface="Secret Words Display Regular"/>
                <a:cs typeface="Secret Words Display Regular"/>
              </a:defRPr>
            </a:pPr>
            <a:r>
              <a:rPr sz="1400"/>
              <a:t>Nachteile</a:t>
            </a:r>
          </a:p>
          <a:p>
            <a:pPr marL="426244" lvl="1" indent="-130969" algn="l">
              <a:lnSpc>
                <a:spcPct val="150000"/>
              </a:lnSpc>
              <a:buClr>
                <a:srgbClr val="C53B86"/>
              </a:buClr>
              <a:buSzPct val="100000"/>
              <a:buChar char="‣"/>
              <a:defRPr sz="3000">
                <a:gradFill>
                  <a:gsLst>
                    <a:gs pos="0">
                      <a:srgbClr val="7BB884"/>
                    </a:gs>
                    <a:gs pos="30547">
                      <a:srgbClr val="354894"/>
                    </a:gs>
                    <a:gs pos="61707">
                      <a:srgbClr val="C63A87"/>
                    </a:gs>
                    <a:gs pos="100000">
                      <a:srgbClr val="E18837"/>
                    </a:gs>
                  </a:gsLst>
                  <a:lin ang="483929" scaled="0"/>
                </a:gradFill>
                <a:latin typeface="Secret Words Display Regular"/>
                <a:ea typeface="Secret Words Display Regular"/>
                <a:cs typeface="Secret Words Display Regular"/>
              </a:defRPr>
            </a:pPr>
            <a:r>
              <a:rPr sz="1150"/>
              <a:t>Zu welchen Kosten?</a:t>
            </a:r>
            <a:endParaRPr/>
          </a:p>
          <a:p>
            <a:pPr marL="209550" indent="-209550" algn="l">
              <a:lnSpc>
                <a:spcPct val="150000"/>
              </a:lnSpc>
              <a:buClr>
                <a:srgbClr val="C53B86"/>
              </a:buClr>
              <a:buSzPct val="100000"/>
              <a:buChar char="‣"/>
              <a:defRPr sz="3700">
                <a:gradFill>
                  <a:gsLst>
                    <a:gs pos="0">
                      <a:srgbClr val="7BB884"/>
                    </a:gs>
                    <a:gs pos="30547">
                      <a:srgbClr val="354894"/>
                    </a:gs>
                    <a:gs pos="61707">
                      <a:srgbClr val="C63A87"/>
                    </a:gs>
                    <a:gs pos="100000">
                      <a:srgbClr val="E18837"/>
                    </a:gs>
                  </a:gsLst>
                  <a:lin ang="483929" scaled="0"/>
                </a:gradFill>
                <a:latin typeface="Secret Words Display Regular"/>
                <a:ea typeface="Secret Words Display Regular"/>
                <a:cs typeface="Secret Words Display Regular"/>
              </a:defRPr>
            </a:pPr>
            <a:r>
              <a:rPr sz="1400"/>
              <a:t>Bedenken</a:t>
            </a:r>
          </a:p>
          <a:p>
            <a:pPr marL="426244" lvl="1" indent="-130969" algn="l">
              <a:lnSpc>
                <a:spcPct val="150000"/>
              </a:lnSpc>
              <a:buClr>
                <a:srgbClr val="C53B86"/>
              </a:buClr>
              <a:buSzPct val="100000"/>
              <a:buChar char="‣"/>
              <a:defRPr sz="3000">
                <a:gradFill>
                  <a:gsLst>
                    <a:gs pos="0">
                      <a:srgbClr val="7BB884"/>
                    </a:gs>
                    <a:gs pos="30547">
                      <a:srgbClr val="354894"/>
                    </a:gs>
                    <a:gs pos="61707">
                      <a:srgbClr val="C63A87"/>
                    </a:gs>
                    <a:gs pos="100000">
                      <a:srgbClr val="E18837"/>
                    </a:gs>
                  </a:gsLst>
                  <a:lin ang="483929" scaled="0"/>
                </a:gradFill>
                <a:latin typeface="Secret Words Display Regular"/>
                <a:ea typeface="Secret Words Display Regular"/>
                <a:cs typeface="Secret Words Display Regular"/>
              </a:defRPr>
            </a:pPr>
            <a:r>
              <a:rPr sz="1150"/>
              <a:t>Welche Probleme sind Vorhersehbar?</a:t>
            </a:r>
            <a:endParaRPr/>
          </a:p>
          <a:p>
            <a:pPr marL="209550" indent="-209550" algn="l">
              <a:lnSpc>
                <a:spcPct val="150000"/>
              </a:lnSpc>
              <a:buClr>
                <a:srgbClr val="C53B86"/>
              </a:buClr>
              <a:buSzPct val="100000"/>
              <a:buChar char="‣"/>
              <a:defRPr sz="3700">
                <a:gradFill>
                  <a:gsLst>
                    <a:gs pos="0">
                      <a:srgbClr val="7BB884"/>
                    </a:gs>
                    <a:gs pos="30547">
                      <a:srgbClr val="354894"/>
                    </a:gs>
                    <a:gs pos="61707">
                      <a:srgbClr val="C63A87"/>
                    </a:gs>
                    <a:gs pos="100000">
                      <a:srgbClr val="E18837"/>
                    </a:gs>
                  </a:gsLst>
                  <a:lin ang="483929" scaled="0"/>
                </a:gradFill>
                <a:latin typeface="Secret Words Display Regular"/>
                <a:ea typeface="Secret Words Display Regular"/>
                <a:cs typeface="Secret Words Display Regular"/>
              </a:defRPr>
            </a:pPr>
            <a:r>
              <a:rPr sz="1400"/>
              <a:t>Anreize </a:t>
            </a:r>
            <a:endParaRPr/>
          </a:p>
          <a:p>
            <a:pPr marL="426244" lvl="1" indent="-130969" algn="l">
              <a:lnSpc>
                <a:spcPct val="150000"/>
              </a:lnSpc>
              <a:buClr>
                <a:srgbClr val="C53B86"/>
              </a:buClr>
              <a:buSzPct val="100000"/>
              <a:buChar char="‣"/>
              <a:defRPr sz="3000">
                <a:gradFill>
                  <a:gsLst>
                    <a:gs pos="0">
                      <a:srgbClr val="7BB884"/>
                    </a:gs>
                    <a:gs pos="30547">
                      <a:srgbClr val="354894"/>
                    </a:gs>
                    <a:gs pos="61707">
                      <a:srgbClr val="C63A87"/>
                    </a:gs>
                    <a:gs pos="100000">
                      <a:srgbClr val="E18837"/>
                    </a:gs>
                  </a:gsLst>
                  <a:lin ang="483929" scaled="0"/>
                </a:gradFill>
                <a:latin typeface="Secret Words Display Regular"/>
                <a:ea typeface="Secret Words Display Regular"/>
                <a:cs typeface="Secret Words Display Regular"/>
              </a:defRPr>
            </a:pPr>
            <a:r>
              <a:rPr sz="1150"/>
              <a:t>Wer fordert das? </a:t>
            </a:r>
            <a:endParaRPr/>
          </a:p>
          <a:p>
            <a:pPr marL="426244" lvl="1" indent="-130969" algn="l">
              <a:lnSpc>
                <a:spcPct val="150000"/>
              </a:lnSpc>
              <a:buClr>
                <a:srgbClr val="C53B86"/>
              </a:buClr>
              <a:buSzPct val="100000"/>
              <a:buChar char="‣"/>
              <a:defRPr sz="3000">
                <a:gradFill>
                  <a:gsLst>
                    <a:gs pos="0">
                      <a:srgbClr val="7BB884"/>
                    </a:gs>
                    <a:gs pos="30547">
                      <a:srgbClr val="354894"/>
                    </a:gs>
                    <a:gs pos="61707">
                      <a:srgbClr val="C63A87"/>
                    </a:gs>
                    <a:gs pos="100000">
                      <a:srgbClr val="E18837"/>
                    </a:gs>
                  </a:gsLst>
                  <a:lin ang="483929" scaled="0"/>
                </a:gradFill>
                <a:latin typeface="Secret Words Display Regular"/>
                <a:ea typeface="Secret Words Display Regular"/>
                <a:cs typeface="Secret Words Display Regular"/>
              </a:defRPr>
            </a:pPr>
            <a:r>
              <a:rPr sz="1150"/>
              <a:t>Welchen Gewinn habe ich?</a:t>
            </a:r>
            <a:endParaRPr/>
          </a:p>
        </p:txBody>
      </p:sp>
      <p:sp>
        <p:nvSpPr>
          <p:cNvPr id="2" name="Textfeld 1">
            <a:extLst>
              <a:ext uri="{FF2B5EF4-FFF2-40B4-BE49-F238E27FC236}">
                <a16:creationId xmlns:a16="http://schemas.microsoft.com/office/drawing/2014/main" id="{4AA89DDE-2DF6-9633-620E-C6E20F1BD1BC}"/>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20.5</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51" name="2. Bedingungen klären"/>
          <p:cNvSpPr txBox="1">
            <a:spLocks noGrp="1"/>
          </p:cNvSpPr>
          <p:nvPr>
            <p:ph type="title"/>
          </p:nvPr>
        </p:nvSpPr>
        <p:spPr bwMode="auto">
          <a:xfrm>
            <a:off x="476250" y="376238"/>
            <a:ext cx="8191500" cy="584039"/>
          </a:xfrm>
        </p:spPr>
        <p:txBody>
          <a:bodyPr/>
          <a:lstStyle/>
          <a:p>
            <a:pPr>
              <a:defRPr/>
            </a:pPr>
            <a:r>
              <a:rPr lang="de-DE"/>
              <a:t>2. Bedingungen klären</a:t>
            </a:r>
            <a:endParaRPr/>
          </a:p>
        </p:txBody>
      </p:sp>
      <p:sp>
        <p:nvSpPr>
          <p:cNvPr id="252" name="Die 3 Zs"/>
          <p:cNvSpPr txBox="1">
            <a:spLocks noGrp="1"/>
          </p:cNvSpPr>
          <p:nvPr>
            <p:ph type="body" sz="quarter" idx="21"/>
          </p:nvPr>
        </p:nvSpPr>
        <p:spPr bwMode="auto">
          <a:xfrm>
            <a:off x="538162" y="1452816"/>
            <a:ext cx="8191500" cy="381000"/>
          </a:xfrm>
        </p:spPr>
        <p:txBody>
          <a:bodyPr/>
          <a:lstStyle/>
          <a:p>
            <a:pPr>
              <a:defRPr/>
            </a:pPr>
            <a:r>
              <a:rPr lang="de-DE"/>
              <a:t>Die 3 Zs</a:t>
            </a:r>
            <a:endParaRPr/>
          </a:p>
        </p:txBody>
      </p:sp>
      <p:sp>
        <p:nvSpPr>
          <p:cNvPr id="250" name="Foliennummer"/>
          <p:cNvSpPr txBox="1">
            <a:spLocks noGrp="1"/>
          </p:cNvSpPr>
          <p:nvPr>
            <p:ph type="sldNum" sz="quarter" idx="2"/>
          </p:nvPr>
        </p:nvSpPr>
        <p:spPr bwMode="auto">
          <a:xfrm>
            <a:off x="2486442" y="4889329"/>
            <a:ext cx="280526" cy="229550"/>
          </a:xfrm>
        </p:spPr>
        <p:txBody>
          <a:bodyPr/>
          <a:lstStyle/>
          <a:p>
            <a:pPr>
              <a:defRPr/>
            </a:pPr>
            <a:fld id="{86CB4B4D-7CA3-9044-876B-883B54F8677D}" type="slidenum">
              <a:rPr lang="de-DE"/>
              <a:t>71</a:t>
            </a:fld>
            <a:endParaRPr lang="de-DE"/>
          </a:p>
        </p:txBody>
      </p:sp>
      <p:pic>
        <p:nvPicPr>
          <p:cNvPr id="253" name="Dreieck Dreieck" descr="Dreieck Dreieck"/>
          <p:cNvPicPr/>
          <p:nvPr/>
        </p:nvPicPr>
        <p:blipFill>
          <a:blip r:embed="rId3"/>
          <a:stretch/>
        </p:blipFill>
        <p:spPr bwMode="auto">
          <a:xfrm>
            <a:off x="3414020" y="2178455"/>
            <a:ext cx="2230586" cy="2000151"/>
          </a:xfrm>
          <a:prstGeom prst="rect">
            <a:avLst/>
          </a:prstGeom>
        </p:spPr>
      </p:pic>
      <p:sp>
        <p:nvSpPr>
          <p:cNvPr id="255" name="Zielgruppe"/>
          <p:cNvSpPr txBox="1"/>
          <p:nvPr/>
        </p:nvSpPr>
        <p:spPr bwMode="auto">
          <a:xfrm>
            <a:off x="4010742" y="1756041"/>
            <a:ext cx="1037143" cy="315470"/>
          </a:xfrm>
          <a:prstGeom prst="rect">
            <a:avLst/>
          </a:prstGeom>
          <a:ln w="12700">
            <a:miter lim="400000"/>
          </a:ln>
        </p:spPr>
        <p:txBody>
          <a:bodyPr wrap="none" lIns="19050" tIns="19050" rIns="19050" bIns="19050" anchor="ctr">
            <a:spAutoFit/>
          </a:bodyPr>
          <a:lstStyle/>
          <a:p>
            <a:pPr>
              <a:defRPr/>
            </a:pPr>
            <a:r>
              <a:rPr sz="1800"/>
              <a:t>Zielgruppe</a:t>
            </a:r>
            <a:endParaRPr/>
          </a:p>
        </p:txBody>
      </p:sp>
      <p:sp>
        <p:nvSpPr>
          <p:cNvPr id="256" name="Zeit"/>
          <p:cNvSpPr txBox="1"/>
          <p:nvPr/>
        </p:nvSpPr>
        <p:spPr bwMode="auto">
          <a:xfrm>
            <a:off x="5878030" y="3958443"/>
            <a:ext cx="391133" cy="315470"/>
          </a:xfrm>
          <a:prstGeom prst="rect">
            <a:avLst/>
          </a:prstGeom>
          <a:ln w="12700">
            <a:miter lim="400000"/>
          </a:ln>
        </p:spPr>
        <p:txBody>
          <a:bodyPr wrap="none" lIns="19050" tIns="19050" rIns="19050" bIns="19050" anchor="ctr">
            <a:spAutoFit/>
          </a:bodyPr>
          <a:lstStyle/>
          <a:p>
            <a:pPr>
              <a:defRPr/>
            </a:pPr>
            <a:r>
              <a:rPr sz="1800"/>
              <a:t>Zeit</a:t>
            </a:r>
            <a:endParaRPr/>
          </a:p>
        </p:txBody>
      </p:sp>
      <p:sp>
        <p:nvSpPr>
          <p:cNvPr id="257" name="Ziel"/>
          <p:cNvSpPr txBox="1"/>
          <p:nvPr/>
        </p:nvSpPr>
        <p:spPr bwMode="auto">
          <a:xfrm>
            <a:off x="2879773" y="3958443"/>
            <a:ext cx="367088" cy="315470"/>
          </a:xfrm>
          <a:prstGeom prst="rect">
            <a:avLst/>
          </a:prstGeom>
          <a:ln w="12700">
            <a:miter lim="400000"/>
          </a:ln>
        </p:spPr>
        <p:txBody>
          <a:bodyPr wrap="none" lIns="19050" tIns="19050" rIns="19050" bIns="19050" anchor="ctr">
            <a:spAutoFit/>
          </a:bodyPr>
          <a:lstStyle/>
          <a:p>
            <a:pPr>
              <a:defRPr/>
            </a:pPr>
            <a:r>
              <a:rPr sz="1800"/>
              <a:t>Ziel</a:t>
            </a:r>
            <a:endParaRPr/>
          </a:p>
        </p:txBody>
      </p:sp>
      <p:sp>
        <p:nvSpPr>
          <p:cNvPr id="4" name="➠ Inhalte, Ziele, Rahmenbedingungen"/>
          <p:cNvSpPr txBox="1"/>
          <p:nvPr/>
        </p:nvSpPr>
        <p:spPr bwMode="auto">
          <a:xfrm>
            <a:off x="5878030" y="4305596"/>
            <a:ext cx="2503891" cy="240515"/>
          </a:xfrm>
          <a:prstGeom prst="rect">
            <a:avLst/>
          </a:prstGeom>
          <a:ln w="12700">
            <a:miter lim="400000"/>
          </a:ln>
        </p:spPr>
        <p:txBody>
          <a:bodyPr wrap="none" lIns="19050" tIns="19050" rIns="19050" bIns="19050" anchor="ctr">
            <a:spAutoFit/>
          </a:bodyPr>
          <a:lstStyle>
            <a:lvl1pPr algn="l">
              <a:defRPr sz="3500" i="1">
                <a:solidFill>
                  <a:srgbClr val="354894"/>
                </a:solidFill>
              </a:defRPr>
            </a:lvl1pPr>
          </a:lstStyle>
          <a:p>
            <a:pPr>
              <a:defRPr/>
            </a:pPr>
            <a:r>
              <a:rPr sz="1300"/>
              <a:t>➠ </a:t>
            </a:r>
            <a:r>
              <a:rPr lang="de-DE" sz="1300"/>
              <a:t>Wieviel Zeit steht zur Verfügung?</a:t>
            </a:r>
            <a:endParaRPr sz="1300"/>
          </a:p>
        </p:txBody>
      </p:sp>
      <p:sp>
        <p:nvSpPr>
          <p:cNvPr id="5" name="➠ Inhalte, Ziele, Rahmenbedingungen"/>
          <p:cNvSpPr txBox="1"/>
          <p:nvPr/>
        </p:nvSpPr>
        <p:spPr bwMode="auto">
          <a:xfrm>
            <a:off x="956716" y="4273914"/>
            <a:ext cx="2152833" cy="240515"/>
          </a:xfrm>
          <a:prstGeom prst="rect">
            <a:avLst/>
          </a:prstGeom>
          <a:ln w="12700">
            <a:miter lim="400000"/>
          </a:ln>
        </p:spPr>
        <p:txBody>
          <a:bodyPr wrap="none" lIns="19050" tIns="19050" rIns="19050" bIns="19050" anchor="ctr">
            <a:spAutoFit/>
          </a:bodyPr>
          <a:lstStyle>
            <a:lvl1pPr algn="l">
              <a:defRPr sz="3500" i="1">
                <a:solidFill>
                  <a:srgbClr val="354894"/>
                </a:solidFill>
              </a:defRPr>
            </a:lvl1pPr>
          </a:lstStyle>
          <a:p>
            <a:pPr>
              <a:defRPr/>
            </a:pPr>
            <a:r>
              <a:rPr sz="1300"/>
              <a:t>➠ </a:t>
            </a:r>
            <a:r>
              <a:rPr lang="de-DE" sz="1300"/>
              <a:t>Was soll vermittelt werden?</a:t>
            </a:r>
            <a:endParaRPr sz="1300"/>
          </a:p>
        </p:txBody>
      </p:sp>
      <p:sp>
        <p:nvSpPr>
          <p:cNvPr id="6" name="➠ Inhalte, Ziele, Rahmenbedingungen"/>
          <p:cNvSpPr txBox="1"/>
          <p:nvPr/>
        </p:nvSpPr>
        <p:spPr bwMode="auto">
          <a:xfrm>
            <a:off x="4932040" y="2154617"/>
            <a:ext cx="2556790" cy="240515"/>
          </a:xfrm>
          <a:prstGeom prst="rect">
            <a:avLst/>
          </a:prstGeom>
          <a:ln w="12700">
            <a:miter lim="400000"/>
          </a:ln>
        </p:spPr>
        <p:txBody>
          <a:bodyPr wrap="none" lIns="19050" tIns="19050" rIns="19050" bIns="19050" anchor="ctr">
            <a:spAutoFit/>
          </a:bodyPr>
          <a:lstStyle>
            <a:lvl1pPr algn="l">
              <a:defRPr sz="3500" i="1">
                <a:solidFill>
                  <a:srgbClr val="354894"/>
                </a:solidFill>
              </a:defRPr>
            </a:lvl1pPr>
          </a:lstStyle>
          <a:p>
            <a:pPr>
              <a:defRPr/>
            </a:pPr>
            <a:r>
              <a:rPr sz="1300"/>
              <a:t>➠</a:t>
            </a:r>
            <a:r>
              <a:rPr lang="de-DE" sz="1300"/>
              <a:t> Für wen ist das Angebot gedacht?</a:t>
            </a:r>
            <a:endParaRPr sz="1300"/>
          </a:p>
        </p:txBody>
      </p:sp>
      <p:sp>
        <p:nvSpPr>
          <p:cNvPr id="2" name="Textfeld 1">
            <a:extLst>
              <a:ext uri="{FF2B5EF4-FFF2-40B4-BE49-F238E27FC236}">
                <a16:creationId xmlns:a16="http://schemas.microsoft.com/office/drawing/2014/main" id="{E2921D75-9FF7-DC67-33C2-ED26B815C09F}"/>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20.6</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21" name="Filtere das Wesentliche des Stoffes heraus…"/>
          <p:cNvSpPr txBox="1">
            <a:spLocks noGrp="1"/>
          </p:cNvSpPr>
          <p:nvPr>
            <p:ph type="body" sz="half" idx="1"/>
          </p:nvPr>
        </p:nvSpPr>
        <p:spPr bwMode="auto">
          <a:xfrm>
            <a:off x="955996" y="1924050"/>
            <a:ext cx="3640237" cy="2735932"/>
          </a:xfrm>
          <a:ln w="12700">
            <a:miter lim="400000"/>
          </a:ln>
        </p:spPr>
        <p:txBody>
          <a:bodyPr wrap="none" lIns="19050" tIns="19050" rIns="19050" bIns="19050" anchor="ctr">
            <a:spAutoFit/>
          </a:bodyPr>
          <a:lstStyle/>
          <a:p>
            <a:pPr>
              <a:defRPr/>
            </a:pPr>
            <a:endParaRPr lang="de-DE"/>
          </a:p>
          <a:p>
            <a:pPr>
              <a:defRPr/>
            </a:pPr>
            <a:endParaRPr lang="de-DE"/>
          </a:p>
        </p:txBody>
      </p:sp>
      <p:sp>
        <p:nvSpPr>
          <p:cNvPr id="323" name="3. Thema Herausarbeiten"/>
          <p:cNvSpPr txBox="1">
            <a:spLocks noGrp="1"/>
          </p:cNvSpPr>
          <p:nvPr>
            <p:ph type="title"/>
          </p:nvPr>
        </p:nvSpPr>
        <p:spPr bwMode="auto">
          <a:xfrm>
            <a:off x="476250" y="376238"/>
            <a:ext cx="8191500" cy="584039"/>
          </a:xfrm>
        </p:spPr>
        <p:txBody>
          <a:bodyPr/>
          <a:lstStyle/>
          <a:p>
            <a:pPr>
              <a:defRPr/>
            </a:pPr>
            <a:r>
              <a:rPr lang="de-DE"/>
              <a:t>3. Prioritäten setzen</a:t>
            </a:r>
            <a:endParaRPr/>
          </a:p>
        </p:txBody>
      </p:sp>
      <p:sp>
        <p:nvSpPr>
          <p:cNvPr id="324" name="Gründlichkeit vs. Vollständigkeit"/>
          <p:cNvSpPr txBox="1">
            <a:spLocks noGrp="1"/>
          </p:cNvSpPr>
          <p:nvPr>
            <p:ph type="body" sz="quarter" idx="21"/>
          </p:nvPr>
        </p:nvSpPr>
        <p:spPr bwMode="auto">
          <a:xfrm>
            <a:off x="538162" y="1452816"/>
            <a:ext cx="8191500" cy="381000"/>
          </a:xfrm>
        </p:spPr>
        <p:txBody>
          <a:bodyPr/>
          <a:lstStyle/>
          <a:p>
            <a:pPr>
              <a:defRPr/>
            </a:pPr>
            <a:r>
              <a:rPr lang="de-DE"/>
              <a:t>Was braucht es, um die Ziele zu erreichen?</a:t>
            </a:r>
            <a:endParaRPr/>
          </a:p>
        </p:txBody>
      </p:sp>
      <p:sp>
        <p:nvSpPr>
          <p:cNvPr id="322" name="Foliennummer"/>
          <p:cNvSpPr txBox="1">
            <a:spLocks noGrp="1"/>
          </p:cNvSpPr>
          <p:nvPr>
            <p:ph type="sldNum" sz="quarter" idx="2"/>
          </p:nvPr>
        </p:nvSpPr>
        <p:spPr bwMode="auto">
          <a:xfrm>
            <a:off x="2486442" y="4889329"/>
            <a:ext cx="280526" cy="229550"/>
          </a:xfrm>
        </p:spPr>
        <p:txBody>
          <a:bodyPr/>
          <a:lstStyle/>
          <a:p>
            <a:pPr>
              <a:defRPr/>
            </a:pPr>
            <a:fld id="{86CB4B4D-7CA3-9044-876B-883B54F8677D}" type="slidenum">
              <a:rPr lang="de-DE"/>
              <a:t>72</a:t>
            </a:fld>
            <a:endParaRPr lang="de-DE"/>
          </a:p>
        </p:txBody>
      </p:sp>
      <p:graphicFrame>
        <p:nvGraphicFramePr>
          <p:cNvPr id="2" name="Tabelle 1"/>
          <p:cNvGraphicFramePr>
            <a:graphicFrameLocks noGrp="1"/>
          </p:cNvGraphicFramePr>
          <p:nvPr>
            <p:extLst>
              <p:ext uri="{D42A27DB-BD31-4B8C-83A1-F6EECF244321}">
                <p14:modId xmlns:p14="http://schemas.microsoft.com/office/powerpoint/2010/main" val="523238094"/>
              </p:ext>
            </p:extLst>
          </p:nvPr>
        </p:nvGraphicFramePr>
        <p:xfrm>
          <a:off x="683568" y="2010829"/>
          <a:ext cx="7257388" cy="1900937"/>
        </p:xfrm>
        <a:graphic>
          <a:graphicData uri="http://schemas.openxmlformats.org/drawingml/2006/table">
            <a:tbl>
              <a:tblPr firstRow="1" firstCol="1" bandRow="1">
                <a:tableStyleId>{69CF1AB2-1976-4502-BF36-3FF5EA218861}</a:tableStyleId>
              </a:tblPr>
              <a:tblGrid>
                <a:gridCol w="2499423">
                  <a:extLst>
                    <a:ext uri="{9D8B030D-6E8A-4147-A177-3AD203B41FA5}">
                      <a16:colId xmlns:a16="http://schemas.microsoft.com/office/drawing/2014/main" val="20000"/>
                    </a:ext>
                  </a:extLst>
                </a:gridCol>
                <a:gridCol w="2118043">
                  <a:extLst>
                    <a:ext uri="{9D8B030D-6E8A-4147-A177-3AD203B41FA5}">
                      <a16:colId xmlns:a16="http://schemas.microsoft.com/office/drawing/2014/main" val="20002"/>
                    </a:ext>
                  </a:extLst>
                </a:gridCol>
                <a:gridCol w="2639922">
                  <a:extLst>
                    <a:ext uri="{9D8B030D-6E8A-4147-A177-3AD203B41FA5}">
                      <a16:colId xmlns:a16="http://schemas.microsoft.com/office/drawing/2014/main" val="20004"/>
                    </a:ext>
                  </a:extLst>
                </a:gridCol>
              </a:tblGrid>
              <a:tr h="262890">
                <a:tc>
                  <a:txBody>
                    <a:bodyPr/>
                    <a:lstStyle/>
                    <a:p>
                      <a:pPr marL="0" marR="0" indent="0" algn="l" defTabSz="825500">
                        <a:lnSpc>
                          <a:spcPct val="114999"/>
                        </a:lnSpc>
                        <a:spcBef>
                          <a:spcPts val="200"/>
                        </a:spcBef>
                        <a:spcAft>
                          <a:spcPts val="600"/>
                        </a:spcAft>
                        <a:buClrTx/>
                        <a:buSzTx/>
                        <a:buFontTx/>
                        <a:buNone/>
                        <a:defRPr/>
                      </a:pPr>
                      <a:r>
                        <a:rPr lang="de-DE" sz="1500" b="0" i="0" u="none" strike="noStrike" cap="none" spc="0">
                          <a:ln>
                            <a:noFill/>
                          </a:ln>
                          <a:gradFill>
                            <a:gsLst>
                              <a:gs pos="0">
                                <a:srgbClr val="7BB884"/>
                              </a:gs>
                              <a:gs pos="30547">
                                <a:srgbClr val="354894"/>
                              </a:gs>
                              <a:gs pos="61707">
                                <a:srgbClr val="C63A87"/>
                              </a:gs>
                              <a:gs pos="100000">
                                <a:srgbClr val="E18837"/>
                              </a:gs>
                            </a:gsLst>
                            <a:lin ang="483929" scaled="0"/>
                          </a:gradFill>
                          <a:latin typeface="Secret Words Display Regular"/>
                        </a:rPr>
                        <a:t>Muss</a:t>
                      </a:r>
                      <a:endParaRPr lang="de-DE" sz="1500" b="0" i="0" u="none" strike="noStrike" cap="none" spc="0">
                        <a:ln>
                          <a:noFill/>
                        </a:ln>
                        <a:gradFill>
                          <a:gsLst>
                            <a:gs pos="0">
                              <a:srgbClr val="7BB884"/>
                            </a:gs>
                            <a:gs pos="30547">
                              <a:srgbClr val="354894"/>
                            </a:gs>
                            <a:gs pos="61707">
                              <a:srgbClr val="C63A87"/>
                            </a:gs>
                            <a:gs pos="100000">
                              <a:srgbClr val="E18837"/>
                            </a:gs>
                          </a:gsLst>
                          <a:lin ang="483929" scaled="0"/>
                        </a:gradFill>
                        <a:latin typeface="Secret Words Display Regular"/>
                        <a:ea typeface="+mj-ea"/>
                        <a:cs typeface="+mj-cs"/>
                      </a:endParaRPr>
                    </a:p>
                  </a:txBody>
                  <a:tcPr>
                    <a:lnL w="12700">
                      <a:noFill/>
                    </a:lnL>
                    <a:lnR w="12700" cap="flat" cmpd="sng" algn="ctr">
                      <a:solidFill>
                        <a:srgbClr val="67BA7F"/>
                      </a:solidFill>
                      <a:prstDash val="solid"/>
                      <a:round/>
                      <a:headEnd type="none" w="med" len="med"/>
                      <a:tailEnd type="none" w="med" len="med"/>
                    </a:lnR>
                    <a:lnT w="12700">
                      <a:noFill/>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825500">
                        <a:lnSpc>
                          <a:spcPct val="114999"/>
                        </a:lnSpc>
                        <a:spcBef>
                          <a:spcPts val="200"/>
                        </a:spcBef>
                        <a:spcAft>
                          <a:spcPts val="600"/>
                        </a:spcAft>
                        <a:buClrTx/>
                        <a:buSzTx/>
                        <a:buFontTx/>
                        <a:buNone/>
                        <a:defRPr/>
                      </a:pPr>
                      <a:r>
                        <a:rPr lang="de-DE" sz="1500" b="0" i="0" u="none" strike="noStrike" cap="none" spc="0" dirty="0">
                          <a:ln>
                            <a:noFill/>
                          </a:ln>
                          <a:gradFill>
                            <a:gsLst>
                              <a:gs pos="0">
                                <a:srgbClr val="7BB884"/>
                              </a:gs>
                              <a:gs pos="30547">
                                <a:srgbClr val="354894"/>
                              </a:gs>
                              <a:gs pos="61707">
                                <a:srgbClr val="C63A87"/>
                              </a:gs>
                              <a:gs pos="100000">
                                <a:srgbClr val="E18837"/>
                              </a:gs>
                            </a:gsLst>
                            <a:lin ang="483929" scaled="0"/>
                          </a:gradFill>
                          <a:latin typeface="Secret Words Display Regular"/>
                          <a:ea typeface="+mn-ea"/>
                          <a:cs typeface="+mn-cs"/>
                        </a:rPr>
                        <a:t>Soll</a:t>
                      </a:r>
                      <a:endParaRPr dirty="0"/>
                    </a:p>
                  </a:txBody>
                  <a:tcPr>
                    <a:lnL w="12700" cap="flat" cmpd="sng" algn="ctr">
                      <a:solidFill>
                        <a:srgbClr val="67BA7F"/>
                      </a:solidFill>
                      <a:prstDash val="solid"/>
                      <a:round/>
                      <a:headEnd type="none" w="med" len="med"/>
                      <a:tailEnd type="none" w="med" len="med"/>
                    </a:lnL>
                    <a:lnR w="12700" cap="flat" cmpd="sng" algn="ctr">
                      <a:solidFill>
                        <a:srgbClr val="67BA7F"/>
                      </a:solidFill>
                      <a:prstDash val="solid"/>
                      <a:round/>
                      <a:headEnd type="none" w="med" len="med"/>
                      <a:tailEnd type="none" w="med" len="med"/>
                    </a:lnR>
                    <a:lnT w="12700">
                      <a:noFill/>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825500">
                        <a:lnSpc>
                          <a:spcPct val="114999"/>
                        </a:lnSpc>
                        <a:spcBef>
                          <a:spcPts val="200"/>
                        </a:spcBef>
                        <a:spcAft>
                          <a:spcPts val="600"/>
                        </a:spcAft>
                        <a:buClrTx/>
                        <a:buSzTx/>
                        <a:buFontTx/>
                        <a:buNone/>
                        <a:defRPr/>
                      </a:pPr>
                      <a:r>
                        <a:rPr lang="de-DE" sz="1500" b="0" i="0" u="none" strike="noStrike" cap="none" spc="0" dirty="0">
                          <a:ln>
                            <a:noFill/>
                          </a:ln>
                          <a:gradFill>
                            <a:gsLst>
                              <a:gs pos="0">
                                <a:srgbClr val="7BB884"/>
                              </a:gs>
                              <a:gs pos="30547">
                                <a:srgbClr val="354894"/>
                              </a:gs>
                              <a:gs pos="61707">
                                <a:srgbClr val="C63A87"/>
                              </a:gs>
                              <a:gs pos="100000">
                                <a:srgbClr val="E18837"/>
                              </a:gs>
                            </a:gsLst>
                            <a:lin ang="483929" scaled="0"/>
                          </a:gradFill>
                          <a:latin typeface="Secret Words Display Regular"/>
                          <a:ea typeface="+mn-ea"/>
                          <a:cs typeface="+mn-cs"/>
                        </a:rPr>
                        <a:t>Kann</a:t>
                      </a:r>
                      <a:endParaRPr dirty="0"/>
                    </a:p>
                  </a:txBody>
                  <a:tcPr>
                    <a:lnL w="12700" cap="flat" cmpd="sng" algn="ctr">
                      <a:solidFill>
                        <a:srgbClr val="67BA7F"/>
                      </a:solidFill>
                      <a:prstDash val="solid"/>
                      <a:round/>
                      <a:headEnd type="none" w="med" len="med"/>
                      <a:tailEnd type="none" w="med" len="med"/>
                    </a:lnL>
                    <a:lnR w="12700">
                      <a:noFill/>
                    </a:lnR>
                    <a:lnT w="12700">
                      <a:noFill/>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297653">
                <a:tc>
                  <a:txBody>
                    <a:bodyPr/>
                    <a:lstStyle/>
                    <a:p>
                      <a:pPr algn="l">
                        <a:lnSpc>
                          <a:spcPct val="114999"/>
                        </a:lnSpc>
                        <a:spcBef>
                          <a:spcPts val="200"/>
                        </a:spcBef>
                        <a:spcAft>
                          <a:spcPts val="600"/>
                        </a:spcAft>
                        <a:defRPr/>
                      </a:pPr>
                      <a:r>
                        <a:rPr lang="de-DE" sz="1700" dirty="0"/>
                        <a:t>Absolut notwendig zum Erfassen/Verstehen des Themas.</a:t>
                      </a:r>
                      <a:endParaRPr lang="de-DE" sz="1700" dirty="0">
                        <a:latin typeface="Arial"/>
                        <a:ea typeface="Calibri"/>
                      </a:endParaRPr>
                    </a:p>
                  </a:txBody>
                  <a:tcPr>
                    <a:lnL w="12700">
                      <a:noFill/>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a:noFill/>
                    </a:lnB>
                    <a:lnTlToBr w="12700" cmpd="sng">
                      <a:noFill/>
                      <a:prstDash val="solid"/>
                    </a:lnTlToBr>
                    <a:lnBlToTr w="12700" cmpd="sng">
                      <a:noFill/>
                      <a:prstDash val="solid"/>
                    </a:lnBlToTr>
                    <a:noFill/>
                  </a:tcPr>
                </a:tc>
                <a:tc>
                  <a:txBody>
                    <a:bodyPr/>
                    <a:lstStyle/>
                    <a:p>
                      <a:pPr algn="l">
                        <a:lnSpc>
                          <a:spcPct val="114999"/>
                        </a:lnSpc>
                        <a:spcBef>
                          <a:spcPts val="200"/>
                        </a:spcBef>
                        <a:spcAft>
                          <a:spcPts val="600"/>
                        </a:spcAft>
                        <a:defRPr/>
                      </a:pPr>
                      <a:r>
                        <a:rPr lang="de-DE" sz="1700" dirty="0"/>
                        <a:t>Es wäre sinnvoll, sich </a:t>
                      </a:r>
                      <a:br>
                        <a:rPr lang="de-DE" sz="1700" dirty="0"/>
                      </a:br>
                      <a:r>
                        <a:rPr lang="de-DE" sz="1700" dirty="0"/>
                        <a:t>mit diesen Aspekten </a:t>
                      </a:r>
                      <a:br>
                        <a:rPr lang="de-DE" sz="1700" dirty="0"/>
                      </a:br>
                      <a:r>
                        <a:rPr lang="de-DE" sz="1700" dirty="0"/>
                        <a:t>zu beschäftigen.</a:t>
                      </a:r>
                      <a:endParaRPr lang="de-DE" sz="1700" dirty="0">
                        <a:latin typeface="Arial"/>
                        <a:ea typeface="Calibri"/>
                      </a:endParaRPr>
                    </a:p>
                  </a:txBody>
                  <a:tcPr>
                    <a:lnL w="12700" cap="flat" cmpd="sng" algn="ctr">
                      <a:solidFill>
                        <a:srgbClr val="67BA7F"/>
                      </a:solidFill>
                      <a:prstDash val="solid"/>
                      <a:round/>
                      <a:headEnd type="none" w="med" len="med"/>
                      <a:tailEnd type="none" w="med" len="med"/>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a:noFill/>
                    </a:lnB>
                    <a:lnTlToBr w="12700" cmpd="sng">
                      <a:noFill/>
                      <a:prstDash val="solid"/>
                    </a:lnTlToBr>
                    <a:lnBlToTr w="12700" cmpd="sng">
                      <a:noFill/>
                      <a:prstDash val="solid"/>
                    </a:lnBlToTr>
                    <a:noFill/>
                  </a:tcPr>
                </a:tc>
                <a:tc>
                  <a:txBody>
                    <a:bodyPr/>
                    <a:lstStyle/>
                    <a:p>
                      <a:pPr algn="l">
                        <a:lnSpc>
                          <a:spcPct val="114999"/>
                        </a:lnSpc>
                        <a:spcBef>
                          <a:spcPts val="200"/>
                        </a:spcBef>
                        <a:spcAft>
                          <a:spcPts val="600"/>
                        </a:spcAft>
                        <a:defRPr/>
                      </a:pPr>
                      <a:r>
                        <a:rPr lang="de-DE" sz="1700" dirty="0"/>
                        <a:t>Wenn genug Zeit da ist, wäre es schön, diese Aspekte zu behandeln. Ansonsten kann man sie verschmerzen.</a:t>
                      </a:r>
                      <a:endParaRPr lang="de-DE" sz="1700" dirty="0">
                        <a:latin typeface="Arial"/>
                        <a:ea typeface="Calibri"/>
                      </a:endParaRPr>
                    </a:p>
                  </a:txBody>
                  <a:tcPr>
                    <a:lnL w="12700" cap="flat" cmpd="sng" algn="ctr">
                      <a:solidFill>
                        <a:srgbClr val="67BA7F"/>
                      </a:solidFill>
                      <a:prstDash val="solid"/>
                      <a:round/>
                      <a:headEnd type="none" w="med" len="med"/>
                      <a:tailEnd type="none" w="med" len="med"/>
                    </a:lnL>
                    <a:lnR w="12700">
                      <a:noFill/>
                    </a:lnR>
                    <a:lnT w="12700" cap="flat" cmpd="sng" algn="ctr">
                      <a:solidFill>
                        <a:srgbClr val="67BA7F"/>
                      </a:solidFill>
                      <a:prstDash val="solid"/>
                      <a:round/>
                      <a:headEnd type="none" w="med" len="med"/>
                      <a:tailEnd type="none" w="med" len="med"/>
                    </a:lnT>
                    <a:lnB w="12700">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8" name="Textplatzhalter 5"/>
          <p:cNvSpPr txBox="1"/>
          <p:nvPr/>
        </p:nvSpPr>
        <p:spPr bwMode="auto">
          <a:xfrm>
            <a:off x="754946" y="4253755"/>
            <a:ext cx="6104352" cy="635572"/>
          </a:xfrm>
          <a:prstGeom prst="rect">
            <a:avLst/>
          </a:prstGeom>
        </p:spPr>
        <p:txBody>
          <a:bodyPr/>
          <a:lstStyle>
            <a:lvl1pPr marL="558800" marR="0" indent="-558800" algn="l" defTabSz="2438400">
              <a:lnSpc>
                <a:spcPct val="100000"/>
              </a:lnSpc>
              <a:spcBef>
                <a:spcPts val="2400"/>
              </a:spcBef>
              <a:spcAft>
                <a:spcPts val="0"/>
              </a:spcAft>
              <a:buClr>
                <a:srgbClr val="C53B86"/>
              </a:buClr>
              <a:buSzPct val="100000"/>
              <a:buFontTx/>
              <a:buChar char="•"/>
              <a:defRPr sz="4400" b="0" i="0" u="none" strike="noStrike" cap="none" spc="0">
                <a:solidFill>
                  <a:srgbClr val="5E5E5E"/>
                </a:solidFill>
                <a:latin typeface="+mj-lt"/>
                <a:ea typeface="Helvetica Neue"/>
                <a:cs typeface="Helvetica Neue"/>
              </a:defRPr>
            </a:lvl1pPr>
            <a:lvl2pPr marL="1681479" marR="0" indent="-894079" algn="l" defTabSz="2438400">
              <a:lnSpc>
                <a:spcPct val="100000"/>
              </a:lnSpc>
              <a:spcBef>
                <a:spcPts val="2400"/>
              </a:spcBef>
              <a:spcAft>
                <a:spcPts val="0"/>
              </a:spcAft>
              <a:buClr>
                <a:srgbClr val="C53B86"/>
              </a:buClr>
              <a:buSzPct val="100000"/>
              <a:buFontTx/>
              <a:buChar char="•"/>
              <a:defRPr sz="4400" b="0" i="0" u="none" strike="noStrike" cap="none" spc="0">
                <a:solidFill>
                  <a:srgbClr val="5E5E5E"/>
                </a:solidFill>
                <a:latin typeface="+mj-lt"/>
                <a:ea typeface="Helvetica Neue"/>
                <a:cs typeface="Helvetica Neue"/>
              </a:defRPr>
            </a:lvl2pPr>
            <a:lvl3pPr marL="1676400" marR="0" indent="-558800" algn="l" defTabSz="2438400">
              <a:lnSpc>
                <a:spcPct val="100000"/>
              </a:lnSpc>
              <a:spcBef>
                <a:spcPts val="2400"/>
              </a:spcBef>
              <a:spcAft>
                <a:spcPts val="0"/>
              </a:spcAft>
              <a:buClr>
                <a:srgbClr val="C53B86"/>
              </a:buClr>
              <a:buSzPct val="100000"/>
              <a:buFontTx/>
              <a:buChar char="•"/>
              <a:defRPr sz="4400" b="0" i="0" u="none" strike="noStrike" cap="none" spc="0">
                <a:solidFill>
                  <a:srgbClr val="5E5E5E"/>
                </a:solidFill>
                <a:latin typeface="+mj-lt"/>
                <a:ea typeface="Helvetica Neue"/>
                <a:cs typeface="Helvetica Neue"/>
              </a:defRPr>
            </a:lvl3pPr>
            <a:lvl4pPr marL="2235200" marR="0" indent="-558800" algn="l" defTabSz="2438400">
              <a:lnSpc>
                <a:spcPct val="100000"/>
              </a:lnSpc>
              <a:spcBef>
                <a:spcPts val="2400"/>
              </a:spcBef>
              <a:spcAft>
                <a:spcPts val="0"/>
              </a:spcAft>
              <a:buClr>
                <a:srgbClr val="C53B86"/>
              </a:buClr>
              <a:buSzPct val="100000"/>
              <a:buFontTx/>
              <a:buChar char="•"/>
              <a:defRPr sz="4400" b="0" i="0" u="none" strike="noStrike" cap="none" spc="0">
                <a:solidFill>
                  <a:srgbClr val="5E5E5E"/>
                </a:solidFill>
                <a:latin typeface="+mj-lt"/>
                <a:ea typeface="Helvetica Neue"/>
                <a:cs typeface="Helvetica Neue"/>
              </a:defRPr>
            </a:lvl4pPr>
            <a:lvl5pPr marL="2794000" marR="0" indent="-558800" algn="l" defTabSz="2438400">
              <a:lnSpc>
                <a:spcPct val="100000"/>
              </a:lnSpc>
              <a:spcBef>
                <a:spcPts val="2400"/>
              </a:spcBef>
              <a:spcAft>
                <a:spcPts val="0"/>
              </a:spcAft>
              <a:buClr>
                <a:srgbClr val="C53B86"/>
              </a:buClr>
              <a:buSzPct val="100000"/>
              <a:buFontTx/>
              <a:buChar char="•"/>
              <a:defRPr sz="4400" b="0" i="0" u="none" strike="noStrike" cap="none" spc="0">
                <a:solidFill>
                  <a:srgbClr val="5E5E5E"/>
                </a:solidFill>
                <a:latin typeface="+mj-lt"/>
                <a:ea typeface="Helvetica Neue"/>
                <a:cs typeface="Helvetica Neue"/>
              </a:defRPr>
            </a:lvl5pPr>
            <a:lvl6pPr marL="3352800" marR="0" indent="-558800" algn="l" defTabSz="2438400">
              <a:lnSpc>
                <a:spcPct val="100000"/>
              </a:lnSpc>
              <a:spcBef>
                <a:spcPts val="2400"/>
              </a:spcBef>
              <a:spcAft>
                <a:spcPts val="0"/>
              </a:spcAft>
              <a:buClr>
                <a:srgbClr val="C53B86"/>
              </a:buClr>
              <a:buSzPct val="100000"/>
              <a:buFontTx/>
              <a:buChar char="•"/>
              <a:defRPr sz="4800" b="0" i="0" u="none" strike="noStrike" cap="none" spc="0">
                <a:solidFill>
                  <a:srgbClr val="5E5E5E"/>
                </a:solidFill>
                <a:latin typeface="+mj-lt"/>
                <a:ea typeface="+mj-ea"/>
                <a:cs typeface="+mj-cs"/>
              </a:defRPr>
            </a:lvl6pPr>
            <a:lvl7pPr marL="3911600" marR="0" indent="-558800" algn="l" defTabSz="2438400">
              <a:lnSpc>
                <a:spcPct val="100000"/>
              </a:lnSpc>
              <a:spcBef>
                <a:spcPts val="2400"/>
              </a:spcBef>
              <a:spcAft>
                <a:spcPts val="0"/>
              </a:spcAft>
              <a:buClr>
                <a:srgbClr val="C53B86"/>
              </a:buClr>
              <a:buSzPct val="100000"/>
              <a:buFontTx/>
              <a:buChar char="•"/>
              <a:defRPr sz="4800" b="0" i="0" u="none" strike="noStrike" cap="none" spc="0">
                <a:solidFill>
                  <a:srgbClr val="5E5E5E"/>
                </a:solidFill>
                <a:latin typeface="+mj-lt"/>
                <a:ea typeface="+mj-ea"/>
                <a:cs typeface="+mj-cs"/>
              </a:defRPr>
            </a:lvl7pPr>
            <a:lvl8pPr marL="4470400" marR="0" indent="-558800" algn="l" defTabSz="2438400">
              <a:lnSpc>
                <a:spcPct val="100000"/>
              </a:lnSpc>
              <a:spcBef>
                <a:spcPts val="2400"/>
              </a:spcBef>
              <a:spcAft>
                <a:spcPts val="0"/>
              </a:spcAft>
              <a:buClr>
                <a:srgbClr val="C53B86"/>
              </a:buClr>
              <a:buSzPct val="100000"/>
              <a:buFontTx/>
              <a:buChar char="•"/>
              <a:defRPr sz="4800" b="0" i="0" u="none" strike="noStrike" cap="none" spc="0">
                <a:solidFill>
                  <a:srgbClr val="5E5E5E"/>
                </a:solidFill>
                <a:latin typeface="+mj-lt"/>
                <a:ea typeface="+mj-ea"/>
                <a:cs typeface="+mj-cs"/>
              </a:defRPr>
            </a:lvl8pPr>
            <a:lvl9pPr marL="5029200" marR="0" indent="-558800" algn="l" defTabSz="2438400">
              <a:lnSpc>
                <a:spcPct val="100000"/>
              </a:lnSpc>
              <a:spcBef>
                <a:spcPts val="2400"/>
              </a:spcBef>
              <a:spcAft>
                <a:spcPts val="0"/>
              </a:spcAft>
              <a:buClr>
                <a:srgbClr val="C53B86"/>
              </a:buClr>
              <a:buSzPct val="100000"/>
              <a:buFontTx/>
              <a:buChar char="•"/>
              <a:defRPr sz="4800" b="0" i="0" u="none" strike="noStrike" cap="none" spc="0">
                <a:solidFill>
                  <a:srgbClr val="5E5E5E"/>
                </a:solidFill>
                <a:latin typeface="+mj-lt"/>
                <a:ea typeface="+mj-ea"/>
                <a:cs typeface="+mj-cs"/>
              </a:defRPr>
            </a:lvl9pPr>
          </a:lstStyle>
          <a:p>
            <a:pPr marL="257175" indent="-257175">
              <a:buFont typeface="Arial"/>
              <a:buChar char="•"/>
              <a:defRPr/>
            </a:pPr>
            <a:r>
              <a:rPr lang="de-DE" sz="1650" dirty="0"/>
              <a:t>Das Wesentliche der Lehrinhalte wird herausgefiltert</a:t>
            </a:r>
            <a:endParaRPr dirty="0"/>
          </a:p>
        </p:txBody>
      </p:sp>
      <p:sp>
        <p:nvSpPr>
          <p:cNvPr id="3" name="Textfeld 2">
            <a:extLst>
              <a:ext uri="{FF2B5EF4-FFF2-40B4-BE49-F238E27FC236}">
                <a16:creationId xmlns:a16="http://schemas.microsoft.com/office/drawing/2014/main" id="{8B3C6609-A825-487D-7FA2-E4DFBD2930CD}"/>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20.7</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platzhalter 1"/>
          <p:cNvSpPr>
            <a:spLocks noGrp="1"/>
          </p:cNvSpPr>
          <p:nvPr>
            <p:ph type="body" sz="half" idx="1"/>
          </p:nvPr>
        </p:nvSpPr>
        <p:spPr bwMode="auto">
          <a:xfrm>
            <a:off x="955674" y="1924050"/>
            <a:ext cx="6496646" cy="2735263"/>
          </a:xfrm>
        </p:spPr>
        <p:txBody>
          <a:bodyPr/>
          <a:lstStyle/>
          <a:p>
            <a:pPr>
              <a:defRPr/>
            </a:pPr>
            <a:r>
              <a:rPr lang="de-DE"/>
              <a:t>Was sind die zentralen Überschriften?</a:t>
            </a:r>
            <a:endParaRPr/>
          </a:p>
          <a:p>
            <a:pPr>
              <a:defRPr/>
            </a:pPr>
            <a:r>
              <a:rPr lang="de-DE"/>
              <a:t>Wie gehören die Inhalte sinnvoll zusammen?</a:t>
            </a:r>
            <a:endParaRPr/>
          </a:p>
          <a:p>
            <a:pPr>
              <a:defRPr/>
            </a:pPr>
            <a:r>
              <a:rPr lang="de-DE"/>
              <a:t>Maximal 7 lerntechnisch sinnvolle Schwerpunkte (Ankerbegriffe)!</a:t>
            </a:r>
            <a:endParaRPr/>
          </a:p>
          <a:p>
            <a:pPr>
              <a:defRPr/>
            </a:pPr>
            <a:r>
              <a:rPr lang="de-DE"/>
              <a:t>Unterpunkte: Worum geht es?</a:t>
            </a:r>
            <a:endParaRPr/>
          </a:p>
        </p:txBody>
      </p:sp>
      <p:sp>
        <p:nvSpPr>
          <p:cNvPr id="3" name="Titel 2"/>
          <p:cNvSpPr>
            <a:spLocks noGrp="1"/>
          </p:cNvSpPr>
          <p:nvPr>
            <p:ph type="title"/>
          </p:nvPr>
        </p:nvSpPr>
        <p:spPr bwMode="auto">
          <a:xfrm>
            <a:off x="476250" y="376238"/>
            <a:ext cx="8191500" cy="584039"/>
          </a:xfrm>
        </p:spPr>
        <p:txBody>
          <a:bodyPr/>
          <a:lstStyle/>
          <a:p>
            <a:pPr>
              <a:defRPr/>
            </a:pPr>
            <a:r>
              <a:rPr lang="de-DE"/>
              <a:t>4. Kern- und Unterpunkte</a:t>
            </a:r>
            <a:endParaRPr/>
          </a:p>
        </p:txBody>
      </p:sp>
      <p:sp>
        <p:nvSpPr>
          <p:cNvPr id="4" name="Textplatzhalter 3"/>
          <p:cNvSpPr>
            <a:spLocks noGrp="1"/>
          </p:cNvSpPr>
          <p:nvPr>
            <p:ph type="body" sz="quarter" idx="21"/>
          </p:nvPr>
        </p:nvSpPr>
        <p:spPr bwMode="auto">
          <a:xfrm>
            <a:off x="538162" y="1452816"/>
            <a:ext cx="8191500" cy="381000"/>
          </a:xfrm>
        </p:spPr>
        <p:txBody>
          <a:bodyPr/>
          <a:lstStyle/>
          <a:p>
            <a:pPr>
              <a:defRPr/>
            </a:pPr>
            <a:r>
              <a:rPr lang="de-DE"/>
              <a:t>Schwerpunkte konkretisieren</a:t>
            </a:r>
            <a:endParaRPr/>
          </a:p>
        </p:txBody>
      </p:sp>
      <p:sp>
        <p:nvSpPr>
          <p:cNvPr id="8" name="Foliennummernplatzhalter 7"/>
          <p:cNvSpPr>
            <a:spLocks noGrp="1"/>
          </p:cNvSpPr>
          <p:nvPr>
            <p:ph type="sldNum" sz="quarter" idx="2"/>
          </p:nvPr>
        </p:nvSpPr>
        <p:spPr bwMode="auto"/>
        <p:txBody>
          <a:bodyPr/>
          <a:lstStyle/>
          <a:p>
            <a:pPr>
              <a:defRPr/>
            </a:pPr>
            <a:fld id="{A3A583AC-90C3-47D4-8E3F-971AFFF238DC}" type="slidenum">
              <a:rPr lang="de-DE"/>
              <a:t>73</a:t>
            </a:fld>
            <a:endParaRPr lang="de-DE"/>
          </a:p>
        </p:txBody>
      </p:sp>
      <p:sp>
        <p:nvSpPr>
          <p:cNvPr id="5" name="Textfeld 4">
            <a:extLst>
              <a:ext uri="{FF2B5EF4-FFF2-40B4-BE49-F238E27FC236}">
                <a16:creationId xmlns:a16="http://schemas.microsoft.com/office/drawing/2014/main" id="{D6C8D555-C08D-86EC-06FB-B04CDD0D98E9}"/>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20.8</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platzhalter 1"/>
          <p:cNvSpPr>
            <a:spLocks noGrp="1"/>
          </p:cNvSpPr>
          <p:nvPr>
            <p:ph type="body" sz="half" idx="1"/>
          </p:nvPr>
        </p:nvSpPr>
        <p:spPr bwMode="auto">
          <a:xfrm>
            <a:off x="955996" y="1924050"/>
            <a:ext cx="3640237" cy="2735932"/>
          </a:xfrm>
        </p:spPr>
        <p:txBody>
          <a:bodyPr/>
          <a:lstStyle/>
          <a:p>
            <a:pPr>
              <a:defRPr/>
            </a:pPr>
            <a:r>
              <a:rPr lang="de-DE" b="1">
                <a:solidFill>
                  <a:srgbClr val="F08215"/>
                </a:solidFill>
              </a:rPr>
              <a:t>Einleitung</a:t>
            </a:r>
            <a:r>
              <a:rPr lang="de-DE"/>
              <a:t>: Thematisch und sozial einen guten Start ermöglichen</a:t>
            </a:r>
            <a:endParaRPr/>
          </a:p>
          <a:p>
            <a:pPr>
              <a:defRPr/>
            </a:pPr>
            <a:endParaRPr lang="de-DE" sz="1000"/>
          </a:p>
          <a:p>
            <a:pPr>
              <a:defRPr/>
            </a:pPr>
            <a:r>
              <a:rPr lang="de-DE" b="1">
                <a:solidFill>
                  <a:srgbClr val="67BA7F"/>
                </a:solidFill>
              </a:rPr>
              <a:t>Hauptteil</a:t>
            </a:r>
            <a:r>
              <a:rPr lang="de-DE"/>
              <a:t>: Input, Reflexion, Zwischenbilanzen und Übungen mischen</a:t>
            </a:r>
            <a:endParaRPr/>
          </a:p>
          <a:p>
            <a:pPr>
              <a:defRPr/>
            </a:pPr>
            <a:endParaRPr lang="de-DE" sz="1050"/>
          </a:p>
          <a:p>
            <a:pPr>
              <a:defRPr/>
            </a:pPr>
            <a:r>
              <a:rPr lang="de-DE" b="1">
                <a:solidFill>
                  <a:srgbClr val="354794"/>
                </a:solidFill>
              </a:rPr>
              <a:t>Schluss</a:t>
            </a:r>
            <a:r>
              <a:rPr lang="de-DE"/>
              <a:t>: Lerntransfer anstoßen</a:t>
            </a:r>
            <a:endParaRPr/>
          </a:p>
        </p:txBody>
      </p:sp>
      <p:sp>
        <p:nvSpPr>
          <p:cNvPr id="3" name="Titel 2"/>
          <p:cNvSpPr>
            <a:spLocks noGrp="1"/>
          </p:cNvSpPr>
          <p:nvPr>
            <p:ph type="title"/>
          </p:nvPr>
        </p:nvSpPr>
        <p:spPr bwMode="auto">
          <a:xfrm>
            <a:off x="476250" y="376238"/>
            <a:ext cx="8191500" cy="584039"/>
          </a:xfrm>
        </p:spPr>
        <p:txBody>
          <a:bodyPr/>
          <a:lstStyle/>
          <a:p>
            <a:pPr>
              <a:defRPr/>
            </a:pPr>
            <a:r>
              <a:rPr lang="de-DE"/>
              <a:t>5. Grobstruktur entwerfen</a:t>
            </a:r>
            <a:endParaRPr/>
          </a:p>
        </p:txBody>
      </p:sp>
      <p:sp>
        <p:nvSpPr>
          <p:cNvPr id="4" name="Textplatzhalter 3"/>
          <p:cNvSpPr>
            <a:spLocks noGrp="1"/>
          </p:cNvSpPr>
          <p:nvPr>
            <p:ph type="body" sz="quarter" idx="21"/>
          </p:nvPr>
        </p:nvSpPr>
        <p:spPr bwMode="auto">
          <a:xfrm>
            <a:off x="538162" y="1452816"/>
            <a:ext cx="8191500" cy="381000"/>
          </a:xfrm>
        </p:spPr>
        <p:txBody>
          <a:bodyPr/>
          <a:lstStyle/>
          <a:p>
            <a:pPr>
              <a:defRPr/>
            </a:pPr>
            <a:r>
              <a:rPr lang="de-DE"/>
              <a:t>Wie soll der generelle Ablauf sein?</a:t>
            </a:r>
            <a:endParaRPr/>
          </a:p>
        </p:txBody>
      </p:sp>
      <p:sp>
        <p:nvSpPr>
          <p:cNvPr id="8" name="Abgerundetes Rechteck 7"/>
          <p:cNvSpPr/>
          <p:nvPr/>
        </p:nvSpPr>
        <p:spPr bwMode="auto">
          <a:xfrm>
            <a:off x="5521503" y="1283882"/>
            <a:ext cx="1008112" cy="257614"/>
          </a:xfrm>
          <a:prstGeom prst="roundRect">
            <a:avLst>
              <a:gd name="adj" fmla="val 16667"/>
            </a:avLst>
          </a:prstGeom>
          <a:noFill/>
          <a:ln w="12700" cap="flat">
            <a:solidFill>
              <a:srgbClr val="354795"/>
            </a:solidFill>
            <a:miter lim="400000"/>
          </a:ln>
        </p:spPr>
        <p:style>
          <a:lnRef idx="0">
            <a:srgbClr val="000000"/>
          </a:lnRef>
          <a:fillRef idx="0">
            <a:srgbClr val="000000"/>
          </a:fillRef>
          <a:effectRef idx="0">
            <a:srgbClr val="000000"/>
          </a:effectRef>
          <a:fontRef idx="none"/>
        </p:style>
        <p:txBody>
          <a:bodyPr rtlCol="0" anchor="ctr"/>
          <a:lstStyle/>
          <a:p>
            <a:pPr algn="ctr">
              <a:defRPr/>
            </a:pPr>
            <a:r>
              <a:rPr lang="de-DE" sz="1200" b="1">
                <a:solidFill>
                  <a:srgbClr val="F08215"/>
                </a:solidFill>
              </a:rPr>
              <a:t>Thematisch</a:t>
            </a:r>
            <a:endParaRPr/>
          </a:p>
        </p:txBody>
      </p:sp>
      <p:sp>
        <p:nvSpPr>
          <p:cNvPr id="9" name="Abgerundetes Rechteck 8"/>
          <p:cNvSpPr/>
          <p:nvPr/>
        </p:nvSpPr>
        <p:spPr bwMode="auto">
          <a:xfrm>
            <a:off x="6676092" y="1283882"/>
            <a:ext cx="1008112" cy="257614"/>
          </a:xfrm>
          <a:prstGeom prst="roundRect">
            <a:avLst>
              <a:gd name="adj" fmla="val 16667"/>
            </a:avLst>
          </a:prstGeom>
          <a:noFill/>
          <a:ln w="12700" cap="flat">
            <a:solidFill>
              <a:srgbClr val="354795"/>
            </a:solidFill>
            <a:miter lim="400000"/>
          </a:ln>
        </p:spPr>
        <p:style>
          <a:lnRef idx="0">
            <a:srgbClr val="000000"/>
          </a:lnRef>
          <a:fillRef idx="0">
            <a:srgbClr val="000000"/>
          </a:fillRef>
          <a:effectRef idx="0">
            <a:srgbClr val="000000"/>
          </a:effectRef>
          <a:fontRef idx="none"/>
        </p:style>
        <p:txBody>
          <a:bodyPr rtlCol="0" anchor="ctr"/>
          <a:lstStyle/>
          <a:p>
            <a:pPr algn="ctr">
              <a:defRPr/>
            </a:pPr>
            <a:r>
              <a:rPr lang="de-DE" sz="1200" b="1">
                <a:solidFill>
                  <a:srgbClr val="F08215"/>
                </a:solidFill>
              </a:rPr>
              <a:t>Sozial</a:t>
            </a:r>
            <a:endParaRPr/>
          </a:p>
        </p:txBody>
      </p:sp>
      <p:sp>
        <p:nvSpPr>
          <p:cNvPr id="10" name="Abgerundetes Rechteck 9"/>
          <p:cNvSpPr/>
          <p:nvPr/>
        </p:nvSpPr>
        <p:spPr bwMode="auto">
          <a:xfrm>
            <a:off x="5498264" y="4178242"/>
            <a:ext cx="1177828" cy="257614"/>
          </a:xfrm>
          <a:prstGeom prst="roundRect">
            <a:avLst>
              <a:gd name="adj" fmla="val 16667"/>
            </a:avLst>
          </a:prstGeom>
          <a:noFill/>
          <a:ln w="12700" cap="flat">
            <a:solidFill>
              <a:srgbClr val="354795"/>
            </a:solidFill>
            <a:miter lim="400000"/>
          </a:ln>
        </p:spPr>
        <p:style>
          <a:lnRef idx="0">
            <a:srgbClr val="000000"/>
          </a:lnRef>
          <a:fillRef idx="0">
            <a:srgbClr val="000000"/>
          </a:fillRef>
          <a:effectRef idx="0">
            <a:srgbClr val="000000"/>
          </a:effectRef>
          <a:fontRef idx="none"/>
        </p:style>
        <p:txBody>
          <a:bodyPr rtlCol="0" anchor="ctr"/>
          <a:lstStyle/>
          <a:p>
            <a:pPr algn="ctr">
              <a:defRPr/>
            </a:pPr>
            <a:r>
              <a:rPr lang="de-DE" sz="1200" b="1">
                <a:solidFill>
                  <a:srgbClr val="354794"/>
                </a:solidFill>
              </a:rPr>
              <a:t>Übertragung</a:t>
            </a:r>
            <a:endParaRPr/>
          </a:p>
        </p:txBody>
      </p:sp>
      <p:sp>
        <p:nvSpPr>
          <p:cNvPr id="11" name="Abgerundetes Rechteck 10"/>
          <p:cNvSpPr/>
          <p:nvPr/>
        </p:nvSpPr>
        <p:spPr bwMode="auto">
          <a:xfrm>
            <a:off x="6805346" y="4178242"/>
            <a:ext cx="1008112" cy="257614"/>
          </a:xfrm>
          <a:prstGeom prst="roundRect">
            <a:avLst>
              <a:gd name="adj" fmla="val 16667"/>
            </a:avLst>
          </a:prstGeom>
          <a:noFill/>
          <a:ln w="12700" cap="flat">
            <a:solidFill>
              <a:srgbClr val="354795"/>
            </a:solidFill>
            <a:miter lim="400000"/>
          </a:ln>
        </p:spPr>
        <p:style>
          <a:lnRef idx="0">
            <a:srgbClr val="000000"/>
          </a:lnRef>
          <a:fillRef idx="0">
            <a:srgbClr val="000000"/>
          </a:fillRef>
          <a:effectRef idx="0">
            <a:srgbClr val="000000"/>
          </a:effectRef>
          <a:fontRef idx="none"/>
        </p:style>
        <p:txBody>
          <a:bodyPr rtlCol="0" anchor="ctr"/>
          <a:lstStyle/>
          <a:p>
            <a:pPr algn="ctr">
              <a:defRPr/>
            </a:pPr>
            <a:r>
              <a:rPr lang="de-DE" sz="1200" b="1">
                <a:solidFill>
                  <a:srgbClr val="354794"/>
                </a:solidFill>
              </a:rPr>
              <a:t>Ausblick</a:t>
            </a:r>
            <a:endParaRPr/>
          </a:p>
        </p:txBody>
      </p:sp>
      <p:sp>
        <p:nvSpPr>
          <p:cNvPr id="12" name="Abgerundetes Rechteck 11"/>
          <p:cNvSpPr/>
          <p:nvPr/>
        </p:nvSpPr>
        <p:spPr bwMode="auto">
          <a:xfrm>
            <a:off x="7942712" y="4178242"/>
            <a:ext cx="1008112" cy="257614"/>
          </a:xfrm>
          <a:prstGeom prst="roundRect">
            <a:avLst>
              <a:gd name="adj" fmla="val 16667"/>
            </a:avLst>
          </a:prstGeom>
          <a:noFill/>
          <a:ln w="12700" cap="flat">
            <a:solidFill>
              <a:srgbClr val="354795"/>
            </a:solidFill>
            <a:miter lim="400000"/>
          </a:ln>
        </p:spPr>
        <p:style>
          <a:lnRef idx="0">
            <a:srgbClr val="000000"/>
          </a:lnRef>
          <a:fillRef idx="0">
            <a:srgbClr val="000000"/>
          </a:fillRef>
          <a:effectRef idx="0">
            <a:srgbClr val="000000"/>
          </a:effectRef>
          <a:fontRef idx="none"/>
        </p:style>
        <p:txBody>
          <a:bodyPr rtlCol="0" anchor="ctr"/>
          <a:lstStyle/>
          <a:p>
            <a:pPr algn="ctr">
              <a:defRPr/>
            </a:pPr>
            <a:r>
              <a:rPr lang="de-DE" sz="1200" b="1">
                <a:solidFill>
                  <a:srgbClr val="354794"/>
                </a:solidFill>
              </a:rPr>
              <a:t>Feedback</a:t>
            </a:r>
            <a:endParaRPr/>
          </a:p>
        </p:txBody>
      </p:sp>
      <p:sp>
        <p:nvSpPr>
          <p:cNvPr id="13" name="Abgerundetes Rechteck 12"/>
          <p:cNvSpPr/>
          <p:nvPr/>
        </p:nvSpPr>
        <p:spPr bwMode="auto">
          <a:xfrm>
            <a:off x="4360898" y="4178242"/>
            <a:ext cx="1008112" cy="257614"/>
          </a:xfrm>
          <a:prstGeom prst="roundRect">
            <a:avLst>
              <a:gd name="adj" fmla="val 16667"/>
            </a:avLst>
          </a:prstGeom>
          <a:noFill/>
          <a:ln w="12700" cap="flat">
            <a:solidFill>
              <a:srgbClr val="354795"/>
            </a:solidFill>
            <a:miter lim="400000"/>
          </a:ln>
        </p:spPr>
        <p:style>
          <a:lnRef idx="0">
            <a:srgbClr val="000000"/>
          </a:lnRef>
          <a:fillRef idx="0">
            <a:srgbClr val="000000"/>
          </a:fillRef>
          <a:effectRef idx="0">
            <a:srgbClr val="000000"/>
          </a:effectRef>
          <a:fontRef idx="none"/>
        </p:style>
        <p:txBody>
          <a:bodyPr rtlCol="0" anchor="ctr"/>
          <a:lstStyle/>
          <a:p>
            <a:pPr algn="ctr">
              <a:defRPr/>
            </a:pPr>
            <a:r>
              <a:rPr lang="de-DE" sz="1200" b="1">
                <a:solidFill>
                  <a:srgbClr val="354794"/>
                </a:solidFill>
              </a:rPr>
              <a:t>Fazit</a:t>
            </a:r>
            <a:endParaRPr/>
          </a:p>
        </p:txBody>
      </p:sp>
      <p:pic>
        <p:nvPicPr>
          <p:cNvPr id="16" name="Grafik 15" descr="Ein Bild, das Schrift, Grafiken, Screenshot, Symbol enthält.&#10;&#10;Automatisch generierte Beschreibung"/>
          <p:cNvPicPr>
            <a:picLocks noChangeAspect="1"/>
          </p:cNvPicPr>
          <p:nvPr/>
        </p:nvPicPr>
        <p:blipFill>
          <a:blip r:embed="rId3"/>
          <a:srcRect l="6094" r="9536"/>
          <a:stretch/>
        </p:blipFill>
        <p:spPr bwMode="auto">
          <a:xfrm>
            <a:off x="4693774" y="1609667"/>
            <a:ext cx="3960440" cy="2546259"/>
          </a:xfrm>
          <a:prstGeom prst="rect">
            <a:avLst/>
          </a:prstGeom>
        </p:spPr>
      </p:pic>
      <p:sp>
        <p:nvSpPr>
          <p:cNvPr id="17" name="Foliennummernplatzhalter 16"/>
          <p:cNvSpPr>
            <a:spLocks noGrp="1"/>
          </p:cNvSpPr>
          <p:nvPr>
            <p:ph type="sldNum" sz="quarter" idx="2"/>
          </p:nvPr>
        </p:nvSpPr>
        <p:spPr bwMode="auto"/>
        <p:txBody>
          <a:bodyPr/>
          <a:lstStyle/>
          <a:p>
            <a:pPr>
              <a:defRPr/>
            </a:pPr>
            <a:fld id="{A3A583AC-90C3-47D4-8E3F-971AFFF238DC}" type="slidenum">
              <a:rPr lang="de-DE"/>
              <a:t>74</a:t>
            </a:fld>
            <a:endParaRPr lang="de-DE"/>
          </a:p>
        </p:txBody>
      </p:sp>
      <p:sp>
        <p:nvSpPr>
          <p:cNvPr id="5" name="Textfeld 4">
            <a:extLst>
              <a:ext uri="{FF2B5EF4-FFF2-40B4-BE49-F238E27FC236}">
                <a16:creationId xmlns:a16="http://schemas.microsoft.com/office/drawing/2014/main" id="{69DE02A8-434D-DA1D-4C8D-BF41C48A993D}"/>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20.9</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platzhalter 1"/>
          <p:cNvSpPr>
            <a:spLocks noGrp="1"/>
          </p:cNvSpPr>
          <p:nvPr>
            <p:ph type="body" sz="half" idx="1"/>
          </p:nvPr>
        </p:nvSpPr>
        <p:spPr bwMode="auto">
          <a:xfrm>
            <a:off x="955674" y="1924050"/>
            <a:ext cx="6496645" cy="2735263"/>
          </a:xfrm>
        </p:spPr>
        <p:txBody>
          <a:bodyPr/>
          <a:lstStyle/>
          <a:p>
            <a:pPr>
              <a:defRPr/>
            </a:pPr>
            <a:r>
              <a:rPr lang="de-DE"/>
              <a:t>Sie verschieben die Aktivität vom Trainer zu den Lernenden (siehe auch </a:t>
            </a:r>
            <a:r>
              <a:rPr lang="de-DE" b="1"/>
              <a:t>Ausatmen</a:t>
            </a:r>
            <a:r>
              <a:rPr lang="de-DE"/>
              <a:t>)</a:t>
            </a:r>
            <a:endParaRPr/>
          </a:p>
          <a:p>
            <a:pPr>
              <a:defRPr/>
            </a:pPr>
            <a:r>
              <a:rPr lang="de-DE"/>
              <a:t>Sie haben jeweils spezifische Ziele, sprechen verschiedene Zielgruppen an und benötigen unterschiedlich viel Zeit </a:t>
            </a:r>
            <a:br>
              <a:rPr lang="de-DE"/>
            </a:br>
            <a:r>
              <a:rPr lang="de-DE"/>
              <a:t>(siehe </a:t>
            </a:r>
            <a:r>
              <a:rPr lang="de-DE" b="1"/>
              <a:t>3Z-Formel</a:t>
            </a:r>
            <a:r>
              <a:rPr lang="de-DE"/>
              <a:t>)</a:t>
            </a:r>
            <a:endParaRPr/>
          </a:p>
          <a:p>
            <a:pPr>
              <a:defRPr/>
            </a:pPr>
            <a:r>
              <a:rPr lang="de-DE"/>
              <a:t>Sie unterstützen unterschiedliche </a:t>
            </a:r>
            <a:r>
              <a:rPr lang="de-DE" b="1"/>
              <a:t>Sozial- und Arbeitsformen </a:t>
            </a:r>
            <a:r>
              <a:rPr lang="de-DE"/>
              <a:t>sowie </a:t>
            </a:r>
            <a:r>
              <a:rPr lang="de-DE" b="1"/>
              <a:t>Grundformen des Lernens</a:t>
            </a:r>
            <a:endParaRPr/>
          </a:p>
          <a:p>
            <a:pPr>
              <a:defRPr/>
            </a:pPr>
            <a:endParaRPr lang="de-DE"/>
          </a:p>
        </p:txBody>
      </p:sp>
      <p:sp>
        <p:nvSpPr>
          <p:cNvPr id="3" name="Titel 2"/>
          <p:cNvSpPr>
            <a:spLocks noGrp="1"/>
          </p:cNvSpPr>
          <p:nvPr>
            <p:ph type="title"/>
          </p:nvPr>
        </p:nvSpPr>
        <p:spPr bwMode="auto">
          <a:xfrm>
            <a:off x="476250" y="376238"/>
            <a:ext cx="8191500" cy="584039"/>
          </a:xfrm>
        </p:spPr>
        <p:txBody>
          <a:bodyPr/>
          <a:lstStyle/>
          <a:p>
            <a:pPr>
              <a:defRPr/>
            </a:pPr>
            <a:r>
              <a:rPr lang="de-DE"/>
              <a:t>6. Methoden und Übungen</a:t>
            </a:r>
            <a:endParaRPr/>
          </a:p>
        </p:txBody>
      </p:sp>
      <p:sp>
        <p:nvSpPr>
          <p:cNvPr id="4" name="Textplatzhalter 3"/>
          <p:cNvSpPr>
            <a:spLocks noGrp="1"/>
          </p:cNvSpPr>
          <p:nvPr>
            <p:ph type="body" sz="quarter" idx="21"/>
          </p:nvPr>
        </p:nvSpPr>
        <p:spPr bwMode="auto">
          <a:xfrm>
            <a:off x="538162" y="1452816"/>
            <a:ext cx="8191500" cy="381000"/>
          </a:xfrm>
        </p:spPr>
        <p:txBody>
          <a:bodyPr/>
          <a:lstStyle/>
          <a:p>
            <a:pPr>
              <a:defRPr/>
            </a:pPr>
            <a:r>
              <a:rPr lang="de-DE"/>
              <a:t>Methoden und Übungen bereichern das Training</a:t>
            </a:r>
            <a:endParaRPr/>
          </a:p>
        </p:txBody>
      </p:sp>
      <p:sp>
        <p:nvSpPr>
          <p:cNvPr id="8" name="Foliennummernplatzhalter 7"/>
          <p:cNvSpPr>
            <a:spLocks noGrp="1"/>
          </p:cNvSpPr>
          <p:nvPr>
            <p:ph type="sldNum" sz="quarter" idx="2"/>
          </p:nvPr>
        </p:nvSpPr>
        <p:spPr bwMode="auto"/>
        <p:txBody>
          <a:bodyPr/>
          <a:lstStyle/>
          <a:p>
            <a:pPr>
              <a:defRPr/>
            </a:pPr>
            <a:fld id="{A3A583AC-90C3-47D4-8E3F-971AFFF238DC}" type="slidenum">
              <a:rPr lang="de-DE"/>
              <a:t>75</a:t>
            </a:fld>
            <a:endParaRPr lang="de-DE"/>
          </a:p>
        </p:txBody>
      </p:sp>
      <p:sp>
        <p:nvSpPr>
          <p:cNvPr id="5" name="Textfeld 4">
            <a:extLst>
              <a:ext uri="{FF2B5EF4-FFF2-40B4-BE49-F238E27FC236}">
                <a16:creationId xmlns:a16="http://schemas.microsoft.com/office/drawing/2014/main" id="{3400A9FF-4105-8BCC-A9BD-9DBD1537D770}"/>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20.10</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platzhalter 1"/>
          <p:cNvSpPr>
            <a:spLocks noGrp="1"/>
          </p:cNvSpPr>
          <p:nvPr>
            <p:ph type="body" sz="half" idx="1"/>
          </p:nvPr>
        </p:nvSpPr>
        <p:spPr bwMode="auto">
          <a:xfrm>
            <a:off x="955996" y="1924050"/>
            <a:ext cx="3640237" cy="2735932"/>
          </a:xfrm>
        </p:spPr>
        <p:txBody>
          <a:bodyPr/>
          <a:lstStyle/>
          <a:p>
            <a:pPr>
              <a:defRPr/>
            </a:pPr>
            <a:r>
              <a:rPr lang="de-DE" dirty="0"/>
              <a:t>Einzelarbeit</a:t>
            </a:r>
            <a:endParaRPr dirty="0"/>
          </a:p>
          <a:p>
            <a:pPr>
              <a:defRPr/>
            </a:pPr>
            <a:r>
              <a:rPr lang="de-DE" dirty="0"/>
              <a:t>Partnerarbeit</a:t>
            </a:r>
            <a:endParaRPr dirty="0"/>
          </a:p>
          <a:p>
            <a:pPr>
              <a:defRPr/>
            </a:pPr>
            <a:r>
              <a:rPr lang="de-DE" dirty="0"/>
              <a:t>Trio</a:t>
            </a:r>
            <a:endParaRPr dirty="0"/>
          </a:p>
          <a:p>
            <a:pPr>
              <a:defRPr/>
            </a:pPr>
            <a:r>
              <a:rPr lang="de-DE" dirty="0"/>
              <a:t>Gruppenarbeit</a:t>
            </a:r>
            <a:endParaRPr dirty="0"/>
          </a:p>
          <a:p>
            <a:pPr>
              <a:defRPr/>
            </a:pPr>
            <a:r>
              <a:rPr lang="de-DE" dirty="0"/>
              <a:t>Lehrgespräch</a:t>
            </a:r>
            <a:endParaRPr dirty="0"/>
          </a:p>
        </p:txBody>
      </p:sp>
      <p:sp>
        <p:nvSpPr>
          <p:cNvPr id="3" name="Titel 2"/>
          <p:cNvSpPr>
            <a:spLocks noGrp="1"/>
          </p:cNvSpPr>
          <p:nvPr>
            <p:ph type="title"/>
          </p:nvPr>
        </p:nvSpPr>
        <p:spPr bwMode="auto">
          <a:xfrm>
            <a:off x="476250" y="376238"/>
            <a:ext cx="8191500" cy="584039"/>
          </a:xfrm>
        </p:spPr>
        <p:txBody>
          <a:bodyPr/>
          <a:lstStyle/>
          <a:p>
            <a:pPr>
              <a:defRPr/>
            </a:pPr>
            <a:r>
              <a:rPr lang="de-DE"/>
              <a:t>6. Methoden und Übungen</a:t>
            </a:r>
            <a:endParaRPr/>
          </a:p>
        </p:txBody>
      </p:sp>
      <p:sp>
        <p:nvSpPr>
          <p:cNvPr id="4" name="Textplatzhalter 3"/>
          <p:cNvSpPr>
            <a:spLocks noGrp="1"/>
          </p:cNvSpPr>
          <p:nvPr>
            <p:ph type="body" sz="quarter" idx="21"/>
          </p:nvPr>
        </p:nvSpPr>
        <p:spPr bwMode="auto">
          <a:xfrm>
            <a:off x="538162" y="1452816"/>
            <a:ext cx="8191500" cy="381000"/>
          </a:xfrm>
        </p:spPr>
        <p:txBody>
          <a:bodyPr/>
          <a:lstStyle/>
          <a:p>
            <a:pPr>
              <a:defRPr/>
            </a:pPr>
            <a:r>
              <a:rPr lang="de-DE"/>
              <a:t>Sozial- und Arbeitsformen</a:t>
            </a:r>
            <a:endParaRPr/>
          </a:p>
        </p:txBody>
      </p:sp>
      <p:sp>
        <p:nvSpPr>
          <p:cNvPr id="8" name="Textplatzhalter 1"/>
          <p:cNvSpPr txBox="1"/>
          <p:nvPr/>
        </p:nvSpPr>
        <p:spPr bwMode="auto">
          <a:xfrm>
            <a:off x="5133852" y="1924050"/>
            <a:ext cx="3616004" cy="2591916"/>
          </a:xfrm>
          <a:prstGeom prst="rect">
            <a:avLst/>
          </a:prstGeom>
        </p:spPr>
        <p:txBody>
          <a:bodyPr numCol="2"/>
          <a:lstStyle>
            <a:lvl1pPr marL="209550" indent="-209550" algn="l" defTabSz="914400">
              <a:spcBef>
                <a:spcPts val="900"/>
              </a:spcBef>
              <a:buClr>
                <a:srgbClr val="C53B86"/>
              </a:buClr>
              <a:buSzPct val="100000"/>
              <a:buChar char="•"/>
              <a:defRPr sz="1800"/>
            </a:lvl1pPr>
            <a:lvl2pPr marL="630555" indent="-335280" algn="l" defTabSz="914400">
              <a:spcBef>
                <a:spcPts val="900"/>
              </a:spcBef>
              <a:buClr>
                <a:srgbClr val="C53B86"/>
              </a:buClr>
              <a:buSzPct val="100000"/>
              <a:buChar char="•"/>
              <a:defRPr sz="1800"/>
            </a:lvl2pPr>
            <a:lvl3pPr marL="628650" indent="-209550" algn="l" defTabSz="914400">
              <a:spcBef>
                <a:spcPts val="900"/>
              </a:spcBef>
              <a:buClr>
                <a:srgbClr val="C53B86"/>
              </a:buClr>
              <a:buSzPct val="100000"/>
              <a:buChar char="•"/>
              <a:defRPr sz="1800"/>
            </a:lvl3pPr>
            <a:lvl4pPr marL="838200" indent="-209550" algn="l" defTabSz="914400">
              <a:spcBef>
                <a:spcPts val="900"/>
              </a:spcBef>
              <a:buClr>
                <a:srgbClr val="C53B86"/>
              </a:buClr>
              <a:buSzPct val="100000"/>
              <a:buChar char="•"/>
              <a:defRPr sz="1800"/>
            </a:lvl4pPr>
            <a:lvl5pPr marL="1047750" indent="-209550" algn="l" defTabSz="914400">
              <a:spcBef>
                <a:spcPts val="900"/>
              </a:spcBef>
              <a:buClr>
                <a:srgbClr val="C53B86"/>
              </a:buClr>
              <a:buSzPct val="100000"/>
              <a:buChar char="•"/>
              <a:defRPr sz="1800"/>
            </a:lvl5pPr>
            <a:lvl6pPr marL="1257300" indent="-209550" algn="l" defTabSz="914400">
              <a:spcBef>
                <a:spcPts val="900"/>
              </a:spcBef>
              <a:buClr>
                <a:srgbClr val="C53B86"/>
              </a:buClr>
              <a:buSzPct val="100000"/>
              <a:buChar char="•"/>
              <a:defRPr sz="1800"/>
            </a:lvl6pPr>
            <a:lvl7pPr marL="1466849" indent="-209550" algn="l" defTabSz="914400">
              <a:spcBef>
                <a:spcPts val="900"/>
              </a:spcBef>
              <a:buClr>
                <a:srgbClr val="C53B86"/>
              </a:buClr>
              <a:buSzPct val="100000"/>
              <a:buChar char="•"/>
              <a:defRPr sz="1800"/>
            </a:lvl7pPr>
            <a:lvl8pPr marL="1676400" indent="-209550" algn="l" defTabSz="914400">
              <a:spcBef>
                <a:spcPts val="900"/>
              </a:spcBef>
              <a:buClr>
                <a:srgbClr val="C53B86"/>
              </a:buClr>
              <a:buSzPct val="100000"/>
              <a:buChar char="•"/>
              <a:defRPr sz="1800"/>
            </a:lvl8pPr>
            <a:lvl9pPr marL="1885950" indent="-209550" algn="l" defTabSz="914400">
              <a:spcBef>
                <a:spcPts val="900"/>
              </a:spcBef>
              <a:buClr>
                <a:srgbClr val="C53B86"/>
              </a:buClr>
              <a:buSzPct val="100000"/>
              <a:buChar char="•"/>
              <a:defRPr sz="1800"/>
            </a:lvl9pPr>
          </a:lstStyle>
          <a:p>
            <a:pPr>
              <a:defRPr/>
            </a:pPr>
            <a:r>
              <a:rPr lang="de-DE"/>
              <a:t>Analysieren</a:t>
            </a:r>
            <a:endParaRPr/>
          </a:p>
          <a:p>
            <a:pPr>
              <a:defRPr/>
            </a:pPr>
            <a:r>
              <a:rPr lang="de-DE"/>
              <a:t>Beobachten</a:t>
            </a:r>
            <a:endParaRPr/>
          </a:p>
          <a:p>
            <a:pPr>
              <a:defRPr/>
            </a:pPr>
            <a:r>
              <a:rPr lang="de-DE"/>
              <a:t>Erinnern</a:t>
            </a:r>
            <a:endParaRPr/>
          </a:p>
          <a:p>
            <a:pPr>
              <a:defRPr/>
            </a:pPr>
            <a:r>
              <a:rPr lang="de-DE"/>
              <a:t>Erklären</a:t>
            </a:r>
            <a:endParaRPr/>
          </a:p>
          <a:p>
            <a:pPr>
              <a:defRPr/>
            </a:pPr>
            <a:r>
              <a:rPr lang="de-DE"/>
              <a:t>Lesen</a:t>
            </a:r>
            <a:endParaRPr/>
          </a:p>
          <a:p>
            <a:pPr>
              <a:defRPr/>
            </a:pPr>
            <a:r>
              <a:rPr lang="de-DE"/>
              <a:t>Fragen</a:t>
            </a:r>
            <a:endParaRPr/>
          </a:p>
          <a:p>
            <a:pPr>
              <a:defRPr/>
            </a:pPr>
            <a:r>
              <a:rPr lang="de-DE"/>
              <a:t>Ordnen</a:t>
            </a:r>
            <a:endParaRPr/>
          </a:p>
          <a:p>
            <a:pPr>
              <a:defRPr/>
            </a:pPr>
            <a:r>
              <a:rPr lang="de-DE"/>
              <a:t>Problemlösen</a:t>
            </a:r>
            <a:endParaRPr/>
          </a:p>
          <a:p>
            <a:pPr>
              <a:defRPr/>
            </a:pPr>
            <a:r>
              <a:rPr lang="de-DE"/>
              <a:t>Schreiben</a:t>
            </a:r>
            <a:endParaRPr/>
          </a:p>
          <a:p>
            <a:pPr>
              <a:defRPr/>
            </a:pPr>
            <a:r>
              <a:rPr lang="de-DE"/>
              <a:t>Üben</a:t>
            </a:r>
            <a:endParaRPr/>
          </a:p>
          <a:p>
            <a:pPr>
              <a:defRPr/>
            </a:pPr>
            <a:r>
              <a:rPr lang="de-DE"/>
              <a:t>Übertragen</a:t>
            </a:r>
            <a:endParaRPr/>
          </a:p>
          <a:p>
            <a:pPr>
              <a:defRPr/>
            </a:pPr>
            <a:r>
              <a:rPr lang="de-DE"/>
              <a:t>Vermuten</a:t>
            </a:r>
            <a:endParaRPr/>
          </a:p>
        </p:txBody>
      </p:sp>
      <p:sp>
        <p:nvSpPr>
          <p:cNvPr id="9" name="Textplatzhalter 3"/>
          <p:cNvSpPr txBox="1"/>
          <p:nvPr/>
        </p:nvSpPr>
        <p:spPr bwMode="auto">
          <a:xfrm>
            <a:off x="4716018" y="1452816"/>
            <a:ext cx="3889822" cy="381000"/>
          </a:xfrm>
          <a:prstGeom prst="rect">
            <a:avLst/>
          </a:prstGeom>
        </p:spPr>
        <p:txBody>
          <a:bodyPr/>
          <a:lstStyle>
            <a:lvl1pPr marL="0" marR="0" indent="0" algn="l" defTabSz="309563">
              <a:lnSpc>
                <a:spcPct val="100000"/>
              </a:lnSpc>
              <a:spcBef>
                <a:spcPts val="0"/>
              </a:spcBef>
              <a:spcAft>
                <a:spcPts val="0"/>
              </a:spcAft>
              <a:buClrTx/>
              <a:buSzTx/>
              <a:buFontTx/>
              <a:buNone/>
              <a:defRPr sz="1750" b="0" i="0" u="none" strike="noStrike" cap="none" spc="0">
                <a:solidFill>
                  <a:srgbClr val="C63B87"/>
                </a:solidFill>
                <a:latin typeface="+mj-lt"/>
                <a:ea typeface="Helvetica Neue"/>
                <a:cs typeface="Helvetica Neue"/>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a:lstStyle>
          <a:p>
            <a:pPr>
              <a:defRPr/>
            </a:pPr>
            <a:r>
              <a:rPr lang="de-DE" sz="1800"/>
              <a:t>Grundformen des Lernens</a:t>
            </a:r>
            <a:endParaRPr/>
          </a:p>
        </p:txBody>
      </p:sp>
      <p:sp>
        <p:nvSpPr>
          <p:cNvPr id="10" name="Textfeld 1"/>
          <p:cNvSpPr/>
          <p:nvPr/>
        </p:nvSpPr>
        <p:spPr bwMode="auto">
          <a:xfrm>
            <a:off x="4633913" y="4375604"/>
            <a:ext cx="4306267" cy="307777"/>
          </a:xfrm>
          <a:prstGeom prst="rect">
            <a:avLst/>
          </a:prstGeom>
          <a:noFill/>
        </p:spPr>
        <p:txBody>
          <a:bodyPr wrap="square" rtlCol="0">
            <a:spAutoFit/>
          </a:bodyPr>
          <a:lstStyle/>
          <a:p>
            <a:pPr algn="l">
              <a:defRPr/>
            </a:pPr>
            <a:r>
              <a:rPr lang="de-DE" sz="700" dirty="0">
                <a:cs typeface="Arial"/>
              </a:rPr>
              <a:t>Basierend auf: Aebli, H.: Zwölf Grundformen des Lehrens: Eine Allgemeine Didaktik auf psychologischer Grundlage. Medien und Inhalte didaktischer Kommunikation, der Lernzyklus. 2011. Klett-Cotta, Auflage: 14. </a:t>
            </a:r>
            <a:endParaRPr sz="700" dirty="0">
              <a:cs typeface="Arial"/>
            </a:endParaRPr>
          </a:p>
        </p:txBody>
      </p:sp>
      <p:sp>
        <p:nvSpPr>
          <p:cNvPr id="14" name="Foliennummernplatzhalter 13"/>
          <p:cNvSpPr>
            <a:spLocks noGrp="1"/>
          </p:cNvSpPr>
          <p:nvPr>
            <p:ph type="sldNum" sz="quarter" idx="2"/>
          </p:nvPr>
        </p:nvSpPr>
        <p:spPr bwMode="auto"/>
        <p:txBody>
          <a:bodyPr/>
          <a:lstStyle/>
          <a:p>
            <a:pPr>
              <a:defRPr/>
            </a:pPr>
            <a:fld id="{A3A583AC-90C3-47D4-8E3F-971AFFF238DC}" type="slidenum">
              <a:rPr lang="de-DE"/>
              <a:t>76</a:t>
            </a:fld>
            <a:endParaRPr lang="de-DE"/>
          </a:p>
        </p:txBody>
      </p:sp>
      <p:sp>
        <p:nvSpPr>
          <p:cNvPr id="5" name="Textfeld 4">
            <a:extLst>
              <a:ext uri="{FF2B5EF4-FFF2-40B4-BE49-F238E27FC236}">
                <a16:creationId xmlns:a16="http://schemas.microsoft.com/office/drawing/2014/main" id="{4930AD3A-C5F8-ED8D-E0E8-BA63C1E72D2C}"/>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20.11</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platzhalter 1"/>
          <p:cNvSpPr>
            <a:spLocks noGrp="1"/>
          </p:cNvSpPr>
          <p:nvPr>
            <p:ph type="body" sz="half" idx="1"/>
          </p:nvPr>
        </p:nvSpPr>
        <p:spPr bwMode="auto">
          <a:xfrm>
            <a:off x="955996" y="1924050"/>
            <a:ext cx="3640237" cy="2735932"/>
          </a:xfrm>
        </p:spPr>
        <p:txBody>
          <a:bodyPr/>
          <a:lstStyle/>
          <a:p>
            <a:pPr>
              <a:defRPr/>
            </a:pPr>
            <a:r>
              <a:rPr lang="de-DE"/>
              <a:t>3Z-Formel</a:t>
            </a:r>
            <a:endParaRPr/>
          </a:p>
          <a:p>
            <a:pPr>
              <a:defRPr/>
            </a:pPr>
            <a:r>
              <a:rPr lang="de-DE"/>
              <a:t>Thema</a:t>
            </a:r>
            <a:endParaRPr/>
          </a:p>
          <a:p>
            <a:pPr>
              <a:defRPr/>
            </a:pPr>
            <a:r>
              <a:rPr lang="de-DE"/>
              <a:t>Gruppengröße</a:t>
            </a:r>
            <a:endParaRPr/>
          </a:p>
          <a:p>
            <a:pPr>
              <a:defRPr/>
            </a:pPr>
            <a:r>
              <a:rPr lang="de-DE"/>
              <a:t>Energie im Raum</a:t>
            </a:r>
            <a:endParaRPr/>
          </a:p>
          <a:p>
            <a:pPr>
              <a:defRPr/>
            </a:pPr>
            <a:r>
              <a:rPr lang="de-DE"/>
              <a:t>Verfügbare Zeit</a:t>
            </a:r>
            <a:endParaRPr/>
          </a:p>
          <a:p>
            <a:pPr>
              <a:defRPr/>
            </a:pPr>
            <a:r>
              <a:rPr lang="de-DE"/>
              <a:t>Persönlicher Lehrstil</a:t>
            </a:r>
            <a:endParaRPr/>
          </a:p>
        </p:txBody>
      </p:sp>
      <p:sp>
        <p:nvSpPr>
          <p:cNvPr id="3" name="Titel 2"/>
          <p:cNvSpPr>
            <a:spLocks noGrp="1"/>
          </p:cNvSpPr>
          <p:nvPr>
            <p:ph type="title"/>
          </p:nvPr>
        </p:nvSpPr>
        <p:spPr bwMode="auto">
          <a:xfrm>
            <a:off x="476250" y="376238"/>
            <a:ext cx="8191500" cy="584039"/>
          </a:xfrm>
        </p:spPr>
        <p:txBody>
          <a:bodyPr/>
          <a:lstStyle/>
          <a:p>
            <a:pPr>
              <a:defRPr/>
            </a:pPr>
            <a:r>
              <a:rPr lang="de-DE"/>
              <a:t>6. Methoden und Übungen</a:t>
            </a:r>
            <a:endParaRPr/>
          </a:p>
        </p:txBody>
      </p:sp>
      <p:sp>
        <p:nvSpPr>
          <p:cNvPr id="4" name="Textplatzhalter 3"/>
          <p:cNvSpPr>
            <a:spLocks noGrp="1"/>
          </p:cNvSpPr>
          <p:nvPr>
            <p:ph type="body" sz="quarter" idx="21"/>
          </p:nvPr>
        </p:nvSpPr>
        <p:spPr bwMode="auto">
          <a:xfrm>
            <a:off x="538162" y="1452816"/>
            <a:ext cx="8191500" cy="381000"/>
          </a:xfrm>
        </p:spPr>
        <p:txBody>
          <a:bodyPr/>
          <a:lstStyle/>
          <a:p>
            <a:pPr>
              <a:defRPr/>
            </a:pPr>
            <a:r>
              <a:rPr lang="de-DE"/>
              <a:t>Kriterien zur Auswahl</a:t>
            </a:r>
            <a:endParaRPr/>
          </a:p>
        </p:txBody>
      </p:sp>
      <p:sp>
        <p:nvSpPr>
          <p:cNvPr id="6" name="Geschweifte Klammer rechts 5"/>
          <p:cNvSpPr/>
          <p:nvPr/>
        </p:nvSpPr>
        <p:spPr bwMode="auto">
          <a:xfrm>
            <a:off x="3203848" y="2797589"/>
            <a:ext cx="216024" cy="998297"/>
          </a:xfrm>
          <a:prstGeom prst="rightBrace">
            <a:avLst>
              <a:gd name="adj1" fmla="val 8333"/>
              <a:gd name="adj2" fmla="val 50000"/>
            </a:avLst>
          </a:prstGeom>
          <a:noFill/>
          <a:ln w="25400" cap="flat">
            <a:solidFill>
              <a:srgbClr val="D82789"/>
            </a:solidFill>
            <a:prstDash val="solid"/>
            <a:miter lim="400000"/>
          </a:ln>
        </p:spPr>
        <p:style>
          <a:lnRef idx="0">
            <a:srgbClr val="000000"/>
          </a:lnRef>
          <a:fillRef idx="0">
            <a:srgbClr val="000000"/>
          </a:fillRef>
          <a:effectRef idx="0">
            <a:srgbClr val="000000"/>
          </a:effectRef>
          <a:fontRef idx="none"/>
        </p:style>
        <p:txBody>
          <a:bodyPr rtlCol="0" anchor="ctr"/>
          <a:lstStyle/>
          <a:p>
            <a:pPr algn="ctr">
              <a:defRPr/>
            </a:pPr>
            <a:endParaRPr lang="de-DE"/>
          </a:p>
        </p:txBody>
      </p:sp>
      <p:sp>
        <p:nvSpPr>
          <p:cNvPr id="7" name="Textplatzhalter 3"/>
          <p:cNvSpPr txBox="1"/>
          <p:nvPr/>
        </p:nvSpPr>
        <p:spPr bwMode="auto">
          <a:xfrm>
            <a:off x="3572594" y="3101329"/>
            <a:ext cx="5175870" cy="550541"/>
          </a:xfrm>
          <a:prstGeom prst="rect">
            <a:avLst/>
          </a:prstGeom>
        </p:spPr>
        <p:txBody>
          <a:bodyPr/>
          <a:lstStyle>
            <a:lvl1pPr marL="0" marR="0" indent="0" algn="l" defTabSz="309563">
              <a:lnSpc>
                <a:spcPct val="100000"/>
              </a:lnSpc>
              <a:spcBef>
                <a:spcPts val="0"/>
              </a:spcBef>
              <a:spcAft>
                <a:spcPts val="0"/>
              </a:spcAft>
              <a:buClrTx/>
              <a:buSzTx/>
              <a:buFontTx/>
              <a:buNone/>
              <a:defRPr sz="1750" b="0" i="0" u="none" strike="noStrike" cap="none" spc="0">
                <a:solidFill>
                  <a:srgbClr val="C63B87"/>
                </a:solidFill>
                <a:latin typeface="+mj-lt"/>
                <a:ea typeface="Helvetica Neue"/>
                <a:cs typeface="Helvetica Neue"/>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a:lstStyle>
          <a:p>
            <a:pPr>
              <a:defRPr/>
            </a:pPr>
            <a:r>
              <a:rPr lang="de-DE">
                <a:solidFill>
                  <a:srgbClr val="044978"/>
                </a:solidFill>
              </a:rPr>
              <a:t>Kann sich spontan ändern, Alternativen einplanen!</a:t>
            </a:r>
            <a:endParaRPr/>
          </a:p>
        </p:txBody>
      </p:sp>
      <p:sp>
        <p:nvSpPr>
          <p:cNvPr id="13" name="Foliennummernplatzhalter 12"/>
          <p:cNvSpPr>
            <a:spLocks noGrp="1"/>
          </p:cNvSpPr>
          <p:nvPr>
            <p:ph type="sldNum" sz="quarter" idx="2"/>
          </p:nvPr>
        </p:nvSpPr>
        <p:spPr bwMode="auto"/>
        <p:txBody>
          <a:bodyPr/>
          <a:lstStyle/>
          <a:p>
            <a:pPr>
              <a:defRPr/>
            </a:pPr>
            <a:fld id="{A3A583AC-90C3-47D4-8E3F-971AFFF238DC}" type="slidenum">
              <a:rPr lang="de-DE"/>
              <a:t>77</a:t>
            </a:fld>
            <a:endParaRPr lang="de-DE"/>
          </a:p>
        </p:txBody>
      </p:sp>
      <p:sp>
        <p:nvSpPr>
          <p:cNvPr id="5" name="Textfeld 4">
            <a:extLst>
              <a:ext uri="{FF2B5EF4-FFF2-40B4-BE49-F238E27FC236}">
                <a16:creationId xmlns:a16="http://schemas.microsoft.com/office/drawing/2014/main" id="{A2C448CD-9F84-53A9-04D2-2554B65A8C29}"/>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20.12</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platzhalter 1"/>
          <p:cNvSpPr>
            <a:spLocks noGrp="1"/>
          </p:cNvSpPr>
          <p:nvPr>
            <p:ph type="body" sz="half" idx="1"/>
          </p:nvPr>
        </p:nvSpPr>
        <p:spPr bwMode="auto">
          <a:xfrm>
            <a:off x="955996" y="1924050"/>
            <a:ext cx="3640237" cy="2735932"/>
          </a:xfrm>
        </p:spPr>
        <p:txBody>
          <a:bodyPr/>
          <a:lstStyle/>
          <a:p>
            <a:pPr>
              <a:defRPr/>
            </a:pPr>
            <a:r>
              <a:rPr lang="de-DE" dirty="0"/>
              <a:t>Inhalt (Einzelschritte)</a:t>
            </a:r>
            <a:endParaRPr dirty="0"/>
          </a:p>
          <a:p>
            <a:pPr>
              <a:defRPr/>
            </a:pPr>
            <a:r>
              <a:rPr lang="de-DE" dirty="0"/>
              <a:t>Material</a:t>
            </a:r>
            <a:endParaRPr dirty="0"/>
          </a:p>
          <a:p>
            <a:pPr>
              <a:defRPr/>
            </a:pPr>
            <a:r>
              <a:rPr lang="de-DE" dirty="0"/>
              <a:t>Uhrzeit und Dauer</a:t>
            </a:r>
            <a:endParaRPr dirty="0"/>
          </a:p>
          <a:p>
            <a:pPr>
              <a:defRPr/>
            </a:pPr>
            <a:r>
              <a:rPr lang="de-DE" dirty="0"/>
              <a:t>Alternativen</a:t>
            </a:r>
            <a:endParaRPr dirty="0"/>
          </a:p>
          <a:p>
            <a:pPr>
              <a:defRPr/>
            </a:pPr>
            <a:r>
              <a:rPr lang="de-DE" dirty="0"/>
              <a:t>Verantwortlichkeiten</a:t>
            </a:r>
            <a:endParaRPr dirty="0"/>
          </a:p>
          <a:p>
            <a:pPr>
              <a:defRPr/>
            </a:pPr>
            <a:r>
              <a:rPr lang="de-DE" dirty="0"/>
              <a:t>…</a:t>
            </a:r>
            <a:endParaRPr dirty="0"/>
          </a:p>
          <a:p>
            <a:pPr>
              <a:defRPr/>
            </a:pPr>
            <a:endParaRPr lang="de-DE" dirty="0"/>
          </a:p>
        </p:txBody>
      </p:sp>
      <p:sp>
        <p:nvSpPr>
          <p:cNvPr id="3" name="Titel 2"/>
          <p:cNvSpPr>
            <a:spLocks noGrp="1"/>
          </p:cNvSpPr>
          <p:nvPr>
            <p:ph type="title"/>
          </p:nvPr>
        </p:nvSpPr>
        <p:spPr bwMode="auto">
          <a:xfrm>
            <a:off x="476250" y="376238"/>
            <a:ext cx="8191500" cy="584039"/>
          </a:xfrm>
        </p:spPr>
        <p:txBody>
          <a:bodyPr/>
          <a:lstStyle/>
          <a:p>
            <a:pPr>
              <a:defRPr/>
            </a:pPr>
            <a:r>
              <a:rPr lang="de-DE"/>
              <a:t>7. Lehrdrehbuch entwickeln</a:t>
            </a:r>
            <a:endParaRPr/>
          </a:p>
        </p:txBody>
      </p:sp>
      <p:sp>
        <p:nvSpPr>
          <p:cNvPr id="4" name="Textplatzhalter 3"/>
          <p:cNvSpPr>
            <a:spLocks noGrp="1"/>
          </p:cNvSpPr>
          <p:nvPr>
            <p:ph type="body" sz="quarter" idx="21"/>
          </p:nvPr>
        </p:nvSpPr>
        <p:spPr bwMode="auto">
          <a:xfrm>
            <a:off x="538162" y="1452816"/>
            <a:ext cx="8191500" cy="381000"/>
          </a:xfrm>
        </p:spPr>
        <p:txBody>
          <a:bodyPr/>
          <a:lstStyle/>
          <a:p>
            <a:pPr>
              <a:defRPr/>
            </a:pPr>
            <a:r>
              <a:rPr lang="de-DE"/>
              <a:t>Wichtig für die Durchführung</a:t>
            </a:r>
            <a:endParaRPr/>
          </a:p>
        </p:txBody>
      </p:sp>
      <p:sp>
        <p:nvSpPr>
          <p:cNvPr id="6" name="Foliennummernplatzhalter 5"/>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78</a:t>
            </a:fld>
            <a:endParaRPr lang="de-DE"/>
          </a:p>
        </p:txBody>
      </p:sp>
      <p:sp>
        <p:nvSpPr>
          <p:cNvPr id="5" name="Textplatzhalter 1"/>
          <p:cNvSpPr txBox="1"/>
          <p:nvPr/>
        </p:nvSpPr>
        <p:spPr bwMode="auto">
          <a:xfrm>
            <a:off x="5076056" y="1924050"/>
            <a:ext cx="3111948" cy="2591916"/>
          </a:xfrm>
          <a:prstGeom prst="rect">
            <a:avLst/>
          </a:prstGeom>
        </p:spPr>
        <p:txBody>
          <a:bodyPr/>
          <a:lstStyle>
            <a:lvl1pPr marL="2095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Helvetica Neue"/>
                <a:cs typeface="Helvetica Neue"/>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Helvetica Neue"/>
                <a:cs typeface="Helvetica Neue"/>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Helvetica Neue"/>
                <a:cs typeface="Helvetica Neue"/>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Helvetica Neue"/>
                <a:cs typeface="Helvetica Neue"/>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Helvetica Neue"/>
                <a:cs typeface="Helvetica Neue"/>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a:lstStyle>
          <a:p>
            <a:pPr>
              <a:defRPr/>
            </a:pPr>
            <a:r>
              <a:rPr lang="de-DE"/>
              <a:t>Themenblock</a:t>
            </a:r>
            <a:endParaRPr/>
          </a:p>
          <a:p>
            <a:pPr>
              <a:defRPr/>
            </a:pPr>
            <a:r>
              <a:rPr lang="de-DE"/>
              <a:t>Lernziele und Ziele der Einzelschritte</a:t>
            </a:r>
            <a:endParaRPr/>
          </a:p>
          <a:p>
            <a:pPr>
              <a:defRPr/>
            </a:pPr>
            <a:r>
              <a:rPr lang="de-DE"/>
              <a:t>Ein-/Ausatmen</a:t>
            </a:r>
            <a:endParaRPr/>
          </a:p>
          <a:p>
            <a:pPr>
              <a:defRPr/>
            </a:pPr>
            <a:r>
              <a:rPr lang="de-DE"/>
              <a:t>Stimmenklingen</a:t>
            </a:r>
            <a:endParaRPr/>
          </a:p>
          <a:p>
            <a:pPr>
              <a:defRPr/>
            </a:pPr>
            <a:r>
              <a:rPr lang="de-DE"/>
              <a:t>Bemerkungen</a:t>
            </a:r>
            <a:endParaRPr/>
          </a:p>
          <a:p>
            <a:pPr>
              <a:defRPr/>
            </a:pPr>
            <a:r>
              <a:rPr lang="de-DE"/>
              <a:t>…</a:t>
            </a:r>
            <a:endParaRPr/>
          </a:p>
        </p:txBody>
      </p:sp>
      <p:sp>
        <p:nvSpPr>
          <p:cNvPr id="8" name="Textplatzhalter 3"/>
          <p:cNvSpPr txBox="1"/>
          <p:nvPr/>
        </p:nvSpPr>
        <p:spPr bwMode="auto">
          <a:xfrm>
            <a:off x="4572000" y="1452816"/>
            <a:ext cx="4753918" cy="381000"/>
          </a:xfrm>
          <a:prstGeom prst="rect">
            <a:avLst/>
          </a:prstGeom>
        </p:spPr>
        <p:txBody>
          <a:bodyPr/>
          <a:lstStyle>
            <a:lvl1pPr marL="0" marR="0" indent="0" algn="l" defTabSz="309563">
              <a:lnSpc>
                <a:spcPct val="100000"/>
              </a:lnSpc>
              <a:spcBef>
                <a:spcPts val="0"/>
              </a:spcBef>
              <a:spcAft>
                <a:spcPts val="0"/>
              </a:spcAft>
              <a:buClrTx/>
              <a:buSzTx/>
              <a:buFontTx/>
              <a:buNone/>
              <a:defRPr sz="1750" b="0" i="0" u="none" strike="noStrike" cap="none" spc="0">
                <a:solidFill>
                  <a:srgbClr val="C63B87"/>
                </a:solidFill>
                <a:latin typeface="+mj-lt"/>
                <a:ea typeface="Helvetica Neue"/>
                <a:cs typeface="Helvetica Neue"/>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a:lstStyle>
          <a:p>
            <a:pPr>
              <a:defRPr/>
            </a:pPr>
            <a:r>
              <a:rPr lang="de-DE"/>
              <a:t>Zusätzlich für die Planung</a:t>
            </a:r>
            <a:endParaRPr/>
          </a:p>
        </p:txBody>
      </p:sp>
      <p:sp>
        <p:nvSpPr>
          <p:cNvPr id="9" name="Was?…"/>
          <p:cNvSpPr txBox="1"/>
          <p:nvPr/>
        </p:nvSpPr>
        <p:spPr bwMode="auto">
          <a:xfrm>
            <a:off x="2626704" y="3112575"/>
            <a:ext cx="2232248" cy="358881"/>
          </a:xfrm>
          <a:prstGeom prst="rect">
            <a:avLst/>
          </a:prstGeom>
          <a:ln w="12700">
            <a:miter lim="400000"/>
          </a:ln>
        </p:spPr>
        <p:txBody>
          <a:bodyPr wrap="square" lIns="19050" tIns="19050" rIns="19050" bIns="19050" anchor="ctr">
            <a:spAutoFit/>
          </a:bodyPr>
          <a:lstStyle/>
          <a:p>
            <a:pPr algn="l">
              <a:lnSpc>
                <a:spcPct val="150000"/>
              </a:lnSpc>
              <a:buClr>
                <a:srgbClr val="C53B86"/>
              </a:buClr>
              <a:buSzPct val="100000"/>
              <a:defRPr sz="3700">
                <a:gradFill>
                  <a:gsLst>
                    <a:gs pos="0">
                      <a:srgbClr val="7BB884"/>
                    </a:gs>
                    <a:gs pos="30547">
                      <a:srgbClr val="354894"/>
                    </a:gs>
                    <a:gs pos="61707">
                      <a:srgbClr val="C63A87"/>
                    </a:gs>
                    <a:gs pos="100000">
                      <a:srgbClr val="E18837"/>
                    </a:gs>
                  </a:gsLst>
                  <a:lin ang="483929" scaled="0"/>
                </a:gradFill>
                <a:latin typeface="Secret Words Display Regular"/>
                <a:ea typeface="Secret Words Display Regular"/>
                <a:cs typeface="Secret Words Display Regular"/>
              </a:defRPr>
            </a:pPr>
            <a:r>
              <a:rPr lang="de-DE" sz="1400"/>
              <a:t>Kurz- und Langversionen!</a:t>
            </a:r>
            <a:endParaRPr sz="1150"/>
          </a:p>
        </p:txBody>
      </p:sp>
      <p:sp>
        <p:nvSpPr>
          <p:cNvPr id="7" name="Textfeld 6">
            <a:extLst>
              <a:ext uri="{FF2B5EF4-FFF2-40B4-BE49-F238E27FC236}">
                <a16:creationId xmlns:a16="http://schemas.microsoft.com/office/drawing/2014/main" id="{36A91D29-3863-B16C-BD3F-6C22662197F6}"/>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20.13</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a:xfrm>
            <a:off x="476250" y="376238"/>
            <a:ext cx="8191500" cy="584039"/>
          </a:xfrm>
        </p:spPr>
        <p:txBody>
          <a:bodyPr/>
          <a:lstStyle/>
          <a:p>
            <a:pPr>
              <a:defRPr/>
            </a:pPr>
            <a:r>
              <a:rPr lang="de-DE"/>
              <a:t>Tagesplan</a:t>
            </a:r>
            <a:endParaRPr/>
          </a:p>
        </p:txBody>
      </p:sp>
      <p:sp>
        <p:nvSpPr>
          <p:cNvPr id="5"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7</a:t>
            </a:fld>
            <a:endParaRPr lang="de-DE"/>
          </a:p>
        </p:txBody>
      </p:sp>
      <p:pic>
        <p:nvPicPr>
          <p:cNvPr id="6" name="Inhaltsplatzhalter 12"/>
          <p:cNvPicPr>
            <a:picLocks noGrp="1" noChangeAspect="1"/>
          </p:cNvPicPr>
          <p:nvPr>
            <p:ph idx="4294967295"/>
          </p:nvPr>
        </p:nvPicPr>
        <p:blipFill>
          <a:blip r:embed="rId3"/>
          <a:srcRect l="5642" t="5238" r="9710" b="8676"/>
          <a:stretch/>
        </p:blipFill>
        <p:spPr bwMode="auto">
          <a:xfrm>
            <a:off x="3635896" y="555526"/>
            <a:ext cx="5400675" cy="4121150"/>
          </a:xfrm>
          <a:prstGeom prst="rect">
            <a:avLst/>
          </a:prstGeom>
        </p:spPr>
      </p:pic>
      <p:sp>
        <p:nvSpPr>
          <p:cNvPr id="2" name="Textfeld 1">
            <a:extLst>
              <a:ext uri="{FF2B5EF4-FFF2-40B4-BE49-F238E27FC236}">
                <a16:creationId xmlns:a16="http://schemas.microsoft.com/office/drawing/2014/main" id="{E43142FE-379D-04D3-C088-1C3F7DA94031}"/>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14.7</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Textplatzhalter 5">
            <a:extLst>
              <a:ext uri="{FF2B5EF4-FFF2-40B4-BE49-F238E27FC236}">
                <a16:creationId xmlns:a16="http://schemas.microsoft.com/office/drawing/2014/main" id="{D0A54F1A-4D19-08B6-1EF9-B91851CB0F92}"/>
              </a:ext>
            </a:extLst>
          </p:cNvPr>
          <p:cNvSpPr>
            <a:spLocks noGrp="1"/>
          </p:cNvSpPr>
          <p:nvPr>
            <p:ph type="body" sz="half" idx="1"/>
          </p:nvPr>
        </p:nvSpPr>
        <p:spPr/>
        <p:txBody>
          <a:bodyPr/>
          <a:lstStyle/>
          <a:p>
            <a:endParaRPr lang="de-DE"/>
          </a:p>
        </p:txBody>
      </p:sp>
      <p:sp>
        <p:nvSpPr>
          <p:cNvPr id="369" name="4. Lehrdrehbuch entwickeln"/>
          <p:cNvSpPr txBox="1">
            <a:spLocks noGrp="1"/>
          </p:cNvSpPr>
          <p:nvPr>
            <p:ph type="title"/>
          </p:nvPr>
        </p:nvSpPr>
        <p:spPr bwMode="auto"/>
        <p:txBody>
          <a:bodyPr/>
          <a:lstStyle/>
          <a:p>
            <a:pPr>
              <a:defRPr/>
            </a:pPr>
            <a:r>
              <a:rPr lang="de-DE"/>
              <a:t>7. Lehrdrehbuch entwickeln</a:t>
            </a:r>
          </a:p>
        </p:txBody>
      </p:sp>
      <p:sp>
        <p:nvSpPr>
          <p:cNvPr id="7" name="Textplatzhalter 6">
            <a:extLst>
              <a:ext uri="{FF2B5EF4-FFF2-40B4-BE49-F238E27FC236}">
                <a16:creationId xmlns:a16="http://schemas.microsoft.com/office/drawing/2014/main" id="{3401FE31-8A51-5B38-6725-3F4D59148F75}"/>
              </a:ext>
            </a:extLst>
          </p:cNvPr>
          <p:cNvSpPr>
            <a:spLocks noGrp="1"/>
          </p:cNvSpPr>
          <p:nvPr>
            <p:ph type="body" sz="quarter" idx="21"/>
          </p:nvPr>
        </p:nvSpPr>
        <p:spPr>
          <a:xfrm>
            <a:off x="538162" y="1452816"/>
            <a:ext cx="5401990" cy="381000"/>
          </a:xfrm>
        </p:spPr>
        <p:txBody>
          <a:bodyPr/>
          <a:lstStyle/>
          <a:p>
            <a:r>
              <a:rPr lang="de-DE" dirty="0"/>
              <a:t>Beispiel:</a:t>
            </a:r>
          </a:p>
        </p:txBody>
      </p:sp>
      <p:sp>
        <p:nvSpPr>
          <p:cNvPr id="370" name="Foliennummer"/>
          <p:cNvSpPr txBox="1">
            <a:spLocks noGrp="1"/>
          </p:cNvSpPr>
          <p:nvPr>
            <p:ph type="sldNum" sz="quarter" idx="2"/>
          </p:nvPr>
        </p:nvSpPr>
        <p:spPr bwMode="auto"/>
        <p:txBody>
          <a:bodyPr/>
          <a:lstStyle/>
          <a:p>
            <a:pPr>
              <a:defRPr/>
            </a:pPr>
            <a:fld id="{86CB4B4D-7CA3-9044-876B-883B54F8677D}" type="slidenum">
              <a:rPr lang="de-DE"/>
              <a:t>79</a:t>
            </a:fld>
            <a:endParaRPr lang="de-DE"/>
          </a:p>
        </p:txBody>
      </p:sp>
      <p:sp>
        <p:nvSpPr>
          <p:cNvPr id="2" name="Textfeld 1">
            <a:extLst>
              <a:ext uri="{FF2B5EF4-FFF2-40B4-BE49-F238E27FC236}">
                <a16:creationId xmlns:a16="http://schemas.microsoft.com/office/drawing/2014/main" id="{4598E69F-C853-0A5F-65F9-0C0BDEFE85D6}"/>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20.14</a:t>
            </a:r>
          </a:p>
        </p:txBody>
      </p:sp>
      <p:pic>
        <p:nvPicPr>
          <p:cNvPr id="5" name="Grafik 4">
            <a:extLst>
              <a:ext uri="{FF2B5EF4-FFF2-40B4-BE49-F238E27FC236}">
                <a16:creationId xmlns:a16="http://schemas.microsoft.com/office/drawing/2014/main" id="{6A9BB8EE-DA17-F340-284C-E3FB34DA0ED2}"/>
              </a:ext>
            </a:extLst>
          </p:cNvPr>
          <p:cNvPicPr>
            <a:picLocks noChangeAspect="1"/>
          </p:cNvPicPr>
          <p:nvPr/>
        </p:nvPicPr>
        <p:blipFill rotWithShape="1">
          <a:blip r:embed="rId3"/>
          <a:srcRect b="51490"/>
          <a:stretch/>
        </p:blipFill>
        <p:spPr bwMode="auto">
          <a:xfrm>
            <a:off x="472782" y="1923678"/>
            <a:ext cx="8447224" cy="2448272"/>
          </a:xfrm>
          <a:prstGeom prst="rect">
            <a:avLst/>
          </a:prstGeom>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1" name="Textplatzhalter 1"/>
          <p:cNvSpPr>
            <a:spLocks noGrp="1"/>
          </p:cNvSpPr>
          <p:nvPr>
            <p:ph type="body" sz="half" idx="1"/>
          </p:nvPr>
        </p:nvSpPr>
        <p:spPr bwMode="auto">
          <a:xfrm>
            <a:off x="955996" y="1924050"/>
            <a:ext cx="3640237" cy="2735932"/>
          </a:xfrm>
        </p:spPr>
        <p:txBody>
          <a:bodyPr numCol="1" spcCol="180000"/>
          <a:lstStyle/>
          <a:p>
            <a:pPr>
              <a:defRPr/>
            </a:pPr>
            <a:r>
              <a:rPr lang="de-DE" sz="1200" dirty="0"/>
              <a:t>Werden die gesteckten Ziele wirklich erreicht?</a:t>
            </a:r>
            <a:endParaRPr dirty="0"/>
          </a:p>
          <a:p>
            <a:pPr>
              <a:defRPr/>
            </a:pPr>
            <a:r>
              <a:rPr lang="de-DE" sz="1200" dirty="0"/>
              <a:t>Passt das Vorhaben zur Zielgruppe?</a:t>
            </a:r>
            <a:endParaRPr dirty="0"/>
          </a:p>
          <a:p>
            <a:pPr>
              <a:defRPr/>
            </a:pPr>
            <a:r>
              <a:rPr lang="de-DE" sz="1200" dirty="0"/>
              <a:t>Gibt es Einleitung, Hauptteil und Schluss?</a:t>
            </a:r>
            <a:endParaRPr dirty="0"/>
          </a:p>
          <a:p>
            <a:pPr>
              <a:defRPr/>
            </a:pPr>
            <a:r>
              <a:rPr lang="de-DE" sz="1200" dirty="0"/>
              <a:t>Gibt es einen thematischen und einen sozialen </a:t>
            </a:r>
            <a:br>
              <a:rPr lang="de-DE" sz="1200" dirty="0"/>
            </a:br>
            <a:r>
              <a:rPr lang="de-DE" sz="1200" dirty="0"/>
              <a:t>Einstieg?</a:t>
            </a:r>
            <a:endParaRPr dirty="0"/>
          </a:p>
          <a:p>
            <a:pPr>
              <a:defRPr/>
            </a:pPr>
            <a:r>
              <a:rPr lang="de-DE" sz="1200" dirty="0"/>
              <a:t>Stimmt der Wechsel von Einatmen und Ausatmen?</a:t>
            </a:r>
            <a:endParaRPr dirty="0"/>
          </a:p>
          <a:p>
            <a:pPr>
              <a:defRPr/>
            </a:pPr>
            <a:endParaRPr lang="de-DE" sz="1200" dirty="0"/>
          </a:p>
          <a:p>
            <a:pPr>
              <a:defRPr/>
            </a:pPr>
            <a:endParaRPr lang="de-DE" sz="1200" dirty="0"/>
          </a:p>
          <a:p>
            <a:pPr>
              <a:defRPr/>
            </a:pPr>
            <a:endParaRPr lang="de-DE" sz="1200" dirty="0"/>
          </a:p>
          <a:p>
            <a:pPr>
              <a:defRPr/>
            </a:pPr>
            <a:endParaRPr lang="de-DE" sz="1200" dirty="0"/>
          </a:p>
          <a:p>
            <a:pPr>
              <a:defRPr/>
            </a:pPr>
            <a:endParaRPr lang="de-DE" sz="1200" dirty="0"/>
          </a:p>
        </p:txBody>
      </p:sp>
      <p:sp>
        <p:nvSpPr>
          <p:cNvPr id="3" name="Titel 2"/>
          <p:cNvSpPr>
            <a:spLocks noGrp="1"/>
          </p:cNvSpPr>
          <p:nvPr>
            <p:ph type="title"/>
          </p:nvPr>
        </p:nvSpPr>
        <p:spPr bwMode="auto">
          <a:xfrm>
            <a:off x="476250" y="376238"/>
            <a:ext cx="8191500" cy="584039"/>
          </a:xfrm>
        </p:spPr>
        <p:txBody>
          <a:bodyPr/>
          <a:lstStyle/>
          <a:p>
            <a:pPr>
              <a:defRPr/>
            </a:pPr>
            <a:r>
              <a:rPr lang="de-DE"/>
              <a:t>8. Konzept prüfen</a:t>
            </a:r>
            <a:endParaRPr/>
          </a:p>
        </p:txBody>
      </p:sp>
      <p:sp>
        <p:nvSpPr>
          <p:cNvPr id="4" name="Textplatzhalter 3"/>
          <p:cNvSpPr>
            <a:spLocks noGrp="1"/>
          </p:cNvSpPr>
          <p:nvPr>
            <p:ph type="body" sz="quarter" idx="21"/>
          </p:nvPr>
        </p:nvSpPr>
        <p:spPr bwMode="auto">
          <a:xfrm>
            <a:off x="538162" y="1452816"/>
            <a:ext cx="8191500" cy="381000"/>
          </a:xfrm>
        </p:spPr>
        <p:txBody>
          <a:bodyPr/>
          <a:lstStyle/>
          <a:p>
            <a:pPr>
              <a:defRPr/>
            </a:pPr>
            <a:r>
              <a:rPr lang="de-DE"/>
              <a:t>Mögliche Leitfragen</a:t>
            </a:r>
            <a:endParaRPr/>
          </a:p>
        </p:txBody>
      </p:sp>
      <p:sp>
        <p:nvSpPr>
          <p:cNvPr id="2" name="Foliennummernplatzhalter 1"/>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80</a:t>
            </a:fld>
            <a:endParaRPr lang="de-DE"/>
          </a:p>
        </p:txBody>
      </p:sp>
      <p:sp>
        <p:nvSpPr>
          <p:cNvPr id="14" name="Textplatzhalter 1"/>
          <p:cNvSpPr txBox="1"/>
          <p:nvPr/>
        </p:nvSpPr>
        <p:spPr bwMode="auto">
          <a:xfrm>
            <a:off x="4659611" y="1924050"/>
            <a:ext cx="4336084" cy="3162300"/>
          </a:xfrm>
          <a:prstGeom prst="rect">
            <a:avLst/>
          </a:prstGeom>
        </p:spPr>
        <p:txBody>
          <a:bodyPr numCol="1" spcCol="180000"/>
          <a:lstStyle>
            <a:lvl1pPr marL="2095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Helvetica Neue"/>
                <a:cs typeface="Helvetica Neue"/>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Helvetica Neue"/>
                <a:cs typeface="Helvetica Neue"/>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Helvetica Neue"/>
                <a:cs typeface="Helvetica Neue"/>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Helvetica Neue"/>
                <a:cs typeface="Helvetica Neue"/>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Helvetica Neue"/>
                <a:cs typeface="Helvetica Neue"/>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a:lstStyle>
          <a:p>
            <a:pPr>
              <a:defRPr/>
            </a:pPr>
            <a:r>
              <a:rPr lang="de-DE" sz="1200" dirty="0"/>
              <a:t>Stimmt der Wechsel von Input, Übung und </a:t>
            </a:r>
            <a:br>
              <a:rPr lang="de-DE" sz="1200" dirty="0"/>
            </a:br>
            <a:r>
              <a:rPr lang="de-DE" sz="1200" dirty="0"/>
              <a:t>Reflexion?</a:t>
            </a:r>
          </a:p>
          <a:p>
            <a:pPr>
              <a:defRPr/>
            </a:pPr>
            <a:r>
              <a:rPr lang="de-DE" sz="1200" dirty="0"/>
              <a:t>Ist der Schluss knackig und feuert den Lerntransfer an?</a:t>
            </a:r>
            <a:endParaRPr dirty="0"/>
          </a:p>
          <a:p>
            <a:pPr>
              <a:defRPr/>
            </a:pPr>
            <a:r>
              <a:rPr lang="de-DE" sz="1200" dirty="0"/>
              <a:t>Stimmt der Zeitansatz? Wo könnte es knapp werden?</a:t>
            </a:r>
            <a:endParaRPr dirty="0"/>
          </a:p>
          <a:p>
            <a:pPr>
              <a:defRPr/>
            </a:pPr>
            <a:r>
              <a:rPr lang="de-DE" sz="1200" dirty="0"/>
              <a:t>Könnten an bestimmten Stellen im Kurs Längen entstehen?</a:t>
            </a:r>
            <a:endParaRPr dirty="0"/>
          </a:p>
          <a:p>
            <a:pPr>
              <a:defRPr/>
            </a:pPr>
            <a:r>
              <a:rPr lang="de-DE" sz="1200" dirty="0"/>
              <a:t>Würde ich selbst gerne teilnehmen wollen?</a:t>
            </a:r>
            <a:endParaRPr dirty="0"/>
          </a:p>
          <a:p>
            <a:pPr>
              <a:defRPr/>
            </a:pPr>
            <a:endParaRPr lang="de-DE" sz="1200" dirty="0"/>
          </a:p>
          <a:p>
            <a:pPr>
              <a:defRPr/>
            </a:pPr>
            <a:endParaRPr lang="de-DE" sz="1200" dirty="0"/>
          </a:p>
          <a:p>
            <a:pPr>
              <a:defRPr/>
            </a:pPr>
            <a:endParaRPr lang="de-DE" sz="1200" dirty="0"/>
          </a:p>
          <a:p>
            <a:pPr>
              <a:defRPr/>
            </a:pPr>
            <a:endParaRPr lang="de-DE" sz="1200" dirty="0"/>
          </a:p>
          <a:p>
            <a:pPr>
              <a:defRPr/>
            </a:pPr>
            <a:endParaRPr lang="de-DE" sz="1200" dirty="0"/>
          </a:p>
          <a:p>
            <a:pPr>
              <a:defRPr/>
            </a:pPr>
            <a:endParaRPr lang="de-DE" sz="1200" dirty="0"/>
          </a:p>
        </p:txBody>
      </p:sp>
      <p:sp>
        <p:nvSpPr>
          <p:cNvPr id="5" name="Textfeld 4">
            <a:extLst>
              <a:ext uri="{FF2B5EF4-FFF2-40B4-BE49-F238E27FC236}">
                <a16:creationId xmlns:a16="http://schemas.microsoft.com/office/drawing/2014/main" id="{C71ACC86-9017-4E3F-E51D-45A3800C21A2}"/>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20.15</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81</a:t>
            </a:fld>
            <a:endParaRPr lang="de-DE"/>
          </a:p>
        </p:txBody>
      </p:sp>
      <p:sp>
        <p:nvSpPr>
          <p:cNvPr id="4" name="Titel 2"/>
          <p:cNvSpPr>
            <a:spLocks noGrp="1"/>
          </p:cNvSpPr>
          <p:nvPr>
            <p:ph type="title"/>
          </p:nvPr>
        </p:nvSpPr>
        <p:spPr bwMode="auto">
          <a:xfrm>
            <a:off x="915644" y="3685598"/>
            <a:ext cx="8191500" cy="974384"/>
          </a:xfrm>
        </p:spPr>
        <p:txBody>
          <a:bodyPr/>
          <a:lstStyle/>
          <a:p>
            <a:pPr>
              <a:defRPr/>
            </a:pPr>
            <a:r>
              <a:rPr lang="de-DE" dirty="0"/>
              <a:t>Kaffeepause</a:t>
            </a:r>
            <a:endParaRPr dirty="0"/>
          </a:p>
        </p:txBody>
      </p:sp>
      <p:pic>
        <p:nvPicPr>
          <p:cNvPr id="5" name="Inhaltsplatzhalter 6"/>
          <p:cNvPicPr>
            <a:picLocks noGrp="1" noChangeAspect="1"/>
          </p:cNvPicPr>
          <p:nvPr>
            <p:ph idx="4294967295"/>
          </p:nvPr>
        </p:nvPicPr>
        <p:blipFill>
          <a:blip r:embed="rId3"/>
          <a:stretch/>
        </p:blipFill>
        <p:spPr bwMode="auto">
          <a:xfrm>
            <a:off x="0" y="0"/>
            <a:ext cx="0" cy="0"/>
          </a:xfrm>
          <a:prstGeom prst="rect">
            <a:avLst/>
          </a:prstGeom>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Foliennummernplatzhalter 1"/>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82</a:t>
            </a:fld>
            <a:endParaRPr lang="de-DE"/>
          </a:p>
        </p:txBody>
      </p:sp>
      <p:sp>
        <p:nvSpPr>
          <p:cNvPr id="4" name="Titel 1"/>
          <p:cNvSpPr>
            <a:spLocks noGrp="1"/>
          </p:cNvSpPr>
          <p:nvPr>
            <p:ph type="title"/>
          </p:nvPr>
        </p:nvSpPr>
        <p:spPr bwMode="auto">
          <a:xfrm>
            <a:off x="915644" y="3685598"/>
            <a:ext cx="8191500" cy="974384"/>
          </a:xfrm>
        </p:spPr>
        <p:txBody>
          <a:bodyPr/>
          <a:lstStyle/>
          <a:p>
            <a:pPr>
              <a:defRPr/>
            </a:pPr>
            <a:r>
              <a:rPr lang="de-DE"/>
              <a:t>Didaktische Methoden</a:t>
            </a:r>
            <a:endParaRPr/>
          </a:p>
        </p:txBody>
      </p:sp>
      <p:sp>
        <p:nvSpPr>
          <p:cNvPr id="3" name="Textfeld 2">
            <a:extLst>
              <a:ext uri="{FF2B5EF4-FFF2-40B4-BE49-F238E27FC236}">
                <a16:creationId xmlns:a16="http://schemas.microsoft.com/office/drawing/2014/main" id="{644CB355-C34D-704E-98C0-15E775167893}"/>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21.1</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6"/>
          <p:cNvSpPr>
            <a:spLocks noGrp="1"/>
          </p:cNvSpPr>
          <p:nvPr>
            <p:ph type="body" sz="half" idx="1"/>
          </p:nvPr>
        </p:nvSpPr>
        <p:spPr bwMode="auto">
          <a:xfrm>
            <a:off x="955674" y="1924050"/>
            <a:ext cx="5632549" cy="2444750"/>
          </a:xfrm>
        </p:spPr>
        <p:txBody>
          <a:bodyPr anchor="t" anchorCtr="0"/>
          <a:lstStyle/>
          <a:p>
            <a:pPr>
              <a:defRPr/>
            </a:pPr>
            <a:r>
              <a:rPr lang="de-DE"/>
              <a:t>Welche Methoden wurden im Laufe des Workshops angewendet und welches Ziel wurde damit verfolgt?</a:t>
            </a:r>
            <a:endParaRPr/>
          </a:p>
        </p:txBody>
      </p:sp>
      <p:sp>
        <p:nvSpPr>
          <p:cNvPr id="4" name="Titel 1"/>
          <p:cNvSpPr>
            <a:spLocks noGrp="1"/>
          </p:cNvSpPr>
          <p:nvPr>
            <p:ph type="title"/>
          </p:nvPr>
        </p:nvSpPr>
        <p:spPr bwMode="auto">
          <a:xfrm>
            <a:off x="476250" y="376238"/>
            <a:ext cx="8191500" cy="584039"/>
          </a:xfrm>
        </p:spPr>
        <p:txBody>
          <a:bodyPr/>
          <a:lstStyle/>
          <a:p>
            <a:pPr>
              <a:defRPr/>
            </a:pPr>
            <a:r>
              <a:rPr lang="de-DE"/>
              <a:t>Didaktische Methoden</a:t>
            </a:r>
            <a:endParaRPr/>
          </a:p>
        </p:txBody>
      </p:sp>
      <p:sp>
        <p:nvSpPr>
          <p:cNvPr id="9" name="Textplatzhalter 8"/>
          <p:cNvSpPr>
            <a:spLocks noGrp="1"/>
          </p:cNvSpPr>
          <p:nvPr>
            <p:ph type="body" sz="quarter" idx="21"/>
          </p:nvPr>
        </p:nvSpPr>
        <p:spPr bwMode="auto"/>
        <p:txBody>
          <a:bodyPr/>
          <a:lstStyle/>
          <a:p>
            <a:pPr>
              <a:defRPr/>
            </a:pPr>
            <a:r>
              <a:rPr lang="de-DE"/>
              <a:t>Zwischenbilanz</a:t>
            </a:r>
            <a:endParaRPr/>
          </a:p>
        </p:txBody>
      </p:sp>
      <p:sp>
        <p:nvSpPr>
          <p:cNvPr id="6" name="Foliennummernplatzhalter 5"/>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83</a:t>
            </a:fld>
            <a:endParaRPr lang="de-DE"/>
          </a:p>
        </p:txBody>
      </p:sp>
      <p:sp>
        <p:nvSpPr>
          <p:cNvPr id="2" name="Textfeld 1">
            <a:extLst>
              <a:ext uri="{FF2B5EF4-FFF2-40B4-BE49-F238E27FC236}">
                <a16:creationId xmlns:a16="http://schemas.microsoft.com/office/drawing/2014/main" id="{DCD36AB4-03D3-A38C-4C23-D0E8C27A7812}"/>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21.2</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a:t>Didaktische Methoden</a:t>
            </a:r>
            <a:endParaRPr/>
          </a:p>
        </p:txBody>
      </p:sp>
      <p:sp>
        <p:nvSpPr>
          <p:cNvPr id="9" name="Textplatzhalter 8"/>
          <p:cNvSpPr>
            <a:spLocks noGrp="1"/>
          </p:cNvSpPr>
          <p:nvPr>
            <p:ph type="body" sz="quarter" idx="21"/>
          </p:nvPr>
        </p:nvSpPr>
        <p:spPr bwMode="auto"/>
        <p:txBody>
          <a:bodyPr/>
          <a:lstStyle/>
          <a:p>
            <a:pPr>
              <a:defRPr/>
            </a:pPr>
            <a:r>
              <a:rPr lang="de-DE"/>
              <a:t>Übersicht</a:t>
            </a:r>
            <a:endParaRPr/>
          </a:p>
        </p:txBody>
      </p:sp>
      <p:sp>
        <p:nvSpPr>
          <p:cNvPr id="5" name="Foliennummernplatzhalter 5"/>
          <p:cNvSpPr>
            <a:spLocks noGrp="1"/>
          </p:cNvSpPr>
          <p:nvPr>
            <p:ph type="sldNum" sz="quarter" idx="2"/>
          </p:nvPr>
        </p:nvSpPr>
        <p:spPr bwMode="auto"/>
        <p:txBody>
          <a:bodyPr/>
          <a:lstStyle/>
          <a:p>
            <a:pPr>
              <a:defRPr/>
            </a:pPr>
            <a:fld id="{A3A583AC-90C3-47D4-8E3F-971AFFF238DC}" type="slidenum">
              <a:rPr lang="de-DE"/>
              <a:t>84</a:t>
            </a:fld>
            <a:endParaRPr lang="de-DE"/>
          </a:p>
        </p:txBody>
      </p:sp>
      <p:graphicFrame>
        <p:nvGraphicFramePr>
          <p:cNvPr id="6" name="Tabelle 10"/>
          <p:cNvGraphicFramePr>
            <a:graphicFrameLocks noGrp="1"/>
          </p:cNvGraphicFramePr>
          <p:nvPr>
            <p:extLst>
              <p:ext uri="{D42A27DB-BD31-4B8C-83A1-F6EECF244321}">
                <p14:modId xmlns:p14="http://schemas.microsoft.com/office/powerpoint/2010/main" val="657814067"/>
              </p:ext>
            </p:extLst>
          </p:nvPr>
        </p:nvGraphicFramePr>
        <p:xfrm>
          <a:off x="648000" y="1833816"/>
          <a:ext cx="6047078" cy="2826163"/>
        </p:xfrm>
        <a:graphic>
          <a:graphicData uri="http://schemas.openxmlformats.org/drawingml/2006/table">
            <a:tbl>
              <a:tblPr>
                <a:tableStyleId>{9D7B26C5-4107-4FEC-AEDC-1716B250A1EF}</a:tableStyleId>
              </a:tblPr>
              <a:tblGrid>
                <a:gridCol w="3182924">
                  <a:extLst>
                    <a:ext uri="{9D8B030D-6E8A-4147-A177-3AD203B41FA5}">
                      <a16:colId xmlns:a16="http://schemas.microsoft.com/office/drawing/2014/main" val="20000"/>
                    </a:ext>
                  </a:extLst>
                </a:gridCol>
                <a:gridCol w="2864154">
                  <a:extLst>
                    <a:ext uri="{9D8B030D-6E8A-4147-A177-3AD203B41FA5}">
                      <a16:colId xmlns:a16="http://schemas.microsoft.com/office/drawing/2014/main" val="20001"/>
                    </a:ext>
                  </a:extLst>
                </a:gridCol>
              </a:tblGrid>
              <a:tr h="322203">
                <a:tc>
                  <a:txBody>
                    <a:bodyPr/>
                    <a:lstStyle/>
                    <a:p>
                      <a:pPr marL="0" indent="0" algn="l" defTabSz="914400">
                        <a:lnSpc>
                          <a:spcPct val="90000"/>
                        </a:lnSpc>
                        <a:spcBef>
                          <a:spcPts val="1000"/>
                        </a:spcBef>
                        <a:buFontTx/>
                        <a:buNone/>
                        <a:defRPr/>
                      </a:pPr>
                      <a:r>
                        <a:rPr lang="de-DE" sz="1600" b="0">
                          <a:solidFill>
                            <a:srgbClr val="67BA7F"/>
                          </a:solidFill>
                        </a:rPr>
                        <a:t>Charakterobjekt</a:t>
                      </a:r>
                      <a:endParaRPr sz="700" b="0" i="1">
                        <a:solidFill>
                          <a:srgbClr val="67BA7F"/>
                        </a:solidFill>
                        <a:latin typeface="+mj-lt"/>
                      </a:endParaRPr>
                    </a:p>
                  </a:txBody>
                  <a:tcPr marL="6385" marR="6385" marT="6385" marB="0" anchor="b"/>
                </a:tc>
                <a:tc>
                  <a:txBody>
                    <a:bodyPr/>
                    <a:lstStyle/>
                    <a:p>
                      <a:pPr marL="0" marR="0" lvl="0" indent="0" algn="l" defTabSz="914400">
                        <a:lnSpc>
                          <a:spcPct val="90000"/>
                        </a:lnSpc>
                        <a:spcBef>
                          <a:spcPts val="1000"/>
                        </a:spcBef>
                        <a:spcAft>
                          <a:spcPts val="0"/>
                        </a:spcAft>
                        <a:buClrTx/>
                        <a:buSzTx/>
                        <a:buFontTx/>
                        <a:buNone/>
                        <a:defRPr/>
                      </a:pPr>
                      <a:r>
                        <a:rPr lang="de-DE" sz="1600" b="0">
                          <a:solidFill>
                            <a:srgbClr val="67BA7F"/>
                          </a:solidFill>
                        </a:rPr>
                        <a:t>(Virtuelle) </a:t>
                      </a:r>
                      <a:r>
                        <a:rPr lang="de-DE" sz="1600" b="0">
                          <a:solidFill>
                            <a:srgbClr val="004476"/>
                          </a:solidFill>
                        </a:rPr>
                        <a:t>Tipp-Suche</a:t>
                      </a:r>
                      <a:r>
                        <a:rPr lang="de-DE" sz="1600" b="0" baseline="30000">
                          <a:solidFill>
                            <a:srgbClr val="004476"/>
                          </a:solidFill>
                        </a:rPr>
                        <a:t>3</a:t>
                      </a:r>
                      <a:endParaRPr sz="700" b="0">
                        <a:latin typeface="+mj-lt"/>
                      </a:endParaRPr>
                    </a:p>
                  </a:txBody>
                  <a:tcPr marL="6385" marR="6385" marT="6385" marB="0" anchor="b"/>
                </a:tc>
                <a:extLst>
                  <a:ext uri="{0D108BD9-81ED-4DB2-BD59-A6C34878D82A}">
                    <a16:rowId xmlns:a16="http://schemas.microsoft.com/office/drawing/2014/main" val="10000"/>
                  </a:ext>
                </a:extLst>
              </a:tr>
              <a:tr h="312995">
                <a:tc>
                  <a:txBody>
                    <a:bodyPr/>
                    <a:lstStyle/>
                    <a:p>
                      <a:pPr marL="0" indent="0" algn="l" defTabSz="914400">
                        <a:lnSpc>
                          <a:spcPct val="90000"/>
                        </a:lnSpc>
                        <a:spcBef>
                          <a:spcPts val="1000"/>
                        </a:spcBef>
                        <a:buFontTx/>
                        <a:buNone/>
                        <a:defRPr/>
                      </a:pPr>
                      <a:r>
                        <a:rPr lang="de-DE" sz="1600" b="0">
                          <a:solidFill>
                            <a:srgbClr val="67BA7F"/>
                          </a:solidFill>
                        </a:rPr>
                        <a:t>(Virtuelles) </a:t>
                      </a:r>
                      <a:r>
                        <a:rPr lang="de-DE" sz="1600" b="0">
                          <a:solidFill>
                            <a:srgbClr val="004476"/>
                          </a:solidFill>
                        </a:rPr>
                        <a:t>Wir und ich</a:t>
                      </a:r>
                      <a:r>
                        <a:rPr lang="de-DE" sz="1600" b="0" baseline="30000">
                          <a:solidFill>
                            <a:srgbClr val="004476"/>
                          </a:solidFill>
                        </a:rPr>
                        <a:t>1</a:t>
                      </a:r>
                      <a:endParaRPr lang="de-DE" sz="1600" b="0">
                        <a:solidFill>
                          <a:srgbClr val="004476"/>
                        </a:solidFill>
                        <a:latin typeface="+mj-lt"/>
                        <a:ea typeface="+mn-ea"/>
                        <a:cs typeface="Arial"/>
                      </a:endParaRPr>
                    </a:p>
                  </a:txBody>
                  <a:tcPr marL="6385" marR="6385" marT="6385" marB="0" anchor="b"/>
                </a:tc>
                <a:tc>
                  <a:txBody>
                    <a:bodyPr/>
                    <a:lstStyle/>
                    <a:p>
                      <a:pPr marL="0" marR="0" lvl="0" indent="0" algn="l" defTabSz="914400">
                        <a:lnSpc>
                          <a:spcPct val="90000"/>
                        </a:lnSpc>
                        <a:spcBef>
                          <a:spcPts val="1000"/>
                        </a:spcBef>
                        <a:spcAft>
                          <a:spcPts val="0"/>
                        </a:spcAft>
                        <a:buClrTx/>
                        <a:buSzTx/>
                        <a:buFontTx/>
                        <a:buNone/>
                        <a:defRPr/>
                      </a:pPr>
                      <a:r>
                        <a:rPr lang="de-DE" sz="1600" b="0">
                          <a:solidFill>
                            <a:srgbClr val="67BA7F"/>
                          </a:solidFill>
                        </a:rPr>
                        <a:t>(Virtuelles) </a:t>
                      </a:r>
                      <a:r>
                        <a:rPr lang="de-DE" sz="1600" b="0">
                          <a:solidFill>
                            <a:srgbClr val="004476"/>
                          </a:solidFill>
                        </a:rPr>
                        <a:t>Mindmap</a:t>
                      </a:r>
                      <a:endParaRPr sz="700" b="0">
                        <a:latin typeface="+mj-lt"/>
                      </a:endParaRPr>
                    </a:p>
                  </a:txBody>
                  <a:tcPr marL="6385" marR="6385" marT="6385" marB="0" anchor="b"/>
                </a:tc>
                <a:extLst>
                  <a:ext uri="{0D108BD9-81ED-4DB2-BD59-A6C34878D82A}">
                    <a16:rowId xmlns:a16="http://schemas.microsoft.com/office/drawing/2014/main" val="10001"/>
                  </a:ext>
                </a:extLst>
              </a:tr>
              <a:tr h="312995">
                <a:tc>
                  <a:txBody>
                    <a:bodyPr/>
                    <a:lstStyle/>
                    <a:p>
                      <a:pPr marL="0" marR="0" lvl="0" indent="0" algn="l" defTabSz="914400">
                        <a:lnSpc>
                          <a:spcPct val="90000"/>
                        </a:lnSpc>
                        <a:spcBef>
                          <a:spcPts val="1000"/>
                        </a:spcBef>
                        <a:spcAft>
                          <a:spcPts val="0"/>
                        </a:spcAft>
                        <a:buClrTx/>
                        <a:buSzTx/>
                        <a:buFontTx/>
                        <a:buNone/>
                        <a:defRPr/>
                      </a:pPr>
                      <a:r>
                        <a:rPr lang="de-DE" sz="1600" b="0">
                          <a:solidFill>
                            <a:srgbClr val="004476"/>
                          </a:solidFill>
                        </a:rPr>
                        <a:t>Beuteblatt</a:t>
                      </a:r>
                      <a:r>
                        <a:rPr lang="de-DE" sz="1600" b="0" baseline="30000">
                          <a:solidFill>
                            <a:srgbClr val="004476"/>
                          </a:solidFill>
                        </a:rPr>
                        <a:t>2 </a:t>
                      </a:r>
                      <a:endParaRPr lang="de-DE" sz="1600" b="0">
                        <a:solidFill>
                          <a:srgbClr val="004476"/>
                        </a:solidFill>
                        <a:latin typeface="+mj-lt"/>
                        <a:ea typeface="+mn-ea"/>
                        <a:cs typeface="Arial"/>
                      </a:endParaRPr>
                    </a:p>
                  </a:txBody>
                  <a:tcPr marL="6385" marR="6385" marT="6385" marB="0" anchor="b"/>
                </a:tc>
                <a:tc>
                  <a:txBody>
                    <a:bodyPr/>
                    <a:lstStyle/>
                    <a:p>
                      <a:pPr marL="0" marR="0" lvl="0" indent="0" algn="l" defTabSz="914400">
                        <a:lnSpc>
                          <a:spcPct val="90000"/>
                        </a:lnSpc>
                        <a:spcBef>
                          <a:spcPts val="1000"/>
                        </a:spcBef>
                        <a:spcAft>
                          <a:spcPts val="0"/>
                        </a:spcAft>
                        <a:buClrTx/>
                        <a:buSzTx/>
                        <a:buFontTx/>
                        <a:buNone/>
                        <a:defRPr/>
                      </a:pPr>
                      <a:r>
                        <a:rPr lang="de-DE" sz="1600" b="0">
                          <a:solidFill>
                            <a:srgbClr val="004476"/>
                          </a:solidFill>
                        </a:rPr>
                        <a:t>Inventur</a:t>
                      </a:r>
                      <a:r>
                        <a:rPr lang="de-DE" sz="1600" b="0" baseline="30000">
                          <a:solidFill>
                            <a:srgbClr val="004476"/>
                          </a:solidFill>
                        </a:rPr>
                        <a:t>2</a:t>
                      </a:r>
                      <a:endParaRPr lang="de-DE" sz="1600" b="0">
                        <a:solidFill>
                          <a:srgbClr val="004476"/>
                        </a:solidFill>
                        <a:latin typeface="+mj-lt"/>
                        <a:ea typeface="+mn-ea"/>
                        <a:cs typeface="Arial"/>
                      </a:endParaRPr>
                    </a:p>
                  </a:txBody>
                  <a:tcPr marL="6385" marR="6385" marT="6385" marB="0" anchor="b"/>
                </a:tc>
                <a:extLst>
                  <a:ext uri="{0D108BD9-81ED-4DB2-BD59-A6C34878D82A}">
                    <a16:rowId xmlns:a16="http://schemas.microsoft.com/office/drawing/2014/main" val="10002"/>
                  </a:ext>
                </a:extLst>
              </a:tr>
              <a:tr h="312995">
                <a:tc>
                  <a:txBody>
                    <a:bodyPr/>
                    <a:lstStyle/>
                    <a:p>
                      <a:pPr marL="0" marR="0" lvl="0" indent="0" algn="l" defTabSz="914400">
                        <a:lnSpc>
                          <a:spcPct val="90000"/>
                        </a:lnSpc>
                        <a:spcBef>
                          <a:spcPts val="1000"/>
                        </a:spcBef>
                        <a:spcAft>
                          <a:spcPts val="0"/>
                        </a:spcAft>
                        <a:buClrTx/>
                        <a:buSzTx/>
                        <a:buFontTx/>
                        <a:buNone/>
                        <a:defRPr/>
                      </a:pPr>
                      <a:r>
                        <a:rPr lang="de-DE" sz="1600" b="0">
                          <a:solidFill>
                            <a:srgbClr val="67BA7F"/>
                          </a:solidFill>
                        </a:rPr>
                        <a:t>(Virtuelle) </a:t>
                      </a:r>
                      <a:r>
                        <a:rPr lang="de-DE" sz="1600" b="0">
                          <a:solidFill>
                            <a:srgbClr val="004476"/>
                          </a:solidFill>
                        </a:rPr>
                        <a:t>Erwartungsabfrage</a:t>
                      </a:r>
                      <a:endParaRPr sz="700" b="0">
                        <a:latin typeface="+mj-lt"/>
                      </a:endParaRPr>
                    </a:p>
                  </a:txBody>
                  <a:tcPr marL="6385" marR="6385" marT="6385" marB="0" anchor="b"/>
                </a:tc>
                <a:tc>
                  <a:txBody>
                    <a:bodyPr/>
                    <a:lstStyle/>
                    <a:p>
                      <a:pPr marL="0" marR="0" lvl="0" indent="0" algn="l" defTabSz="914400">
                        <a:lnSpc>
                          <a:spcPct val="90000"/>
                        </a:lnSpc>
                        <a:spcBef>
                          <a:spcPts val="1000"/>
                        </a:spcBef>
                        <a:spcAft>
                          <a:spcPts val="0"/>
                        </a:spcAft>
                        <a:buClrTx/>
                        <a:buSzTx/>
                        <a:buFontTx/>
                        <a:buNone/>
                        <a:defRPr/>
                      </a:pPr>
                      <a:r>
                        <a:rPr lang="de-DE" sz="1600" b="0" dirty="0">
                          <a:solidFill>
                            <a:srgbClr val="004476"/>
                          </a:solidFill>
                        </a:rPr>
                        <a:t>Energieabfrage</a:t>
                      </a:r>
                      <a:endParaRPr sz="700" b="0" dirty="0">
                        <a:latin typeface="+mj-lt"/>
                      </a:endParaRPr>
                    </a:p>
                  </a:txBody>
                  <a:tcPr marL="6385" marR="6385" marT="6385" marB="0" anchor="b"/>
                </a:tc>
                <a:extLst>
                  <a:ext uri="{0D108BD9-81ED-4DB2-BD59-A6C34878D82A}">
                    <a16:rowId xmlns:a16="http://schemas.microsoft.com/office/drawing/2014/main" val="10003"/>
                  </a:ext>
                </a:extLst>
              </a:tr>
              <a:tr h="312995">
                <a:tc>
                  <a:txBody>
                    <a:bodyPr/>
                    <a:lstStyle/>
                    <a:p>
                      <a:pPr marL="0" marR="0" lvl="0" indent="0" algn="l" defTabSz="914400">
                        <a:lnSpc>
                          <a:spcPct val="90000"/>
                        </a:lnSpc>
                        <a:spcBef>
                          <a:spcPts val="1000"/>
                        </a:spcBef>
                        <a:spcAft>
                          <a:spcPts val="0"/>
                        </a:spcAft>
                        <a:buClrTx/>
                        <a:buSzTx/>
                        <a:buFontTx/>
                        <a:buNone/>
                        <a:defRPr/>
                      </a:pPr>
                      <a:r>
                        <a:rPr lang="de-DE" sz="1600" b="0">
                          <a:solidFill>
                            <a:srgbClr val="67BA7F"/>
                          </a:solidFill>
                        </a:rPr>
                        <a:t>(Virtueller) </a:t>
                      </a:r>
                      <a:r>
                        <a:rPr lang="de-DE" sz="1600" b="0">
                          <a:solidFill>
                            <a:srgbClr val="004476"/>
                          </a:solidFill>
                        </a:rPr>
                        <a:t>Zuruf</a:t>
                      </a:r>
                      <a:endParaRPr sz="700" b="0">
                        <a:latin typeface="+mj-lt"/>
                      </a:endParaRPr>
                    </a:p>
                  </a:txBody>
                  <a:tcPr marL="6385" marR="6385" marT="6385" marB="0" anchor="b"/>
                </a:tc>
                <a:tc>
                  <a:txBody>
                    <a:bodyPr/>
                    <a:lstStyle/>
                    <a:p>
                      <a:pPr marL="0" marR="0" lvl="0" indent="0" algn="l" defTabSz="914400">
                        <a:lnSpc>
                          <a:spcPct val="90000"/>
                        </a:lnSpc>
                        <a:spcBef>
                          <a:spcPts val="1000"/>
                        </a:spcBef>
                        <a:spcAft>
                          <a:spcPts val="0"/>
                        </a:spcAft>
                        <a:buClrTx/>
                        <a:buSzTx/>
                        <a:buFontTx/>
                        <a:buNone/>
                        <a:defRPr/>
                      </a:pPr>
                      <a:r>
                        <a:rPr lang="de-DE" sz="1600" b="0">
                          <a:solidFill>
                            <a:srgbClr val="004476"/>
                          </a:solidFill>
                        </a:rPr>
                        <a:t>Stichwortsalat</a:t>
                      </a:r>
                      <a:r>
                        <a:rPr lang="de-DE" sz="1600" b="0" baseline="30000">
                          <a:solidFill>
                            <a:srgbClr val="004476"/>
                          </a:solidFill>
                        </a:rPr>
                        <a:t>4 </a:t>
                      </a:r>
                      <a:r>
                        <a:rPr lang="de-DE" sz="1600" b="0">
                          <a:solidFill>
                            <a:srgbClr val="004476"/>
                          </a:solidFill>
                        </a:rPr>
                        <a:t>/ </a:t>
                      </a:r>
                      <a:r>
                        <a:rPr lang="de-DE" sz="1600" b="0">
                          <a:solidFill>
                            <a:srgbClr val="00B050"/>
                          </a:solidFill>
                        </a:rPr>
                        <a:t>Glücksrad</a:t>
                      </a:r>
                      <a:endParaRPr lang="de-DE" sz="1600" b="0">
                        <a:solidFill>
                          <a:srgbClr val="004476"/>
                        </a:solidFill>
                        <a:latin typeface="+mj-lt"/>
                        <a:ea typeface="+mn-ea"/>
                        <a:cs typeface="Arial"/>
                      </a:endParaRPr>
                    </a:p>
                  </a:txBody>
                  <a:tcPr marL="6385" marR="6385" marT="6385" marB="0" anchor="b"/>
                </a:tc>
                <a:extLst>
                  <a:ext uri="{0D108BD9-81ED-4DB2-BD59-A6C34878D82A}">
                    <a16:rowId xmlns:a16="http://schemas.microsoft.com/office/drawing/2014/main" val="10004"/>
                  </a:ext>
                </a:extLst>
              </a:tr>
              <a:tr h="312995">
                <a:tc>
                  <a:txBody>
                    <a:bodyPr/>
                    <a:lstStyle/>
                    <a:p>
                      <a:pPr marL="0" marR="0" lvl="0" indent="0" algn="l" defTabSz="914400">
                        <a:lnSpc>
                          <a:spcPct val="90000"/>
                        </a:lnSpc>
                        <a:spcBef>
                          <a:spcPts val="1000"/>
                        </a:spcBef>
                        <a:spcAft>
                          <a:spcPts val="0"/>
                        </a:spcAft>
                        <a:buClrTx/>
                        <a:buSzTx/>
                        <a:buFontTx/>
                        <a:buNone/>
                        <a:defRPr/>
                      </a:pPr>
                      <a:r>
                        <a:rPr lang="de-DE" sz="1600" b="0">
                          <a:solidFill>
                            <a:srgbClr val="67BA7F"/>
                          </a:solidFill>
                        </a:rPr>
                        <a:t>(Virtueller) </a:t>
                      </a:r>
                      <a:r>
                        <a:rPr lang="de-DE" sz="1600" b="0">
                          <a:solidFill>
                            <a:srgbClr val="004476"/>
                          </a:solidFill>
                        </a:rPr>
                        <a:t>Frage-Ball </a:t>
                      </a:r>
                      <a:endParaRPr sz="700" b="0">
                        <a:latin typeface="+mj-lt"/>
                      </a:endParaRPr>
                    </a:p>
                  </a:txBody>
                  <a:tcPr marL="6385" marR="6385" marT="6385" marB="0" anchor="b"/>
                </a:tc>
                <a:tc>
                  <a:txBody>
                    <a:bodyPr/>
                    <a:lstStyle/>
                    <a:p>
                      <a:pPr marL="0" marR="0" lvl="0" indent="0" algn="l" defTabSz="914400">
                        <a:lnSpc>
                          <a:spcPct val="90000"/>
                        </a:lnSpc>
                        <a:spcBef>
                          <a:spcPts val="1000"/>
                        </a:spcBef>
                        <a:spcAft>
                          <a:spcPts val="0"/>
                        </a:spcAft>
                        <a:buClrTx/>
                        <a:buSzTx/>
                        <a:buFontTx/>
                        <a:buNone/>
                        <a:defRPr/>
                      </a:pPr>
                      <a:r>
                        <a:rPr lang="de-DE" sz="1600" b="0">
                          <a:solidFill>
                            <a:srgbClr val="67BA7F"/>
                          </a:solidFill>
                        </a:rPr>
                        <a:t>(Virtuelle)</a:t>
                      </a:r>
                      <a:r>
                        <a:rPr lang="de-DE" sz="1600" b="0">
                          <a:solidFill>
                            <a:srgbClr val="00B050"/>
                          </a:solidFill>
                        </a:rPr>
                        <a:t> </a:t>
                      </a:r>
                      <a:r>
                        <a:rPr lang="de-DE" sz="1600" b="0">
                          <a:solidFill>
                            <a:srgbClr val="004476"/>
                          </a:solidFill>
                        </a:rPr>
                        <a:t>Tempo-Thesen-Runde</a:t>
                      </a:r>
                      <a:r>
                        <a:rPr lang="de-DE" sz="1600" b="0" baseline="30000">
                          <a:solidFill>
                            <a:srgbClr val="004476"/>
                          </a:solidFill>
                        </a:rPr>
                        <a:t>2</a:t>
                      </a:r>
                      <a:endParaRPr lang="de-DE" sz="1600" b="0">
                        <a:solidFill>
                          <a:srgbClr val="004476"/>
                        </a:solidFill>
                        <a:latin typeface="+mj-lt"/>
                        <a:ea typeface="+mn-ea"/>
                        <a:cs typeface="Arial"/>
                      </a:endParaRPr>
                    </a:p>
                  </a:txBody>
                  <a:tcPr marL="6385" marR="6385" marT="6385" marB="0" anchor="b"/>
                </a:tc>
                <a:extLst>
                  <a:ext uri="{0D108BD9-81ED-4DB2-BD59-A6C34878D82A}">
                    <a16:rowId xmlns:a16="http://schemas.microsoft.com/office/drawing/2014/main" val="10005"/>
                  </a:ext>
                </a:extLst>
              </a:tr>
              <a:tr h="312995">
                <a:tc>
                  <a:txBody>
                    <a:bodyPr/>
                    <a:lstStyle/>
                    <a:p>
                      <a:pPr marL="0" marR="0" lvl="0" indent="0" algn="l" defTabSz="914400">
                        <a:lnSpc>
                          <a:spcPct val="90000"/>
                        </a:lnSpc>
                        <a:spcBef>
                          <a:spcPts val="1000"/>
                        </a:spcBef>
                        <a:spcAft>
                          <a:spcPts val="0"/>
                        </a:spcAft>
                        <a:buClrTx/>
                        <a:buSzTx/>
                        <a:buFontTx/>
                        <a:buNone/>
                        <a:defRPr/>
                      </a:pPr>
                      <a:r>
                        <a:rPr lang="de-DE" sz="1600" b="0">
                          <a:solidFill>
                            <a:srgbClr val="67BA7F"/>
                          </a:solidFill>
                        </a:rPr>
                        <a:t>(Virtuelles) </a:t>
                      </a:r>
                      <a:r>
                        <a:rPr lang="de-DE" sz="1600" b="0">
                          <a:solidFill>
                            <a:srgbClr val="004476"/>
                          </a:solidFill>
                        </a:rPr>
                        <a:t>Drehen und Wenden</a:t>
                      </a:r>
                      <a:r>
                        <a:rPr lang="de-DE" sz="1600" b="0" baseline="30000">
                          <a:solidFill>
                            <a:srgbClr val="004476"/>
                          </a:solidFill>
                        </a:rPr>
                        <a:t>2</a:t>
                      </a:r>
                      <a:endParaRPr lang="de-DE" sz="1600" b="0">
                        <a:solidFill>
                          <a:srgbClr val="004476"/>
                        </a:solidFill>
                        <a:latin typeface="+mj-lt"/>
                        <a:ea typeface="+mn-ea"/>
                        <a:cs typeface="Arial"/>
                      </a:endParaRPr>
                    </a:p>
                  </a:txBody>
                  <a:tcPr marL="6385" marR="6385" marT="6385" marB="0" anchor="b"/>
                </a:tc>
                <a:tc>
                  <a:txBody>
                    <a:bodyPr/>
                    <a:lstStyle/>
                    <a:p>
                      <a:pPr marL="0" marR="0" lvl="0" indent="0" algn="l" defTabSz="914400">
                        <a:lnSpc>
                          <a:spcPct val="90000"/>
                        </a:lnSpc>
                        <a:spcBef>
                          <a:spcPts val="1000"/>
                        </a:spcBef>
                        <a:spcAft>
                          <a:spcPts val="0"/>
                        </a:spcAft>
                        <a:buClrTx/>
                        <a:buSzTx/>
                        <a:buFontTx/>
                        <a:buNone/>
                        <a:defRPr/>
                      </a:pPr>
                      <a:r>
                        <a:rPr lang="de-DE" sz="1600" b="0">
                          <a:solidFill>
                            <a:srgbClr val="004476"/>
                          </a:solidFill>
                        </a:rPr>
                        <a:t>6 Richtige</a:t>
                      </a:r>
                      <a:r>
                        <a:rPr lang="de-DE" sz="1600" b="0" baseline="30000">
                          <a:solidFill>
                            <a:srgbClr val="004476"/>
                          </a:solidFill>
                        </a:rPr>
                        <a:t>3</a:t>
                      </a:r>
                      <a:endParaRPr sz="700" b="0">
                        <a:latin typeface="+mj-lt"/>
                      </a:endParaRPr>
                    </a:p>
                  </a:txBody>
                  <a:tcPr marL="6385" marR="6385" marT="6385" marB="0" anchor="b"/>
                </a:tc>
                <a:extLst>
                  <a:ext uri="{0D108BD9-81ED-4DB2-BD59-A6C34878D82A}">
                    <a16:rowId xmlns:a16="http://schemas.microsoft.com/office/drawing/2014/main" val="10006"/>
                  </a:ext>
                </a:extLst>
              </a:tr>
              <a:tr h="312995">
                <a:tc>
                  <a:txBody>
                    <a:bodyPr/>
                    <a:lstStyle/>
                    <a:p>
                      <a:pPr marL="0" marR="0" lvl="0" indent="0" algn="l" defTabSz="914400">
                        <a:lnSpc>
                          <a:spcPct val="90000"/>
                        </a:lnSpc>
                        <a:spcBef>
                          <a:spcPts val="1000"/>
                        </a:spcBef>
                        <a:spcAft>
                          <a:spcPts val="0"/>
                        </a:spcAft>
                        <a:buClrTx/>
                        <a:buSzTx/>
                        <a:buFontTx/>
                        <a:buNone/>
                        <a:defRPr/>
                      </a:pPr>
                      <a:r>
                        <a:rPr lang="de-DE" sz="1600" b="0">
                          <a:solidFill>
                            <a:srgbClr val="67BA7F"/>
                          </a:solidFill>
                        </a:rPr>
                        <a:t>(Virtuelle) </a:t>
                      </a:r>
                      <a:r>
                        <a:rPr lang="de-DE" sz="1600" b="0">
                          <a:solidFill>
                            <a:srgbClr val="004476"/>
                          </a:solidFill>
                        </a:rPr>
                        <a:t>Schätzfrage</a:t>
                      </a:r>
                      <a:endParaRPr sz="700" b="0">
                        <a:latin typeface="+mj-lt"/>
                      </a:endParaRPr>
                    </a:p>
                  </a:txBody>
                  <a:tcPr marL="6385" marR="6385" marT="6385" marB="0" anchor="b"/>
                </a:tc>
                <a:tc>
                  <a:txBody>
                    <a:bodyPr/>
                    <a:lstStyle/>
                    <a:p>
                      <a:pPr marL="0" marR="0" lvl="0" indent="0" algn="l" defTabSz="914400">
                        <a:lnSpc>
                          <a:spcPct val="90000"/>
                        </a:lnSpc>
                        <a:spcBef>
                          <a:spcPts val="1000"/>
                        </a:spcBef>
                        <a:spcAft>
                          <a:spcPts val="0"/>
                        </a:spcAft>
                        <a:buClrTx/>
                        <a:buSzTx/>
                        <a:buFontTx/>
                        <a:buNone/>
                        <a:defRPr/>
                      </a:pPr>
                      <a:r>
                        <a:rPr lang="de-DE" sz="1600" b="0">
                          <a:solidFill>
                            <a:srgbClr val="67BA7F"/>
                          </a:solidFill>
                        </a:rPr>
                        <a:t>Recken und Strecken</a:t>
                      </a:r>
                      <a:r>
                        <a:rPr lang="de-DE" sz="1600" b="0" baseline="30000">
                          <a:solidFill>
                            <a:srgbClr val="004476"/>
                          </a:solidFill>
                        </a:rPr>
                        <a:t>3</a:t>
                      </a:r>
                      <a:endParaRPr sz="700" b="0">
                        <a:latin typeface="+mj-lt"/>
                      </a:endParaRPr>
                    </a:p>
                  </a:txBody>
                  <a:tcPr marL="6385" marR="6385" marT="6385" marB="0" anchor="b"/>
                </a:tc>
                <a:extLst>
                  <a:ext uri="{0D108BD9-81ED-4DB2-BD59-A6C34878D82A}">
                    <a16:rowId xmlns:a16="http://schemas.microsoft.com/office/drawing/2014/main" val="10007"/>
                  </a:ext>
                </a:extLst>
              </a:tr>
              <a:tr h="312995">
                <a:tc>
                  <a:txBody>
                    <a:bodyPr/>
                    <a:lstStyle/>
                    <a:p>
                      <a:pPr marL="0" marR="0" lvl="0" indent="0" algn="l" defTabSz="914400">
                        <a:lnSpc>
                          <a:spcPct val="90000"/>
                        </a:lnSpc>
                        <a:spcBef>
                          <a:spcPts val="1000"/>
                        </a:spcBef>
                        <a:spcAft>
                          <a:spcPts val="0"/>
                        </a:spcAft>
                        <a:buClrTx/>
                        <a:buSzTx/>
                        <a:buFontTx/>
                        <a:buNone/>
                        <a:defRPr/>
                      </a:pPr>
                      <a:r>
                        <a:rPr lang="de-DE" sz="1600" b="0">
                          <a:solidFill>
                            <a:srgbClr val="67BA7F"/>
                          </a:solidFill>
                        </a:rPr>
                        <a:t>Umfragen</a:t>
                      </a:r>
                      <a:endParaRPr sz="700" b="0" i="1">
                        <a:solidFill>
                          <a:srgbClr val="67BA7F"/>
                        </a:solidFill>
                        <a:latin typeface="+mj-lt"/>
                      </a:endParaRPr>
                    </a:p>
                  </a:txBody>
                  <a:tcPr marL="6385" marR="6385" marT="6385" marB="0" anchor="b"/>
                </a:tc>
                <a:tc>
                  <a:txBody>
                    <a:bodyPr/>
                    <a:lstStyle/>
                    <a:p>
                      <a:pPr marL="0" marR="0" lvl="0" indent="0" algn="l" defTabSz="914400">
                        <a:lnSpc>
                          <a:spcPct val="90000"/>
                        </a:lnSpc>
                        <a:spcBef>
                          <a:spcPts val="1000"/>
                        </a:spcBef>
                        <a:spcAft>
                          <a:spcPts val="0"/>
                        </a:spcAft>
                        <a:buClrTx/>
                        <a:buSzTx/>
                        <a:buFontTx/>
                        <a:buNone/>
                        <a:defRPr/>
                      </a:pPr>
                      <a:r>
                        <a:rPr lang="de-DE" sz="1600" b="0" dirty="0">
                          <a:solidFill>
                            <a:srgbClr val="004476"/>
                          </a:solidFill>
                        </a:rPr>
                        <a:t>Mini Übungen (DMP)</a:t>
                      </a:r>
                      <a:r>
                        <a:rPr lang="de-DE" sz="1600" b="0" baseline="30000" dirty="0">
                          <a:solidFill>
                            <a:srgbClr val="004476"/>
                          </a:solidFill>
                        </a:rPr>
                        <a:t>3</a:t>
                      </a:r>
                      <a:endParaRPr sz="700" b="0" dirty="0">
                        <a:latin typeface="+mj-lt"/>
                      </a:endParaRPr>
                    </a:p>
                  </a:txBody>
                  <a:tcPr marL="6385" marR="6385" marT="6385" marB="0" anchor="b"/>
                </a:tc>
                <a:extLst>
                  <a:ext uri="{0D108BD9-81ED-4DB2-BD59-A6C34878D82A}">
                    <a16:rowId xmlns:a16="http://schemas.microsoft.com/office/drawing/2014/main" val="10008"/>
                  </a:ext>
                </a:extLst>
              </a:tr>
            </a:tbl>
          </a:graphicData>
        </a:graphic>
      </p:graphicFrame>
      <p:sp>
        <p:nvSpPr>
          <p:cNvPr id="7" name="TextBox 2"/>
          <p:cNvSpPr/>
          <p:nvPr/>
        </p:nvSpPr>
        <p:spPr bwMode="auto">
          <a:xfrm>
            <a:off x="6804248" y="3064956"/>
            <a:ext cx="2308575" cy="1600438"/>
          </a:xfrm>
          <a:prstGeom prst="rect">
            <a:avLst/>
          </a:prstGeom>
          <a:noFill/>
        </p:spPr>
        <p:txBody>
          <a:bodyPr wrap="square" rtlCol="0" anchor="b" anchorCtr="0">
            <a:spAutoFit/>
          </a:bodyPr>
          <a:lstStyle/>
          <a:p>
            <a:pPr algn="l">
              <a:defRPr/>
            </a:pPr>
            <a:r>
              <a:rPr lang="de-DE" sz="700" dirty="0">
                <a:cs typeface="Arial"/>
              </a:rPr>
              <a:t>[1]: Groß, H.: </a:t>
            </a:r>
            <a:r>
              <a:rPr lang="de-DE" sz="700" dirty="0" err="1">
                <a:cs typeface="Arial"/>
              </a:rPr>
              <a:t>Munterrichtsmethode</a:t>
            </a:r>
            <a:r>
              <a:rPr lang="de-DE" sz="700" dirty="0">
                <a:cs typeface="Arial"/>
              </a:rPr>
              <a:t> 45: Wir und ich. Zugriff am 07.11.2023, </a:t>
            </a:r>
            <a:r>
              <a:rPr lang="de-DE" sz="700" u="sng" dirty="0">
                <a:cs typeface="Arial"/>
                <a:hlinkClick r:id="rId3" tooltip="https://www.orbium.de/methodensammlung/munterrichtsmethode-45-wir-und-ich/"/>
              </a:rPr>
              <a:t>https://www.orbium.de/methodensammlung/munterrichtsmethode-45-wir-und-ich/</a:t>
            </a:r>
            <a:r>
              <a:rPr lang="de-DE" sz="700" dirty="0">
                <a:cs typeface="Arial"/>
              </a:rPr>
              <a:t>.</a:t>
            </a:r>
            <a:endParaRPr sz="700" dirty="0">
              <a:cs typeface="Arial"/>
            </a:endParaRPr>
          </a:p>
          <a:p>
            <a:pPr algn="l">
              <a:defRPr/>
            </a:pPr>
            <a:r>
              <a:rPr lang="de-DE" sz="700" dirty="0">
                <a:cs typeface="Arial"/>
              </a:rPr>
              <a:t>[2]: Groß, H. et al.: </a:t>
            </a:r>
            <a:r>
              <a:rPr lang="de-DE" sz="700" dirty="0" err="1">
                <a:cs typeface="Arial"/>
              </a:rPr>
              <a:t>Munterrichtsmethoden</a:t>
            </a:r>
            <a:r>
              <a:rPr lang="de-DE" sz="700" dirty="0">
                <a:cs typeface="Arial"/>
              </a:rPr>
              <a:t>: 22 aktivierende Lehrmethoden </a:t>
            </a:r>
            <a:r>
              <a:rPr lang="de-DE" sz="700" dirty="0" err="1">
                <a:cs typeface="Arial"/>
              </a:rPr>
              <a:t>für</a:t>
            </a:r>
            <a:r>
              <a:rPr lang="de-DE" sz="700" dirty="0">
                <a:cs typeface="Arial"/>
              </a:rPr>
              <a:t> die Seminarpraxis. 3. Aufl. Gert Schilling. 2011. ISBN: 978-3930816187.</a:t>
            </a:r>
            <a:endParaRPr sz="700" dirty="0">
              <a:cs typeface="Arial"/>
            </a:endParaRPr>
          </a:p>
          <a:p>
            <a:pPr algn="l">
              <a:defRPr/>
            </a:pPr>
            <a:r>
              <a:rPr lang="de-DE" sz="700" dirty="0">
                <a:cs typeface="Arial"/>
              </a:rPr>
              <a:t>[3]: Groß, H.: </a:t>
            </a:r>
            <a:r>
              <a:rPr lang="de-DE" sz="700" dirty="0" err="1">
                <a:cs typeface="Arial"/>
              </a:rPr>
              <a:t>Munterrichtsmethoden</a:t>
            </a:r>
            <a:r>
              <a:rPr lang="de-DE" sz="700" dirty="0">
                <a:cs typeface="Arial"/>
              </a:rPr>
              <a:t> digital: 22 aktivierende Lehrmethoden für Online-Seminare. Gert Schilling. 2020. ISBN:  978-3930816361.</a:t>
            </a:r>
            <a:endParaRPr sz="700" dirty="0">
              <a:cs typeface="Arial"/>
            </a:endParaRPr>
          </a:p>
          <a:p>
            <a:pPr algn="l">
              <a:defRPr/>
            </a:pPr>
            <a:r>
              <a:rPr lang="de-DE" sz="700" dirty="0">
                <a:cs typeface="Arial"/>
              </a:rPr>
              <a:t>[4]: Groß, H.: </a:t>
            </a:r>
            <a:r>
              <a:rPr lang="de-DE" sz="700" dirty="0" err="1">
                <a:cs typeface="Arial"/>
              </a:rPr>
              <a:t>Munterrichtsmethode</a:t>
            </a:r>
            <a:r>
              <a:rPr lang="de-DE" sz="700" dirty="0">
                <a:cs typeface="Arial"/>
              </a:rPr>
              <a:t> 46: Stichwortsalat. Zugriff am 07.11.2023, </a:t>
            </a:r>
            <a:r>
              <a:rPr lang="de-DE" sz="700" u="sng" dirty="0">
                <a:cs typeface="Arial"/>
                <a:hlinkClick r:id="rId4" tooltip="https://www.orbium.de/methodensammlung/munterrichtsmethode-46-stichwortsalat/"/>
              </a:rPr>
              <a:t>https://www.orbium.de/methodensammlung/munterrichtsmethode-46-stichwortsalat/</a:t>
            </a:r>
            <a:r>
              <a:rPr lang="de-DE" sz="700" dirty="0">
                <a:cs typeface="Arial"/>
              </a:rPr>
              <a:t>.</a:t>
            </a:r>
            <a:endParaRPr sz="700" dirty="0">
              <a:cs typeface="Arial"/>
            </a:endParaRPr>
          </a:p>
        </p:txBody>
      </p:sp>
      <p:sp>
        <p:nvSpPr>
          <p:cNvPr id="2" name="Textfeld 1">
            <a:extLst>
              <a:ext uri="{FF2B5EF4-FFF2-40B4-BE49-F238E27FC236}">
                <a16:creationId xmlns:a16="http://schemas.microsoft.com/office/drawing/2014/main" id="{96C10973-E5B0-BA1F-863E-2424374908AD}"/>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21.3</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6"/>
          <p:cNvSpPr>
            <a:spLocks noGrp="1"/>
          </p:cNvSpPr>
          <p:nvPr>
            <p:ph type="body" sz="half" idx="1"/>
          </p:nvPr>
        </p:nvSpPr>
        <p:spPr bwMode="auto">
          <a:xfrm>
            <a:off x="955674" y="1924050"/>
            <a:ext cx="6712669" cy="2444750"/>
          </a:xfrm>
        </p:spPr>
        <p:txBody>
          <a:bodyPr anchor="t" anchorCtr="0"/>
          <a:lstStyle/>
          <a:p>
            <a:pPr>
              <a:defRPr/>
            </a:pPr>
            <a:r>
              <a:rPr lang="de-DE"/>
              <a:t>Entwickle eine eigene Lehrmethode.</a:t>
            </a:r>
            <a:endParaRPr/>
          </a:p>
        </p:txBody>
      </p:sp>
      <p:sp>
        <p:nvSpPr>
          <p:cNvPr id="4" name="Titel 1"/>
          <p:cNvSpPr>
            <a:spLocks noGrp="1"/>
          </p:cNvSpPr>
          <p:nvPr>
            <p:ph type="title"/>
          </p:nvPr>
        </p:nvSpPr>
        <p:spPr bwMode="auto">
          <a:xfrm>
            <a:off x="476250" y="376238"/>
            <a:ext cx="8191500" cy="584039"/>
          </a:xfrm>
        </p:spPr>
        <p:txBody>
          <a:bodyPr/>
          <a:lstStyle/>
          <a:p>
            <a:pPr>
              <a:defRPr/>
            </a:pPr>
            <a:r>
              <a:rPr lang="de-DE"/>
              <a:t>Didaktische Methoden</a:t>
            </a:r>
            <a:endParaRPr/>
          </a:p>
        </p:txBody>
      </p:sp>
      <p:sp>
        <p:nvSpPr>
          <p:cNvPr id="3" name="Textplatzhalter 2"/>
          <p:cNvSpPr>
            <a:spLocks noGrp="1"/>
          </p:cNvSpPr>
          <p:nvPr>
            <p:ph type="body" sz="quarter" idx="21"/>
          </p:nvPr>
        </p:nvSpPr>
        <p:spPr bwMode="auto">
          <a:xfrm>
            <a:off x="538162" y="1452816"/>
            <a:ext cx="8191500" cy="381000"/>
          </a:xfrm>
        </p:spPr>
        <p:txBody>
          <a:bodyPr/>
          <a:lstStyle/>
          <a:p>
            <a:pPr>
              <a:defRPr/>
            </a:pPr>
            <a:r>
              <a:rPr lang="de-DE"/>
              <a:t>Schema X</a:t>
            </a:r>
            <a:endParaRPr/>
          </a:p>
        </p:txBody>
      </p:sp>
      <p:sp>
        <p:nvSpPr>
          <p:cNvPr id="6" name="Foliennummernplatzhalter 5"/>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85</a:t>
            </a:fld>
            <a:endParaRPr lang="de-DE"/>
          </a:p>
        </p:txBody>
      </p:sp>
      <p:sp>
        <p:nvSpPr>
          <p:cNvPr id="2" name="Textfeld 1">
            <a:extLst>
              <a:ext uri="{FF2B5EF4-FFF2-40B4-BE49-F238E27FC236}">
                <a16:creationId xmlns:a16="http://schemas.microsoft.com/office/drawing/2014/main" id="{4FCA941F-7528-BE72-A53E-6815F71A3235}"/>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21.4</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6"/>
          <p:cNvSpPr>
            <a:spLocks noGrp="1"/>
          </p:cNvSpPr>
          <p:nvPr>
            <p:ph type="body" sz="half" idx="1"/>
          </p:nvPr>
        </p:nvSpPr>
        <p:spPr bwMode="auto">
          <a:xfrm>
            <a:off x="955674" y="1924050"/>
            <a:ext cx="6712669" cy="2444750"/>
          </a:xfrm>
        </p:spPr>
        <p:txBody>
          <a:bodyPr anchor="t" anchorCtr="0"/>
          <a:lstStyle/>
          <a:p>
            <a:pPr>
              <a:defRPr/>
            </a:pPr>
            <a:r>
              <a:rPr lang="de-DE"/>
              <a:t>Entwickle eine eigene Lehrmethode.</a:t>
            </a:r>
            <a:endParaRPr/>
          </a:p>
        </p:txBody>
      </p:sp>
      <p:sp>
        <p:nvSpPr>
          <p:cNvPr id="4" name="Titel 1"/>
          <p:cNvSpPr>
            <a:spLocks noGrp="1"/>
          </p:cNvSpPr>
          <p:nvPr>
            <p:ph type="title"/>
          </p:nvPr>
        </p:nvSpPr>
        <p:spPr bwMode="auto">
          <a:xfrm>
            <a:off x="476250" y="376238"/>
            <a:ext cx="8191500" cy="584039"/>
          </a:xfrm>
        </p:spPr>
        <p:txBody>
          <a:bodyPr/>
          <a:lstStyle/>
          <a:p>
            <a:pPr>
              <a:defRPr/>
            </a:pPr>
            <a:r>
              <a:rPr lang="de-DE"/>
              <a:t>Didaktische Methoden</a:t>
            </a:r>
            <a:endParaRPr/>
          </a:p>
        </p:txBody>
      </p:sp>
      <p:sp>
        <p:nvSpPr>
          <p:cNvPr id="3" name="Textplatzhalter 2"/>
          <p:cNvSpPr>
            <a:spLocks noGrp="1"/>
          </p:cNvSpPr>
          <p:nvPr>
            <p:ph type="body" sz="quarter" idx="21"/>
          </p:nvPr>
        </p:nvSpPr>
        <p:spPr bwMode="auto">
          <a:xfrm>
            <a:off x="538162" y="1452816"/>
            <a:ext cx="8191500" cy="381000"/>
          </a:xfrm>
        </p:spPr>
        <p:txBody>
          <a:bodyPr/>
          <a:lstStyle/>
          <a:p>
            <a:pPr>
              <a:defRPr/>
            </a:pPr>
            <a:r>
              <a:rPr lang="de-DE"/>
              <a:t>Schema X</a:t>
            </a:r>
            <a:endParaRPr/>
          </a:p>
        </p:txBody>
      </p:sp>
      <p:sp>
        <p:nvSpPr>
          <p:cNvPr id="6" name="Foliennummernplatzhalter 5"/>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86</a:t>
            </a:fld>
            <a:endParaRPr lang="de-DE"/>
          </a:p>
        </p:txBody>
      </p:sp>
      <p:sp>
        <p:nvSpPr>
          <p:cNvPr id="2" name="Textfeld 1">
            <a:extLst>
              <a:ext uri="{FF2B5EF4-FFF2-40B4-BE49-F238E27FC236}">
                <a16:creationId xmlns:a16="http://schemas.microsoft.com/office/drawing/2014/main" id="{4FCA941F-7528-BE72-A53E-6815F71A3235}"/>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21.5</a:t>
            </a:r>
          </a:p>
        </p:txBody>
      </p:sp>
      <p:sp>
        <p:nvSpPr>
          <p:cNvPr id="7" name="Rechteck: abgerundete Ecken 6">
            <a:extLst>
              <a:ext uri="{FF2B5EF4-FFF2-40B4-BE49-F238E27FC236}">
                <a16:creationId xmlns:a16="http://schemas.microsoft.com/office/drawing/2014/main" id="{44865BF1-64BB-A631-0EB5-DF0CE3FD64B1}"/>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8" name="Rechteck: abgerundete Ecken 7">
            <a:extLst>
              <a:ext uri="{FF2B5EF4-FFF2-40B4-BE49-F238E27FC236}">
                <a16:creationId xmlns:a16="http://schemas.microsoft.com/office/drawing/2014/main" id="{3743EB55-2703-06A0-A1BC-27D1296FD7DB}"/>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a:solidFill>
                  <a:srgbClr val="00B050"/>
                </a:solidFill>
                <a:effectLst/>
                <a:latin typeface="Calibri" panose="020F0502020204030204" pitchFamily="34" charset="0"/>
              </a:rPr>
              <a:t>Methodenentwicklung (Schema X)</a:t>
            </a:r>
            <a:br>
              <a:rPr lang="de-DE" sz="1800" b="0" i="0" u="none" strike="noStrike">
                <a:solidFill>
                  <a:srgbClr val="00B050"/>
                </a:solidFill>
                <a:effectLst/>
                <a:latin typeface="Calibri" panose="020F0502020204030204" pitchFamily="34" charset="0"/>
              </a:rPr>
            </a:br>
            <a:r>
              <a:rPr lang="de-DE" sz="1800" b="0" i="0" u="none" strike="noStrike">
                <a:solidFill>
                  <a:srgbClr val="00B050"/>
                </a:solidFill>
                <a:effectLst/>
                <a:latin typeface="Calibri" panose="020F0502020204030204" pitchFamily="34" charset="0"/>
              </a:rPr>
              <a:t>2/3 TN Gruppenarbeit BR</a:t>
            </a:r>
            <a:r>
              <a:rPr lang="de-DE" sz="105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211118186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6"/>
          <p:cNvSpPr>
            <a:spLocks noGrp="1"/>
          </p:cNvSpPr>
          <p:nvPr>
            <p:ph type="body" sz="half" idx="1"/>
          </p:nvPr>
        </p:nvSpPr>
        <p:spPr bwMode="auto">
          <a:xfrm>
            <a:off x="955674" y="1924050"/>
            <a:ext cx="6712669" cy="2444750"/>
          </a:xfrm>
        </p:spPr>
        <p:txBody>
          <a:bodyPr anchor="t" anchorCtr="0"/>
          <a:lstStyle/>
          <a:p>
            <a:pPr>
              <a:defRPr/>
            </a:pPr>
            <a:r>
              <a:rPr lang="de-DE"/>
              <a:t>Entwickle eine eigene Lehrmethode.</a:t>
            </a:r>
            <a:endParaRPr/>
          </a:p>
        </p:txBody>
      </p:sp>
      <p:sp>
        <p:nvSpPr>
          <p:cNvPr id="4" name="Titel 1"/>
          <p:cNvSpPr>
            <a:spLocks noGrp="1"/>
          </p:cNvSpPr>
          <p:nvPr>
            <p:ph type="title"/>
          </p:nvPr>
        </p:nvSpPr>
        <p:spPr bwMode="auto">
          <a:xfrm>
            <a:off x="476250" y="376238"/>
            <a:ext cx="8191500" cy="584039"/>
          </a:xfrm>
        </p:spPr>
        <p:txBody>
          <a:bodyPr/>
          <a:lstStyle/>
          <a:p>
            <a:pPr>
              <a:defRPr/>
            </a:pPr>
            <a:r>
              <a:rPr lang="de-DE"/>
              <a:t>Didaktische Methoden</a:t>
            </a:r>
            <a:endParaRPr/>
          </a:p>
        </p:txBody>
      </p:sp>
      <p:sp>
        <p:nvSpPr>
          <p:cNvPr id="3" name="Textplatzhalter 2"/>
          <p:cNvSpPr>
            <a:spLocks noGrp="1"/>
          </p:cNvSpPr>
          <p:nvPr>
            <p:ph type="body" sz="quarter" idx="21"/>
          </p:nvPr>
        </p:nvSpPr>
        <p:spPr bwMode="auto">
          <a:xfrm>
            <a:off x="538162" y="1452816"/>
            <a:ext cx="8191500" cy="381000"/>
          </a:xfrm>
        </p:spPr>
        <p:txBody>
          <a:bodyPr/>
          <a:lstStyle/>
          <a:p>
            <a:pPr>
              <a:defRPr/>
            </a:pPr>
            <a:r>
              <a:rPr lang="de-DE"/>
              <a:t>Schema X</a:t>
            </a:r>
            <a:endParaRPr/>
          </a:p>
        </p:txBody>
      </p:sp>
      <p:sp>
        <p:nvSpPr>
          <p:cNvPr id="6" name="Foliennummernplatzhalter 5"/>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87</a:t>
            </a:fld>
            <a:endParaRPr lang="de-DE"/>
          </a:p>
        </p:txBody>
      </p:sp>
      <p:sp>
        <p:nvSpPr>
          <p:cNvPr id="2" name="Textfeld 1">
            <a:extLst>
              <a:ext uri="{FF2B5EF4-FFF2-40B4-BE49-F238E27FC236}">
                <a16:creationId xmlns:a16="http://schemas.microsoft.com/office/drawing/2014/main" id="{4FCA941F-7528-BE72-A53E-6815F71A3235}"/>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21.6</a:t>
            </a:r>
          </a:p>
        </p:txBody>
      </p:sp>
      <p:sp>
        <p:nvSpPr>
          <p:cNvPr id="7" name="Rechteck: abgerundete Ecken 6">
            <a:extLst>
              <a:ext uri="{FF2B5EF4-FFF2-40B4-BE49-F238E27FC236}">
                <a16:creationId xmlns:a16="http://schemas.microsoft.com/office/drawing/2014/main" id="{7A17638E-2EE2-4FC9-3159-303F7252A457}"/>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8" name="Rechteck: abgerundete Ecken 7">
            <a:extLst>
              <a:ext uri="{FF2B5EF4-FFF2-40B4-BE49-F238E27FC236}">
                <a16:creationId xmlns:a16="http://schemas.microsoft.com/office/drawing/2014/main" id="{7770D884-7CEC-023E-CCFD-DBE2D6665561}"/>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dirty="0">
                <a:solidFill>
                  <a:srgbClr val="00B050"/>
                </a:solidFill>
                <a:effectLst/>
                <a:latin typeface="Calibri" panose="020F0502020204030204" pitchFamily="34" charset="0"/>
              </a:rPr>
              <a:t>Methodenentwicklung (Schema X)</a:t>
            </a:r>
            <a:br>
              <a:rPr lang="de-DE" sz="1800" b="0" i="0" u="none" strike="noStrike" dirty="0">
                <a:solidFill>
                  <a:srgbClr val="00B050"/>
                </a:solidFill>
                <a:effectLst/>
                <a:latin typeface="Calibri" panose="020F0502020204030204" pitchFamily="34" charset="0"/>
              </a:rPr>
            </a:br>
            <a:r>
              <a:rPr lang="de-DE" sz="1800" b="0" i="0" u="none" strike="noStrike" dirty="0">
                <a:solidFill>
                  <a:srgbClr val="00B050"/>
                </a:solidFill>
                <a:effectLst/>
                <a:latin typeface="Calibri" panose="020F0502020204030204" pitchFamily="34" charset="0"/>
              </a:rPr>
              <a:t>3/3 TN stellen vor</a:t>
            </a:r>
            <a:r>
              <a:rPr lang="de-DE" sz="1050" dirty="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126013513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Foliennummernplatzhalter 1"/>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88</a:t>
            </a:fld>
            <a:endParaRPr lang="de-DE"/>
          </a:p>
        </p:txBody>
      </p:sp>
      <p:sp>
        <p:nvSpPr>
          <p:cNvPr id="4" name="Titel 1"/>
          <p:cNvSpPr>
            <a:spLocks noGrp="1"/>
          </p:cNvSpPr>
          <p:nvPr>
            <p:ph type="title"/>
          </p:nvPr>
        </p:nvSpPr>
        <p:spPr bwMode="auto">
          <a:xfrm>
            <a:off x="915644" y="3685598"/>
            <a:ext cx="8191500" cy="974384"/>
          </a:xfrm>
        </p:spPr>
        <p:txBody>
          <a:bodyPr>
            <a:normAutofit fontScale="90000"/>
          </a:bodyPr>
          <a:lstStyle/>
          <a:p>
            <a:pPr>
              <a:defRPr/>
            </a:pPr>
            <a:r>
              <a:rPr lang="de-DE"/>
              <a:t>Evaluation, Feedback und Verabschiedung</a:t>
            </a:r>
            <a:endParaRPr/>
          </a:p>
        </p:txBody>
      </p:sp>
      <p:sp>
        <p:nvSpPr>
          <p:cNvPr id="3" name="Textfeld 2">
            <a:extLst>
              <a:ext uri="{FF2B5EF4-FFF2-40B4-BE49-F238E27FC236}">
                <a16:creationId xmlns:a16="http://schemas.microsoft.com/office/drawing/2014/main" id="{C79E32EA-D95E-2F5D-C0EF-C835A918709B}"/>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22.1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a:xfrm>
            <a:off x="476250" y="376238"/>
            <a:ext cx="8191500" cy="584039"/>
          </a:xfrm>
        </p:spPr>
        <p:txBody>
          <a:bodyPr/>
          <a:lstStyle/>
          <a:p>
            <a:pPr>
              <a:defRPr/>
            </a:pPr>
            <a:r>
              <a:rPr lang="de-DE"/>
              <a:t>Tagesplan</a:t>
            </a:r>
            <a:endParaRPr/>
          </a:p>
        </p:txBody>
      </p:sp>
      <p:sp>
        <p:nvSpPr>
          <p:cNvPr id="5"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8</a:t>
            </a:fld>
            <a:endParaRPr lang="de-DE"/>
          </a:p>
        </p:txBody>
      </p:sp>
      <p:pic>
        <p:nvPicPr>
          <p:cNvPr id="6" name="Inhaltsplatzhalter 12"/>
          <p:cNvPicPr>
            <a:picLocks noGrp="1" noChangeAspect="1"/>
          </p:cNvPicPr>
          <p:nvPr>
            <p:ph idx="4294967295"/>
          </p:nvPr>
        </p:nvPicPr>
        <p:blipFill>
          <a:blip r:embed="rId3"/>
          <a:srcRect l="5642" t="5238" r="9710" b="8676"/>
          <a:stretch/>
        </p:blipFill>
        <p:spPr bwMode="auto">
          <a:xfrm>
            <a:off x="3635896" y="555526"/>
            <a:ext cx="5400675" cy="4121150"/>
          </a:xfrm>
          <a:prstGeom prst="rect">
            <a:avLst/>
          </a:prstGeom>
        </p:spPr>
      </p:pic>
      <p:sp>
        <p:nvSpPr>
          <p:cNvPr id="2" name="Textplatzhalter 1"/>
          <p:cNvSpPr txBox="1"/>
          <p:nvPr/>
        </p:nvSpPr>
        <p:spPr bwMode="auto">
          <a:xfrm>
            <a:off x="444209" y="1851670"/>
            <a:ext cx="1152128" cy="2232248"/>
          </a:xfrm>
          <a:prstGeom prst="rect">
            <a:avLst/>
          </a:prstGeom>
        </p:spPr>
        <p:txBody>
          <a:bodyPr/>
          <a:lstStyle>
            <a:lvl1pPr marL="0" marR="0" indent="0" algn="l" defTabSz="309563">
              <a:lnSpc>
                <a:spcPct val="100000"/>
              </a:lnSpc>
              <a:spcBef>
                <a:spcPts val="0"/>
              </a:spcBef>
              <a:spcAft>
                <a:spcPts val="0"/>
              </a:spcAft>
              <a:buClrTx/>
              <a:buSzTx/>
              <a:buFontTx/>
              <a:buNone/>
              <a:defRPr sz="1750" b="0" i="0" u="none" strike="noStrike" cap="none" spc="0">
                <a:solidFill>
                  <a:srgbClr val="C63B87"/>
                </a:solidFill>
                <a:latin typeface="+mj-lt"/>
                <a:ea typeface="+mj-ea"/>
                <a:cs typeface="+mj-cs"/>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a:lstStyle>
          <a:p>
            <a:pPr algn="r">
              <a:lnSpc>
                <a:spcPct val="150000"/>
              </a:lnSpc>
              <a:defRPr/>
            </a:pPr>
            <a:r>
              <a:rPr lang="de-DE" b="1"/>
              <a:t>      09:00</a:t>
            </a:r>
            <a:endParaRPr/>
          </a:p>
          <a:p>
            <a:pPr algn="r">
              <a:lnSpc>
                <a:spcPct val="150000"/>
              </a:lnSpc>
              <a:defRPr/>
            </a:pPr>
            <a:r>
              <a:rPr lang="de-DE"/>
              <a:t>ca. </a:t>
            </a:r>
            <a:r>
              <a:rPr lang="de-DE" b="1"/>
              <a:t>10:30</a:t>
            </a:r>
            <a:endParaRPr/>
          </a:p>
          <a:p>
            <a:pPr algn="r">
              <a:lnSpc>
                <a:spcPct val="150000"/>
              </a:lnSpc>
              <a:defRPr/>
            </a:pPr>
            <a:r>
              <a:rPr lang="de-DE"/>
              <a:t>ca. </a:t>
            </a:r>
            <a:r>
              <a:rPr lang="de-DE" b="1"/>
              <a:t>12:00</a:t>
            </a:r>
            <a:endParaRPr/>
          </a:p>
          <a:p>
            <a:pPr algn="r">
              <a:lnSpc>
                <a:spcPct val="150000"/>
              </a:lnSpc>
              <a:defRPr/>
            </a:pPr>
            <a:r>
              <a:rPr lang="de-DE"/>
              <a:t>ca. </a:t>
            </a:r>
            <a:r>
              <a:rPr lang="de-DE" b="1"/>
              <a:t>14:00</a:t>
            </a:r>
            <a:endParaRPr/>
          </a:p>
          <a:p>
            <a:pPr algn="r">
              <a:lnSpc>
                <a:spcPct val="150000"/>
              </a:lnSpc>
              <a:defRPr/>
            </a:pPr>
            <a:r>
              <a:rPr lang="de-DE" b="1"/>
              <a:t>      16:30</a:t>
            </a:r>
            <a:endParaRPr/>
          </a:p>
        </p:txBody>
      </p:sp>
      <p:sp>
        <p:nvSpPr>
          <p:cNvPr id="3" name="Textplatzhalter 1"/>
          <p:cNvSpPr txBox="1"/>
          <p:nvPr/>
        </p:nvSpPr>
        <p:spPr bwMode="auto">
          <a:xfrm>
            <a:off x="1680386" y="1851670"/>
            <a:ext cx="1811492" cy="2232248"/>
          </a:xfrm>
          <a:prstGeom prst="rect">
            <a:avLst/>
          </a:prstGeom>
        </p:spPr>
        <p:txBody>
          <a:bodyPr/>
          <a:lstStyle>
            <a:lvl1pPr marL="0" marR="0" indent="0" algn="l" defTabSz="309563">
              <a:lnSpc>
                <a:spcPct val="100000"/>
              </a:lnSpc>
              <a:spcBef>
                <a:spcPts val="0"/>
              </a:spcBef>
              <a:spcAft>
                <a:spcPts val="0"/>
              </a:spcAft>
              <a:buClrTx/>
              <a:buSzTx/>
              <a:buFontTx/>
              <a:buNone/>
              <a:defRPr sz="1750" b="0" i="0" u="none" strike="noStrike" cap="none" spc="0">
                <a:solidFill>
                  <a:srgbClr val="C63B87"/>
                </a:solidFill>
                <a:latin typeface="+mj-lt"/>
                <a:ea typeface="+mj-ea"/>
                <a:cs typeface="+mj-cs"/>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a:lstStyle>
          <a:p>
            <a:pPr>
              <a:lnSpc>
                <a:spcPct val="150000"/>
              </a:lnSpc>
              <a:defRPr/>
            </a:pPr>
            <a:r>
              <a:rPr lang="de-DE" dirty="0">
                <a:solidFill>
                  <a:srgbClr val="5E5E5E"/>
                </a:solidFill>
              </a:rPr>
              <a:t>Beginn</a:t>
            </a:r>
            <a:endParaRPr dirty="0"/>
          </a:p>
          <a:p>
            <a:pPr>
              <a:lnSpc>
                <a:spcPct val="150000"/>
              </a:lnSpc>
              <a:defRPr/>
            </a:pPr>
            <a:r>
              <a:rPr lang="de-DE" dirty="0">
                <a:solidFill>
                  <a:srgbClr val="5E5E5E"/>
                </a:solidFill>
              </a:rPr>
              <a:t>Kaffeepause</a:t>
            </a:r>
            <a:endParaRPr dirty="0"/>
          </a:p>
          <a:p>
            <a:pPr>
              <a:lnSpc>
                <a:spcPct val="150000"/>
              </a:lnSpc>
              <a:defRPr/>
            </a:pPr>
            <a:r>
              <a:rPr lang="de-DE" dirty="0">
                <a:solidFill>
                  <a:srgbClr val="5E5E5E"/>
                </a:solidFill>
              </a:rPr>
              <a:t>Mittagspause</a:t>
            </a:r>
            <a:endParaRPr dirty="0"/>
          </a:p>
          <a:p>
            <a:pPr>
              <a:lnSpc>
                <a:spcPct val="150000"/>
              </a:lnSpc>
              <a:defRPr/>
            </a:pPr>
            <a:r>
              <a:rPr lang="de-DE" dirty="0">
                <a:solidFill>
                  <a:srgbClr val="5E5E5E"/>
                </a:solidFill>
              </a:rPr>
              <a:t>Kaffeepause</a:t>
            </a:r>
            <a:endParaRPr dirty="0"/>
          </a:p>
          <a:p>
            <a:pPr>
              <a:lnSpc>
                <a:spcPct val="150000"/>
              </a:lnSpc>
              <a:defRPr/>
            </a:pPr>
            <a:r>
              <a:rPr lang="de-DE" dirty="0">
                <a:solidFill>
                  <a:srgbClr val="5E5E5E"/>
                </a:solidFill>
              </a:rPr>
              <a:t>Abschluss</a:t>
            </a:r>
            <a:endParaRPr dirty="0"/>
          </a:p>
        </p:txBody>
      </p:sp>
      <p:sp>
        <p:nvSpPr>
          <p:cNvPr id="7" name="Textfeld 6">
            <a:extLst>
              <a:ext uri="{FF2B5EF4-FFF2-40B4-BE49-F238E27FC236}">
                <a16:creationId xmlns:a16="http://schemas.microsoft.com/office/drawing/2014/main" id="{351AF4FA-667B-1C31-EE15-7C1413E8C489}"/>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14.8</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5996" y="1924050"/>
            <a:ext cx="3640237" cy="2735932"/>
          </a:xfrm>
        </p:spPr>
        <p:txBody>
          <a:bodyPr numCol="1" spcCol="720000">
            <a:noAutofit/>
          </a:bodyPr>
          <a:lstStyle/>
          <a:p>
            <a:pPr>
              <a:defRPr/>
            </a:pPr>
            <a:endParaRPr dirty="0"/>
          </a:p>
        </p:txBody>
      </p:sp>
      <p:sp>
        <p:nvSpPr>
          <p:cNvPr id="4" name="Titel 2"/>
          <p:cNvSpPr>
            <a:spLocks noGrp="1"/>
          </p:cNvSpPr>
          <p:nvPr>
            <p:ph type="title"/>
          </p:nvPr>
        </p:nvSpPr>
        <p:spPr bwMode="auto">
          <a:xfrm>
            <a:off x="476250" y="376238"/>
            <a:ext cx="8191500" cy="584039"/>
          </a:xfrm>
        </p:spPr>
        <p:txBody>
          <a:bodyPr/>
          <a:lstStyle/>
          <a:p>
            <a:pPr>
              <a:defRPr/>
            </a:pPr>
            <a:r>
              <a:rPr lang="de-DE"/>
              <a:t>  Evaluation vs Feedback</a:t>
            </a:r>
            <a:endParaRPr/>
          </a:p>
        </p:txBody>
      </p:sp>
      <p:sp>
        <p:nvSpPr>
          <p:cNvPr id="8" name="Textplatzhalter 7"/>
          <p:cNvSpPr>
            <a:spLocks noGrp="1"/>
          </p:cNvSpPr>
          <p:nvPr>
            <p:ph type="body" sz="quarter" idx="21"/>
          </p:nvPr>
        </p:nvSpPr>
        <p:spPr bwMode="auto">
          <a:xfrm>
            <a:off x="538162" y="1452816"/>
            <a:ext cx="8191500" cy="381000"/>
          </a:xfrm>
        </p:spPr>
        <p:txBody>
          <a:bodyPr/>
          <a:lstStyle/>
          <a:p>
            <a:pPr>
              <a:defRPr/>
            </a:pPr>
            <a:r>
              <a:rPr lang="de-DE"/>
              <a:t>Evaluation</a:t>
            </a:r>
            <a:endParaRPr/>
          </a:p>
        </p:txBody>
      </p:sp>
      <p:sp>
        <p:nvSpPr>
          <p:cNvPr id="6"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89</a:t>
            </a:fld>
            <a:endParaRPr lang="de-DE"/>
          </a:p>
        </p:txBody>
      </p:sp>
      <p:sp>
        <p:nvSpPr>
          <p:cNvPr id="9" name="Textplatzhalter 7"/>
          <p:cNvSpPr txBox="1"/>
          <p:nvPr/>
        </p:nvSpPr>
        <p:spPr bwMode="auto">
          <a:xfrm>
            <a:off x="4965601" y="1452816"/>
            <a:ext cx="3640237" cy="381000"/>
          </a:xfrm>
          <a:prstGeom prst="rect">
            <a:avLst/>
          </a:prstGeom>
        </p:spPr>
        <p:txBody>
          <a:bodyPr/>
          <a:lstStyle>
            <a:lvl1pPr marL="0" marR="0" indent="0" algn="l" defTabSz="309563">
              <a:lnSpc>
                <a:spcPct val="100000"/>
              </a:lnSpc>
              <a:spcBef>
                <a:spcPts val="0"/>
              </a:spcBef>
              <a:spcAft>
                <a:spcPts val="0"/>
              </a:spcAft>
              <a:buClrTx/>
              <a:buSzTx/>
              <a:buFontTx/>
              <a:buNone/>
              <a:defRPr sz="1800" b="0" i="0" u="none" strike="noStrike" cap="none" spc="0">
                <a:solidFill>
                  <a:srgbClr val="C63B87"/>
                </a:solidFill>
                <a:latin typeface="+mj-lt"/>
                <a:ea typeface="Helvetica Neue"/>
                <a:cs typeface="Helvetica Neue"/>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a:lstStyle>
          <a:p>
            <a:pPr>
              <a:defRPr/>
            </a:pPr>
            <a:r>
              <a:rPr lang="de-DE"/>
              <a:t>Feedback</a:t>
            </a:r>
            <a:endParaRPr/>
          </a:p>
        </p:txBody>
      </p:sp>
      <p:sp>
        <p:nvSpPr>
          <p:cNvPr id="11" name="Textfeld 10"/>
          <p:cNvSpPr txBox="1"/>
          <p:nvPr/>
        </p:nvSpPr>
        <p:spPr bwMode="auto">
          <a:xfrm>
            <a:off x="5383114" y="1924050"/>
            <a:ext cx="3222724" cy="2100575"/>
          </a:xfrm>
          <a:prstGeom prst="rect">
            <a:avLst/>
          </a:prstGeom>
        </p:spPr>
        <p:txBody>
          <a:bodyPr numCol="1" spcCol="720000">
            <a:noAutofit/>
          </a:bodyPr>
          <a:lstStyle>
            <a:lvl1pPr marL="209550" indent="-209550" algn="l" defTabSz="914400">
              <a:spcBef>
                <a:spcPts val="900"/>
              </a:spcBef>
              <a:buClr>
                <a:srgbClr val="C53B86"/>
              </a:buClr>
              <a:buSzPct val="100000"/>
              <a:buChar char="•"/>
              <a:defRPr sz="1800"/>
            </a:lvl1pPr>
            <a:lvl2pPr marL="630555" indent="-335280" algn="l" defTabSz="914400">
              <a:spcBef>
                <a:spcPts val="900"/>
              </a:spcBef>
              <a:buClr>
                <a:srgbClr val="C53B86"/>
              </a:buClr>
              <a:buSzPct val="100000"/>
              <a:buChar char="•"/>
              <a:defRPr sz="1800"/>
            </a:lvl2pPr>
            <a:lvl3pPr marL="628650" indent="-209550" algn="l" defTabSz="914400">
              <a:spcBef>
                <a:spcPts val="900"/>
              </a:spcBef>
              <a:buClr>
                <a:srgbClr val="C53B86"/>
              </a:buClr>
              <a:buSzPct val="100000"/>
              <a:buChar char="•"/>
              <a:defRPr sz="1800"/>
            </a:lvl3pPr>
            <a:lvl4pPr marL="838200" indent="-209550" algn="l" defTabSz="914400">
              <a:spcBef>
                <a:spcPts val="900"/>
              </a:spcBef>
              <a:buClr>
                <a:srgbClr val="C53B86"/>
              </a:buClr>
              <a:buSzPct val="100000"/>
              <a:buChar char="•"/>
              <a:defRPr sz="1800"/>
            </a:lvl4pPr>
            <a:lvl5pPr marL="1047750" indent="-209550" algn="l" defTabSz="914400">
              <a:spcBef>
                <a:spcPts val="900"/>
              </a:spcBef>
              <a:buClr>
                <a:srgbClr val="C53B86"/>
              </a:buClr>
              <a:buSzPct val="100000"/>
              <a:buChar char="•"/>
              <a:defRPr sz="1800"/>
            </a:lvl5pPr>
            <a:lvl6pPr marL="1257300" indent="-209550" algn="l" defTabSz="914400">
              <a:spcBef>
                <a:spcPts val="900"/>
              </a:spcBef>
              <a:buClr>
                <a:srgbClr val="C53B86"/>
              </a:buClr>
              <a:buSzPct val="100000"/>
              <a:buChar char="•"/>
              <a:defRPr sz="1800"/>
            </a:lvl6pPr>
            <a:lvl7pPr marL="1466849" indent="-209550" algn="l" defTabSz="914400">
              <a:spcBef>
                <a:spcPts val="900"/>
              </a:spcBef>
              <a:buClr>
                <a:srgbClr val="C53B86"/>
              </a:buClr>
              <a:buSzPct val="100000"/>
              <a:buChar char="•"/>
              <a:defRPr sz="1800"/>
            </a:lvl7pPr>
            <a:lvl8pPr marL="1676400" indent="-209550" algn="l" defTabSz="914400">
              <a:spcBef>
                <a:spcPts val="900"/>
              </a:spcBef>
              <a:buClr>
                <a:srgbClr val="C53B86"/>
              </a:buClr>
              <a:buSzPct val="100000"/>
              <a:buChar char="•"/>
              <a:defRPr sz="1800"/>
            </a:lvl8pPr>
            <a:lvl9pPr marL="1885950" indent="-209550" algn="l" defTabSz="914400">
              <a:spcBef>
                <a:spcPts val="900"/>
              </a:spcBef>
              <a:buClr>
                <a:srgbClr val="C53B86"/>
              </a:buClr>
              <a:buSzPct val="100000"/>
              <a:buChar char="•"/>
              <a:defRPr sz="1800"/>
            </a:lvl9pPr>
          </a:lstStyle>
          <a:p>
            <a:pPr>
              <a:defRPr/>
            </a:pPr>
            <a:endParaRPr dirty="0"/>
          </a:p>
        </p:txBody>
      </p:sp>
      <p:sp>
        <p:nvSpPr>
          <p:cNvPr id="2" name="Textfeld 1">
            <a:extLst>
              <a:ext uri="{FF2B5EF4-FFF2-40B4-BE49-F238E27FC236}">
                <a16:creationId xmlns:a16="http://schemas.microsoft.com/office/drawing/2014/main" id="{09BD5D0A-9954-39A9-72AA-7D3DE5A9E732}"/>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22.2</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5996" y="1924050"/>
            <a:ext cx="3640237" cy="2735932"/>
          </a:xfrm>
        </p:spPr>
        <p:txBody>
          <a:bodyPr numCol="1" spcCol="720000">
            <a:noAutofit/>
          </a:bodyPr>
          <a:lstStyle/>
          <a:p>
            <a:pPr>
              <a:defRPr/>
            </a:pPr>
            <a:r>
              <a:rPr lang="de-DE"/>
              <a:t>Objektives Instrument</a:t>
            </a:r>
            <a:endParaRPr/>
          </a:p>
          <a:p>
            <a:pPr>
              <a:defRPr/>
            </a:pPr>
            <a:r>
              <a:rPr lang="de-DE"/>
              <a:t>Freiwilligkeit kann ggf. eingeschränkt werden</a:t>
            </a:r>
            <a:endParaRPr/>
          </a:p>
          <a:p>
            <a:pPr>
              <a:defRPr/>
            </a:pPr>
            <a:r>
              <a:rPr lang="de-DE"/>
              <a:t>Messung bestimmter Aspekte (insb. zur Qualitätssicherung)</a:t>
            </a:r>
            <a:endParaRPr/>
          </a:p>
          <a:p>
            <a:pPr>
              <a:defRPr/>
            </a:pPr>
            <a:r>
              <a:rPr lang="de-DE"/>
              <a:t>Interne vs. externe Evaluation </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a:t>  Evaluation vs Feedback</a:t>
            </a:r>
            <a:endParaRPr/>
          </a:p>
        </p:txBody>
      </p:sp>
      <p:sp>
        <p:nvSpPr>
          <p:cNvPr id="8" name="Textplatzhalter 7"/>
          <p:cNvSpPr>
            <a:spLocks noGrp="1"/>
          </p:cNvSpPr>
          <p:nvPr>
            <p:ph type="body" sz="quarter" idx="21"/>
          </p:nvPr>
        </p:nvSpPr>
        <p:spPr bwMode="auto">
          <a:xfrm>
            <a:off x="538162" y="1452816"/>
            <a:ext cx="8191500" cy="381000"/>
          </a:xfrm>
        </p:spPr>
        <p:txBody>
          <a:bodyPr/>
          <a:lstStyle/>
          <a:p>
            <a:pPr>
              <a:defRPr/>
            </a:pPr>
            <a:r>
              <a:rPr lang="de-DE"/>
              <a:t>Evaluation</a:t>
            </a:r>
            <a:endParaRPr/>
          </a:p>
        </p:txBody>
      </p:sp>
      <p:sp>
        <p:nvSpPr>
          <p:cNvPr id="6"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90</a:t>
            </a:fld>
            <a:endParaRPr lang="de-DE"/>
          </a:p>
        </p:txBody>
      </p:sp>
      <p:sp>
        <p:nvSpPr>
          <p:cNvPr id="9" name="Textplatzhalter 7"/>
          <p:cNvSpPr txBox="1"/>
          <p:nvPr/>
        </p:nvSpPr>
        <p:spPr bwMode="auto">
          <a:xfrm>
            <a:off x="4965601" y="1452816"/>
            <a:ext cx="3640237" cy="381000"/>
          </a:xfrm>
          <a:prstGeom prst="rect">
            <a:avLst/>
          </a:prstGeom>
        </p:spPr>
        <p:txBody>
          <a:bodyPr/>
          <a:lstStyle>
            <a:lvl1pPr marL="0" marR="0" indent="0" algn="l" defTabSz="309563">
              <a:lnSpc>
                <a:spcPct val="100000"/>
              </a:lnSpc>
              <a:spcBef>
                <a:spcPts val="0"/>
              </a:spcBef>
              <a:spcAft>
                <a:spcPts val="0"/>
              </a:spcAft>
              <a:buClrTx/>
              <a:buSzTx/>
              <a:buFontTx/>
              <a:buNone/>
              <a:defRPr sz="1800" b="0" i="0" u="none" strike="noStrike" cap="none" spc="0">
                <a:solidFill>
                  <a:srgbClr val="C63B87"/>
                </a:solidFill>
                <a:latin typeface="+mj-lt"/>
                <a:ea typeface="Helvetica Neue"/>
                <a:cs typeface="Helvetica Neue"/>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a:lstStyle>
          <a:p>
            <a:pPr>
              <a:defRPr/>
            </a:pPr>
            <a:r>
              <a:rPr lang="de-DE"/>
              <a:t>Feedback</a:t>
            </a:r>
            <a:endParaRPr/>
          </a:p>
        </p:txBody>
      </p:sp>
      <p:sp>
        <p:nvSpPr>
          <p:cNvPr id="11" name="Textfeld 10"/>
          <p:cNvSpPr txBox="1"/>
          <p:nvPr/>
        </p:nvSpPr>
        <p:spPr bwMode="auto">
          <a:xfrm>
            <a:off x="5383114" y="1924050"/>
            <a:ext cx="3222724" cy="2100575"/>
          </a:xfrm>
          <a:prstGeom prst="rect">
            <a:avLst/>
          </a:prstGeom>
        </p:spPr>
        <p:txBody>
          <a:bodyPr numCol="1" spcCol="720000">
            <a:noAutofit/>
          </a:bodyPr>
          <a:lstStyle>
            <a:lvl1pPr marL="209550" indent="-209550" algn="l" defTabSz="914400">
              <a:spcBef>
                <a:spcPts val="900"/>
              </a:spcBef>
              <a:buClr>
                <a:srgbClr val="C53B86"/>
              </a:buClr>
              <a:buSzPct val="100000"/>
              <a:buChar char="•"/>
              <a:defRPr sz="1800"/>
            </a:lvl1pPr>
            <a:lvl2pPr marL="630555" indent="-335280" algn="l" defTabSz="914400">
              <a:spcBef>
                <a:spcPts val="900"/>
              </a:spcBef>
              <a:buClr>
                <a:srgbClr val="C53B86"/>
              </a:buClr>
              <a:buSzPct val="100000"/>
              <a:buChar char="•"/>
              <a:defRPr sz="1800"/>
            </a:lvl2pPr>
            <a:lvl3pPr marL="628650" indent="-209550" algn="l" defTabSz="914400">
              <a:spcBef>
                <a:spcPts val="900"/>
              </a:spcBef>
              <a:buClr>
                <a:srgbClr val="C53B86"/>
              </a:buClr>
              <a:buSzPct val="100000"/>
              <a:buChar char="•"/>
              <a:defRPr sz="1800"/>
            </a:lvl3pPr>
            <a:lvl4pPr marL="838200" indent="-209550" algn="l" defTabSz="914400">
              <a:spcBef>
                <a:spcPts val="900"/>
              </a:spcBef>
              <a:buClr>
                <a:srgbClr val="C53B86"/>
              </a:buClr>
              <a:buSzPct val="100000"/>
              <a:buChar char="•"/>
              <a:defRPr sz="1800"/>
            </a:lvl4pPr>
            <a:lvl5pPr marL="1047750" indent="-209550" algn="l" defTabSz="914400">
              <a:spcBef>
                <a:spcPts val="900"/>
              </a:spcBef>
              <a:buClr>
                <a:srgbClr val="C53B86"/>
              </a:buClr>
              <a:buSzPct val="100000"/>
              <a:buChar char="•"/>
              <a:defRPr sz="1800"/>
            </a:lvl5pPr>
            <a:lvl6pPr marL="1257300" indent="-209550" algn="l" defTabSz="914400">
              <a:spcBef>
                <a:spcPts val="900"/>
              </a:spcBef>
              <a:buClr>
                <a:srgbClr val="C53B86"/>
              </a:buClr>
              <a:buSzPct val="100000"/>
              <a:buChar char="•"/>
              <a:defRPr sz="1800"/>
            </a:lvl6pPr>
            <a:lvl7pPr marL="1466849" indent="-209550" algn="l" defTabSz="914400">
              <a:spcBef>
                <a:spcPts val="900"/>
              </a:spcBef>
              <a:buClr>
                <a:srgbClr val="C53B86"/>
              </a:buClr>
              <a:buSzPct val="100000"/>
              <a:buChar char="•"/>
              <a:defRPr sz="1800"/>
            </a:lvl7pPr>
            <a:lvl8pPr marL="1676400" indent="-209550" algn="l" defTabSz="914400">
              <a:spcBef>
                <a:spcPts val="900"/>
              </a:spcBef>
              <a:buClr>
                <a:srgbClr val="C53B86"/>
              </a:buClr>
              <a:buSzPct val="100000"/>
              <a:buChar char="•"/>
              <a:defRPr sz="1800"/>
            </a:lvl8pPr>
            <a:lvl9pPr marL="1885950" indent="-209550" algn="l" defTabSz="914400">
              <a:spcBef>
                <a:spcPts val="900"/>
              </a:spcBef>
              <a:buClr>
                <a:srgbClr val="C53B86"/>
              </a:buClr>
              <a:buSzPct val="100000"/>
              <a:buChar char="•"/>
              <a:defRPr sz="1800"/>
            </a:lvl9pPr>
          </a:lstStyle>
          <a:p>
            <a:pPr>
              <a:defRPr/>
            </a:pPr>
            <a:r>
              <a:rPr lang="de-DE"/>
              <a:t>Subjektives Instrument </a:t>
            </a:r>
            <a:br>
              <a:rPr lang="de-DE"/>
            </a:br>
            <a:r>
              <a:rPr lang="de-DE"/>
              <a:t>(Ich-Botschaften!)</a:t>
            </a:r>
            <a:endParaRPr/>
          </a:p>
          <a:p>
            <a:pPr>
              <a:defRPr/>
            </a:pPr>
            <a:r>
              <a:rPr lang="de-DE"/>
              <a:t>Muss/sollte freiwillig sein</a:t>
            </a:r>
            <a:endParaRPr/>
          </a:p>
          <a:p>
            <a:pPr>
              <a:defRPr/>
            </a:pPr>
            <a:r>
              <a:rPr lang="de-DE"/>
              <a:t>Ist konstruktiv und wertschätzend</a:t>
            </a:r>
            <a:endParaRPr/>
          </a:p>
          <a:p>
            <a:pPr>
              <a:defRPr/>
            </a:pPr>
            <a:r>
              <a:rPr lang="de-DE"/>
              <a:t>Feedback-Suchende*r bestimmt, worauf Feedback gegeben wird</a:t>
            </a:r>
            <a:endParaRPr/>
          </a:p>
        </p:txBody>
      </p:sp>
      <p:sp>
        <p:nvSpPr>
          <p:cNvPr id="2" name="Textfeld 1">
            <a:extLst>
              <a:ext uri="{FF2B5EF4-FFF2-40B4-BE49-F238E27FC236}">
                <a16:creationId xmlns:a16="http://schemas.microsoft.com/office/drawing/2014/main" id="{09BD5D0A-9954-39A9-72AA-7D3DE5A9E732}"/>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22.3</a:t>
            </a:r>
          </a:p>
        </p:txBody>
      </p:sp>
    </p:spTree>
    <p:extLst>
      <p:ext uri="{BB962C8B-B14F-4D97-AF65-F5344CB8AC3E}">
        <p14:creationId xmlns:p14="http://schemas.microsoft.com/office/powerpoint/2010/main" val="297596865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Inhaltsplatzhalter 3"/>
          <p:cNvSpPr>
            <a:spLocks noGrp="1"/>
          </p:cNvSpPr>
          <p:nvPr>
            <p:ph type="body" sz="half" idx="1"/>
          </p:nvPr>
        </p:nvSpPr>
        <p:spPr bwMode="auto">
          <a:xfrm>
            <a:off x="955674" y="1924050"/>
            <a:ext cx="7072709" cy="2735263"/>
          </a:xfrm>
        </p:spPr>
        <p:txBody>
          <a:bodyPr>
            <a:noAutofit/>
          </a:bodyPr>
          <a:lstStyle/>
          <a:p>
            <a:pPr>
              <a:defRPr/>
            </a:pPr>
            <a:r>
              <a:rPr lang="de-DE" dirty="0"/>
              <a:t>Lernleistung der Teilnehmenden (ggf. Prüfungen)</a:t>
            </a:r>
            <a:endParaRPr dirty="0"/>
          </a:p>
          <a:p>
            <a:pPr>
              <a:defRPr/>
            </a:pPr>
            <a:r>
              <a:rPr lang="de-DE" dirty="0"/>
              <a:t>Lehrleistung der*des Lehrenden (fachliche, didaktische, </a:t>
            </a:r>
            <a:br>
              <a:rPr lang="de-DE" dirty="0"/>
            </a:br>
            <a:r>
              <a:rPr lang="de-DE" dirty="0"/>
              <a:t>kommunikative Performanz)</a:t>
            </a:r>
            <a:endParaRPr dirty="0"/>
          </a:p>
          <a:p>
            <a:pPr>
              <a:defRPr/>
            </a:pPr>
            <a:r>
              <a:rPr lang="de-DE" dirty="0"/>
              <a:t>Merkmale des Curriculums (Verständlichkeit, Niveauanpassung, Nachhaltigkeit,…)</a:t>
            </a:r>
            <a:endParaRPr dirty="0"/>
          </a:p>
          <a:p>
            <a:pPr>
              <a:defRPr/>
            </a:pPr>
            <a:r>
              <a:rPr lang="de-DE" dirty="0"/>
              <a:t>Rahmenbedingungen (Ressourcen, Kontexte, Unterlagen, Räumlichkeiten, Zeiten, Gruppengröße,…)</a:t>
            </a:r>
            <a:endParaRPr dirty="0"/>
          </a:p>
        </p:txBody>
      </p:sp>
      <p:sp>
        <p:nvSpPr>
          <p:cNvPr id="2" name="Titel 1"/>
          <p:cNvSpPr>
            <a:spLocks noGrp="1"/>
          </p:cNvSpPr>
          <p:nvPr>
            <p:ph type="title"/>
          </p:nvPr>
        </p:nvSpPr>
        <p:spPr bwMode="auto">
          <a:xfrm>
            <a:off x="476250" y="376238"/>
            <a:ext cx="8191500" cy="584039"/>
          </a:xfrm>
        </p:spPr>
        <p:txBody>
          <a:bodyPr>
            <a:normAutofit/>
          </a:bodyPr>
          <a:lstStyle/>
          <a:p>
            <a:pPr>
              <a:defRPr/>
            </a:pPr>
            <a:r>
              <a:rPr lang="de-DE"/>
              <a:t>Evaluation von Workshops</a:t>
            </a:r>
            <a:endParaRPr/>
          </a:p>
        </p:txBody>
      </p:sp>
      <p:sp>
        <p:nvSpPr>
          <p:cNvPr id="10" name="Textplatzhalter 9"/>
          <p:cNvSpPr>
            <a:spLocks noGrp="1"/>
          </p:cNvSpPr>
          <p:nvPr>
            <p:ph type="body" sz="quarter" idx="21"/>
          </p:nvPr>
        </p:nvSpPr>
        <p:spPr bwMode="auto"/>
        <p:txBody>
          <a:bodyPr/>
          <a:lstStyle/>
          <a:p>
            <a:pPr>
              <a:defRPr/>
            </a:pPr>
            <a:r>
              <a:rPr lang="de-DE"/>
              <a:t>Kriterien</a:t>
            </a:r>
            <a:endParaRPr/>
          </a:p>
        </p:txBody>
      </p:sp>
      <p:sp>
        <p:nvSpPr>
          <p:cNvPr id="5"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91</a:t>
            </a:fld>
            <a:endParaRPr lang="de-DE"/>
          </a:p>
        </p:txBody>
      </p:sp>
      <p:sp>
        <p:nvSpPr>
          <p:cNvPr id="6" name="Inhaltsplatzhalter 3"/>
          <p:cNvSpPr/>
          <p:nvPr/>
        </p:nvSpPr>
        <p:spPr bwMode="auto">
          <a:xfrm>
            <a:off x="781050" y="3901677"/>
            <a:ext cx="7886700" cy="883445"/>
          </a:xfrm>
          <a:prstGeom prst="rect">
            <a:avLst/>
          </a:prstGeom>
        </p:spPr>
        <p:txBody>
          <a:bodyPr vert="horz" lIns="91440" tIns="45720" rIns="91440" bIns="45720" rtlCol="0">
            <a:normAutofit/>
          </a:bodyPr>
          <a:lstStyle>
            <a:lvl1pPr marL="228600" indent="-228600" algn="l" defTabSz="914400">
              <a:lnSpc>
                <a:spcPct val="90000"/>
              </a:lnSpc>
              <a:spcBef>
                <a:spcPts val="1000"/>
              </a:spcBef>
              <a:buFont typeface="Arial"/>
              <a:buChar char="•"/>
              <a:defRPr sz="2400">
                <a:solidFill>
                  <a:srgbClr val="004476"/>
                </a:solidFill>
                <a:latin typeface="Arial"/>
                <a:ea typeface="+mn-ea"/>
                <a:cs typeface="Arial"/>
              </a:defRPr>
            </a:lvl1pPr>
            <a:lvl2pPr marL="685800" indent="-228600" algn="l" defTabSz="914400">
              <a:lnSpc>
                <a:spcPct val="90000"/>
              </a:lnSpc>
              <a:spcBef>
                <a:spcPts val="500"/>
              </a:spcBef>
              <a:buFont typeface="Arial"/>
              <a:buChar char="•"/>
              <a:defRPr sz="2100">
                <a:solidFill>
                  <a:srgbClr val="004476"/>
                </a:solidFill>
                <a:latin typeface="Arial"/>
                <a:ea typeface="+mn-ea"/>
                <a:cs typeface="Arial"/>
              </a:defRPr>
            </a:lvl2pPr>
            <a:lvl3pPr marL="1143000" indent="-228600" algn="l" defTabSz="914400">
              <a:lnSpc>
                <a:spcPct val="90000"/>
              </a:lnSpc>
              <a:spcBef>
                <a:spcPts val="500"/>
              </a:spcBef>
              <a:buFont typeface="Arial"/>
              <a:buChar char="•"/>
              <a:defRPr sz="2000">
                <a:solidFill>
                  <a:srgbClr val="004476"/>
                </a:solidFill>
                <a:latin typeface="Arial"/>
                <a:ea typeface="+mn-ea"/>
                <a:cs typeface="Arial"/>
              </a:defRPr>
            </a:lvl3pPr>
            <a:lvl4pPr marL="1600200" indent="-228600" algn="l" defTabSz="914400">
              <a:lnSpc>
                <a:spcPct val="90000"/>
              </a:lnSpc>
              <a:spcBef>
                <a:spcPts val="500"/>
              </a:spcBef>
              <a:buFont typeface="Arial"/>
              <a:buChar char="•"/>
              <a:defRPr sz="1800">
                <a:solidFill>
                  <a:srgbClr val="004476"/>
                </a:solidFill>
                <a:latin typeface="Arial"/>
                <a:ea typeface="+mn-ea"/>
                <a:cs typeface="Arial"/>
              </a:defRPr>
            </a:lvl4pPr>
            <a:lvl5pPr marL="2057400" indent="-228600" algn="l" defTabSz="914400">
              <a:lnSpc>
                <a:spcPct val="90000"/>
              </a:lnSpc>
              <a:spcBef>
                <a:spcPts val="500"/>
              </a:spcBef>
              <a:buFont typeface="Arial"/>
              <a:buChar char="•"/>
              <a:defRPr sz="1800">
                <a:solidFill>
                  <a:srgbClr val="004476"/>
                </a:solidFill>
                <a:latin typeface="Arial"/>
                <a:ea typeface="+mn-ea"/>
                <a:cs typeface="Arial"/>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endParaRPr lang="de-DE" sz="1800"/>
          </a:p>
        </p:txBody>
      </p:sp>
      <p:sp>
        <p:nvSpPr>
          <p:cNvPr id="7" name="Fußzeilenplatzhalter 1"/>
          <p:cNvSpPr/>
          <p:nvPr/>
        </p:nvSpPr>
        <p:spPr bwMode="auto">
          <a:xfrm>
            <a:off x="837209" y="4413601"/>
            <a:ext cx="7309637" cy="198601"/>
          </a:xfrm>
          <a:prstGeom prst="rect">
            <a:avLst/>
          </a:prstGeom>
          <a:noFill/>
          <a:ln>
            <a:noFill/>
          </a:ln>
        </p:spPr>
        <p:style>
          <a:lnRef idx="0">
            <a:srgbClr val="000000"/>
          </a:lnRef>
          <a:fillRef idx="0">
            <a:srgbClr val="000000"/>
          </a:fillRef>
          <a:effectRef idx="0">
            <a:srgbClr val="000000"/>
          </a:effectRef>
          <a:fontRef idx="minor"/>
        </p:style>
        <p:txBody>
          <a:bodyPr wrap="square" lIns="90000" tIns="45000" rIns="90000" bIns="45000">
            <a:spAutoFit/>
          </a:bodyPr>
          <a:lstStyle>
            <a:defPPr>
              <a:defRPr lang="de-DE"/>
            </a:defPPr>
            <a:lvl1pPr marL="0" algn="l" defTabSz="914400">
              <a:defRPr sz="700">
                <a:solidFill>
                  <a:srgbClr val="004476"/>
                </a:solidFill>
                <a:latin typeface="Arial"/>
                <a:ea typeface="+mn-ea"/>
                <a:cs typeface="Arial"/>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de-DE" spc="-1" dirty="0">
                <a:solidFill>
                  <a:srgbClr val="5E5E5E"/>
                </a:solidFill>
                <a:latin typeface="+mn-lt"/>
                <a:cs typeface="+mn-cs"/>
              </a:rPr>
              <a:t>Quelle: </a:t>
            </a:r>
            <a:r>
              <a:rPr lang="de-DE" spc="-1" dirty="0" err="1">
                <a:solidFill>
                  <a:srgbClr val="5E5E5E"/>
                </a:solidFill>
                <a:latin typeface="+mn-lt"/>
                <a:cs typeface="+mn-cs"/>
              </a:rPr>
              <a:t>Wesseler</a:t>
            </a:r>
            <a:r>
              <a:rPr lang="de-DE" spc="-1" dirty="0">
                <a:solidFill>
                  <a:srgbClr val="5E5E5E"/>
                </a:solidFill>
                <a:latin typeface="+mn-lt"/>
                <a:cs typeface="+mn-cs"/>
              </a:rPr>
              <a:t>, M. (1999): Evaluation und Evaluationsforschung. In Handbuch Erwachsenenbildung/Weiterbildung (S. 736-752). VS Verlag für Sozialwissenschaften, Wiesbaden.</a:t>
            </a:r>
            <a:endParaRPr spc="-1" dirty="0">
              <a:solidFill>
                <a:srgbClr val="5E5E5E"/>
              </a:solidFill>
              <a:latin typeface="+mn-lt"/>
              <a:cs typeface="+mn-cs"/>
            </a:endParaRPr>
          </a:p>
        </p:txBody>
      </p:sp>
      <p:sp>
        <p:nvSpPr>
          <p:cNvPr id="3" name="Textfeld 2">
            <a:extLst>
              <a:ext uri="{FF2B5EF4-FFF2-40B4-BE49-F238E27FC236}">
                <a16:creationId xmlns:a16="http://schemas.microsoft.com/office/drawing/2014/main" id="{57F567C9-8DEC-AE36-E848-64F8155846A6}"/>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22.4</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5674" y="1924050"/>
            <a:ext cx="6784677" cy="2444750"/>
          </a:xfrm>
        </p:spPr>
        <p:txBody>
          <a:bodyPr anchor="t" anchorCtr="0"/>
          <a:lstStyle/>
          <a:p>
            <a:pPr>
              <a:lnSpc>
                <a:spcPct val="150000"/>
              </a:lnSpc>
              <a:defRPr/>
            </a:pPr>
            <a:r>
              <a:rPr lang="de-DE"/>
              <a:t>Bitte ruft euch ins Gedächtnis, was ihr an dem Tag und im Kurs insgesamt gelernt habt und notiert es. </a:t>
            </a:r>
            <a:endParaRPr/>
          </a:p>
          <a:p>
            <a:pPr>
              <a:lnSpc>
                <a:spcPct val="150000"/>
              </a:lnSpc>
              <a:defRPr/>
            </a:pPr>
            <a:r>
              <a:rPr lang="de-DE"/>
              <a:t>Notiert bitte mindestens 12 Stichpunkte.</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a:t>Rückblick</a:t>
            </a:r>
            <a:endParaRPr/>
          </a:p>
        </p:txBody>
      </p:sp>
      <p:sp>
        <p:nvSpPr>
          <p:cNvPr id="3" name="Textplatzhalter 2"/>
          <p:cNvSpPr>
            <a:spLocks noGrp="1"/>
          </p:cNvSpPr>
          <p:nvPr>
            <p:ph type="body" sz="quarter" idx="21"/>
          </p:nvPr>
        </p:nvSpPr>
        <p:spPr bwMode="auto">
          <a:xfrm>
            <a:off x="538162" y="1452816"/>
            <a:ext cx="8191500" cy="381000"/>
          </a:xfrm>
        </p:spPr>
        <p:txBody>
          <a:bodyPr/>
          <a:lstStyle/>
          <a:p>
            <a:pPr>
              <a:defRPr/>
            </a:pPr>
            <a:r>
              <a:rPr lang="en-GB"/>
              <a:t>Inventur</a:t>
            </a:r>
          </a:p>
        </p:txBody>
      </p:sp>
      <p:sp>
        <p:nvSpPr>
          <p:cNvPr id="6"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92</a:t>
            </a:fld>
            <a:endParaRPr lang="de-DE"/>
          </a:p>
        </p:txBody>
      </p:sp>
      <p:sp>
        <p:nvSpPr>
          <p:cNvPr id="2" name="Textfeld 1">
            <a:extLst>
              <a:ext uri="{FF2B5EF4-FFF2-40B4-BE49-F238E27FC236}">
                <a16:creationId xmlns:a16="http://schemas.microsoft.com/office/drawing/2014/main" id="{02F44C14-F7F3-F52A-4C54-5C2F398CE8A5}"/>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22.5</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8" name="Inhaltsplatzhalter 2"/>
          <p:cNvSpPr>
            <a:spLocks noGrp="1"/>
          </p:cNvSpPr>
          <p:nvPr>
            <p:ph type="body" sz="half" idx="1"/>
          </p:nvPr>
        </p:nvSpPr>
        <p:spPr bwMode="auto">
          <a:xfrm>
            <a:off x="5380277" y="4425666"/>
            <a:ext cx="3912665" cy="306323"/>
          </a:xfrm>
          <a:prstGeom prst="rect">
            <a:avLst/>
          </a:prstGeom>
          <a:noFill/>
          <a:ln>
            <a:noFill/>
          </a:ln>
        </p:spPr>
        <p:style>
          <a:lnRef idx="0">
            <a:srgbClr val="000000"/>
          </a:lnRef>
          <a:fillRef idx="0">
            <a:srgbClr val="000000"/>
          </a:fillRef>
          <a:effectRef idx="0">
            <a:srgbClr val="000000"/>
          </a:effectRef>
          <a:fontRef idx="minor"/>
        </p:style>
        <p:txBody>
          <a:bodyPr wrap="square" lIns="90000" tIns="45000" rIns="90000" bIns="45000">
            <a:spAutoFit/>
          </a:bodyPr>
          <a:lstStyle/>
          <a:p>
            <a:pPr marL="0" indent="0">
              <a:spcBef>
                <a:spcPts val="0"/>
              </a:spcBef>
              <a:buClrTx/>
              <a:buSzTx/>
              <a:buNone/>
              <a:defRPr/>
            </a:pPr>
            <a:r>
              <a:rPr lang="de-DE" sz="700" spc="-1" dirty="0">
                <a:latin typeface="+mn-lt"/>
                <a:ea typeface="+mn-ea"/>
                <a:cs typeface="+mn-cs"/>
              </a:rPr>
              <a:t>Quelle des Bildes: </a:t>
            </a:r>
            <a:r>
              <a:rPr lang="de-DE" sz="700" spc="-1" dirty="0" err="1">
                <a:latin typeface="+mn-lt"/>
                <a:ea typeface="+mn-ea"/>
                <a:cs typeface="+mn-cs"/>
              </a:rPr>
              <a:t>Najdenovski</a:t>
            </a:r>
            <a:r>
              <a:rPr lang="de-DE" sz="700" spc="-1" dirty="0">
                <a:latin typeface="+mn-lt"/>
                <a:ea typeface="+mn-ea"/>
                <a:cs typeface="+mn-cs"/>
              </a:rPr>
              <a:t>, Z.: Hand. Zugriff am 07.11.2023 </a:t>
            </a:r>
            <a:r>
              <a:rPr lang="de-DE" sz="700" u="sng" spc="-1" dirty="0">
                <a:latin typeface="+mn-lt"/>
                <a:ea typeface="+mn-ea"/>
                <a:cs typeface="+mn-cs"/>
                <a:hlinkClick r:id="rId3" tooltip="https://www.flaticon.com/de/kostenloses-icon/hand_182479?term=hand&amp;related_id=182479"/>
              </a:rPr>
              <a:t>https://www.flaticon.com/de/kostenloses-icon/hand_182479?term=hand&amp;related_id=182479</a:t>
            </a:r>
            <a:r>
              <a:rPr lang="de-DE" sz="700" spc="-1" dirty="0">
                <a:latin typeface="+mn-lt"/>
                <a:ea typeface="+mn-ea"/>
                <a:cs typeface="+mn-cs"/>
              </a:rPr>
              <a:t> </a:t>
            </a:r>
            <a:endParaRPr sz="700" spc="-1" dirty="0">
              <a:latin typeface="+mn-lt"/>
              <a:ea typeface="+mn-ea"/>
              <a:cs typeface="+mn-cs"/>
            </a:endParaRPr>
          </a:p>
        </p:txBody>
      </p:sp>
      <p:sp>
        <p:nvSpPr>
          <p:cNvPr id="4" name="Titel 2"/>
          <p:cNvSpPr>
            <a:spLocks noGrp="1"/>
          </p:cNvSpPr>
          <p:nvPr>
            <p:ph type="title"/>
          </p:nvPr>
        </p:nvSpPr>
        <p:spPr bwMode="auto"/>
        <p:txBody>
          <a:bodyPr/>
          <a:lstStyle/>
          <a:p>
            <a:pPr>
              <a:defRPr/>
            </a:pPr>
            <a:r>
              <a:rPr lang="de-DE"/>
              <a:t>Feedback zu diesem Workshop</a:t>
            </a:r>
            <a:endParaRPr/>
          </a:p>
        </p:txBody>
      </p:sp>
      <p:sp>
        <p:nvSpPr>
          <p:cNvPr id="2" name="Textplatzhalter 1"/>
          <p:cNvSpPr>
            <a:spLocks noGrp="1"/>
          </p:cNvSpPr>
          <p:nvPr>
            <p:ph type="body" sz="quarter" idx="21"/>
          </p:nvPr>
        </p:nvSpPr>
        <p:spPr bwMode="auto"/>
        <p:txBody>
          <a:bodyPr/>
          <a:lstStyle/>
          <a:p>
            <a:pPr>
              <a:defRPr/>
            </a:pPr>
            <a:r>
              <a:rPr lang="de-DE"/>
              <a:t>5-Finger-Feedback</a:t>
            </a:r>
            <a:endParaRPr/>
          </a:p>
        </p:txBody>
      </p:sp>
      <p:sp>
        <p:nvSpPr>
          <p:cNvPr id="5" name="Foliennummernplatzhalter 4"/>
          <p:cNvSpPr>
            <a:spLocks noGrp="1"/>
          </p:cNvSpPr>
          <p:nvPr>
            <p:ph type="sldNum" sz="quarter" idx="2"/>
          </p:nvPr>
        </p:nvSpPr>
        <p:spPr bwMode="auto"/>
        <p:txBody>
          <a:bodyPr/>
          <a:lstStyle/>
          <a:p>
            <a:pPr>
              <a:defRPr/>
            </a:pPr>
            <a:fld id="{A3A583AC-90C3-47D4-8E3F-971AFFF238DC}" type="slidenum">
              <a:rPr lang="de-DE"/>
              <a:t>93</a:t>
            </a:fld>
            <a:endParaRPr lang="de-DE"/>
          </a:p>
        </p:txBody>
      </p:sp>
      <p:grpSp>
        <p:nvGrpSpPr>
          <p:cNvPr id="7" name="Gruppieren 7"/>
          <p:cNvGrpSpPr/>
          <p:nvPr/>
        </p:nvGrpSpPr>
        <p:grpSpPr bwMode="auto">
          <a:xfrm>
            <a:off x="963873" y="1460280"/>
            <a:ext cx="7187755" cy="3158019"/>
            <a:chOff x="1533251" y="1460279"/>
            <a:chExt cx="6577435" cy="2889868"/>
          </a:xfrm>
        </p:grpSpPr>
        <p:pic>
          <p:nvPicPr>
            <p:cNvPr id="8" name="Grafik 8"/>
            <p:cNvPicPr>
              <a:picLocks noChangeAspect="1"/>
            </p:cNvPicPr>
            <p:nvPr/>
          </p:nvPicPr>
          <p:blipFill>
            <a:blip r:embed="rId4"/>
            <a:stretch/>
          </p:blipFill>
          <p:spPr bwMode="auto">
            <a:xfrm>
              <a:off x="3397864" y="2015313"/>
              <a:ext cx="2334834" cy="2334834"/>
            </a:xfrm>
            <a:prstGeom prst="rect">
              <a:avLst/>
            </a:prstGeom>
          </p:spPr>
        </p:pic>
        <p:sp>
          <p:nvSpPr>
            <p:cNvPr id="9" name="Textfeld 9"/>
            <p:cNvSpPr txBox="1"/>
            <p:nvPr/>
          </p:nvSpPr>
          <p:spPr bwMode="auto">
            <a:xfrm>
              <a:off x="5905873" y="1750241"/>
              <a:ext cx="2204813" cy="844929"/>
            </a:xfrm>
            <a:prstGeom prst="rect">
              <a:avLst/>
            </a:prstGeom>
            <a:noFill/>
          </p:spPr>
          <p:txBody>
            <a:bodyPr wrap="square" rtlCol="0">
              <a:spAutoFit/>
            </a:bodyPr>
            <a:lstStyle/>
            <a:p>
              <a:pPr>
                <a:defRPr/>
              </a:pPr>
              <a:r>
                <a:rPr lang="de-DE" sz="1800">
                  <a:solidFill>
                    <a:srgbClr val="3D5CA4"/>
                  </a:solidFill>
                  <a:cs typeface="Arial"/>
                </a:rPr>
                <a:t>Das kann ich mit meinem Arbeitsalltag verbinden</a:t>
              </a:r>
              <a:endParaRPr sz="5400">
                <a:solidFill>
                  <a:srgbClr val="3D5CA4"/>
                </a:solidFill>
              </a:endParaRPr>
            </a:p>
          </p:txBody>
        </p:sp>
        <p:sp>
          <p:nvSpPr>
            <p:cNvPr id="10" name="Textfeld 10"/>
            <p:cNvSpPr txBox="1"/>
            <p:nvPr/>
          </p:nvSpPr>
          <p:spPr bwMode="auto">
            <a:xfrm>
              <a:off x="1533251" y="2298799"/>
              <a:ext cx="1662449" cy="337972"/>
            </a:xfrm>
            <a:prstGeom prst="rect">
              <a:avLst/>
            </a:prstGeom>
            <a:noFill/>
          </p:spPr>
          <p:txBody>
            <a:bodyPr wrap="square" rtlCol="0">
              <a:spAutoFit/>
            </a:bodyPr>
            <a:lstStyle/>
            <a:p>
              <a:pPr>
                <a:defRPr/>
              </a:pPr>
              <a:r>
                <a:rPr lang="de-DE" sz="1800">
                  <a:solidFill>
                    <a:srgbClr val="3D5CA4"/>
                  </a:solidFill>
                  <a:cs typeface="Arial"/>
                </a:rPr>
                <a:t>Das war wichtig</a:t>
              </a:r>
              <a:endParaRPr sz="5400">
                <a:solidFill>
                  <a:srgbClr val="3D5CA4"/>
                </a:solidFill>
              </a:endParaRPr>
            </a:p>
          </p:txBody>
        </p:sp>
        <p:sp>
          <p:nvSpPr>
            <p:cNvPr id="11" name="Textfeld 11"/>
            <p:cNvSpPr txBox="1"/>
            <p:nvPr/>
          </p:nvSpPr>
          <p:spPr bwMode="auto">
            <a:xfrm>
              <a:off x="3671687" y="1460279"/>
              <a:ext cx="1991843" cy="337972"/>
            </a:xfrm>
            <a:prstGeom prst="rect">
              <a:avLst/>
            </a:prstGeom>
            <a:noFill/>
          </p:spPr>
          <p:txBody>
            <a:bodyPr wrap="square" rtlCol="0">
              <a:spAutoFit/>
            </a:bodyPr>
            <a:lstStyle/>
            <a:p>
              <a:pPr>
                <a:defRPr/>
              </a:pPr>
              <a:r>
                <a:rPr lang="de-DE" sz="1800">
                  <a:solidFill>
                    <a:srgbClr val="3D5CA4"/>
                  </a:solidFill>
                  <a:cs typeface="Arial"/>
                </a:rPr>
                <a:t>Das war nicht so gut</a:t>
              </a:r>
              <a:endParaRPr sz="5400">
                <a:solidFill>
                  <a:srgbClr val="3D5CA4"/>
                </a:solidFill>
              </a:endParaRPr>
            </a:p>
          </p:txBody>
        </p:sp>
        <p:sp>
          <p:nvSpPr>
            <p:cNvPr id="12" name="Textfeld 12"/>
            <p:cNvSpPr txBox="1"/>
            <p:nvPr/>
          </p:nvSpPr>
          <p:spPr bwMode="auto">
            <a:xfrm>
              <a:off x="1674758" y="3169093"/>
              <a:ext cx="1499351" cy="337972"/>
            </a:xfrm>
            <a:prstGeom prst="rect">
              <a:avLst/>
            </a:prstGeom>
            <a:noFill/>
          </p:spPr>
          <p:txBody>
            <a:bodyPr wrap="square" rtlCol="0">
              <a:spAutoFit/>
            </a:bodyPr>
            <a:lstStyle/>
            <a:p>
              <a:pPr>
                <a:defRPr/>
              </a:pPr>
              <a:r>
                <a:rPr lang="de-DE" sz="1800">
                  <a:solidFill>
                    <a:srgbClr val="3D5CA4"/>
                  </a:solidFill>
                  <a:cs typeface="Arial"/>
                </a:rPr>
                <a:t>Das war super</a:t>
              </a:r>
              <a:endParaRPr sz="5400">
                <a:solidFill>
                  <a:srgbClr val="3D5CA4"/>
                </a:solidFill>
              </a:endParaRPr>
            </a:p>
          </p:txBody>
        </p:sp>
        <p:sp>
          <p:nvSpPr>
            <p:cNvPr id="13" name="Textfeld 13"/>
            <p:cNvSpPr txBox="1"/>
            <p:nvPr/>
          </p:nvSpPr>
          <p:spPr bwMode="auto">
            <a:xfrm>
              <a:off x="5950157" y="3002389"/>
              <a:ext cx="1719296" cy="337972"/>
            </a:xfrm>
            <a:prstGeom prst="rect">
              <a:avLst/>
            </a:prstGeom>
            <a:noFill/>
          </p:spPr>
          <p:txBody>
            <a:bodyPr wrap="square" rtlCol="0">
              <a:spAutoFit/>
            </a:bodyPr>
            <a:lstStyle/>
            <a:p>
              <a:pPr>
                <a:defRPr/>
              </a:pPr>
              <a:r>
                <a:rPr lang="de-DE" sz="1800">
                  <a:solidFill>
                    <a:srgbClr val="3D5CA4"/>
                  </a:solidFill>
                  <a:cs typeface="Arial"/>
                </a:rPr>
                <a:t>Das kam zu kurz</a:t>
              </a:r>
              <a:endParaRPr sz="5400">
                <a:solidFill>
                  <a:srgbClr val="3D5CA4"/>
                </a:solidFill>
              </a:endParaRPr>
            </a:p>
          </p:txBody>
        </p:sp>
        <p:cxnSp>
          <p:nvCxnSpPr>
            <p:cNvPr id="14" name="Gerade Verbindung 14"/>
            <p:cNvCxnSpPr>
              <a:cxnSpLocks/>
            </p:cNvCxnSpPr>
            <p:nvPr/>
          </p:nvCxnSpPr>
          <p:spPr bwMode="auto">
            <a:xfrm flipV="1">
              <a:off x="3024938" y="3169094"/>
              <a:ext cx="462240" cy="128485"/>
            </a:xfrm>
            <a:prstGeom prst="line">
              <a:avLst/>
            </a:prstGeom>
          </p:spPr>
          <p:style>
            <a:lnRef idx="1">
              <a:schemeClr val="dk1"/>
            </a:lnRef>
            <a:fillRef idx="0">
              <a:schemeClr val="dk1"/>
            </a:fillRef>
            <a:effectRef idx="0">
              <a:schemeClr val="dk1"/>
            </a:effectRef>
            <a:fontRef idx="minor">
              <a:schemeClr val="tx1"/>
            </a:fontRef>
          </p:style>
        </p:cxnSp>
        <p:cxnSp>
          <p:nvCxnSpPr>
            <p:cNvPr id="15" name="Gerade Verbindung 15"/>
            <p:cNvCxnSpPr>
              <a:cxnSpLocks/>
            </p:cNvCxnSpPr>
            <p:nvPr/>
          </p:nvCxnSpPr>
          <p:spPr bwMode="auto">
            <a:xfrm flipH="1">
              <a:off x="3174109" y="2441665"/>
              <a:ext cx="606914" cy="0"/>
            </a:xfrm>
            <a:prstGeom prst="line">
              <a:avLst/>
            </a:prstGeom>
          </p:spPr>
          <p:style>
            <a:lnRef idx="1">
              <a:schemeClr val="dk1"/>
            </a:lnRef>
            <a:fillRef idx="0">
              <a:schemeClr val="dk1"/>
            </a:fillRef>
            <a:effectRef idx="0">
              <a:schemeClr val="dk1"/>
            </a:effectRef>
            <a:fontRef idx="minor">
              <a:schemeClr val="tx1"/>
            </a:fontRef>
          </p:style>
        </p:cxnSp>
        <p:cxnSp>
          <p:nvCxnSpPr>
            <p:cNvPr id="16" name="Gerade Verbindung 16"/>
            <p:cNvCxnSpPr>
              <a:cxnSpLocks/>
            </p:cNvCxnSpPr>
            <p:nvPr/>
          </p:nvCxnSpPr>
          <p:spPr bwMode="auto">
            <a:xfrm>
              <a:off x="4613603" y="1737278"/>
              <a:ext cx="0" cy="173999"/>
            </a:xfrm>
            <a:prstGeom prst="line">
              <a:avLst/>
            </a:prstGeom>
          </p:spPr>
          <p:style>
            <a:lnRef idx="1">
              <a:schemeClr val="dk1"/>
            </a:lnRef>
            <a:fillRef idx="0">
              <a:schemeClr val="dk1"/>
            </a:fillRef>
            <a:effectRef idx="0">
              <a:schemeClr val="dk1"/>
            </a:effectRef>
            <a:fontRef idx="minor">
              <a:schemeClr val="tx1"/>
            </a:fontRef>
          </p:style>
        </p:cxnSp>
        <p:cxnSp>
          <p:nvCxnSpPr>
            <p:cNvPr id="17" name="Gerade Verbindung 17"/>
            <p:cNvCxnSpPr>
              <a:cxnSpLocks/>
              <a:endCxn id="13" idx="1"/>
            </p:cNvCxnSpPr>
            <p:nvPr/>
          </p:nvCxnSpPr>
          <p:spPr bwMode="auto">
            <a:xfrm>
              <a:off x="5663530" y="2910928"/>
              <a:ext cx="286628" cy="260446"/>
            </a:xfrm>
            <a:prstGeom prst="line">
              <a:avLst/>
            </a:prstGeom>
          </p:spPr>
          <p:style>
            <a:lnRef idx="1">
              <a:schemeClr val="dk1"/>
            </a:lnRef>
            <a:fillRef idx="0">
              <a:schemeClr val="dk1"/>
            </a:fillRef>
            <a:effectRef idx="0">
              <a:schemeClr val="dk1"/>
            </a:effectRef>
            <a:fontRef idx="minor">
              <a:schemeClr val="tx1"/>
            </a:fontRef>
          </p:style>
        </p:cxnSp>
      </p:grpSp>
      <p:cxnSp>
        <p:nvCxnSpPr>
          <p:cNvPr id="19" name="Gerade Verbindung 19"/>
          <p:cNvCxnSpPr>
            <a:cxnSpLocks/>
          </p:cNvCxnSpPr>
          <p:nvPr/>
        </p:nvCxnSpPr>
        <p:spPr bwMode="auto">
          <a:xfrm flipV="1">
            <a:off x="5127712" y="2236199"/>
            <a:ext cx="505131" cy="140407"/>
          </a:xfrm>
          <a:prstGeom prst="line">
            <a:avLst/>
          </a:prstGeom>
        </p:spPr>
        <p:style>
          <a:lnRef idx="1">
            <a:schemeClr val="dk1"/>
          </a:lnRef>
          <a:fillRef idx="0">
            <a:schemeClr val="dk1"/>
          </a:fillRef>
          <a:effectRef idx="0">
            <a:schemeClr val="dk1"/>
          </a:effectRef>
          <a:fontRef idx="minor">
            <a:schemeClr val="tx1"/>
          </a:fontRef>
        </p:style>
      </p:cxnSp>
      <p:sp>
        <p:nvSpPr>
          <p:cNvPr id="3" name="Textfeld 2">
            <a:extLst>
              <a:ext uri="{FF2B5EF4-FFF2-40B4-BE49-F238E27FC236}">
                <a16:creationId xmlns:a16="http://schemas.microsoft.com/office/drawing/2014/main" id="{7438E30D-B8BA-FFCA-E7A7-3BC014C784A5}"/>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22.6</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Titel 5"/>
          <p:cNvSpPr>
            <a:spLocks noGrp="1"/>
          </p:cNvSpPr>
          <p:nvPr>
            <p:ph type="title"/>
          </p:nvPr>
        </p:nvSpPr>
        <p:spPr bwMode="auto"/>
        <p:txBody>
          <a:bodyPr/>
          <a:lstStyle/>
          <a:p>
            <a:pPr>
              <a:defRPr/>
            </a:pPr>
            <a:r>
              <a:rPr lang="de-DE"/>
              <a:t>Abschluss</a:t>
            </a:r>
            <a:endParaRPr/>
          </a:p>
        </p:txBody>
      </p:sp>
      <p:sp>
        <p:nvSpPr>
          <p:cNvPr id="5" name="Foliennummernplatzhalter 4"/>
          <p:cNvSpPr>
            <a:spLocks noGrp="1"/>
          </p:cNvSpPr>
          <p:nvPr>
            <p:ph type="sldNum" sz="quarter" idx="2"/>
          </p:nvPr>
        </p:nvSpPr>
        <p:spPr bwMode="auto"/>
        <p:txBody>
          <a:bodyPr/>
          <a:lstStyle/>
          <a:p>
            <a:pPr>
              <a:defRPr/>
            </a:pPr>
            <a:fld id="{A3A583AC-90C3-47D4-8E3F-971AFFF238DC}" type="slidenum">
              <a:rPr lang="de-DE"/>
              <a:t>94</a:t>
            </a:fld>
            <a:endParaRPr lang="de-DE"/>
          </a:p>
        </p:txBody>
      </p:sp>
      <p:sp>
        <p:nvSpPr>
          <p:cNvPr id="2" name="Textfeld 1">
            <a:extLst>
              <a:ext uri="{FF2B5EF4-FFF2-40B4-BE49-F238E27FC236}">
                <a16:creationId xmlns:a16="http://schemas.microsoft.com/office/drawing/2014/main" id="{56FC6817-8A75-7E77-D793-90F635C405D2}"/>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22.7</a:t>
            </a: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5674" y="1924050"/>
            <a:ext cx="7712075" cy="2735263"/>
          </a:xfrm>
        </p:spPr>
        <p:txBody>
          <a:bodyPr anchor="t">
            <a:normAutofit/>
          </a:bodyPr>
          <a:lstStyle/>
          <a:p>
            <a:pPr>
              <a:defRPr/>
            </a:pPr>
            <a:r>
              <a:rPr lang="de-DE" dirty="0"/>
              <a:t>Austausch sowie Weiterentwicklung und Erarbeitung von </a:t>
            </a:r>
            <a:br>
              <a:rPr lang="de-DE" dirty="0"/>
            </a:br>
            <a:r>
              <a:rPr lang="de-DE" dirty="0"/>
              <a:t>Schulungsmodellen und -materialien</a:t>
            </a:r>
          </a:p>
          <a:p>
            <a:pPr>
              <a:defRPr/>
            </a:pPr>
            <a:r>
              <a:rPr lang="de-DE" dirty="0"/>
              <a:t>Sammlung von Schulungsmaterialien</a:t>
            </a:r>
            <a:endParaRPr dirty="0"/>
          </a:p>
          <a:p>
            <a:pPr marL="0" indent="0">
              <a:buNone/>
              <a:defRPr/>
            </a:pPr>
            <a:r>
              <a:rPr lang="de-DE" b="1" dirty="0"/>
              <a:t>Weiterführende Informationen:</a:t>
            </a:r>
            <a:endParaRPr dirty="0"/>
          </a:p>
          <a:p>
            <a:pPr marL="0" indent="0">
              <a:buNone/>
              <a:defRPr/>
            </a:pPr>
            <a:endParaRPr lang="de-DE" b="1" dirty="0"/>
          </a:p>
          <a:p>
            <a:pPr marL="0" indent="0">
              <a:buNone/>
              <a:defRPr/>
            </a:pPr>
            <a:r>
              <a:rPr lang="de-DE" b="1" dirty="0"/>
              <a:t>Materialsammlung:</a:t>
            </a:r>
            <a:endParaRPr dirty="0"/>
          </a:p>
        </p:txBody>
      </p:sp>
      <p:sp>
        <p:nvSpPr>
          <p:cNvPr id="4" name="Titel 2"/>
          <p:cNvSpPr>
            <a:spLocks noGrp="1"/>
          </p:cNvSpPr>
          <p:nvPr>
            <p:ph type="title"/>
          </p:nvPr>
        </p:nvSpPr>
        <p:spPr bwMode="auto">
          <a:xfrm>
            <a:off x="476250" y="376238"/>
            <a:ext cx="8191500" cy="584039"/>
          </a:xfrm>
        </p:spPr>
        <p:txBody>
          <a:bodyPr/>
          <a:lstStyle/>
          <a:p>
            <a:pPr>
              <a:defRPr/>
            </a:pPr>
            <a:r>
              <a:rPr lang="de-DE"/>
              <a:t>Mehr Austausch?</a:t>
            </a:r>
            <a:endParaRPr/>
          </a:p>
        </p:txBody>
      </p:sp>
      <p:sp>
        <p:nvSpPr>
          <p:cNvPr id="8" name="Textplatzhalter 7"/>
          <p:cNvSpPr>
            <a:spLocks noGrp="1"/>
          </p:cNvSpPr>
          <p:nvPr>
            <p:ph type="body" sz="quarter" idx="21"/>
          </p:nvPr>
        </p:nvSpPr>
        <p:spPr bwMode="auto"/>
        <p:txBody>
          <a:bodyPr/>
          <a:lstStyle/>
          <a:p>
            <a:pPr>
              <a:defRPr/>
            </a:pPr>
            <a:r>
              <a:rPr lang="de-DE"/>
              <a:t>UAG Schulungen/Fortbildungen</a:t>
            </a:r>
            <a:endParaRPr/>
          </a:p>
        </p:txBody>
      </p:sp>
      <p:sp>
        <p:nvSpPr>
          <p:cNvPr id="6"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95</a:t>
            </a:fld>
            <a:endParaRPr lang="de-DE"/>
          </a:p>
        </p:txBody>
      </p:sp>
      <p:sp>
        <p:nvSpPr>
          <p:cNvPr id="10" name="Textfeld 9"/>
          <p:cNvSpPr txBox="1"/>
          <p:nvPr/>
        </p:nvSpPr>
        <p:spPr bwMode="auto">
          <a:xfrm>
            <a:off x="1246929" y="3363838"/>
            <a:ext cx="6603948" cy="240515"/>
          </a:xfrm>
          <a:prstGeom prst="rect">
            <a:avLst/>
          </a:prstGeom>
          <a:ln w="12700">
            <a:miter lim="400000"/>
          </a:ln>
        </p:spPr>
        <p:txBody>
          <a:bodyPr wrap="square" lIns="19050" tIns="19050" rIns="19050" bIns="19050" anchor="ctr">
            <a:spAutoFit/>
          </a:bodyPr>
          <a:ls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algn="l">
              <a:defRPr sz="1300" i="1">
                <a:solidFill>
                  <a:srgbClr val="354894"/>
                </a:solidFill>
              </a:defRPr>
            </a:lvl1pPr>
          </a:lstStyle>
          <a:p>
            <a:pPr>
              <a:defRPr/>
            </a:pPr>
            <a:r>
              <a:rPr lang="de-DE" sz="1300" i="1">
                <a:solidFill>
                  <a:srgbClr val="354894"/>
                </a:solidFill>
              </a:rPr>
              <a:t>➠ </a:t>
            </a:r>
            <a:r>
              <a:rPr lang="de-DE" u="sng">
                <a:hlinkClick r:id="rId3" tooltip="https://www.forschungsdaten.org/index.php/UAG_Schulungen/Fortbildungen"/>
              </a:rPr>
              <a:t>https://www.forschungsdaten.org/index.php/UAG_Schulungen/Fortbildungen</a:t>
            </a:r>
            <a:endParaRPr lang="de-DE"/>
          </a:p>
        </p:txBody>
      </p:sp>
      <p:sp>
        <p:nvSpPr>
          <p:cNvPr id="12" name="Textfeld 11"/>
          <p:cNvSpPr txBox="1"/>
          <p:nvPr/>
        </p:nvSpPr>
        <p:spPr bwMode="auto">
          <a:xfrm>
            <a:off x="1259632" y="4086025"/>
            <a:ext cx="4773704" cy="240515"/>
          </a:xfrm>
          <a:prstGeom prst="rect">
            <a:avLst/>
          </a:prstGeom>
          <a:ln w="12700">
            <a:miter lim="400000"/>
          </a:ln>
        </p:spPr>
        <p:txBody>
          <a:bodyPr wrap="square" lIns="19050" tIns="19050" rIns="19050" bIns="19050" anchor="ctr">
            <a:spAutoFit/>
          </a:bodyPr>
          <a:ls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algn="l">
              <a:defRPr sz="1300" i="1">
                <a:solidFill>
                  <a:srgbClr val="354894"/>
                </a:solidFill>
              </a:defRPr>
            </a:lvl1pPr>
          </a:lstStyle>
          <a:p>
            <a:pPr>
              <a:defRPr/>
            </a:pPr>
            <a:r>
              <a:rPr lang="de-DE" sz="1300" i="1">
                <a:solidFill>
                  <a:srgbClr val="354894"/>
                </a:solidFill>
              </a:rPr>
              <a:t>➠  </a:t>
            </a:r>
            <a:r>
              <a:rPr lang="de-DE" u="sng">
                <a:hlinkClick r:id="rId4" tooltip="https://hu.berlin/fdm-materialsammlung"/>
              </a:rPr>
              <a:t>https://hu.berlin/fdm-materialsammlung</a:t>
            </a:r>
            <a:r>
              <a:rPr lang="de-DE"/>
              <a:t> </a:t>
            </a:r>
            <a:endParaRPr/>
          </a:p>
        </p:txBody>
      </p:sp>
      <p:sp>
        <p:nvSpPr>
          <p:cNvPr id="2" name="Textfeld 1">
            <a:extLst>
              <a:ext uri="{FF2B5EF4-FFF2-40B4-BE49-F238E27FC236}">
                <a16:creationId xmlns:a16="http://schemas.microsoft.com/office/drawing/2014/main" id="{9BDBBD40-B3A4-0013-05E0-340D83C377BA}"/>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22.8</a:t>
            </a: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5996" y="1707653"/>
            <a:ext cx="5560220" cy="2444972"/>
          </a:xfrm>
          <a:prstGeom prst="rect">
            <a:avLst/>
          </a:prstGeom>
        </p:spPr>
        <p:txBody>
          <a:bodyPr anchor="ctr">
            <a:normAutofit/>
          </a:bodyPr>
          <a:lstStyle/>
          <a:p>
            <a:pPr marL="0" indent="0">
              <a:buNone/>
              <a:defRPr/>
            </a:pPr>
            <a:r>
              <a:rPr lang="de-DE" sz="4400">
                <a:solidFill>
                  <a:srgbClr val="D82789"/>
                </a:solidFill>
              </a:rPr>
              <a:t>Jede Meinung zählt!</a:t>
            </a:r>
            <a:endParaRPr sz="1400">
              <a:solidFill>
                <a:srgbClr val="D82789"/>
              </a:solidFill>
            </a:endParaRPr>
          </a:p>
        </p:txBody>
      </p:sp>
      <p:sp>
        <p:nvSpPr>
          <p:cNvPr id="4" name="Titel 2"/>
          <p:cNvSpPr>
            <a:spLocks noGrp="1"/>
          </p:cNvSpPr>
          <p:nvPr>
            <p:ph type="title"/>
          </p:nvPr>
        </p:nvSpPr>
        <p:spPr bwMode="auto"/>
        <p:txBody>
          <a:bodyPr/>
          <a:lstStyle/>
          <a:p>
            <a:pPr>
              <a:defRPr/>
            </a:pPr>
            <a:r>
              <a:rPr lang="de-DE"/>
              <a:t>Evaluation des Workshops</a:t>
            </a:r>
            <a:endParaRPr/>
          </a:p>
        </p:txBody>
      </p:sp>
      <p:sp>
        <p:nvSpPr>
          <p:cNvPr id="6" name="Foliennummernplatzhalter 4"/>
          <p:cNvSpPr>
            <a:spLocks noGrp="1"/>
          </p:cNvSpPr>
          <p:nvPr>
            <p:ph type="sldNum" sz="quarter" idx="2"/>
          </p:nvPr>
        </p:nvSpPr>
        <p:spPr bwMode="auto"/>
        <p:txBody>
          <a:bodyPr/>
          <a:lstStyle/>
          <a:p>
            <a:pPr>
              <a:defRPr/>
            </a:pPr>
            <a:fld id="{A3A583AC-90C3-47D4-8E3F-971AFFF238DC}" type="slidenum">
              <a:rPr lang="de-DE"/>
              <a:t>96</a:t>
            </a:fld>
            <a:endParaRPr lang="de-DE"/>
          </a:p>
        </p:txBody>
      </p:sp>
      <p:sp>
        <p:nvSpPr>
          <p:cNvPr id="2" name="Textfeld 1">
            <a:extLst>
              <a:ext uri="{FF2B5EF4-FFF2-40B4-BE49-F238E27FC236}">
                <a16:creationId xmlns:a16="http://schemas.microsoft.com/office/drawing/2014/main" id="{3C5CC6DD-00DC-0E4D-3623-3F174206BF12}"/>
              </a:ext>
            </a:extLst>
          </p:cNvPr>
          <p:cNvSpPr txBox="1"/>
          <p:nvPr/>
        </p:nvSpPr>
        <p:spPr bwMode="auto">
          <a:xfrm>
            <a:off x="2640426" y="4889329"/>
            <a:ext cx="851454"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22.06.01a.01_v</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755575" y="2510740"/>
            <a:ext cx="8351913" cy="925106"/>
          </a:xfrm>
        </p:spPr>
        <p:txBody>
          <a:bodyPr>
            <a:normAutofit/>
          </a:bodyPr>
          <a:lstStyle/>
          <a:p>
            <a:pPr>
              <a:defRPr/>
            </a:pPr>
            <a:r>
              <a:rPr lang="de-DE" dirty="0"/>
              <a:t>Herzlichen Dank für Eure Teilnahme!</a:t>
            </a:r>
            <a:endParaRPr dirty="0"/>
          </a:p>
        </p:txBody>
      </p:sp>
      <p:sp>
        <p:nvSpPr>
          <p:cNvPr id="5" name="Untertitel 2"/>
          <p:cNvSpPr>
            <a:spLocks noGrp="1"/>
          </p:cNvSpPr>
          <p:nvPr>
            <p:ph type="subTitle" idx="4294967295"/>
          </p:nvPr>
        </p:nvSpPr>
        <p:spPr bwMode="auto">
          <a:xfrm>
            <a:off x="755575" y="3147814"/>
            <a:ext cx="8064897" cy="1223591"/>
          </a:xfrm>
        </p:spPr>
        <p:txBody>
          <a:bodyPr numCol="3">
            <a:noAutofit/>
          </a:bodyPr>
          <a:lstStyle/>
          <a:p>
            <a:pPr>
              <a:lnSpc>
                <a:spcPct val="100000"/>
              </a:lnSpc>
              <a:spcBef>
                <a:spcPts val="0"/>
              </a:spcBef>
              <a:defRPr/>
            </a:pPr>
            <a:r>
              <a:rPr lang="de-DE" sz="1400" dirty="0">
                <a:solidFill>
                  <a:schemeClr val="tx1">
                    <a:lumMod val="50000"/>
                  </a:schemeClr>
                </a:solidFill>
              </a:rPr>
              <a:t>Katarzyna Biernacka </a:t>
            </a:r>
            <a:endParaRPr dirty="0"/>
          </a:p>
          <a:p>
            <a:pPr>
              <a:lnSpc>
                <a:spcPct val="100000"/>
              </a:lnSpc>
              <a:spcBef>
                <a:spcPts val="0"/>
              </a:spcBef>
              <a:defRPr/>
            </a:pPr>
            <a:r>
              <a:rPr lang="de-DE" sz="1400" dirty="0">
                <a:solidFill>
                  <a:schemeClr val="tx1">
                    <a:lumMod val="50000"/>
                  </a:schemeClr>
                </a:solidFill>
              </a:rPr>
              <a:t>Dr. Ron </a:t>
            </a:r>
            <a:r>
              <a:rPr lang="de-DE" sz="1400" dirty="0" err="1">
                <a:solidFill>
                  <a:schemeClr val="tx1">
                    <a:lumMod val="50000"/>
                  </a:schemeClr>
                </a:solidFill>
              </a:rPr>
              <a:t>Dockhorn</a:t>
            </a:r>
            <a:endParaRPr dirty="0"/>
          </a:p>
          <a:p>
            <a:pPr>
              <a:lnSpc>
                <a:spcPct val="100000"/>
              </a:lnSpc>
              <a:spcBef>
                <a:spcPts val="0"/>
              </a:spcBef>
              <a:defRPr/>
            </a:pPr>
            <a:r>
              <a:rPr lang="de-DE" sz="1400" dirty="0">
                <a:solidFill>
                  <a:schemeClr val="tx1">
                    <a:lumMod val="50000"/>
                  </a:schemeClr>
                </a:solidFill>
              </a:rPr>
              <a:t>Claudia Engelhardt</a:t>
            </a:r>
            <a:endParaRPr dirty="0"/>
          </a:p>
          <a:p>
            <a:pPr>
              <a:lnSpc>
                <a:spcPct val="100000"/>
              </a:lnSpc>
              <a:spcBef>
                <a:spcPts val="0"/>
              </a:spcBef>
              <a:defRPr/>
            </a:pPr>
            <a:r>
              <a:rPr lang="de-DE" sz="1400" dirty="0">
                <a:solidFill>
                  <a:schemeClr val="tx1">
                    <a:lumMod val="50000"/>
                  </a:schemeClr>
                </a:solidFill>
              </a:rPr>
              <a:t>Kerstin Helbig</a:t>
            </a:r>
            <a:endParaRPr dirty="0"/>
          </a:p>
          <a:p>
            <a:pPr>
              <a:lnSpc>
                <a:spcPct val="100000"/>
              </a:lnSpc>
              <a:spcBef>
                <a:spcPts val="0"/>
              </a:spcBef>
              <a:defRPr/>
            </a:pPr>
            <a:r>
              <a:rPr lang="de-DE" sz="1400" dirty="0">
                <a:solidFill>
                  <a:schemeClr val="tx1">
                    <a:lumMod val="50000"/>
                  </a:schemeClr>
                </a:solidFill>
              </a:rPr>
              <a:t>Dr. Juliane Jacob</a:t>
            </a:r>
            <a:endParaRPr dirty="0"/>
          </a:p>
          <a:p>
            <a:pPr>
              <a:lnSpc>
                <a:spcPct val="100000"/>
              </a:lnSpc>
              <a:spcBef>
                <a:spcPts val="0"/>
              </a:spcBef>
              <a:defRPr/>
            </a:pPr>
            <a:r>
              <a:rPr lang="de-DE" sz="1400" dirty="0">
                <a:solidFill>
                  <a:schemeClr val="tx1">
                    <a:lumMod val="50000"/>
                  </a:schemeClr>
                </a:solidFill>
              </a:rPr>
              <a:t>Tereza </a:t>
            </a:r>
            <a:r>
              <a:rPr lang="de-DE" sz="1400" dirty="0" err="1">
                <a:solidFill>
                  <a:schemeClr val="tx1">
                    <a:lumMod val="50000"/>
                  </a:schemeClr>
                </a:solidFill>
              </a:rPr>
              <a:t>Kalová</a:t>
            </a:r>
            <a:endParaRPr lang="de-DE" sz="1400" dirty="0">
              <a:solidFill>
                <a:schemeClr val="tx1">
                  <a:lumMod val="50000"/>
                </a:schemeClr>
              </a:solidFill>
            </a:endParaRPr>
          </a:p>
          <a:p>
            <a:pPr>
              <a:lnSpc>
                <a:spcPct val="100000"/>
              </a:lnSpc>
              <a:spcBef>
                <a:spcPts val="0"/>
              </a:spcBef>
              <a:defRPr/>
            </a:pPr>
            <a:r>
              <a:rPr lang="de-DE" sz="1400" dirty="0" err="1">
                <a:solidFill>
                  <a:schemeClr val="tx1">
                    <a:lumMod val="50000"/>
                  </a:schemeClr>
                </a:solidFill>
              </a:rPr>
              <a:t>Adienne</a:t>
            </a:r>
            <a:r>
              <a:rPr lang="de-DE" sz="1400" dirty="0">
                <a:solidFill>
                  <a:schemeClr val="tx1">
                    <a:lumMod val="50000"/>
                  </a:schemeClr>
                </a:solidFill>
              </a:rPr>
              <a:t> Karsten</a:t>
            </a:r>
            <a:endParaRPr dirty="0"/>
          </a:p>
          <a:p>
            <a:pPr>
              <a:lnSpc>
                <a:spcPct val="100000"/>
              </a:lnSpc>
              <a:spcBef>
                <a:spcPts val="0"/>
              </a:spcBef>
              <a:defRPr/>
            </a:pPr>
            <a:r>
              <a:rPr lang="de-DE" sz="1400" dirty="0">
                <a:solidFill>
                  <a:schemeClr val="tx1">
                    <a:lumMod val="50000"/>
                  </a:schemeClr>
                </a:solidFill>
              </a:rPr>
              <a:t>Kristin Meier</a:t>
            </a:r>
          </a:p>
          <a:p>
            <a:pPr>
              <a:lnSpc>
                <a:spcPct val="100000"/>
              </a:lnSpc>
              <a:spcBef>
                <a:spcPts val="0"/>
              </a:spcBef>
              <a:defRPr/>
            </a:pPr>
            <a:r>
              <a:rPr lang="de-DE" sz="1400" dirty="0">
                <a:solidFill>
                  <a:schemeClr val="tx1">
                    <a:lumMod val="50000"/>
                  </a:schemeClr>
                </a:solidFill>
              </a:rPr>
              <a:t>Dr. Andreas </a:t>
            </a:r>
            <a:r>
              <a:rPr lang="de-DE" sz="1400" dirty="0" err="1">
                <a:solidFill>
                  <a:schemeClr val="tx1">
                    <a:lumMod val="50000"/>
                  </a:schemeClr>
                </a:solidFill>
              </a:rPr>
              <a:t>Mühlichen</a:t>
            </a:r>
            <a:endParaRPr dirty="0"/>
          </a:p>
          <a:p>
            <a:pPr>
              <a:lnSpc>
                <a:spcPct val="100000"/>
              </a:lnSpc>
              <a:spcBef>
                <a:spcPts val="0"/>
              </a:spcBef>
              <a:defRPr/>
            </a:pPr>
            <a:r>
              <a:rPr lang="de-DE" sz="1400" dirty="0">
                <a:solidFill>
                  <a:schemeClr val="tx1">
                    <a:lumMod val="50000"/>
                  </a:schemeClr>
                </a:solidFill>
              </a:rPr>
              <a:t>Dr. Janna Neumann</a:t>
            </a:r>
            <a:endParaRPr dirty="0"/>
          </a:p>
          <a:p>
            <a:pPr>
              <a:lnSpc>
                <a:spcPct val="100000"/>
              </a:lnSpc>
              <a:spcBef>
                <a:spcPts val="0"/>
              </a:spcBef>
              <a:defRPr/>
            </a:pPr>
            <a:r>
              <a:rPr lang="de-DE" sz="1400" dirty="0">
                <a:solidFill>
                  <a:schemeClr val="tx1">
                    <a:lumMod val="50000"/>
                  </a:schemeClr>
                </a:solidFill>
              </a:rPr>
              <a:t>Britta Petersen</a:t>
            </a:r>
            <a:endParaRPr dirty="0"/>
          </a:p>
          <a:p>
            <a:pPr>
              <a:lnSpc>
                <a:spcPct val="100000"/>
              </a:lnSpc>
              <a:spcBef>
                <a:spcPts val="0"/>
              </a:spcBef>
              <a:defRPr/>
            </a:pPr>
            <a:r>
              <a:rPr lang="de-DE" sz="1400" dirty="0">
                <a:solidFill>
                  <a:schemeClr val="tx1">
                    <a:lumMod val="50000"/>
                  </a:schemeClr>
                </a:solidFill>
              </a:rPr>
              <a:t>Benjamin </a:t>
            </a:r>
            <a:r>
              <a:rPr lang="de-DE" sz="1400" dirty="0" err="1">
                <a:solidFill>
                  <a:schemeClr val="tx1">
                    <a:lumMod val="50000"/>
                  </a:schemeClr>
                </a:solidFill>
              </a:rPr>
              <a:t>Slowig</a:t>
            </a:r>
            <a:endParaRPr lang="de-DE" sz="1400" dirty="0">
              <a:solidFill>
                <a:schemeClr val="tx1">
                  <a:lumMod val="50000"/>
                </a:schemeClr>
              </a:solidFill>
            </a:endParaRPr>
          </a:p>
          <a:p>
            <a:pPr>
              <a:lnSpc>
                <a:spcPct val="100000"/>
              </a:lnSpc>
              <a:spcBef>
                <a:spcPts val="0"/>
              </a:spcBef>
              <a:defRPr/>
            </a:pPr>
            <a:r>
              <a:rPr lang="de-DE" sz="1400" dirty="0">
                <a:solidFill>
                  <a:schemeClr val="tx1">
                    <a:lumMod val="50000"/>
                  </a:schemeClr>
                </a:solidFill>
              </a:rPr>
              <a:t>Dr. Ute Trautwein-Bruns</a:t>
            </a:r>
            <a:endParaRPr dirty="0"/>
          </a:p>
          <a:p>
            <a:pPr>
              <a:lnSpc>
                <a:spcPct val="100000"/>
              </a:lnSpc>
              <a:spcBef>
                <a:spcPts val="0"/>
              </a:spcBef>
              <a:defRPr/>
            </a:pPr>
            <a:r>
              <a:rPr lang="de-DE" sz="1400" dirty="0">
                <a:solidFill>
                  <a:schemeClr val="tx1">
                    <a:lumMod val="50000"/>
                  </a:schemeClr>
                </a:solidFill>
              </a:rPr>
              <a:t>Dr. Jeanne </a:t>
            </a:r>
            <a:r>
              <a:rPr lang="de-DE" sz="1400" dirty="0" err="1">
                <a:solidFill>
                  <a:schemeClr val="tx1">
                    <a:lumMod val="50000"/>
                  </a:schemeClr>
                </a:solidFill>
              </a:rPr>
              <a:t>Wilbrandt</a:t>
            </a:r>
            <a:endParaRPr lang="de-DE" sz="1400" dirty="0">
              <a:solidFill>
                <a:schemeClr val="tx1">
                  <a:lumMod val="50000"/>
                </a:schemeClr>
              </a:solidFill>
            </a:endParaRPr>
          </a:p>
          <a:p>
            <a:pPr>
              <a:lnSpc>
                <a:spcPct val="100000"/>
              </a:lnSpc>
              <a:spcBef>
                <a:spcPts val="0"/>
              </a:spcBef>
              <a:defRPr/>
            </a:pPr>
            <a:r>
              <a:rPr lang="de-DE" sz="1400" dirty="0">
                <a:solidFill>
                  <a:schemeClr val="tx1">
                    <a:lumMod val="50000"/>
                  </a:schemeClr>
                </a:solidFill>
              </a:rPr>
              <a:t>Cord </a:t>
            </a:r>
            <a:r>
              <a:rPr lang="de-DE" sz="1400" dirty="0" err="1">
                <a:solidFill>
                  <a:schemeClr val="tx1">
                    <a:lumMod val="50000"/>
                  </a:schemeClr>
                </a:solidFill>
              </a:rPr>
              <a:t>Wiljes</a:t>
            </a:r>
            <a:endParaRPr sz="1400" dirty="0">
              <a:solidFill>
                <a:schemeClr val="tx1">
                  <a:lumMod val="50000"/>
                </a:schemeClr>
              </a:solidFill>
            </a:endParaRPr>
          </a:p>
        </p:txBody>
      </p:sp>
      <p:sp>
        <p:nvSpPr>
          <p:cNvPr id="6" name="Untertitel 2"/>
          <p:cNvSpPr/>
          <p:nvPr/>
        </p:nvSpPr>
        <p:spPr bwMode="auto">
          <a:xfrm>
            <a:off x="3963649" y="2131263"/>
            <a:ext cx="6858000" cy="1741372"/>
          </a:xfrm>
          <a:prstGeom prst="rect">
            <a:avLst/>
          </a:prstGeom>
        </p:spPr>
        <p:txBody>
          <a:bodyPr vert="horz" lIns="91440" tIns="45720" rIns="91440" bIns="45720" rtlCol="0">
            <a:noAutofit/>
          </a:bodyPr>
          <a:lstStyle>
            <a:lvl1pPr marL="0" indent="0" algn="l" defTabSz="914400">
              <a:lnSpc>
                <a:spcPct val="90000"/>
              </a:lnSpc>
              <a:spcBef>
                <a:spcPts val="1000"/>
              </a:spcBef>
              <a:buFont typeface="Arial"/>
              <a:buNone/>
              <a:defRPr sz="2400">
                <a:solidFill>
                  <a:srgbClr val="D2C90E"/>
                </a:solidFill>
                <a:latin typeface="Arial"/>
                <a:ea typeface="+mn-ea"/>
                <a:cs typeface="Arial"/>
              </a:defRPr>
            </a:lvl1pPr>
            <a:lvl2pPr marL="457200" indent="0" algn="ctr" defTabSz="914400">
              <a:lnSpc>
                <a:spcPct val="90000"/>
              </a:lnSpc>
              <a:spcBef>
                <a:spcPts val="500"/>
              </a:spcBef>
              <a:buFont typeface="Arial"/>
              <a:buNone/>
              <a:defRPr sz="2000">
                <a:solidFill>
                  <a:srgbClr val="004476"/>
                </a:solidFill>
                <a:latin typeface="Arial"/>
                <a:ea typeface="+mn-ea"/>
                <a:cs typeface="Arial"/>
              </a:defRPr>
            </a:lvl2pPr>
            <a:lvl3pPr marL="914400" indent="0" algn="ctr" defTabSz="914400">
              <a:lnSpc>
                <a:spcPct val="90000"/>
              </a:lnSpc>
              <a:spcBef>
                <a:spcPts val="500"/>
              </a:spcBef>
              <a:buFont typeface="Arial"/>
              <a:buNone/>
              <a:defRPr sz="1800">
                <a:solidFill>
                  <a:srgbClr val="004476"/>
                </a:solidFill>
                <a:latin typeface="Arial"/>
                <a:ea typeface="+mn-ea"/>
                <a:cs typeface="Arial"/>
              </a:defRPr>
            </a:lvl3pPr>
            <a:lvl4pPr marL="1371600" indent="0" algn="ctr" defTabSz="914400">
              <a:lnSpc>
                <a:spcPct val="90000"/>
              </a:lnSpc>
              <a:spcBef>
                <a:spcPts val="500"/>
              </a:spcBef>
              <a:buFont typeface="Arial"/>
              <a:buNone/>
              <a:defRPr sz="1600">
                <a:solidFill>
                  <a:srgbClr val="004476"/>
                </a:solidFill>
                <a:latin typeface="Arial"/>
                <a:ea typeface="+mn-ea"/>
                <a:cs typeface="Arial"/>
              </a:defRPr>
            </a:lvl4pPr>
            <a:lvl5pPr marL="1828800" indent="0" algn="ctr" defTabSz="914400">
              <a:lnSpc>
                <a:spcPct val="90000"/>
              </a:lnSpc>
              <a:spcBef>
                <a:spcPts val="500"/>
              </a:spcBef>
              <a:buFont typeface="Arial"/>
              <a:buNone/>
              <a:defRPr sz="1600">
                <a:solidFill>
                  <a:srgbClr val="004476"/>
                </a:solidFill>
                <a:latin typeface="Arial"/>
                <a:ea typeface="+mn-ea"/>
                <a:cs typeface="Arial"/>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defRPr/>
            </a:pPr>
            <a:endParaRPr/>
          </a:p>
        </p:txBody>
      </p:sp>
      <p:sp>
        <p:nvSpPr>
          <p:cNvPr id="16" name="Textfeld 15"/>
          <p:cNvSpPr txBox="1"/>
          <p:nvPr/>
        </p:nvSpPr>
        <p:spPr bwMode="auto">
          <a:xfrm>
            <a:off x="1477888" y="4362658"/>
            <a:ext cx="4462264" cy="307777"/>
          </a:xfrm>
          <a:prstGeom prst="rect">
            <a:avLst/>
          </a:prstGeom>
          <a:solidFill>
            <a:srgbClr val="FFFFFF">
              <a:alpha val="18431"/>
            </a:srgbClr>
          </a:solidFill>
        </p:spPr>
        <p:txBody>
          <a:bodyPr wrap="square" rtlCol="0">
            <a:spAutoFit/>
          </a:bodyPr>
          <a:lstStyle/>
          <a:p>
            <a:pPr algn="l">
              <a:defRPr/>
            </a:pPr>
            <a:r>
              <a:rPr lang="de-DE" sz="700">
                <a:solidFill>
                  <a:schemeClr val="tx1">
                    <a:lumMod val="50000"/>
                  </a:schemeClr>
                </a:solidFill>
              </a:rPr>
              <a:t>Falls nicht anders vermerkt, ist die Präsentation unter der Creative Commons Attribution 4.0 International (CC BY 4.0) </a:t>
            </a:r>
            <a:r>
              <a:rPr lang="de-DE" sz="700" u="sng">
                <a:solidFill>
                  <a:schemeClr val="tx1">
                    <a:lumMod val="50000"/>
                  </a:schemeClr>
                </a:solidFill>
                <a:hlinkClick r:id="rId3" tooltip="https://creativecommons.org/licenses/by/4.0/"/>
              </a:rPr>
              <a:t>https://creativecommons.org/licenses/by/4.0/</a:t>
            </a:r>
            <a:r>
              <a:rPr lang="de-DE" sz="700">
                <a:solidFill>
                  <a:schemeClr val="tx1">
                    <a:lumMod val="50000"/>
                  </a:schemeClr>
                </a:solidFill>
              </a:rPr>
              <a:t> lizenziert. </a:t>
            </a:r>
            <a:endParaRPr sz="4000">
              <a:solidFill>
                <a:schemeClr val="tx1">
                  <a:lumMod val="50000"/>
                </a:schemeClr>
              </a:solidFill>
            </a:endParaRPr>
          </a:p>
        </p:txBody>
      </p:sp>
      <p:pic>
        <p:nvPicPr>
          <p:cNvPr id="2" name="Grafik 4"/>
          <p:cNvPicPr>
            <a:picLocks noChangeAspect="1"/>
          </p:cNvPicPr>
          <p:nvPr/>
        </p:nvPicPr>
        <p:blipFill>
          <a:blip r:embed="rId4"/>
          <a:stretch/>
        </p:blipFill>
        <p:spPr bwMode="auto">
          <a:xfrm>
            <a:off x="1040493" y="4327349"/>
            <a:ext cx="370114" cy="370114"/>
          </a:xfrm>
          <a:prstGeom prst="rect">
            <a:avLst/>
          </a:prstGeom>
          <a:ln>
            <a:noFill/>
          </a:ln>
        </p:spPr>
      </p:pic>
      <p:pic>
        <p:nvPicPr>
          <p:cNvPr id="3" name="Grafik 2"/>
          <p:cNvPicPr>
            <a:picLocks noChangeAspect="1"/>
          </p:cNvPicPr>
          <p:nvPr/>
        </p:nvPicPr>
        <p:blipFill>
          <a:blip r:embed="rId5"/>
          <a:stretch/>
        </p:blipFill>
        <p:spPr bwMode="auto">
          <a:xfrm>
            <a:off x="648608" y="4327350"/>
            <a:ext cx="370112" cy="370112"/>
          </a:xfrm>
          <a:prstGeom prst="rect">
            <a:avLst/>
          </a:prstGeom>
          <a:ln>
            <a:noFill/>
          </a:ln>
        </p:spPr>
      </p:pic>
    </p:spTree>
  </p:cSld>
  <p:clrMapOvr>
    <a:masterClrMapping/>
  </p:clrMapOvr>
</p:sld>
</file>

<file path=ppt/theme/theme1.xml><?xml version="1.0" encoding="utf-8"?>
<a:theme xmlns:a="http://schemas.openxmlformats.org/drawingml/2006/main" name="TtT_Design">
  <a:themeElements>
    <a:clrScheme name="31_ColorGradientLight">
      <a:dk1>
        <a:srgbClr val="5E5E5E"/>
      </a:dk1>
      <a:lt1>
        <a:srgbClr val="005E00"/>
      </a:lt1>
      <a:dk2>
        <a:srgbClr val="5E5E5E"/>
      </a:dk2>
      <a:lt2>
        <a:srgbClr val="D5D5D5"/>
      </a:lt2>
      <a:accent1>
        <a:srgbClr val="0076BA"/>
      </a:accent1>
      <a:accent2>
        <a:srgbClr val="05A89D"/>
      </a:accent2>
      <a:accent3>
        <a:srgbClr val="1DB100"/>
      </a:accent3>
      <a:accent4>
        <a:srgbClr val="F9B900"/>
      </a:accent4>
      <a:accent5>
        <a:srgbClr val="EE220D"/>
      </a:accent5>
      <a:accent6>
        <a:srgbClr val="CB297B"/>
      </a:accent6>
      <a:hlink>
        <a:srgbClr val="0000FF"/>
      </a:hlink>
      <a:folHlink>
        <a:srgbClr val="FF00FF"/>
      </a:folHlink>
    </a:clrScheme>
    <a:fontScheme name="Calibri">
      <a:majorFont>
        <a:latin typeface="Calibri"/>
        <a:ea typeface="Arial"/>
        <a:cs typeface="Arial"/>
      </a:majorFont>
      <a:minorFont>
        <a:latin typeface="Calibri"/>
        <a:ea typeface="Arial"/>
        <a:cs typeface="Arial"/>
      </a:minorFont>
    </a:fontScheme>
    <a:fmtScheme name="31_ColorGradientLight">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solidFill>
          <a:srgbClr val="000000"/>
        </a:solidFill>
        <a:ln w="12700" cap="flat">
          <a:noFill/>
          <a:miter lim="400000"/>
        </a:ln>
      </a:spPr>
      <a:bodyPr/>
      <a:lstStyle/>
      <a:style>
        <a:lnRef idx="0">
          <a:srgbClr val="000000"/>
        </a:lnRef>
        <a:fillRef idx="0">
          <a:srgbClr val="000000"/>
        </a:fillRef>
        <a:effectRef idx="0">
          <a:srgbClr val="000000"/>
        </a:effectRef>
        <a:fontRef idx="none"/>
      </a:style>
    </a:spDef>
    <a:lnDef>
      <a:spPr bwMode="auto">
        <a:prstGeom prst="rect">
          <a:avLst/>
        </a:prstGeom>
        <a:noFill/>
        <a:ln w="25400" cap="flat">
          <a:solidFill>
            <a:srgbClr val="000000"/>
          </a:solidFill>
          <a:prstDash val="solid"/>
          <a:miter lim="400000"/>
        </a:ln>
      </a:spPr>
      <a:bodyPr/>
      <a:lstStyle/>
      <a:style>
        <a:lnRef idx="0">
          <a:srgbClr val="000000"/>
        </a:lnRef>
        <a:fillRef idx="0">
          <a:srgbClr val="000000"/>
        </a:fillRef>
        <a:effectRef idx="0">
          <a:srgbClr val="000000"/>
        </a:effectRef>
        <a:fontRef idx="none"/>
      </a:style>
    </a:lnDef>
    <a:txDef>
      <a:spPr bwMode="auto">
        <a:prstGeom prst="rect">
          <a:avLst/>
        </a:prstGeom>
        <a:noFill/>
        <a:ln w="12700" cap="flat">
          <a:noFill/>
          <a:miter lim="400000"/>
        </a:ln>
      </a:spPr>
      <a:bodyPr/>
      <a:lstStyle/>
      <a:style>
        <a:lnRef idx="0">
          <a:srgbClr val="000000"/>
        </a:lnRef>
        <a:fillRef idx="0">
          <a:srgbClr val="000000"/>
        </a:fillRef>
        <a:effectRef idx="0">
          <a:srgbClr val="000000"/>
        </a:effectRef>
        <a:fontRef idx="none"/>
      </a: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TtT_Design</Template>
  <TotalTime>0</TotalTime>
  <Words>12497</Words>
  <Application>Microsoft Office PowerPoint</Application>
  <DocSecurity>0</DocSecurity>
  <PresentationFormat>Bildschirmpräsentation (16:9)</PresentationFormat>
  <Paragraphs>1987</Paragraphs>
  <Slides>98</Slides>
  <Notes>98</Notes>
  <HiddenSlides>2</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98</vt:i4>
      </vt:variant>
    </vt:vector>
  </HeadingPairs>
  <TitlesOfParts>
    <vt:vector size="104" baseType="lpstr">
      <vt:lpstr>Arial</vt:lpstr>
      <vt:lpstr>Avenir Next Medium</vt:lpstr>
      <vt:lpstr>Calibri</vt:lpstr>
      <vt:lpstr>Secret Words Display Regular</vt:lpstr>
      <vt:lpstr>Source Sans Pro Light</vt:lpstr>
      <vt:lpstr>TtT_Design</vt:lpstr>
      <vt:lpstr>PowerPoint-Präsentation</vt:lpstr>
      <vt:lpstr>Begrüssung und Orientierung</vt:lpstr>
      <vt:lpstr>Begrüssung und Orientierung</vt:lpstr>
      <vt:lpstr>Begrüssung und Orientierung</vt:lpstr>
      <vt:lpstr>Begrüssung und Orientierung</vt:lpstr>
      <vt:lpstr>Workshoplandkarte</vt:lpstr>
      <vt:lpstr>Workshoplandkarte</vt:lpstr>
      <vt:lpstr>Tagesplan</vt:lpstr>
      <vt:lpstr>Tagesplan</vt:lpstr>
      <vt:lpstr>Publikation</vt:lpstr>
      <vt:lpstr>Publikationswege für Daten</vt:lpstr>
      <vt:lpstr>Publikationswege für Daten</vt:lpstr>
      <vt:lpstr>Publikationswege für Daten</vt:lpstr>
      <vt:lpstr>Repositorien Finden</vt:lpstr>
      <vt:lpstr>Repositorien Finden</vt:lpstr>
      <vt:lpstr>Repositorien Finden</vt:lpstr>
      <vt:lpstr>Repositorien Finden</vt:lpstr>
      <vt:lpstr>Repositorien Auswählen</vt:lpstr>
      <vt:lpstr>Daten Auswählen</vt:lpstr>
      <vt:lpstr>Lizenzvergabe</vt:lpstr>
      <vt:lpstr>Creative Commons Lizenzen</vt:lpstr>
      <vt:lpstr>Creative Commons Lizenzen</vt:lpstr>
      <vt:lpstr>Creative Commons Lizenzen</vt:lpstr>
      <vt:lpstr>Vorsicht!</vt:lpstr>
      <vt:lpstr>Persistente Identifier</vt:lpstr>
      <vt:lpstr>Persistente Identifier</vt:lpstr>
      <vt:lpstr>Persistente Identifier</vt:lpstr>
      <vt:lpstr>Persistente Identifier</vt:lpstr>
      <vt:lpstr>Persistente Identifier</vt:lpstr>
      <vt:lpstr>Persistente Identifier</vt:lpstr>
      <vt:lpstr>Persistente Identifier</vt:lpstr>
      <vt:lpstr>Kaffeepause</vt:lpstr>
      <vt:lpstr>Pro &amp; Contra Publikation</vt:lpstr>
      <vt:lpstr>Pro &amp; Contra Publikation</vt:lpstr>
      <vt:lpstr>Pro &amp; Contra Publikation</vt:lpstr>
      <vt:lpstr>Pro &amp; Contra Publikation</vt:lpstr>
      <vt:lpstr>Nachnutzung</vt:lpstr>
      <vt:lpstr>Forschungsdaten Finden</vt:lpstr>
      <vt:lpstr>Forschungsdaten Finden</vt:lpstr>
      <vt:lpstr>Forschungsdaten Finden</vt:lpstr>
      <vt:lpstr>Datenzitation</vt:lpstr>
      <vt:lpstr>Datenzitation</vt:lpstr>
      <vt:lpstr>Datenzitation – Auflösung</vt:lpstr>
      <vt:lpstr>Lizenzen und Nachnutzung</vt:lpstr>
      <vt:lpstr>Lizenzen und Nachnutzung</vt:lpstr>
      <vt:lpstr>Mittagspause</vt:lpstr>
      <vt:lpstr>Rechtliche Aspekte</vt:lpstr>
      <vt:lpstr>Rechtsthemen im FDM</vt:lpstr>
      <vt:lpstr>Rechtsthemen im FDM</vt:lpstr>
      <vt:lpstr>Datenschutz</vt:lpstr>
      <vt:lpstr>Datenschutz</vt:lpstr>
      <vt:lpstr>Datenschutz</vt:lpstr>
      <vt:lpstr>Datenschutz</vt:lpstr>
      <vt:lpstr>Datenschutz</vt:lpstr>
      <vt:lpstr>Datenschutz</vt:lpstr>
      <vt:lpstr>Forschungsdateninfrastrukturen</vt:lpstr>
      <vt:lpstr>Infrastruktur für FDM</vt:lpstr>
      <vt:lpstr>Infrastruktur für FDM</vt:lpstr>
      <vt:lpstr>Infrastruktur für FDM</vt:lpstr>
      <vt:lpstr>FDM an Beispieleinrichtung</vt:lpstr>
      <vt:lpstr>FDM-Kontaktstellen …</vt:lpstr>
      <vt:lpstr>Eigene FDM-Infrastruktur</vt:lpstr>
      <vt:lpstr>Praktische Übung (DMP)</vt:lpstr>
      <vt:lpstr>Datenmanagementplan</vt:lpstr>
      <vt:lpstr>Datenmanagementplan</vt:lpstr>
      <vt:lpstr>Datenmanagementplan</vt:lpstr>
      <vt:lpstr>Einführung in die Konzeptentwicklung</vt:lpstr>
      <vt:lpstr>Konzeptentwicklung</vt:lpstr>
      <vt:lpstr>8 Schritte</vt:lpstr>
      <vt:lpstr>1. Thema öffnen</vt:lpstr>
      <vt:lpstr>1. Thema öffnen</vt:lpstr>
      <vt:lpstr>2. Bedingungen klären</vt:lpstr>
      <vt:lpstr>3. Prioritäten setzen</vt:lpstr>
      <vt:lpstr>4. Kern- und Unterpunkte</vt:lpstr>
      <vt:lpstr>5. Grobstruktur entwerfen</vt:lpstr>
      <vt:lpstr>6. Methoden und Übungen</vt:lpstr>
      <vt:lpstr>6. Methoden und Übungen</vt:lpstr>
      <vt:lpstr>6. Methoden und Übungen</vt:lpstr>
      <vt:lpstr>7. Lehrdrehbuch entwickeln</vt:lpstr>
      <vt:lpstr>7. Lehrdrehbuch entwickeln</vt:lpstr>
      <vt:lpstr>8. Konzept prüfen</vt:lpstr>
      <vt:lpstr>Kaffeepause</vt:lpstr>
      <vt:lpstr>Didaktische Methoden</vt:lpstr>
      <vt:lpstr>Didaktische Methoden</vt:lpstr>
      <vt:lpstr>Didaktische Methoden</vt:lpstr>
      <vt:lpstr>Didaktische Methoden</vt:lpstr>
      <vt:lpstr>Didaktische Methoden</vt:lpstr>
      <vt:lpstr>Didaktische Methoden</vt:lpstr>
      <vt:lpstr>Evaluation, Feedback und Verabschiedung</vt:lpstr>
      <vt:lpstr>  Evaluation vs Feedback</vt:lpstr>
      <vt:lpstr>  Evaluation vs Feedback</vt:lpstr>
      <vt:lpstr>Evaluation von Workshops</vt:lpstr>
      <vt:lpstr>Rückblick</vt:lpstr>
      <vt:lpstr>Feedback zu diesem Workshop</vt:lpstr>
      <vt:lpstr>Abschluss</vt:lpstr>
      <vt:lpstr>Mehr Austausch?</vt:lpstr>
      <vt:lpstr>Evaluation des Workshops</vt:lpstr>
      <vt:lpstr>Herzlichen Dank für Eure Teilnahme!</vt:lpstr>
    </vt:vector>
  </TitlesOfParts>
  <Manager/>
  <Company>Humboldt-u</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Train-the-Trainer Workshop zum Thema Forschungsdatenmanagement</dc:title>
  <dc:subject/>
  <dc:creator>Katarzyna Biernacka;Petra Buchholz;Sarah Ann Danker;Dr. Dominika Dolzycka;Claudia Engelhardt;Kerstin Helbig;Dr. Juliane Jacob;Dr. Janna Neumann;Dr. Carolin Odebrecht;Dr. Ute Trautwein-Bruns;Cord Wiljes;Dr. Ulrike Wuttke</dc:creator>
  <cp:keywords/>
  <dc:description/>
  <cp:lastModifiedBy>Andreas Mühlichen</cp:lastModifiedBy>
  <cp:revision>455</cp:revision>
  <cp:lastPrinted>2023-12-11T18:32:52Z</cp:lastPrinted>
  <dcterms:created xsi:type="dcterms:W3CDTF">2017-05-29T08:09:42Z</dcterms:created>
  <dcterms:modified xsi:type="dcterms:W3CDTF">2023-12-14T11:31:58Z</dcterms:modified>
  <cp:category/>
  <dc:identifier/>
  <cp:contentStatus/>
  <dc:language/>
  <cp:version/>
</cp:coreProperties>
</file>