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9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369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360" r:id="rId21"/>
    <p:sldId id="278" r:id="rId22"/>
    <p:sldId id="279" r:id="rId23"/>
    <p:sldId id="280" r:id="rId24"/>
    <p:sldId id="281" r:id="rId25"/>
    <p:sldId id="370" r:id="rId26"/>
    <p:sldId id="371" r:id="rId27"/>
    <p:sldId id="372" r:id="rId28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5: Publikation von FD" id="{8A2271AB-4C28-4FB3-A321-669CEC328AC4}">
          <p14:sldIdLst>
            <p14:sldId id="260"/>
            <p14:sldId id="261"/>
            <p14:sldId id="262"/>
            <p14:sldId id="263"/>
            <p14:sldId id="264"/>
            <p14:sldId id="265"/>
            <p14:sldId id="266"/>
            <p14:sldId id="369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360"/>
            <p14:sldId id="278"/>
            <p14:sldId id="279"/>
            <p14:sldId id="280"/>
            <p14:sldId id="281"/>
            <p14:sldId id="370"/>
            <p14:sldId id="371"/>
            <p14:sldId id="3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7B26C5-4107-4FEC-AEDC-1716B250A1EF}" styleName="Helle Formatvorlage 1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solidFill>
                <a:schemeClr val="tx1"/>
              </a:solidFill>
            </a:ln>
          </a:top>
          <a:bottom>
            <a:ln w="12700">
              <a:solidFill>
                <a:schemeClr val="tx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band2V>
      <a:tcStyle>
        <a:tcBdr/>
        <a:fill>
          <a:solidFill>
            <a:schemeClr val="tx1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12700">
              <a:solidFill>
                <a:schemeClr val="tx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12700">
              <a:solidFill>
                <a:schemeClr val="tx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605" autoAdjust="0"/>
  </p:normalViewPr>
  <p:slideViewPr>
    <p:cSldViewPr>
      <p:cViewPr varScale="1">
        <p:scale>
          <a:sx n="87" d="100"/>
          <a:sy n="87" d="100"/>
        </p:scale>
        <p:origin x="2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2419" y="2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1730454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431459" y="0"/>
            <a:ext cx="1712041" cy="251520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 dirty="0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395536"/>
            <a:ext cx="4896544" cy="2754484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33112" y="3294035"/>
            <a:ext cx="4886910" cy="545442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>
              <a:defRPr/>
            </a:pPr>
            <a:r>
              <a:rPr lang="de-DE" dirty="0"/>
              <a:t>Textmasterformat bearbeiten</a:t>
            </a:r>
            <a:endParaRPr dirty="0"/>
          </a:p>
          <a:p>
            <a:pPr lvl="1">
              <a:defRPr/>
            </a:pPr>
            <a:r>
              <a:rPr lang="de-DE" dirty="0"/>
              <a:t>Zweite Ebene</a:t>
            </a:r>
            <a:endParaRPr dirty="0"/>
          </a:p>
          <a:p>
            <a:pPr lvl="2">
              <a:defRPr/>
            </a:pPr>
            <a:r>
              <a:rPr lang="de-DE" dirty="0"/>
              <a:t>Dritte Ebene</a:t>
            </a:r>
            <a:endParaRPr dirty="0"/>
          </a:p>
          <a:p>
            <a:pPr lvl="3">
              <a:defRPr/>
            </a:pPr>
            <a:r>
              <a:rPr lang="de-DE" dirty="0"/>
              <a:t>Vierte Ebene</a:t>
            </a:r>
            <a:endParaRPr dirty="0"/>
          </a:p>
          <a:p>
            <a:pPr lvl="4">
              <a:defRPr/>
            </a:pPr>
            <a:r>
              <a:rPr lang="de-DE" dirty="0"/>
              <a:t>Fünfte Ebene</a:t>
            </a:r>
            <a:endParaRPr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0472"/>
            <a:ext cx="1730454" cy="32352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403737" y="8820472"/>
            <a:ext cx="1730454" cy="323528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09:24 --- Folie 15.1-15.4 (4)]</a:t>
            </a:r>
          </a:p>
          <a:p>
            <a:r>
              <a:rPr lang="de-DE" dirty="0"/>
              <a:t>ID: 15.01.01.01_v | Einheit 15: Publikation von FD | Baustein 1: Publikationswege</a:t>
            </a:r>
          </a:p>
          <a:p>
            <a:r>
              <a:rPr lang="de-DE" dirty="0"/>
              <a:t>Inhalt 1: Publikationswege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Publikationswege (Supplement, Repositorium, Data Journal)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7246B-C100-D7D8-8078-668B170C9144}" type="slidenum">
              <a:rPr lang="de-DE"/>
              <a:pPr/>
              <a:t>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D8B5B6B9-5D1A-F26F-904B-EDB0D666E1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09:44 --- Folie 15.10 (1)]</a:t>
            </a:r>
          </a:p>
          <a:p>
            <a:r>
              <a:rPr lang="de-DE" dirty="0"/>
              <a:t>ID: 15.03.01.01_v | Einheit 15: Publikation von FD | Baustein 3: Daten für Publikation auswählen</a:t>
            </a:r>
          </a:p>
          <a:p>
            <a:r>
              <a:rPr lang="de-DE" dirty="0"/>
              <a:t>Inhalt 1: Daten publizieren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Kriterien für Publikation von Daten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CF3B-C99E-DC04-99B2-7E18C08B47C9}" type="slidenum">
              <a:rPr lang="de-DE"/>
              <a:pPr/>
              <a:t>9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6E64D976-49B8-979D-7D8B-4A45444A59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09:48 --- Folie 15.11-15.15 (5)]</a:t>
            </a:r>
          </a:p>
          <a:p>
            <a:r>
              <a:rPr lang="de-DE" dirty="0"/>
              <a:t>ID: 15.04.01.01_v | Einheit 15: Publikation von FD | Baustein 4: Lizenzen</a:t>
            </a:r>
          </a:p>
          <a:p>
            <a:r>
              <a:rPr lang="de-DE" dirty="0"/>
              <a:t>Inhalt 1: </a:t>
            </a:r>
            <a:r>
              <a:rPr lang="de-DE" dirty="0" err="1"/>
              <a:t>CreativeCommons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CC Lizenzen 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*in Chat: Link Open Source Initiative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Open Source Initiative und Übersicht zu Software-Lizenzen: https://opensource.org/licenses/category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B1BED-3A63-EFD1-7072-BECD2D7F76AD}" type="slidenum">
              <a:rPr lang="de-DE"/>
              <a:pPr/>
              <a:t>10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4C6559D0-8E9C-E62D-3D83-80F1A71278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09:48 --- Folie 15.11-15.15 (5)]</a:t>
            </a:r>
          </a:p>
          <a:p>
            <a:r>
              <a:rPr lang="de-DE" dirty="0"/>
              <a:t>ID: 15.04.01.01_v | Einheit 15: Publikation von FD | Baustein 4: Lizenzen</a:t>
            </a:r>
          </a:p>
          <a:p>
            <a:r>
              <a:rPr lang="de-DE" dirty="0"/>
              <a:t>Inhalt 1: </a:t>
            </a:r>
            <a:r>
              <a:rPr lang="de-DE" dirty="0" err="1"/>
              <a:t>CreativeCommons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CC Lizenzen 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*in Chat: Link Open Source Initiative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Open Source Initiative und Übersicht zu Software-Lizenzen: https://opensource.org/licenses/category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8D2BC-CBFC-94E0-5CB4-AF6921EF0710}" type="slidenum">
              <a:rPr lang="de-DE"/>
              <a:pPr/>
              <a:t>11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919EAE90-9B24-BC5C-8EAD-765F73840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[04m; bis 09:48 --- Folie 15.11-15.15 (5)]</a:t>
            </a:r>
          </a:p>
          <a:p>
            <a:r>
              <a:rPr lang="de-DE" dirty="0"/>
              <a:t>ID: 15.04.01.01_v | Einheit 15: Publikation von FD | Baustein 4: Lizenzen</a:t>
            </a:r>
          </a:p>
          <a:p>
            <a:r>
              <a:rPr lang="de-DE" dirty="0"/>
              <a:t>Inhalt 1: </a:t>
            </a:r>
            <a:r>
              <a:rPr lang="de-DE" dirty="0" err="1"/>
              <a:t>CreativeCommons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CC Lizenzen 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*in Chat: Link Open Source Initiative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Open Source Initiative und Übersicht zu Software-Lizenzen: https://opensource.org/licenses/category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/>
              <a:pPr/>
              <a:t>12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498051E4-3157-EFDB-71CF-6F456F779F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09:48 --- Folie 15.11-15.15 (5)]</a:t>
            </a:r>
          </a:p>
          <a:p>
            <a:r>
              <a:rPr lang="de-DE" dirty="0"/>
              <a:t>ID: 15.04.01.01_v | Einheit 15: Publikation von FD | Baustein 4: Lizenzen</a:t>
            </a:r>
          </a:p>
          <a:p>
            <a:r>
              <a:rPr lang="de-DE" dirty="0"/>
              <a:t>Inhalt 1: </a:t>
            </a:r>
            <a:r>
              <a:rPr lang="de-DE" dirty="0" err="1"/>
              <a:t>CreativeCommons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CC Lizenzen 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*in Chat: Link Open Source Initiative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Open Source Initiative und Übersicht zu Software-Lizenzen: https://opensource.org/licenses/category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0BCA1-15D4-C8DB-5198-5ADAFE91A0A6}" type="slidenum">
              <a:rPr lang="de-DE"/>
              <a:pPr/>
              <a:t>13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CDF4215F-C65A-147B-0E82-BDF4F563F9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09:48 --- Folie 15.11-15.15 (5)]</a:t>
            </a:r>
          </a:p>
          <a:p>
            <a:r>
              <a:rPr lang="de-DE" dirty="0"/>
              <a:t>ID: 15.04.01.01_v | Einheit 15: Publikation von FD | Baustein 4: Lizenzen</a:t>
            </a:r>
          </a:p>
          <a:p>
            <a:r>
              <a:rPr lang="de-DE" dirty="0"/>
              <a:t>Inhalt 1: </a:t>
            </a:r>
            <a:r>
              <a:rPr lang="de-DE" dirty="0" err="1"/>
              <a:t>CreativeCommons</a:t>
            </a:r>
            <a:r>
              <a:rPr lang="de-DE" dirty="0"/>
              <a:t>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CC Lizenzen 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*in Chat: Link Open Source Initiative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Open Source Initiative und Übersicht zu Software-Lizenzen: https://opensource.org/licenses/category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5F322-0C45-4DAD-E702-D65C60F56A98}" type="slidenum">
              <a:rPr lang="de-DE"/>
              <a:pPr/>
              <a:t>14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49522F92-D466-7BFF-3CA3-442117F523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09:52 --- Folie 15.16-15.19 (4)]</a:t>
            </a:r>
          </a:p>
          <a:p>
            <a:r>
              <a:rPr lang="de-DE" dirty="0"/>
              <a:t>ID: 15.05.01.01_v | Einheit 15: Publikation von FD | Baustein 5: Persistente Identifier</a:t>
            </a:r>
          </a:p>
          <a:p>
            <a:r>
              <a:rPr lang="de-DE" dirty="0"/>
              <a:t>Inhalt 1: PID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PID, Bsp. für PID (DOI)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10F6D-CBB0-BC51-E883-6ADC5DF3A497}" type="slidenum">
              <a:rPr lang="de-DE"/>
              <a:pPr/>
              <a:t>15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8D613B48-E219-C14A-AA1E-AE063F5D81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09:52 --- Folie 15.16-15.19 (4)]</a:t>
            </a:r>
          </a:p>
          <a:p>
            <a:r>
              <a:rPr lang="de-DE" dirty="0"/>
              <a:t>ID: 15.05.01.01_v | Einheit 15: Publikation von FD | Baustein 5: Persistente Identifier</a:t>
            </a:r>
          </a:p>
          <a:p>
            <a:r>
              <a:rPr lang="de-DE" dirty="0"/>
              <a:t>Inhalt 1: PID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PID, Bsp. für PID (DOI)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1E563-FFDF-1751-A2A4-27F0EA7BC526}" type="slidenum">
              <a:rPr lang="de-DE"/>
              <a:pPr/>
              <a:t>16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CB1FB994-90D5-DE14-C554-D481163F0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09:52 --- Folie 15.16-15.19 (4)]</a:t>
            </a:r>
          </a:p>
          <a:p>
            <a:r>
              <a:rPr lang="de-DE" dirty="0"/>
              <a:t>ID: 15.05.01.01_v | Einheit 15: Publikation von FD | Baustein 5: Persistente Identifier</a:t>
            </a:r>
          </a:p>
          <a:p>
            <a:r>
              <a:rPr lang="de-DE" dirty="0"/>
              <a:t>Inhalt 1: PID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PID, Bsp. für PID (DOI)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77F45-73D9-EAD9-FB85-DADE42FF3ADC}" type="slidenum">
              <a:rPr lang="de-DE"/>
              <a:pPr/>
              <a:t>17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FE6757D-1452-27EC-6A30-05FACDDC8A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09:52 --- Folie 15.16-15.19 (4)]</a:t>
            </a:r>
          </a:p>
          <a:p>
            <a:r>
              <a:rPr lang="de-DE" dirty="0"/>
              <a:t>ID: 15.05.01.01_v | Einheit 15: Publikation von FD | Baustein 5: Persistente Identifier</a:t>
            </a:r>
          </a:p>
          <a:p>
            <a:r>
              <a:rPr lang="de-DE" dirty="0"/>
              <a:t>Inhalt 1: PID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Einführung PID, Bsp. für PID (DOI)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EB1F6-A386-AC97-9116-5DE77E63A8FE}" type="slidenum">
              <a:rPr lang="de-DE"/>
              <a:pPr/>
              <a:t>18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C149BCFA-5319-86CE-5CE9-CD664A4E87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09:24 --- Folie 15.1-15.4 (4)]</a:t>
            </a:r>
          </a:p>
          <a:p>
            <a:r>
              <a:rPr lang="de-DE" dirty="0"/>
              <a:t>ID: 15.01.01.01_v | Einheit 15: Publikation von FD | Baustein 1: Publikationswege</a:t>
            </a:r>
          </a:p>
          <a:p>
            <a:r>
              <a:rPr lang="de-DE" dirty="0"/>
              <a:t>Inhalt 1: Publikationswege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Publikationswege (Supplement, Repositorium, Data Journal)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9E6D8-49C5-8523-6CEA-0CA55688B55C}" type="slidenum">
              <a:rPr lang="de-DE"/>
              <a:pPr/>
              <a:t>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CBD5C2B-E94F-630D-9935-32A20C9203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09:53 --- Folie 15.20-15.21 (2)]</a:t>
            </a:r>
          </a:p>
          <a:p>
            <a:r>
              <a:rPr lang="de-DE" dirty="0"/>
              <a:t>ID: 15.05.02.01_v | Einheit 15: Publikation von FD | Baustein 5: Persistente Identifier</a:t>
            </a:r>
          </a:p>
          <a:p>
            <a:r>
              <a:rPr lang="de-DE" dirty="0"/>
              <a:t>Inhalt 2: ORCID (Schätzfrage)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Schätzung der Anzahl Accounts August 2022</a:t>
            </a:r>
          </a:p>
          <a:p>
            <a:r>
              <a:rPr lang="de-DE" dirty="0"/>
              <a:t>- Folien 1: Frage, Folie 2: Auflösung sichtbar</a:t>
            </a:r>
          </a:p>
          <a:p>
            <a:r>
              <a:rPr lang="de-DE" dirty="0"/>
              <a:t>- "Was meint Ihr: Wie viele aktive Accounts hatte ORCID im August 2022?"</a:t>
            </a:r>
          </a:p>
          <a:p>
            <a:r>
              <a:rPr lang="de-DE" dirty="0"/>
              <a:t>- Bitte Schätzung als Zahl in den Chat</a:t>
            </a:r>
          </a:p>
          <a:p>
            <a:r>
              <a:rPr lang="de-DE" dirty="0"/>
              <a:t>- warten, kommentieren, dann Auflösung auf Folie 2 zeigen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4421C-3ACB-535F-01F6-62F02C296977}" type="slidenum">
              <a:rPr lang="de-DE"/>
              <a:pPr/>
              <a:t>19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BBAB3E74-F195-EF43-FB2D-05A70EF0D8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422045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09:53 --- Folie 15.20-15.21 (2)]</a:t>
            </a:r>
          </a:p>
          <a:p>
            <a:r>
              <a:rPr lang="de-DE" dirty="0"/>
              <a:t>ID: 15.05.02.01_v | Einheit 15: Publikation von FD | Baustein 5: Persistente Identifier</a:t>
            </a:r>
          </a:p>
          <a:p>
            <a:r>
              <a:rPr lang="de-DE" dirty="0"/>
              <a:t>Inhalt 2: ORCID (Schätzfrage)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Schätzung der Anzahl Accounts August 2022</a:t>
            </a:r>
          </a:p>
          <a:p>
            <a:r>
              <a:rPr lang="de-DE" dirty="0"/>
              <a:t>- Folien 1: Frage, Folie 2: Auflösung sichtbar</a:t>
            </a:r>
          </a:p>
          <a:p>
            <a:r>
              <a:rPr lang="de-DE" dirty="0"/>
              <a:t>- "Was meint Ihr: Wie viele aktive Accounts hatte ORCID im August 2022?"</a:t>
            </a:r>
          </a:p>
          <a:p>
            <a:r>
              <a:rPr lang="de-DE" dirty="0"/>
              <a:t>- Bitte Schätzung als Zahl in den Chat</a:t>
            </a:r>
          </a:p>
          <a:p>
            <a:r>
              <a:rPr lang="de-DE" dirty="0"/>
              <a:t>- warten, kommentieren, dann Auflösung auf Folie 2 zeigen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4421C-3ACB-535F-01F6-62F02C296977}" type="slidenum">
              <a:rPr lang="de-DE"/>
              <a:pPr/>
              <a:t>20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66A6E3D-07F6-17DA-F5C0-0EBF1DCF1B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[01m; bis 09:54 --- Folie 15.22 (1)]</a:t>
            </a:r>
          </a:p>
          <a:p>
            <a:r>
              <a:rPr lang="de-DE" dirty="0"/>
              <a:t>ID: 15.05.03.01_v | Einheit 15: Publikation von FD | Baustein 5: Persistente Identifier</a:t>
            </a:r>
          </a:p>
          <a:p>
            <a:r>
              <a:rPr lang="de-DE" dirty="0"/>
              <a:t>Inhalt 3: ORCID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Fakten zu ORCID und den Vorteilen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 ORCID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ORCID:</a:t>
            </a:r>
          </a:p>
          <a:p>
            <a:r>
              <a:rPr lang="de-DE" dirty="0"/>
              <a:t>https://www.orcid.org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DB0A0-0379-F8C0-C2E0-FE7D7002F69D}" type="slidenum">
              <a:rPr lang="de-DE"/>
              <a:pPr/>
              <a:t>21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67E9BAB-5B72-D8AF-AFE9-1DD3C8E110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[15m; bis 10:09 --- Folie na (na)]</a:t>
            </a:r>
          </a:p>
          <a:p>
            <a:r>
              <a:rPr lang="de-DE" dirty="0"/>
              <a:t>ID: 15.05.04.01_v | Einheit 15: Kaffeepause | Baustein 5: na</a:t>
            </a:r>
          </a:p>
          <a:p>
            <a:r>
              <a:rPr lang="de-DE" dirty="0"/>
              <a:t>Inhalt 4: Pause (na) | Schritt 1: na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Pause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Ende Pausen-Zeit in Chat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25F7-3DC3-E0F3-B2A8-D70B21585511}" type="slidenum">
              <a:rPr lang="de-DE"/>
              <a:pPr/>
              <a:t>22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D6661F6-2BD6-A0FB-D37C-ADCB7FD20C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10:11 --- Folie 15.23 (1)]</a:t>
            </a:r>
          </a:p>
          <a:p>
            <a:r>
              <a:rPr lang="de-DE" dirty="0"/>
              <a:t>ID: 15.06.01.01_v | Einheit 15: Publikation von FD | Baustein 6: Pro und Kontra der Publikation</a:t>
            </a:r>
          </a:p>
          <a:p>
            <a:r>
              <a:rPr lang="de-DE" dirty="0"/>
              <a:t>Inhalt 1: Vor- Nachteile Datenpublikation (Tempo-Thesen-Runde) | Schritt 1: 1/4 WL Vorbereitung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individuelle Thesen für spätere Aufgabe über privaten Chat erhalten</a:t>
            </a:r>
          </a:p>
          <a:p>
            <a:r>
              <a:rPr lang="de-DE" dirty="0"/>
              <a:t>- bitte speichern und </a:t>
            </a:r>
            <a:r>
              <a:rPr lang="de-DE" dirty="0" err="1"/>
              <a:t>geheimhalten</a:t>
            </a:r>
            <a:endParaRPr lang="de-DE" dirty="0"/>
          </a:p>
          <a:p>
            <a:r>
              <a:rPr lang="de-DE" dirty="0"/>
              <a:t>- gleich 4 min Zeit für alle zur Vorbereitung von Argumenten für These</a:t>
            </a:r>
          </a:p>
          <a:p>
            <a:r>
              <a:rPr lang="de-DE" dirty="0"/>
              <a:t>- These soll später in max. 60 s präsentiert werden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8926-7051-FFF4-9406-94A5E673E45E}" type="slidenum">
              <a:rPr lang="de-DE"/>
              <a:pPr/>
              <a:t>23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586DFAB2-82B7-4698-2570-576D6F1644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10:15 --- Folie 15.24 (1)]</a:t>
            </a:r>
          </a:p>
          <a:p>
            <a:r>
              <a:rPr lang="de-DE" dirty="0"/>
              <a:t>ID: 15.06.01.02_v | Einheit 15: Publikation von FD | Baustein 6: Pro und Kontra der Publikation</a:t>
            </a:r>
          </a:p>
          <a:p>
            <a:r>
              <a:rPr lang="de-DE" dirty="0"/>
              <a:t>Inhalt 1: Vor- Nachteile Datenpublikation (Tempo-Thesen-Runde) | Schritt 2: 2/4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TN: überlegen sich Stichpunkte zu der erhaltenen These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8926-7051-FFF4-9406-94A5E673E45E}" type="slidenum">
              <a:rPr lang="de-DE"/>
              <a:pPr/>
              <a:t>24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1DE42ECF-A57A-C147-417E-DA1EC38961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1071331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[15m; bis 10:30 --- Folie 15.25 (1)]</a:t>
            </a:r>
          </a:p>
          <a:p>
            <a:r>
              <a:rPr lang="de-DE" dirty="0"/>
              <a:t>ID: 15.06.01.03_v | Einheit 15: Publikation von FD | Baustein 6: Pro und Kontra der Publikation</a:t>
            </a:r>
          </a:p>
          <a:p>
            <a:r>
              <a:rPr lang="de-DE" dirty="0"/>
              <a:t>Inhalt 1: Vor- Nachteile Datenpublikation (Tempo-Thesen-Runde) | Schritt 3: 3/4 TN stellen vor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"Jede*r erhält nun 60 Sekunden seine/ihre Argumente, die für oder gegen die Thesen sprechen, vorzustellen"</a:t>
            </a:r>
          </a:p>
          <a:p>
            <a:r>
              <a:rPr lang="de-DE" dirty="0"/>
              <a:t>- nach jeder Vorstellung folgt die Diskussion (4/4)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8926-7051-FFF4-9406-94A5E673E45E}" type="slidenum">
              <a:rPr lang="de-DE"/>
              <a:pPr/>
              <a:t>25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FE50CCA9-DF2E-A077-2758-65F8CA640A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1850823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[35m; bis 11:05 --- Folie 15.26 (1)]</a:t>
            </a:r>
          </a:p>
          <a:p>
            <a:r>
              <a:rPr lang="de-DE" dirty="0"/>
              <a:t>ID: 15.06.01.04_v | Einheit 15: Publikation von FD | Baustein 6: Pro und Kontra der Publikation</a:t>
            </a:r>
          </a:p>
          <a:p>
            <a:r>
              <a:rPr lang="de-DE" dirty="0"/>
              <a:t>Inhalt 1: Vor- Nachteile Datenpublikation (Tempo-Thesen-Runde) | Schritt 4: 4/4 TN tauschen sich aus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"Nun hat die Gruppe Zeit, </a:t>
            </a:r>
            <a:r>
              <a:rPr lang="de-DE" dirty="0" err="1"/>
              <a:t>gegenzuargumentieren</a:t>
            </a:r>
            <a:r>
              <a:rPr lang="de-DE" dirty="0"/>
              <a:t>. Spielt Advocatus Diaboli und versucht die vorstellende Person herauszufordern. Könnt ihr sie umstimmen?"</a:t>
            </a:r>
          </a:p>
          <a:p>
            <a:r>
              <a:rPr lang="de-DE" dirty="0"/>
              <a:t>- max. 90 Sekunden für Diskussion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D8926-7051-FFF4-9406-94A5E673E45E}" type="slidenum">
              <a:rPr lang="de-DE"/>
              <a:pPr/>
              <a:t>26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AF740919-63E5-B515-611D-003DF87539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268551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09:24 --- Folie 15.1-15.4 (4)]</a:t>
            </a:r>
          </a:p>
          <a:p>
            <a:r>
              <a:rPr lang="de-DE" dirty="0"/>
              <a:t>ID: 15.01.01.01_v | Einheit 15: Publikation von FD | Baustein 1: Publikationswege</a:t>
            </a:r>
          </a:p>
          <a:p>
            <a:r>
              <a:rPr lang="de-DE" dirty="0"/>
              <a:t>Inhalt 1: Publikationswege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Publikationswege (Supplement, Repositorium, Data Journal)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E33C66-4080-1390-9427-45F567DA2DD0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50BF7DDD-13F5-D686-1F21-214E177C8A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09:24 --- Folie 15.1-15.4 (4)]</a:t>
            </a:r>
          </a:p>
          <a:p>
            <a:r>
              <a:rPr lang="de-DE" dirty="0"/>
              <a:t>ID: 15.01.01.01_v | Einheit 15: Publikation von FD | Baustein 1: Publikationswege</a:t>
            </a:r>
          </a:p>
          <a:p>
            <a:r>
              <a:rPr lang="de-DE" dirty="0"/>
              <a:t>Inhalt 1: Publikationswege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 Publikationswege (Supplement, Repositorium, Data Journal)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315B5-9685-3AE3-4211-671F0D6789A6}" type="slidenum">
              <a:rPr lang="de-DE"/>
              <a:pPr/>
              <a:t>3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6A68A64-93CD-D8F5-3918-9D3522F4B9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09:26 --- Folie 15.5-15.6 (2)]</a:t>
            </a:r>
          </a:p>
          <a:p>
            <a:r>
              <a:rPr lang="de-DE" dirty="0"/>
              <a:t>ID: 15.02.01.01_v | Einheit 15: Publikation von FD | Baustein 2: Repositorium finden</a:t>
            </a:r>
          </a:p>
          <a:p>
            <a:r>
              <a:rPr lang="de-DE" dirty="0"/>
              <a:t>Inhalt 1: Repositorium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re3data (Verweis auf verschiedene Suchmöglichkeiten: a. Stichwort b. Browse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subject</a:t>
            </a:r>
            <a:r>
              <a:rPr lang="de-DE" dirty="0"/>
              <a:t>)</a:t>
            </a:r>
          </a:p>
          <a:p>
            <a:r>
              <a:rPr lang="de-DE" dirty="0"/>
              <a:t>- </a:t>
            </a:r>
            <a:r>
              <a:rPr lang="de-DE" dirty="0" err="1"/>
              <a:t>risources</a:t>
            </a:r>
            <a:r>
              <a:rPr lang="de-DE" dirty="0"/>
              <a:t> (DFG)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2B830-A347-FBAD-022B-09F40B87398B}" type="slidenum">
              <a:rPr lang="de-DE"/>
              <a:pPr/>
              <a:t>4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1063810D-B04E-C1E6-5BBA-06C4F7CD5E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[02m; bis 09:26 --- Folie 15.5-15.6 (2)]</a:t>
            </a:r>
          </a:p>
          <a:p>
            <a:r>
              <a:rPr lang="de-DE" dirty="0"/>
              <a:t>ID: 15.02.01.01_v | Einheit 15: Publikation von FD | Baustein 2: Repositorium finden</a:t>
            </a:r>
          </a:p>
          <a:p>
            <a:r>
              <a:rPr lang="de-DE" dirty="0"/>
              <a:t>Inhalt 1: Repositorium (Vortrag) | Schritt 1: WL referiert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Vortrag:</a:t>
            </a:r>
          </a:p>
          <a:p>
            <a:r>
              <a:rPr lang="de-DE" dirty="0"/>
              <a:t>- re3data (Verweis auf verschiedene Suchmöglichkeiten: a. Stichwort b. Browse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subject</a:t>
            </a:r>
            <a:r>
              <a:rPr lang="de-DE" dirty="0"/>
              <a:t>)</a:t>
            </a:r>
          </a:p>
          <a:p>
            <a:r>
              <a:rPr lang="de-DE" dirty="0"/>
              <a:t>- </a:t>
            </a:r>
            <a:r>
              <a:rPr lang="de-DE" dirty="0" err="1"/>
              <a:t>risources</a:t>
            </a:r>
            <a:r>
              <a:rPr lang="de-DE" dirty="0"/>
              <a:t> (DFG)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13E5-4A0F-C198-DF59-30163147A598}" type="slidenum">
              <a:rPr lang="de-DE"/>
              <a:pPr/>
              <a:t>5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B62D09D-E8E4-DB55-1C96-22328E3B4D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[10m; bis 09:36 --- Folie 15.7 (1)]</a:t>
            </a:r>
          </a:p>
          <a:p>
            <a:r>
              <a:rPr lang="de-DE" dirty="0"/>
              <a:t>ID: 15.02.02.01_v | Einheit 15: Publikation von FD | Baustein 2: Repositorium finden</a:t>
            </a:r>
          </a:p>
          <a:p>
            <a:r>
              <a:rPr lang="de-DE" dirty="0"/>
              <a:t>Inhalt 2: re3data (Mini-Übung) | Schritt 1: 1/2 TN arbeiten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Einzelarbeit, Suche via Plattform re3data.org</a:t>
            </a:r>
          </a:p>
          <a:p>
            <a:r>
              <a:rPr lang="de-DE" dirty="0"/>
              <a:t>- "Bitte versucht einmal selbst, ein passendes Repositorium für Eure aktuelle/letzte Forschungstätigkeit oder für einen von Euch betreuten Fachbereich zu finden. Wir sprechen anschließend über Eure Erfahrungen/Schwierigkeiten mit der Oberfläche."</a:t>
            </a:r>
          </a:p>
          <a:p>
            <a:r>
              <a:rPr lang="de-DE" dirty="0"/>
              <a:t>- Zeit: knapp 10 min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in Chat: Link re3data</a:t>
            </a:r>
          </a:p>
          <a:p>
            <a:r>
              <a:rPr lang="de-DE" dirty="0"/>
              <a:t>* in Chat: Aufgabenstellung</a:t>
            </a:r>
          </a:p>
          <a:p>
            <a:endParaRPr lang="de-DE" dirty="0"/>
          </a:p>
          <a:p>
            <a:r>
              <a:rPr lang="de-DE" dirty="0"/>
              <a:t>--- Text für Chat---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Bitte besucht die Webseite:</a:t>
            </a:r>
          </a:p>
          <a:p>
            <a:r>
              <a:rPr lang="de-DE" dirty="0"/>
              <a:t>re3data.org</a:t>
            </a:r>
          </a:p>
          <a:p>
            <a:r>
              <a:rPr lang="de-DE" dirty="0"/>
              <a:t>- Sucht bitte nach einem Repositorium, z.B. für Eure aktuelle oder letzte Forschungstätigkeit, für einen von Euch betreuten Fachbereich etc.</a:t>
            </a:r>
          </a:p>
          <a:p>
            <a:r>
              <a:rPr lang="de-DE" dirty="0"/>
              <a:t>- Erfahrungen und Schwierigkeiten besprechen wie anschließend im Plenum.</a:t>
            </a:r>
          </a:p>
          <a:p>
            <a:endParaRPr lang="de-DE" dirty="0"/>
          </a:p>
          <a:p>
            <a:r>
              <a:rPr lang="de-DE" dirty="0"/>
              <a:t>--- Ressource für Chat---</a:t>
            </a:r>
          </a:p>
          <a:p>
            <a:r>
              <a:rPr lang="de-DE" dirty="0"/>
              <a:t>https://www.re3data.org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7C39C-F12C-5389-7F37-37A5006FEDE6}" type="slidenum">
              <a:rPr lang="de-DE"/>
              <a:pPr/>
              <a:t>6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E1153EC4-1266-7B54-9EE7-F3DB354CDC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[03m; bis 09:39 --- Folie 15.8 (1)]</a:t>
            </a:r>
          </a:p>
          <a:p>
            <a:r>
              <a:rPr lang="de-DE" dirty="0"/>
              <a:t>ID: 15.02.02.02_v | Einheit 15: Publikation von FD | Baustein 2: Repositorium finden</a:t>
            </a:r>
          </a:p>
          <a:p>
            <a:r>
              <a:rPr lang="de-DE" dirty="0"/>
              <a:t>Inhalt 2: re3data (Mini-Übung) | Schritt 2: 2/2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Moderation:</a:t>
            </a:r>
          </a:p>
          <a:p>
            <a:r>
              <a:rPr lang="de-DE" dirty="0"/>
              <a:t>- "Habt Ihr etwas geeignetes gefunden? Wie waren Eure Erfahrungen mit der Suche? Gab es Probleme?"</a:t>
            </a:r>
          </a:p>
          <a:p>
            <a:r>
              <a:rPr lang="de-DE" dirty="0"/>
              <a:t>- Bitte Antworten einfach in den Raum rufen</a:t>
            </a:r>
          </a:p>
          <a:p>
            <a:r>
              <a:rPr lang="de-DE" dirty="0"/>
              <a:t>- ggf. kommentieren, dass in bestimmten Fachbereichen (noch) wenig existiert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7C39C-F12C-5389-7F37-37A5006FEDE6}" type="slidenum">
              <a:rPr lang="de-DE"/>
              <a:pPr/>
              <a:t>7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0626F2EC-3279-7B71-8B5C-C639AF32FE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  <p:extLst>
      <p:ext uri="{BB962C8B-B14F-4D97-AF65-F5344CB8AC3E}">
        <p14:creationId xmlns:p14="http://schemas.microsoft.com/office/powerpoint/2010/main" val="329622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[04m; bis 09:43 --- Folie 15.9 (1)]</a:t>
            </a:r>
          </a:p>
          <a:p>
            <a:r>
              <a:rPr lang="de-DE" dirty="0"/>
              <a:t>ID: 15.02.03.01_v | Einheit 15: Publikation von FD | Baustein 2: Repositorium finden</a:t>
            </a:r>
          </a:p>
          <a:p>
            <a:r>
              <a:rPr lang="de-DE" dirty="0"/>
              <a:t>Inhalt 3: Kriterien Repo (Zuruf)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 Zuruf mit Notizen</a:t>
            </a:r>
          </a:p>
          <a:p>
            <a:r>
              <a:rPr lang="de-DE" dirty="0"/>
              <a:t>- "Was meint Ihr sind Kriterien für die Auswahl eines geeigneten Repositoriums?"</a:t>
            </a:r>
          </a:p>
          <a:p>
            <a:r>
              <a:rPr lang="de-DE" dirty="0"/>
              <a:t>- Bitte Antworten einfach in den Raum rufen</a:t>
            </a:r>
          </a:p>
          <a:p>
            <a:r>
              <a:rPr lang="de-DE" dirty="0"/>
              <a:t>- ggf. wichtige Kriterien ergänzen (siehe Notizfeld)</a:t>
            </a:r>
          </a:p>
          <a:p>
            <a:endParaRPr lang="de-DE" dirty="0"/>
          </a:p>
          <a:p>
            <a:r>
              <a:rPr lang="de-DE" dirty="0"/>
              <a:t>Passive Rolle:</a:t>
            </a:r>
          </a:p>
          <a:p>
            <a:r>
              <a:rPr lang="de-DE" dirty="0"/>
              <a:t>* ggf. </a:t>
            </a:r>
            <a:r>
              <a:rPr lang="de-DE" dirty="0" err="1"/>
              <a:t>Whiteboardfunktion</a:t>
            </a:r>
            <a:r>
              <a:rPr lang="de-DE" dirty="0"/>
              <a:t> für Kommentierung in Videokonferenzsoftware aktivieren</a:t>
            </a:r>
          </a:p>
          <a:p>
            <a:r>
              <a:rPr lang="de-DE" dirty="0"/>
              <a:t>* Zurufe auf Folie "Kriterien für Auswahl eines Repositoriums" notieren</a:t>
            </a:r>
          </a:p>
          <a:p>
            <a:r>
              <a:rPr lang="de-DE" dirty="0"/>
              <a:t>* Kommentare als Screenshot sichern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AA53F-A886-512F-F40B-0EF3AA1D83EB}" type="slidenum">
              <a:rPr lang="de-DE"/>
              <a:pPr/>
              <a:t>8</a:t>
            </a:fld>
            <a:endParaRPr lang="de-DE"/>
          </a:p>
        </p:txBody>
      </p:sp>
      <p:sp>
        <p:nvSpPr>
          <p:cNvPr id="7" name="Folienbildplatzhalter 6">
            <a:extLst>
              <a:ext uri="{FF2B5EF4-FFF2-40B4-BE49-F238E27FC236}">
                <a16:creationId xmlns:a16="http://schemas.microsoft.com/office/drawing/2014/main" id="{789F0537-00FC-1FED-44CF-3D6AA8E4A9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23825" y="395288"/>
            <a:ext cx="4895850" cy="2754312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EDDC1CF4-6B2C-2C40-6FEE-7D500C2B5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6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73593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C9591FF-86A6-994C-E647-117B10CDB3F2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BBFDBC-D577-4204-C07D-AE8047CF80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8" name="LogosDINInestor.png" descr="LogosDINInestor.png">
            <a:extLst>
              <a:ext uri="{FF2B5EF4-FFF2-40B4-BE49-F238E27FC236}">
                <a16:creationId xmlns:a16="http://schemas.microsoft.com/office/drawing/2014/main" id="{346322AB-9FD3-7A81-DA64-2512494373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Titel &amp; Punk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5996" y="1924050"/>
            <a:ext cx="3640237" cy="24449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lnSpc>
                <a:spcPct val="150000"/>
              </a:lnSpc>
              <a:spcBef>
                <a:spcPts val="0"/>
              </a:spcBef>
              <a:defRPr/>
            </a:pPr>
            <a:r>
              <a:t>Text für Folienpunkt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2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3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  <a:p>
            <a:pPr lvl="4">
              <a:lnSpc>
                <a:spcPct val="150000"/>
              </a:lnSpc>
              <a:spcBef>
                <a:spcPts val="0"/>
              </a:spcBef>
              <a:defRPr/>
            </a:pPr>
            <a:endParaRPr/>
          </a:p>
        </p:txBody>
      </p:sp>
      <p:pic>
        <p:nvPicPr>
          <p:cNvPr id="25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278D12-4EB1-4F07-234F-A33585C7AD2B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31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3" name="Grafik 2" descr="Ein Bild, das Tex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5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D7B1886-3E42-B822-0B4D-F340899B08A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9" name="LogosDINInestor.png" descr="LogosDINInestor.png">
            <a:extLst>
              <a:ext uri="{FF2B5EF4-FFF2-40B4-BE49-F238E27FC236}">
                <a16:creationId xmlns:a16="http://schemas.microsoft.com/office/drawing/2014/main" id="{77C2CF32-6BB5-A921-D149-A4DDDE692C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ffe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3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0B236494-EFB8-4AED-60B5-6EBBE4688F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95" name="LogosDINInestor.png" descr="LogosDINInestor.png"/>
          <p:cNvPicPr>
            <a:picLocks noChangeAspect="1"/>
          </p:cNvPicPr>
          <p:nvPr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" name="Rechteck 1"/>
          <p:cNvSpPr/>
          <p:nvPr/>
        </p:nvSpPr>
        <p:spPr bwMode="auto">
          <a:xfrm>
            <a:off x="-18278" y="2259232"/>
            <a:ext cx="9203021" cy="223138"/>
          </a:xfrm>
          <a:prstGeom prst="rect">
            <a:avLst/>
          </a:prstGeom>
          <a:gradFill>
            <a:gsLst>
              <a:gs pos="71000">
                <a:srgbClr val="FFFFFF">
                  <a:lumMod val="100000"/>
                </a:srgbClr>
              </a:gs>
              <a:gs pos="80000">
                <a:srgbClr val="FFFFFF">
                  <a:alpha val="74000"/>
                </a:srgbClr>
              </a:gs>
              <a:gs pos="94000">
                <a:srgbClr val="FFFFFF">
                  <a:alpha val="32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ctr" defTabSz="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200" b="0" i="0" u="none" strike="noStrike" cap="none" spc="0">
              <a:ln>
                <a:noFill/>
              </a:ln>
              <a:solidFill>
                <a:srgbClr val="FFFFFF"/>
              </a:solidFill>
              <a:latin typeface="Avenir Next Medium"/>
              <a:ea typeface="Avenir Next Medium"/>
              <a:cs typeface="Avenir Next Medium"/>
            </a:endParaRPr>
          </a:p>
        </p:txBody>
      </p:sp>
      <p:pic>
        <p:nvPicPr>
          <p:cNvPr id="99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fik 8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369281A6-683C-AED4-92BB-A6E40D41E265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6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4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6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4" r:id="rId3"/>
    <p:sldLayoutId id="2147483655" r:id="rId4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rcid.org/register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rcid.org/register" TargetMode="Externa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www.journals.elsevier.com/data-in-brief" TargetMode="External"/><Relationship Id="rId4" Type="http://schemas.openxmlformats.org/officeDocument/2006/relationships/hyperlink" Target="https://www.earth-system-science-data.ne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3data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ervice.re3data.org/about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isources.dfg.d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isources.dfg.de/index.html#q=*&amp;sort=RI_SORT_DE%20asc&amp;rows=10&amp;RI_EXT=Y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 dirty="0"/>
              <a:t>Publikation</a:t>
            </a:r>
            <a:endParaRPr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E11D73C-6E56-7C52-0CE4-7A0D3422A97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208613" cy="27352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Meilenstein-Version</a:t>
            </a:r>
            <a:endParaRPr dirty="0"/>
          </a:p>
          <a:p>
            <a:pPr>
              <a:defRPr/>
            </a:pPr>
            <a:r>
              <a:rPr lang="de-DE" dirty="0"/>
              <a:t>Daten, die einer Publikation zugrunde liegen</a:t>
            </a:r>
            <a:endParaRPr dirty="0"/>
          </a:p>
          <a:p>
            <a:pPr>
              <a:defRPr/>
            </a:pPr>
            <a:r>
              <a:rPr lang="de-DE" dirty="0"/>
              <a:t>Datenqualität</a:t>
            </a:r>
            <a:endParaRPr dirty="0"/>
          </a:p>
          <a:p>
            <a:pPr>
              <a:defRPr/>
            </a:pPr>
            <a:r>
              <a:rPr lang="de-DE" dirty="0"/>
              <a:t>Rechte</a:t>
            </a:r>
            <a:endParaRPr dirty="0"/>
          </a:p>
          <a:p>
            <a:pPr>
              <a:defRPr/>
            </a:pPr>
            <a:r>
              <a:rPr lang="de-DE" dirty="0"/>
              <a:t>Einzigartigkeit der Daten</a:t>
            </a:r>
            <a:endParaRPr dirty="0"/>
          </a:p>
          <a:p>
            <a:pPr>
              <a:defRPr/>
            </a:pPr>
            <a:r>
              <a:rPr lang="de-DE" dirty="0"/>
              <a:t>Zeit / Kosten / Nutzen</a:t>
            </a:r>
            <a:endParaRPr dirty="0"/>
          </a:p>
          <a:p>
            <a:pPr>
              <a:defRPr/>
            </a:pPr>
            <a:r>
              <a:rPr lang="de-DE" dirty="0"/>
              <a:t>Technischer Aufwand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 Auswählen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Kriterien für die Auswahl von Daten für die Publikation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8CCE13E-0256-39EA-8144-42CA3EE6E14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000701" cy="2735263"/>
          </a:xfrm>
        </p:spPr>
        <p:txBody>
          <a:bodyPr/>
          <a:lstStyle/>
          <a:p>
            <a:pPr>
              <a:defRPr/>
            </a:pPr>
            <a:r>
              <a:rPr lang="de-DE"/>
              <a:t>Creative Commons Lizenzen</a:t>
            </a:r>
            <a:endParaRPr/>
          </a:p>
          <a:p>
            <a:pPr>
              <a:defRPr/>
            </a:pPr>
            <a:r>
              <a:rPr lang="de-DE"/>
              <a:t>Open Data Commons</a:t>
            </a:r>
          </a:p>
          <a:p>
            <a:pPr>
              <a:defRPr/>
            </a:pPr>
            <a:r>
              <a:rPr lang="de-DE"/>
              <a:t>Software-Lizenzen</a:t>
            </a:r>
            <a:endParaRPr/>
          </a:p>
          <a:p>
            <a:pPr lvl="3">
              <a:defRPr/>
            </a:pPr>
            <a:r>
              <a:rPr lang="de-DE"/>
              <a:t>MIT-Lizenz</a:t>
            </a:r>
            <a:endParaRPr/>
          </a:p>
          <a:p>
            <a:pPr lvl="3">
              <a:defRPr/>
            </a:pPr>
            <a:r>
              <a:rPr lang="de-DE"/>
              <a:t>GNU General Public License (GPL)</a:t>
            </a:r>
            <a:endParaRPr/>
          </a:p>
          <a:p>
            <a:pPr lvl="3">
              <a:defRPr/>
            </a:pPr>
            <a:r>
              <a:rPr lang="de-DE"/>
              <a:t>GNU Lesser General Public License (LGPL)</a:t>
            </a:r>
            <a:endParaRPr/>
          </a:p>
          <a:p>
            <a:pPr lvl="3">
              <a:defRPr/>
            </a:pPr>
            <a:r>
              <a:rPr lang="de-DE"/>
              <a:t>Apache-Lizenz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Lizenzvergabe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Häufig verwendete Lizenzen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E8D96DB-3C43-1081-27B4-577BB397565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144717" cy="2735263"/>
          </a:xfrm>
        </p:spPr>
        <p:txBody>
          <a:bodyPr/>
          <a:lstStyle/>
          <a:p>
            <a:pPr>
              <a:defRPr/>
            </a:pPr>
            <a:r>
              <a:rPr lang="de-DE"/>
              <a:t>Frei verfügbar</a:t>
            </a:r>
            <a:endParaRPr/>
          </a:p>
          <a:p>
            <a:pPr>
              <a:defRPr/>
            </a:pPr>
            <a:r>
              <a:rPr lang="de-DE"/>
              <a:t>Standardisiert → einfach zu nutzen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Sicherheit bei der Veröffentlichung und der Nutzung von publizierten  Werken schaffen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Creative Commons Lizenzen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Gründe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26A38B4-11BD-55B6-140A-73B8AFCB621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8008813" cy="2735263"/>
          </a:xfrm>
        </p:spPr>
        <p:txBody>
          <a:bodyPr/>
          <a:lstStyle/>
          <a:p>
            <a:pPr>
              <a:spcBef>
                <a:spcPts val="2300"/>
              </a:spcBef>
              <a:defRPr/>
            </a:pPr>
            <a:r>
              <a:rPr lang="de-DE"/>
              <a:t>Attribution: Urheber*in muss genannt werden</a:t>
            </a:r>
            <a:endParaRPr/>
          </a:p>
          <a:p>
            <a:pPr>
              <a:spcBef>
                <a:spcPts val="2300"/>
              </a:spcBef>
              <a:defRPr/>
            </a:pPr>
            <a:r>
              <a:rPr lang="de-DE"/>
              <a:t>Non-Commercial: darf nicht für kommerzielle Zwecke genutzt werden</a:t>
            </a:r>
            <a:endParaRPr/>
          </a:p>
          <a:p>
            <a:pPr>
              <a:spcBef>
                <a:spcPts val="2300"/>
              </a:spcBef>
              <a:defRPr/>
            </a:pPr>
            <a:r>
              <a:rPr lang="de-DE"/>
              <a:t>Share Alike: Weitergabe unter gleichen Bedingungen</a:t>
            </a:r>
            <a:endParaRPr/>
          </a:p>
          <a:p>
            <a:pPr>
              <a:spcBef>
                <a:spcPts val="2300"/>
              </a:spcBef>
              <a:defRPr/>
            </a:pPr>
            <a:r>
              <a:rPr lang="de-DE"/>
              <a:t>No Derivatives: darf nicht verändert werden</a:t>
            </a:r>
            <a:endParaRPr/>
          </a:p>
          <a:p>
            <a:pPr>
              <a:spcBef>
                <a:spcPts val="2300"/>
              </a:spcBef>
              <a:defRPr/>
            </a:pPr>
            <a:r>
              <a:rPr lang="de-DE"/>
              <a:t>Public Domain</a:t>
            </a:r>
            <a:endParaRPr/>
          </a:p>
          <a:p>
            <a:pPr>
              <a:spcBef>
                <a:spcPts val="2300"/>
              </a:spcBef>
              <a:defRPr/>
            </a:pPr>
            <a:endParaRPr lang="de-DE"/>
          </a:p>
          <a:p>
            <a:pPr>
              <a:spcBef>
                <a:spcPts val="2300"/>
              </a:spcBef>
              <a:defRPr/>
            </a:pPr>
            <a:endParaRPr lang="de-DE"/>
          </a:p>
          <a:p>
            <a:pPr>
              <a:spcBef>
                <a:spcPts val="2300"/>
              </a:spcBef>
              <a:defRPr/>
            </a:pPr>
            <a:endParaRPr lang="de-DE"/>
          </a:p>
          <a:p>
            <a:pPr>
              <a:spcBef>
                <a:spcPts val="2300"/>
              </a:spcBef>
              <a:defRPr/>
            </a:pPr>
            <a:endParaRPr lang="de-DE"/>
          </a:p>
          <a:p>
            <a:pPr>
              <a:spcBef>
                <a:spcPts val="2300"/>
              </a:spcBef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Creative Commons Lizenzen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Lizenz-Bedingungen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12</a:t>
            </a:fld>
            <a:endParaRPr lang="de-DE"/>
          </a:p>
        </p:txBody>
      </p:sp>
      <p:pic>
        <p:nvPicPr>
          <p:cNvPr id="10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5571" y="1851670"/>
            <a:ext cx="468000" cy="468000"/>
          </a:xfrm>
          <a:prstGeom prst="rect">
            <a:avLst/>
          </a:prstGeom>
        </p:spPr>
      </p:pic>
      <p:pic>
        <p:nvPicPr>
          <p:cNvPr id="12" name="Grafik 2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85571" y="2418746"/>
            <a:ext cx="468000" cy="468000"/>
          </a:xfrm>
          <a:prstGeom prst="rect">
            <a:avLst/>
          </a:prstGeom>
        </p:spPr>
      </p:pic>
      <p:pic>
        <p:nvPicPr>
          <p:cNvPr id="13" name="Grafik 28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85571" y="3552898"/>
            <a:ext cx="468000" cy="468000"/>
          </a:xfrm>
          <a:prstGeom prst="rect">
            <a:avLst/>
          </a:prstGeom>
        </p:spPr>
      </p:pic>
      <p:pic>
        <p:nvPicPr>
          <p:cNvPr id="14" name="Grafik 3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485571" y="2985822"/>
            <a:ext cx="468000" cy="468000"/>
          </a:xfrm>
          <a:prstGeom prst="rect">
            <a:avLst/>
          </a:prstGeom>
        </p:spPr>
      </p:pic>
      <p:pic>
        <p:nvPicPr>
          <p:cNvPr id="15" name="Grafik 32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flipV="1">
            <a:off x="485571" y="4119974"/>
            <a:ext cx="468000" cy="46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504AD3B-07EC-2915-D1DF-5CF2BCACC19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1806043" y="1924050"/>
            <a:ext cx="7302460" cy="273526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de-DE" sz="1400"/>
              <a:t>CC0 (Public Domain)</a:t>
            </a:r>
            <a:endParaRPr/>
          </a:p>
          <a:p>
            <a:pPr lvl="0">
              <a:defRPr/>
            </a:pPr>
            <a:r>
              <a:rPr lang="de-DE" sz="1400"/>
              <a:t>CC BY (Namensnennung)</a:t>
            </a:r>
            <a:endParaRPr/>
          </a:p>
          <a:p>
            <a:pPr lvl="0">
              <a:defRPr/>
            </a:pPr>
            <a:r>
              <a:rPr lang="de-DE" sz="1400"/>
              <a:t>CC BY-SA (Namensnennung - Weitergabe unter gleichen Bedingungen)</a:t>
            </a:r>
            <a:endParaRPr/>
          </a:p>
          <a:p>
            <a:pPr lvl="0">
              <a:defRPr/>
            </a:pPr>
            <a:r>
              <a:rPr lang="de-DE" sz="1400"/>
              <a:t>CC BY-ND (Namensnennung - Keine Bearbeitung)</a:t>
            </a:r>
            <a:endParaRPr/>
          </a:p>
          <a:p>
            <a:pPr lvl="0">
              <a:defRPr/>
            </a:pPr>
            <a:r>
              <a:rPr lang="de-DE" sz="1400"/>
              <a:t>CC BY-NC (Namensnennung - Nicht-kommerziell)</a:t>
            </a:r>
            <a:endParaRPr/>
          </a:p>
          <a:p>
            <a:pPr lvl="0">
              <a:defRPr/>
            </a:pPr>
            <a:r>
              <a:rPr lang="de-DE" sz="1400"/>
              <a:t>CC BY-NC-SA (Namensnennung - Nicht-kommerziell - Weitergabe unter gleichen Bedingungen)</a:t>
            </a:r>
            <a:endParaRPr/>
          </a:p>
          <a:p>
            <a:pPr lvl="0">
              <a:defRPr/>
            </a:pPr>
            <a:r>
              <a:rPr lang="de-DE" sz="1400"/>
              <a:t>CC BY-NC-ND (Namensnennung - Nicht-kommerziell - Keine Bearbeitung)</a:t>
            </a:r>
            <a:endParaRPr/>
          </a:p>
          <a:p>
            <a:pPr>
              <a:defRPr/>
            </a:pPr>
            <a:endParaRPr lang="de-DE" sz="140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Creative Commons Lizenzen</a:t>
            </a:r>
            <a:endParaRPr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Kombinationen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13</a:t>
            </a:fld>
            <a:endParaRPr lang="de-DE"/>
          </a:p>
        </p:txBody>
      </p:sp>
      <p:pic>
        <p:nvPicPr>
          <p:cNvPr id="6" name="Grafik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607296" y="2320194"/>
            <a:ext cx="216000" cy="216000"/>
          </a:xfrm>
          <a:prstGeom prst="rect">
            <a:avLst/>
          </a:prstGeom>
        </p:spPr>
      </p:pic>
      <p:pic>
        <p:nvPicPr>
          <p:cNvPr id="10" name="Grafik 1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314969" y="2320194"/>
            <a:ext cx="216000" cy="216000"/>
          </a:xfrm>
          <a:prstGeom prst="rect">
            <a:avLst/>
          </a:prstGeom>
        </p:spPr>
      </p:pic>
      <p:pic>
        <p:nvPicPr>
          <p:cNvPr id="11" name="Grafik 2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14969" y="2643502"/>
            <a:ext cx="216000" cy="216000"/>
          </a:xfrm>
          <a:prstGeom prst="rect">
            <a:avLst/>
          </a:prstGeom>
        </p:spPr>
      </p:pic>
      <p:pic>
        <p:nvPicPr>
          <p:cNvPr id="12" name="Grafik 2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22114" y="2643502"/>
            <a:ext cx="216000" cy="216000"/>
          </a:xfrm>
          <a:prstGeom prst="rect">
            <a:avLst/>
          </a:prstGeom>
        </p:spPr>
      </p:pic>
      <p:pic>
        <p:nvPicPr>
          <p:cNvPr id="13" name="Grafik 2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607296" y="2643502"/>
            <a:ext cx="216000" cy="216000"/>
          </a:xfrm>
          <a:prstGeom prst="rect">
            <a:avLst/>
          </a:prstGeom>
        </p:spPr>
      </p:pic>
      <p:pic>
        <p:nvPicPr>
          <p:cNvPr id="14" name="Grafik 2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14969" y="2966809"/>
            <a:ext cx="216000" cy="216000"/>
          </a:xfrm>
          <a:prstGeom prst="rect">
            <a:avLst/>
          </a:prstGeom>
        </p:spPr>
      </p:pic>
      <p:pic>
        <p:nvPicPr>
          <p:cNvPr id="15" name="Grafik 2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22114" y="2966809"/>
            <a:ext cx="216000" cy="216000"/>
          </a:xfrm>
          <a:prstGeom prst="rect">
            <a:avLst/>
          </a:prstGeom>
        </p:spPr>
      </p:pic>
      <p:pic>
        <p:nvPicPr>
          <p:cNvPr id="16" name="Grafik 30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607296" y="2966809"/>
            <a:ext cx="216000" cy="216000"/>
          </a:xfrm>
          <a:prstGeom prst="rect">
            <a:avLst/>
          </a:prstGeom>
        </p:spPr>
      </p:pic>
      <p:pic>
        <p:nvPicPr>
          <p:cNvPr id="7" name="Grafik 10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607296" y="3290116"/>
            <a:ext cx="216000" cy="216000"/>
          </a:xfrm>
          <a:prstGeom prst="rect">
            <a:avLst/>
          </a:prstGeom>
        </p:spPr>
      </p:pic>
      <p:pic>
        <p:nvPicPr>
          <p:cNvPr id="17" name="Grafik 3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14969" y="3290116"/>
            <a:ext cx="216000" cy="216000"/>
          </a:xfrm>
          <a:prstGeom prst="rect">
            <a:avLst/>
          </a:prstGeom>
        </p:spPr>
      </p:pic>
      <p:pic>
        <p:nvPicPr>
          <p:cNvPr id="18" name="Grafik 3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22114" y="3290116"/>
            <a:ext cx="216000" cy="216000"/>
          </a:xfrm>
          <a:prstGeom prst="rect">
            <a:avLst/>
          </a:prstGeom>
        </p:spPr>
      </p:pic>
      <p:pic>
        <p:nvPicPr>
          <p:cNvPr id="8" name="Grafik 2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607296" y="3613423"/>
            <a:ext cx="216000" cy="216000"/>
          </a:xfrm>
          <a:prstGeom prst="rect">
            <a:avLst/>
          </a:prstGeom>
        </p:spPr>
      </p:pic>
      <p:pic>
        <p:nvPicPr>
          <p:cNvPr id="19" name="Grafik 3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314969" y="3613423"/>
            <a:ext cx="216000" cy="216000"/>
          </a:xfrm>
          <a:prstGeom prst="rect">
            <a:avLst/>
          </a:prstGeom>
        </p:spPr>
      </p:pic>
      <p:pic>
        <p:nvPicPr>
          <p:cNvPr id="20" name="Grafik 3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22114" y="3613423"/>
            <a:ext cx="216000" cy="216000"/>
          </a:xfrm>
          <a:prstGeom prst="rect">
            <a:avLst/>
          </a:prstGeom>
        </p:spPr>
      </p:pic>
      <p:pic>
        <p:nvPicPr>
          <p:cNvPr id="21" name="Grafik 3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7288" y="3613423"/>
            <a:ext cx="216000" cy="216000"/>
          </a:xfrm>
          <a:prstGeom prst="rect">
            <a:avLst/>
          </a:prstGeom>
        </p:spPr>
      </p:pic>
      <p:pic>
        <p:nvPicPr>
          <p:cNvPr id="22" name="Grafik 36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314969" y="3936728"/>
            <a:ext cx="216000" cy="216000"/>
          </a:xfrm>
          <a:prstGeom prst="rect">
            <a:avLst/>
          </a:prstGeom>
        </p:spPr>
      </p:pic>
      <p:pic>
        <p:nvPicPr>
          <p:cNvPr id="23" name="Grafik 3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22114" y="3936728"/>
            <a:ext cx="216000" cy="216000"/>
          </a:xfrm>
          <a:prstGeom prst="rect">
            <a:avLst/>
          </a:prstGeom>
        </p:spPr>
      </p:pic>
      <p:pic>
        <p:nvPicPr>
          <p:cNvPr id="24" name="Grafik 3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7288" y="3936728"/>
            <a:ext cx="216000" cy="216000"/>
          </a:xfrm>
          <a:prstGeom prst="rect">
            <a:avLst/>
          </a:prstGeom>
        </p:spPr>
      </p:pic>
      <p:pic>
        <p:nvPicPr>
          <p:cNvPr id="25" name="Grafik 3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607296" y="3936728"/>
            <a:ext cx="216000" cy="216000"/>
          </a:xfrm>
          <a:prstGeom prst="rect">
            <a:avLst/>
          </a:prstGeom>
        </p:spPr>
      </p:pic>
      <p:pic>
        <p:nvPicPr>
          <p:cNvPr id="26" name="Grafik 4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314969" y="1996888"/>
            <a:ext cx="216000" cy="216000"/>
          </a:xfrm>
          <a:prstGeom prst="rect">
            <a:avLst/>
          </a:prstGeom>
        </p:spPr>
      </p:pic>
      <p:pic>
        <p:nvPicPr>
          <p:cNvPr id="27" name="Grafik 6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607296" y="1996888"/>
            <a:ext cx="216000" cy="2160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E6250CF-22BE-946C-CFE7-37D19DF036A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Vorsicht!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210302" cy="2775118"/>
          </a:xfrm>
        </p:spPr>
        <p:txBody>
          <a:bodyPr anchor="ctr" anchorCtr="0"/>
          <a:lstStyle/>
          <a:p>
            <a:pPr algn="ctr">
              <a:defRPr/>
            </a:pPr>
            <a:r>
              <a:rPr lang="de-DE" sz="4800"/>
              <a:t>Lizenzfrei </a:t>
            </a:r>
            <a:endParaRPr/>
          </a:p>
          <a:p>
            <a:pPr algn="ctr">
              <a:defRPr/>
            </a:pPr>
            <a:r>
              <a:rPr lang="de-DE" sz="4800"/>
              <a:t>≠</a:t>
            </a:r>
            <a:endParaRPr/>
          </a:p>
          <a:p>
            <a:pPr algn="ctr">
              <a:defRPr/>
            </a:pPr>
            <a:r>
              <a:rPr lang="de-DE" sz="4800"/>
              <a:t>freie Lizenz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EF1EF89-F7E3-EC72-C908-8D2CECE1537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76565" cy="2735263"/>
          </a:xfrm>
        </p:spPr>
        <p:txBody>
          <a:bodyPr/>
          <a:lstStyle/>
          <a:p>
            <a:pPr>
              <a:defRPr/>
            </a:pPr>
            <a:r>
              <a:rPr lang="de-DE"/>
              <a:t>Ziel langfristige Auffindbarkeit</a:t>
            </a:r>
            <a:endParaRPr/>
          </a:p>
          <a:p>
            <a:pPr lvl="1">
              <a:defRPr/>
            </a:pPr>
            <a:r>
              <a:rPr lang="de-DE"/>
              <a:t>„Tote“ Links vermeiden</a:t>
            </a:r>
            <a:endParaRPr/>
          </a:p>
          <a:p>
            <a:pPr lvl="1">
              <a:defRPr/>
            </a:pPr>
            <a:r>
              <a:rPr lang="de-DE"/>
              <a:t>Namensänderungen </a:t>
            </a:r>
            <a:endParaRPr/>
          </a:p>
          <a:p>
            <a:pPr lvl="1">
              <a:defRPr/>
            </a:pPr>
            <a:endParaRPr lang="de-DE"/>
          </a:p>
          <a:p>
            <a:pPr>
              <a:defRPr/>
            </a:pPr>
            <a:r>
              <a:rPr lang="de-DE"/>
              <a:t>Digital Object Identifier (DOI)</a:t>
            </a:r>
            <a:endParaRPr/>
          </a:p>
          <a:p>
            <a:pPr>
              <a:defRPr/>
            </a:pPr>
            <a:r>
              <a:rPr lang="de-DE"/>
              <a:t>Open Researcher and Contributor ID (ORCID)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Ziele und Arten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565A980-05A2-A861-24C6-0D712EFB787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208613" cy="27352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DOI-Namen sind zitierfähig</a:t>
            </a:r>
            <a:endParaRPr/>
          </a:p>
          <a:p>
            <a:pPr>
              <a:defRPr/>
            </a:pPr>
            <a:r>
              <a:rPr lang="de-DE"/>
              <a:t>Kostenlos für akademische Einrichtungen in Deutschland</a:t>
            </a:r>
            <a:endParaRPr/>
          </a:p>
          <a:p>
            <a:pPr>
              <a:defRPr/>
            </a:pPr>
            <a:r>
              <a:rPr lang="de-DE"/>
              <a:t>Einheitliche Standards und Workflows garantiert</a:t>
            </a:r>
            <a:endParaRPr/>
          </a:p>
          <a:p>
            <a:pPr>
              <a:defRPr/>
            </a:pPr>
            <a:r>
              <a:rPr lang="de-DE"/>
              <a:t>ISO-Standard 26324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Digital Object Identifier (DOI)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16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4405BA4-1582-5F9A-E6B7-9F972832384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928693" cy="2735263"/>
          </a:xfrm>
        </p:spPr>
        <p:txBody>
          <a:bodyPr anchor="t">
            <a:normAutofit/>
          </a:bodyPr>
          <a:lstStyle/>
          <a:p>
            <a:pPr>
              <a:defRPr/>
            </a:pPr>
            <a:r>
              <a:rPr lang="de-DE"/>
              <a:t>Einzigartige Folge von alphanumerischen Zeichen:</a:t>
            </a:r>
            <a:endParaRPr/>
          </a:p>
          <a:p>
            <a:pPr lvl="1">
              <a:defRPr/>
            </a:pPr>
            <a:r>
              <a:rPr lang="de-DE"/>
              <a:t>Präfix (Organisationskennung) und </a:t>
            </a:r>
            <a:endParaRPr/>
          </a:p>
          <a:p>
            <a:pPr lvl="1">
              <a:defRPr/>
            </a:pPr>
            <a:r>
              <a:rPr lang="de-DE"/>
              <a:t>Suffix (Objektkennung)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Digital Object Identifier (DOI)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17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E707EE-1E6E-65D0-E4D1-C15CD9D1805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640661" cy="27352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Beispiel:</a:t>
            </a:r>
            <a:endParaRPr/>
          </a:p>
          <a:p>
            <a:pPr lvl="1">
              <a:defRPr/>
            </a:pPr>
            <a:r>
              <a:rPr lang="de-DE" b="1"/>
              <a:t>10.1234/abc123    </a:t>
            </a:r>
            <a:r>
              <a:rPr lang="de-DE"/>
              <a:t>- Ursprungs-DOI</a:t>
            </a:r>
            <a:endParaRPr/>
          </a:p>
          <a:p>
            <a:pPr lvl="1">
              <a:defRPr/>
            </a:pPr>
            <a:r>
              <a:rPr lang="de-DE" b="1"/>
              <a:t>10.1234/abc123.1 </a:t>
            </a:r>
            <a:r>
              <a:rPr lang="de-DE"/>
              <a:t>- DOI einer neuen Version</a:t>
            </a:r>
            <a:endParaRPr/>
          </a:p>
          <a:p>
            <a:pPr lvl="1">
              <a:defRPr/>
            </a:pPr>
            <a:r>
              <a:rPr lang="de-DE" b="1"/>
              <a:t>10.1234/abc123/2 </a:t>
            </a:r>
            <a:r>
              <a:rPr lang="de-DE"/>
              <a:t>- DOI eines Teils</a:t>
            </a:r>
            <a:endParaRPr/>
          </a:p>
          <a:p>
            <a:pPr lvl="1"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Digital Object Identifier (DOI)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18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F5EC734-1C8A-12EA-DD38-A9C529BD5065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632549" cy="273526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de-DE"/>
              <a:t>Ergänzung zu einem begutachteten Artikel </a:t>
            </a:r>
            <a:br>
              <a:rPr lang="de-DE"/>
            </a:br>
            <a:r>
              <a:rPr lang="de-DE"/>
              <a:t>(„enhanced publication“)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de-DE"/>
              <a:t>Eigenständiges Informationsobjekt in einem Forschungsdaten-Repositorium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de-DE"/>
              <a:t>Data Journals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Publikationswege für Daten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Drei bekannte Wege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AE15424-61CD-C5EA-9694-BC291A6CCDA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3760341" cy="2735263"/>
          </a:xfrm>
        </p:spPr>
        <p:txBody>
          <a:bodyPr/>
          <a:lstStyle/>
          <a:p>
            <a:pPr>
              <a:defRPr/>
            </a:pPr>
            <a:r>
              <a:rPr lang="de-DE" dirty="0"/>
              <a:t>Um wissenschaftliche Arbeiten </a:t>
            </a:r>
            <a:br>
              <a:rPr lang="de-DE" dirty="0"/>
            </a:br>
            <a:r>
              <a:rPr lang="de-DE" dirty="0"/>
              <a:t>eindeutig zuzuordnen </a:t>
            </a:r>
            <a:endParaRPr dirty="0"/>
          </a:p>
          <a:p>
            <a:pPr>
              <a:defRPr/>
            </a:pPr>
            <a:r>
              <a:rPr lang="de-DE" b="1" dirty="0"/>
              <a:t>Schätzfrage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/>
              <a:t>Wie viele aktive Mitglieder hat ORCID im Jahr 2022?</a:t>
            </a:r>
            <a:endParaRPr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Open Researcher and Contributor ID (ORCID)</a:t>
            </a:r>
            <a:endParaRPr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19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51523" y="1248714"/>
            <a:ext cx="4219974" cy="344773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 bwMode="auto">
          <a:xfrm>
            <a:off x="3851920" y="4388674"/>
            <a:ext cx="2119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700">
                <a:solidFill>
                  <a:srgbClr val="004476"/>
                </a:solidFill>
                <a:cs typeface="Arial"/>
              </a:defRPr>
            </a:lvl1pPr>
          </a:lstStyle>
          <a:p>
            <a:pPr>
              <a:defRPr/>
            </a:pPr>
            <a:r>
              <a:rPr lang="de-DE">
                <a:solidFill>
                  <a:srgbClr val="5E5E5E"/>
                </a:solidFill>
              </a:rPr>
              <a:t>Quelle: </a:t>
            </a:r>
            <a:r>
              <a:rPr lang="en-US">
                <a:solidFill>
                  <a:srgbClr val="5E5E5E"/>
                </a:solidFill>
              </a:rPr>
              <a:t>Open Researcher and Contributor ID (ORCID). Zugriff am 07.11.2023, </a:t>
            </a:r>
            <a:r>
              <a:rPr lang="de-DE" u="sng">
                <a:hlinkClick r:id="rId4" tooltip="https://orcid.org/register"/>
              </a:rPr>
              <a:t>https://orcid.org/register</a:t>
            </a:r>
            <a:r>
              <a:rPr lang="de-DE"/>
              <a:t>.</a:t>
            </a:r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65F92D0-CB54-E14F-E05C-D73369C63C9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15.20</a:t>
            </a:r>
          </a:p>
        </p:txBody>
      </p:sp>
    </p:spTree>
    <p:extLst>
      <p:ext uri="{BB962C8B-B14F-4D97-AF65-F5344CB8AC3E}">
        <p14:creationId xmlns:p14="http://schemas.microsoft.com/office/powerpoint/2010/main" val="1688913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3760341" cy="2735263"/>
          </a:xfrm>
        </p:spPr>
        <p:txBody>
          <a:bodyPr/>
          <a:lstStyle/>
          <a:p>
            <a:pPr>
              <a:defRPr/>
            </a:pPr>
            <a:r>
              <a:rPr lang="de-DE"/>
              <a:t>Um wissenschaftliche Arbeiten </a:t>
            </a:r>
            <a:br>
              <a:rPr lang="de-DE"/>
            </a:br>
            <a:r>
              <a:rPr lang="de-DE"/>
              <a:t>eindeutig zuzuordnen </a:t>
            </a:r>
            <a:endParaRPr/>
          </a:p>
          <a:p>
            <a:pPr>
              <a:defRPr/>
            </a:pPr>
            <a:r>
              <a:rPr lang="de-DE"/>
              <a:t>9,1 Mio. aktive Mitglieder (2022)</a:t>
            </a:r>
            <a:endParaRPr/>
          </a:p>
          <a:p>
            <a:pPr>
              <a:defRPr/>
            </a:pPr>
            <a:r>
              <a:rPr lang="de-DE"/>
              <a:t>Registrieren bei ORCID </a:t>
            </a:r>
            <a:br>
              <a:rPr lang="de-DE"/>
            </a:br>
            <a:r>
              <a:rPr lang="de-DE"/>
              <a:t>(</a:t>
            </a:r>
            <a:r>
              <a:rPr lang="de-DE" u="sng">
                <a:hlinkClick r:id="rId3" tooltip="https://orcid.org/"/>
              </a:rPr>
              <a:t>https://orcid.org/</a:t>
            </a:r>
            <a:r>
              <a:rPr lang="de-DE"/>
              <a:t>)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Open Researcher and Contributor ID (ORCID)</a:t>
            </a:r>
            <a:endParaRPr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20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851523" y="1248714"/>
            <a:ext cx="4219974" cy="344773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 bwMode="auto">
          <a:xfrm>
            <a:off x="3851920" y="4388674"/>
            <a:ext cx="2119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700">
                <a:solidFill>
                  <a:srgbClr val="004476"/>
                </a:solidFill>
                <a:cs typeface="Arial"/>
              </a:defRPr>
            </a:lvl1pPr>
          </a:lstStyle>
          <a:p>
            <a:pPr>
              <a:defRPr/>
            </a:pPr>
            <a:r>
              <a:rPr lang="de-DE">
                <a:solidFill>
                  <a:srgbClr val="5E5E5E"/>
                </a:solidFill>
              </a:rPr>
              <a:t>Quelle: </a:t>
            </a:r>
            <a:r>
              <a:rPr lang="en-US">
                <a:solidFill>
                  <a:srgbClr val="5E5E5E"/>
                </a:solidFill>
              </a:rPr>
              <a:t>Open Researcher and Contributor ID (ORCID). Zugriff am 07.11.2023, </a:t>
            </a:r>
            <a:r>
              <a:rPr lang="de-DE" u="sng">
                <a:hlinkClick r:id="rId5" tooltip="https://orcid.org/register"/>
              </a:rPr>
              <a:t>https://orcid.org/register</a:t>
            </a:r>
            <a:r>
              <a:rPr lang="de-DE"/>
              <a:t>.</a:t>
            </a:r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3EF2BBA-36AD-FA35-B824-1AE7A34FD2B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432749" cy="273526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de-DE" dirty="0"/>
              <a:t>Wird von gemeinnütziger Initiative betrieben</a:t>
            </a:r>
            <a:endParaRPr dirty="0"/>
          </a:p>
          <a:p>
            <a:pPr lvl="0">
              <a:defRPr/>
            </a:pPr>
            <a:r>
              <a:rPr lang="de-DE" dirty="0"/>
              <a:t>Eindeutige wissenschaftliche Identität </a:t>
            </a:r>
            <a:endParaRPr dirty="0"/>
          </a:p>
          <a:p>
            <a:pPr lvl="0">
              <a:defRPr/>
            </a:pPr>
            <a:r>
              <a:rPr lang="de-DE" dirty="0"/>
              <a:t>Hält länger als eine E-Mail-Adresse</a:t>
            </a:r>
            <a:endParaRPr dirty="0"/>
          </a:p>
          <a:p>
            <a:pPr>
              <a:defRPr/>
            </a:pPr>
            <a:r>
              <a:rPr lang="de-DE" dirty="0"/>
              <a:t>(Alpha-) Numerischer 16-stelliger Code</a:t>
            </a:r>
            <a:endParaRPr dirty="0"/>
          </a:p>
          <a:p>
            <a:pPr>
              <a:defRPr/>
            </a:pPr>
            <a:r>
              <a:rPr lang="de-DE" dirty="0"/>
              <a:t>ORCID-Registrierung dauert ca. 30 Sekunden</a:t>
            </a:r>
            <a:endParaRPr dirty="0"/>
          </a:p>
          <a:p>
            <a:pPr lvl="0">
              <a:defRPr/>
            </a:pPr>
            <a:r>
              <a:rPr lang="de-DE" dirty="0"/>
              <a:t>Wird von Forschenden selbst gepflegt</a:t>
            </a:r>
            <a:endParaRPr dirty="0"/>
          </a:p>
          <a:p>
            <a:pPr>
              <a:defRPr/>
            </a:pPr>
            <a:r>
              <a:rPr lang="de-DE" dirty="0"/>
              <a:t>Verbindung zu Web </a:t>
            </a:r>
            <a:r>
              <a:rPr lang="de-DE" dirty="0" err="1"/>
              <a:t>of</a:t>
            </a:r>
            <a:r>
              <a:rPr lang="de-DE" dirty="0"/>
              <a:t> Science, </a:t>
            </a:r>
            <a:r>
              <a:rPr lang="de-DE" dirty="0" err="1"/>
              <a:t>Zenodo</a:t>
            </a:r>
            <a:r>
              <a:rPr lang="de-DE" dirty="0"/>
              <a:t>, </a:t>
            </a:r>
            <a:r>
              <a:rPr lang="de-DE" dirty="0" err="1"/>
              <a:t>DataCite</a:t>
            </a:r>
            <a:r>
              <a:rPr lang="de-DE" dirty="0"/>
              <a:t>, u. a. </a:t>
            </a:r>
            <a:endParaRPr dirty="0"/>
          </a:p>
          <a:p>
            <a:pPr>
              <a:defRPr/>
            </a:pPr>
            <a:r>
              <a:rPr lang="de-DE" dirty="0"/>
              <a:t>Von Zeitschriften, Forschungsförderern und Institutionen als Normdatei genutzt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Persistente Identifier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Open Researcher and Contributor ID (ORCID) – Fakten: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0BDC963-7B93-BBED-42C5-AAC94C9FD238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22</a:t>
            </a:fld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 dirty="0"/>
              <a:t>Kaffeepause</a:t>
            </a:r>
            <a:endParaRPr dirty="0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  <p:pic>
        <p:nvPicPr>
          <p:cNvPr id="2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992589" cy="2444750"/>
          </a:xfrm>
        </p:spPr>
        <p:txBody>
          <a:bodyPr anchor="t" anchorCtr="0"/>
          <a:lstStyle/>
          <a:p>
            <a:pPr marL="0" indent="0">
              <a:buNone/>
              <a:defRPr/>
            </a:pPr>
            <a:r>
              <a:rPr lang="de-DE"/>
              <a:t>Pro und Contra der Publikation von Forschungsdaten:</a:t>
            </a:r>
            <a:endParaRPr/>
          </a:p>
          <a:p>
            <a:pPr>
              <a:defRPr/>
            </a:pPr>
            <a:r>
              <a:rPr lang="de-DE"/>
              <a:t>Wie stehe ich zur erhaltenen These?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Pro &amp; Contra Publikation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Tempo-Thesen-Runde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7F8CEB8-213D-3E1D-3A57-52C9DADCEF8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992589" cy="2444750"/>
          </a:xfrm>
        </p:spPr>
        <p:txBody>
          <a:bodyPr anchor="t" anchorCtr="0"/>
          <a:lstStyle/>
          <a:p>
            <a:pPr marL="0" indent="0">
              <a:buNone/>
              <a:defRPr/>
            </a:pPr>
            <a:r>
              <a:rPr lang="de-DE"/>
              <a:t>Pro und Contra der Publikation von Forschungsdaten:</a:t>
            </a:r>
            <a:endParaRPr/>
          </a:p>
          <a:p>
            <a:pPr>
              <a:defRPr/>
            </a:pPr>
            <a:r>
              <a:rPr lang="de-DE"/>
              <a:t>Wie stehe ich zur erhaltenen These?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Pro &amp; Contra Publikation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Tempo-Thesen-Runde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7F8CEB8-213D-3E1D-3A57-52C9DADCEF8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15.24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6A042848-4494-5CBF-C073-2058280D434D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D3E7A8E-5AE8-62AD-A085-4357EFC8113F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Vor- Nachteile Datenpublikation (Tempo-Thesen-Runde)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2/4 TN arbeiten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4766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992589" cy="2444750"/>
          </a:xfrm>
        </p:spPr>
        <p:txBody>
          <a:bodyPr anchor="t" anchorCtr="0"/>
          <a:lstStyle/>
          <a:p>
            <a:pPr marL="0" indent="0">
              <a:buNone/>
              <a:defRPr/>
            </a:pPr>
            <a:r>
              <a:rPr lang="de-DE"/>
              <a:t>Pro und Contra der Publikation von Forschungsdaten:</a:t>
            </a:r>
            <a:endParaRPr/>
          </a:p>
          <a:p>
            <a:pPr>
              <a:defRPr/>
            </a:pPr>
            <a:r>
              <a:rPr lang="de-DE"/>
              <a:t>Wie stehe ich zur erhaltenen These?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Pro &amp; Contra Publikation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Tempo-Thesen-Runde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25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7F8CEB8-213D-3E1D-3A57-52C9DADCEF8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15.25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3CE9246-0BE2-8D44-3AA7-EA0955195C08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7CA28FEE-03D3-73DC-9D32-61965A5802A2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Vor- Nachteile Datenpublikation (Tempo-Thesen-Runde)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3/4 TN stellen vor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6303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992589" cy="2444750"/>
          </a:xfrm>
        </p:spPr>
        <p:txBody>
          <a:bodyPr anchor="t" anchorCtr="0"/>
          <a:lstStyle/>
          <a:p>
            <a:pPr marL="0" indent="0">
              <a:buNone/>
              <a:defRPr/>
            </a:pPr>
            <a:r>
              <a:rPr lang="de-DE"/>
              <a:t>Pro und Contra der Publikation von Forschungsdaten:</a:t>
            </a:r>
            <a:endParaRPr/>
          </a:p>
          <a:p>
            <a:pPr>
              <a:defRPr/>
            </a:pPr>
            <a:r>
              <a:rPr lang="de-DE"/>
              <a:t>Wie stehe ich zur erhaltenen These?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Pro &amp; Contra Publikation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Tempo-Thesen-Runde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26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7F8CEB8-213D-3E1D-3A57-52C9DADCEF8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15.26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159F2CB-23FC-FB25-A866-2E1FBE16AE83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4EBD68F9-4245-3486-FB86-BE2D4EBFAD3A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Vor- Nachteile Datenpublikation (Tempo-Thesen-Runde)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4/4 TN tauschen sich aus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526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7000701" cy="2735263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de-DE" dirty="0"/>
              <a:t>Disziplinspezifische Repositorien, z. B. </a:t>
            </a:r>
            <a:r>
              <a:rPr lang="de-DE" dirty="0" err="1"/>
              <a:t>Datorium</a:t>
            </a:r>
            <a:r>
              <a:rPr lang="de-DE" dirty="0"/>
              <a:t> (GESIS – Leibniz-Institut für Sozialwissenschaften), </a:t>
            </a:r>
            <a:r>
              <a:rPr lang="de-DE" dirty="0" err="1"/>
              <a:t>Pangaea</a:t>
            </a:r>
            <a:r>
              <a:rPr lang="de-DE" dirty="0"/>
              <a:t> (Data Publisher </a:t>
            </a:r>
            <a:r>
              <a:rPr lang="de-DE" dirty="0" err="1"/>
              <a:t>for</a:t>
            </a:r>
            <a:r>
              <a:rPr lang="de-DE" dirty="0"/>
              <a:t> Earth &amp; Environmental Science)</a:t>
            </a:r>
            <a:endParaRPr dirty="0"/>
          </a:p>
          <a:p>
            <a:pPr lvl="1">
              <a:defRPr/>
            </a:pPr>
            <a:r>
              <a:rPr lang="de-DE" dirty="0"/>
              <a:t>Institutionelle Repositorien, z. B. </a:t>
            </a:r>
            <a:r>
              <a:rPr lang="de-DE" dirty="0" err="1"/>
              <a:t>Refubium</a:t>
            </a:r>
            <a:r>
              <a:rPr lang="de-DE" dirty="0"/>
              <a:t> (FU Berlin) oder </a:t>
            </a:r>
            <a:r>
              <a:rPr lang="de-DE" dirty="0" err="1"/>
              <a:t>edoc</a:t>
            </a:r>
            <a:r>
              <a:rPr lang="de-DE" dirty="0"/>
              <a:t>-Server (HU Berlin) </a:t>
            </a:r>
            <a:endParaRPr dirty="0"/>
          </a:p>
          <a:p>
            <a:pPr lvl="1">
              <a:defRPr/>
            </a:pPr>
            <a:r>
              <a:rPr lang="de-DE" dirty="0"/>
              <a:t>Disziplinübergreifende Repositorien, z. B. ZENODO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Publikationswege für Daten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2. Eigenständiges Informationsobjekt in einem Forschungsdaten-Repositorium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648F23-CF0F-AF1D-90DB-0A5E2FF4510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04557" cy="2735263"/>
          </a:xfrm>
        </p:spPr>
        <p:txBody>
          <a:bodyPr/>
          <a:lstStyle/>
          <a:p>
            <a:pPr lvl="1">
              <a:defRPr/>
            </a:pPr>
            <a:r>
              <a:rPr lang="de-DE" dirty="0"/>
              <a:t>Publizieren ausführliche Beschreibung der Daten</a:t>
            </a:r>
            <a:endParaRPr dirty="0"/>
          </a:p>
          <a:p>
            <a:pPr lvl="1">
              <a:defRPr/>
            </a:pPr>
            <a:r>
              <a:rPr lang="de-DE" dirty="0"/>
              <a:t>Teilweise peer-</a:t>
            </a:r>
            <a:r>
              <a:rPr lang="de-DE" dirty="0" err="1"/>
              <a:t>reviewed</a:t>
            </a:r>
            <a:endParaRPr lang="de-DE" dirty="0"/>
          </a:p>
        </p:txBody>
      </p:sp>
      <p:sp>
        <p:nvSpPr>
          <p:cNvPr id="5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Publikationswege für Daten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3. Data Journals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pic>
        <p:nvPicPr>
          <p:cNvPr id="8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621417" y="2741168"/>
            <a:ext cx="2094260" cy="1692575"/>
          </a:xfrm>
          <a:prstGeom prst="rect">
            <a:avLst/>
          </a:prstGeom>
        </p:spPr>
      </p:pic>
      <p:sp>
        <p:nvSpPr>
          <p:cNvPr id="9" name="Fußzeilenplatzhalter 3"/>
          <p:cNvSpPr/>
          <p:nvPr/>
        </p:nvSpPr>
        <p:spPr bwMode="auto">
          <a:xfrm>
            <a:off x="1547664" y="4479096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>
                <a:cs typeface="Arial"/>
              </a:rPr>
              <a:t>Quelle: Earth System Science Data. Zugriff am 07.11.2023, </a:t>
            </a:r>
            <a:r>
              <a:rPr lang="de-DE" sz="700" u="sng">
                <a:solidFill>
                  <a:srgbClr val="004476"/>
                </a:solidFill>
                <a:cs typeface="Arial"/>
                <a:hlinkClick r:id="rId4" tooltip="https://www.earth-system-science-data.net/"/>
              </a:rPr>
              <a:t>https://www.earth-system-science-data.net</a:t>
            </a:r>
            <a:endParaRPr lang="de-DE" sz="700">
              <a:solidFill>
                <a:srgbClr val="004476"/>
              </a:solidFill>
              <a:cs typeface="Arial"/>
            </a:endParaRPr>
          </a:p>
        </p:txBody>
      </p:sp>
      <p:sp>
        <p:nvSpPr>
          <p:cNvPr id="10" name="Fußzeilenplatzhalter 3"/>
          <p:cNvSpPr/>
          <p:nvPr/>
        </p:nvSpPr>
        <p:spPr bwMode="auto">
          <a:xfrm>
            <a:off x="5465628" y="4479095"/>
            <a:ext cx="3181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>
                <a:cs typeface="Arial"/>
              </a:rPr>
              <a:t>Quelle: Data in Brief. Zugriff am 07.11.2023, </a:t>
            </a:r>
            <a:r>
              <a:rPr lang="de-DE" sz="700" u="sng">
                <a:solidFill>
                  <a:srgbClr val="004476"/>
                </a:solidFill>
                <a:cs typeface="Arial"/>
                <a:hlinkClick r:id="rId5" tooltip="https://www.journals.elsevier.com/data-in-brief"/>
              </a:rPr>
              <a:t>https://www.journals.elsevier.com/data-in-brief</a:t>
            </a:r>
            <a:r>
              <a:rPr lang="de-DE" sz="700">
                <a:solidFill>
                  <a:srgbClr val="004476"/>
                </a:solidFill>
                <a:cs typeface="Arial"/>
              </a:rPr>
              <a:t> </a:t>
            </a:r>
            <a:endParaRPr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/>
          <a:srcRect b="22021"/>
          <a:stretch/>
        </p:blipFill>
        <p:spPr bwMode="auto">
          <a:xfrm>
            <a:off x="5428325" y="2931896"/>
            <a:ext cx="2819102" cy="13111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CD2C3FF-BA0B-606A-3390-475214B1E68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Repositorien Finden</a:t>
            </a:r>
            <a:endParaRPr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u="sng">
                <a:hlinkClick r:id="rId3" tooltip="https://www.re3data.org/"/>
              </a:rPr>
              <a:t>Re3data.org</a:t>
            </a:r>
            <a:r>
              <a:rPr lang="de-DE"/>
              <a:t> 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pic>
        <p:nvPicPr>
          <p:cNvPr id="6" name="Grafik 5" descr="Ein Bild, das Text, Screensho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059832" y="1167657"/>
            <a:ext cx="5903745" cy="3491656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955675" y="1924050"/>
            <a:ext cx="2392189" cy="2735263"/>
          </a:xfrm>
        </p:spPr>
        <p:txBody>
          <a:bodyPr/>
          <a:lstStyle/>
          <a:p>
            <a:pPr>
              <a:defRPr/>
            </a:pPr>
            <a:r>
              <a:rPr lang="de-DE" sz="1600"/>
              <a:t>Sammlung von Repositorien</a:t>
            </a:r>
            <a:endParaRPr/>
          </a:p>
          <a:p>
            <a:pPr>
              <a:defRPr/>
            </a:pPr>
            <a:r>
              <a:rPr lang="de-DE" sz="1600"/>
              <a:t>Weltweit</a:t>
            </a:r>
            <a:endParaRPr/>
          </a:p>
          <a:p>
            <a:pPr>
              <a:defRPr/>
            </a:pPr>
            <a:r>
              <a:rPr lang="de-DE" sz="1600"/>
              <a:t>Verschiedene Disziplinen</a:t>
            </a:r>
            <a:endParaRPr/>
          </a:p>
          <a:p>
            <a:pPr>
              <a:defRPr/>
            </a:pPr>
            <a:r>
              <a:rPr lang="de-DE" sz="1600"/>
              <a:t>Forschende, Förderer, </a:t>
            </a:r>
            <a:br>
              <a:rPr lang="de-DE" sz="1600"/>
            </a:br>
            <a:r>
              <a:rPr lang="de-DE" sz="1600"/>
              <a:t>Verlage und Institutionen</a:t>
            </a:r>
            <a:endParaRPr/>
          </a:p>
        </p:txBody>
      </p:sp>
      <p:sp>
        <p:nvSpPr>
          <p:cNvPr id="12" name="Textfeld 11"/>
          <p:cNvSpPr txBox="1"/>
          <p:nvPr/>
        </p:nvSpPr>
        <p:spPr bwMode="auto">
          <a:xfrm>
            <a:off x="985973" y="4459485"/>
            <a:ext cx="1960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700">
                <a:solidFill>
                  <a:srgbClr val="004476"/>
                </a:solidFill>
                <a:cs typeface="Arial"/>
              </a:defRPr>
            </a:lvl1pPr>
          </a:lstStyle>
          <a:p>
            <a:pPr>
              <a:defRPr/>
            </a:pPr>
            <a:r>
              <a:rPr lang="de-DE">
                <a:solidFill>
                  <a:srgbClr val="5E5E5E"/>
                </a:solidFill>
              </a:rPr>
              <a:t>Quelle: re3data About. Zugriff am 07.11.2023 </a:t>
            </a:r>
            <a:r>
              <a:rPr lang="de-DE" u="sng">
                <a:hlinkClick r:id="rId5" tooltip="http://service.re3data.org/about"/>
              </a:rPr>
              <a:t>http://service.re3data.org/about</a:t>
            </a:r>
            <a:r>
              <a:rPr lang="de-DE"/>
              <a:t>.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A6D02F8-F5C3-9A43-E1C7-3A5006C2A6F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5996" y="1924050"/>
            <a:ext cx="3640237" cy="2735932"/>
          </a:xfrm>
        </p:spPr>
        <p:txBody>
          <a:bodyPr/>
          <a:lstStyle/>
          <a:p>
            <a:pPr>
              <a:defRPr/>
            </a:pPr>
            <a:r>
              <a:rPr lang="de-DE"/>
              <a:t>Angebot der DFG</a:t>
            </a:r>
            <a:endParaRPr/>
          </a:p>
          <a:p>
            <a:pPr>
              <a:defRPr/>
            </a:pPr>
            <a:r>
              <a:rPr lang="de-DE"/>
              <a:t>Informationsportal </a:t>
            </a:r>
            <a:endParaRPr/>
          </a:p>
          <a:p>
            <a:pPr>
              <a:defRPr/>
            </a:pPr>
            <a:r>
              <a:rPr lang="de-DE"/>
              <a:t>Deutschlandweit</a:t>
            </a:r>
            <a:endParaRPr/>
          </a:p>
          <a:p>
            <a:pPr>
              <a:defRPr/>
            </a:pPr>
            <a:r>
              <a:rPr lang="de-DE"/>
              <a:t>Forschungsinfrastrukturen </a:t>
            </a:r>
            <a:br>
              <a:rPr lang="de-DE"/>
            </a:br>
            <a:r>
              <a:rPr lang="de-DE"/>
              <a:t>für Forschende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Repositorien Finden</a:t>
            </a:r>
            <a:endParaRPr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u="sng">
                <a:hlinkClick r:id="rId3" tooltip="https://risources.dfg.de/"/>
              </a:rPr>
              <a:t>risources.dfg.de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pic>
        <p:nvPicPr>
          <p:cNvPr id="6" name="Grafik 5" descr="Ein Bild, das Text, Webseite, Website, Software enthält.&#10;&#10;Automatisch generierte Beschreibung"/>
          <p:cNvPicPr>
            <a:picLocks noChangeAspect="1"/>
          </p:cNvPicPr>
          <p:nvPr/>
        </p:nvPicPr>
        <p:blipFill>
          <a:blip r:embed="rId4"/>
          <a:srcRect r="1552" b="4462"/>
          <a:stretch/>
        </p:blipFill>
        <p:spPr bwMode="auto">
          <a:xfrm>
            <a:off x="3995936" y="1130872"/>
            <a:ext cx="5050190" cy="3258361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 bwMode="auto">
          <a:xfrm>
            <a:off x="955675" y="4389233"/>
            <a:ext cx="3400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700">
                <a:solidFill>
                  <a:srgbClr val="004476"/>
                </a:solidFill>
                <a:cs typeface="Arial"/>
              </a:defRPr>
            </a:lvl1pPr>
          </a:lstStyle>
          <a:p>
            <a:pPr>
              <a:defRPr/>
            </a:pPr>
            <a:r>
              <a:rPr lang="de-DE">
                <a:solidFill>
                  <a:srgbClr val="5E5E5E"/>
                </a:solidFill>
              </a:rPr>
              <a:t>Quelle: DFG. RISources. The Research Infrastructure Portal. Zugriff am 07.11.2023 </a:t>
            </a:r>
            <a:r>
              <a:rPr lang="de-DE" u="sng">
                <a:hlinkClick r:id="rId5" tooltip="http://risources.dfg.de/index.html#q=*&amp;sort=RI_SORT_DE%20asc&amp;rows=10&amp;RI_EXT=Y"/>
              </a:rPr>
              <a:t>http://risources.dfg.de/index.html#q=*&amp;sort=RI_SORT_DE%20asc&amp;rows=10&amp;RI_EXT=Y</a:t>
            </a:r>
            <a:r>
              <a:rPr lang="de-DE"/>
              <a:t>.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5180782-E7D2-8130-15C3-CFDDA42ED4B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04557" cy="2444750"/>
          </a:xfrm>
        </p:spPr>
        <p:txBody>
          <a:bodyPr/>
          <a:lstStyle/>
          <a:p>
            <a:pPr>
              <a:defRPr/>
            </a:pPr>
            <a:r>
              <a:rPr lang="de-DE"/>
              <a:t>Finde ein geeignetes Repositorium auf re3data.org.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Repositorien Finden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Einzelarbeit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37D0AB-4FB2-399B-8F2C-9AA6D9010B5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5704557" cy="2444750"/>
          </a:xfrm>
        </p:spPr>
        <p:txBody>
          <a:bodyPr/>
          <a:lstStyle/>
          <a:p>
            <a:pPr>
              <a:defRPr/>
            </a:pPr>
            <a:r>
              <a:rPr lang="de-DE"/>
              <a:t>Finde ein geeignetes Repositorium auf re3data.org.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Repositorien Finden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Einzelarbeit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237D0AB-4FB2-399B-8F2C-9AA6D9010B5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15.8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287AE56E-1F48-8481-475D-02224E41034D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0DFEFCE2-5DCB-71F2-88F1-7480D27AB0AE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re3data (Mini-Übung)</a:t>
            </a:r>
            <a:b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 dirty="0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2/2 TN geben Input</a:t>
            </a:r>
            <a:r>
              <a:rPr lang="de-DE" sz="1050" dirty="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474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5674" y="1924050"/>
            <a:ext cx="6424637" cy="2444750"/>
          </a:xfrm>
        </p:spPr>
        <p:txBody>
          <a:bodyPr/>
          <a:lstStyle/>
          <a:p>
            <a:pPr>
              <a:defRPr/>
            </a:pPr>
            <a:r>
              <a:rPr lang="de-DE" dirty="0"/>
              <a:t>Welche Kriterien für die Auswahl eines geeigneten Repositoriums fallen euch ein?</a:t>
            </a: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Repositorien Auswählen</a:t>
            </a:r>
            <a:endParaRPr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Zuruf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746DFBC-3A62-C477-CFBD-F356FFB34C6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15.9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3038</Words>
  <Application>Microsoft Macintosh PowerPoint</Application>
  <DocSecurity>0</DocSecurity>
  <PresentationFormat>Bildschirmpräsentation (16:9)</PresentationFormat>
  <Paragraphs>494</Paragraphs>
  <Slides>27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Avenir Next Medium</vt:lpstr>
      <vt:lpstr>Calibri</vt:lpstr>
      <vt:lpstr>Source Sans Pro Light</vt:lpstr>
      <vt:lpstr>TtT_Design</vt:lpstr>
      <vt:lpstr>Publikation</vt:lpstr>
      <vt:lpstr>Publikationswege für Daten</vt:lpstr>
      <vt:lpstr>Publikationswege für Daten</vt:lpstr>
      <vt:lpstr>Publikationswege für Daten</vt:lpstr>
      <vt:lpstr>Repositorien Finden</vt:lpstr>
      <vt:lpstr>Repositorien Finden</vt:lpstr>
      <vt:lpstr>Repositorien Finden</vt:lpstr>
      <vt:lpstr>Repositorien Finden</vt:lpstr>
      <vt:lpstr>Repositorien Auswählen</vt:lpstr>
      <vt:lpstr>Daten Auswählen</vt:lpstr>
      <vt:lpstr>Lizenzvergabe</vt:lpstr>
      <vt:lpstr>Creative Commons Lizenzen</vt:lpstr>
      <vt:lpstr>Creative Commons Lizenzen</vt:lpstr>
      <vt:lpstr>Creative Commons Lizenzen</vt:lpstr>
      <vt:lpstr>Vorsicht!</vt:lpstr>
      <vt:lpstr>Persistente Identifier</vt:lpstr>
      <vt:lpstr>Persistente Identifier</vt:lpstr>
      <vt:lpstr>Persistente Identifier</vt:lpstr>
      <vt:lpstr>Persistente Identifier</vt:lpstr>
      <vt:lpstr>Persistente Identifier</vt:lpstr>
      <vt:lpstr>Persistente Identifier</vt:lpstr>
      <vt:lpstr>Persistente Identifier</vt:lpstr>
      <vt:lpstr>Kaffeepause</vt:lpstr>
      <vt:lpstr>Pro &amp; Contra Publikation</vt:lpstr>
      <vt:lpstr>Pro &amp; Contra Publikation</vt:lpstr>
      <vt:lpstr>Pro &amp; Contra Publikation</vt:lpstr>
      <vt:lpstr>Pro &amp; Contra Publikation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453</cp:revision>
  <cp:lastPrinted>2023-12-13T11:06:48Z</cp:lastPrinted>
  <dcterms:created xsi:type="dcterms:W3CDTF">2017-05-29T08:09:42Z</dcterms:created>
  <dcterms:modified xsi:type="dcterms:W3CDTF">2023-12-13T11:06:53Z</dcterms:modified>
  <cp:category/>
  <dc:identifier/>
  <cp:contentStatus/>
  <dc:language/>
  <cp:version/>
</cp:coreProperties>
</file>