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2"/>
  </p:notes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322" r:id="rId11"/>
  </p:sldIdLst>
  <p:sldSz cx="9144000" cy="5143500" type="screen16x9"/>
  <p:notesSz cx="51435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1pPr>
    <a:lvl2pPr marL="0" marR="0" indent="457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2pPr>
    <a:lvl3pPr marL="0" marR="0" indent="914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3pPr>
    <a:lvl4pPr marL="0" marR="0" indent="1371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4pPr>
    <a:lvl5pPr marL="0" marR="0" indent="1828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5pPr>
    <a:lvl6pPr marL="0" marR="0" indent="22860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6pPr>
    <a:lvl7pPr marL="0" marR="0" indent="2743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7pPr>
    <a:lvl8pPr marL="0" marR="0" indent="3200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8pPr>
    <a:lvl9pPr marL="0" marR="0" indent="3657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9pPr>
  </p:defaultTextStyle>
  <p:extLst>
    <p:ext uri="{521415D9-36F7-43E2-AB2F-B90AF26B5E84}">
      <p14:sectionLst xmlns:p14="http://schemas.microsoft.com/office/powerpoint/2010/main">
        <p14:section name="Einheit 16: Nachnutzung von FD" id="{36403DF2-1C44-4171-B03E-5F854CD977FF}">
          <p14:sldIdLst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32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69CF1AB2-1976-4502-BF36-3FF5EA218861}" styleName="Medium Style 4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1"/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7B26C5-4107-4FEC-AEDC-1716B250A1EF}" styleName="Helle Formatvorlage 1">
    <a:wholeTbl>
      <a:tcTxStyle>
        <a:fontRef idx="minor">
          <a:srgbClr val="000000"/>
        </a:fontRef>
        <a:schemeClr val="tx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12700">
              <a:solidFill>
                <a:schemeClr val="tx1"/>
              </a:solidFill>
            </a:ln>
          </a:top>
          <a:bottom>
            <a:ln w="12700">
              <a:solidFill>
                <a:schemeClr val="tx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band2V>
      <a:tcStyle>
        <a:tcBdr/>
        <a:fill>
          <a:solidFill>
            <a:schemeClr val="tx1">
              <a:alpha val="2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12700">
              <a:solidFill>
                <a:schemeClr val="tx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12700">
              <a:solidFill>
                <a:schemeClr val="tx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53605" autoAdjust="0"/>
  </p:normalViewPr>
  <p:slideViewPr>
    <p:cSldViewPr>
      <p:cViewPr varScale="1">
        <p:scale>
          <a:sx n="87" d="100"/>
          <a:sy n="87" d="100"/>
        </p:scale>
        <p:origin x="290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2419" y="2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1730454" cy="251520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431459" y="0"/>
            <a:ext cx="1712041" cy="251520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AC2B1D8D-54EB-4148-B867-E805BFE41198}" type="datetimeFigureOut">
              <a:rPr lang="de-DE" smtClean="0"/>
              <a:pPr>
                <a:defRPr/>
              </a:pPr>
              <a:t>13.12.23</a:t>
            </a:fld>
            <a:endParaRPr lang="de-DE" dirty="0"/>
          </a:p>
        </p:txBody>
      </p:sp>
      <p:sp>
        <p:nvSpPr>
          <p:cNvPr id="6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23478" y="395536"/>
            <a:ext cx="4896544" cy="2754484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133112" y="3294035"/>
            <a:ext cx="4886910" cy="5454429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>
              <a:defRPr/>
            </a:pPr>
            <a:r>
              <a:rPr lang="de-DE" dirty="0"/>
              <a:t>Textmasterformat bearbeiten</a:t>
            </a:r>
            <a:endParaRPr dirty="0"/>
          </a:p>
          <a:p>
            <a:pPr lvl="1">
              <a:defRPr/>
            </a:pPr>
            <a:r>
              <a:rPr lang="de-DE" dirty="0"/>
              <a:t>Zweite Ebene</a:t>
            </a:r>
            <a:endParaRPr dirty="0"/>
          </a:p>
          <a:p>
            <a:pPr lvl="2">
              <a:defRPr/>
            </a:pPr>
            <a:r>
              <a:rPr lang="de-DE" dirty="0"/>
              <a:t>Dritte Ebene</a:t>
            </a:r>
            <a:endParaRPr dirty="0"/>
          </a:p>
          <a:p>
            <a:pPr lvl="3">
              <a:defRPr/>
            </a:pPr>
            <a:r>
              <a:rPr lang="de-DE" dirty="0"/>
              <a:t>Vierte Ebene</a:t>
            </a:r>
            <a:endParaRPr dirty="0"/>
          </a:p>
          <a:p>
            <a:pPr lvl="4">
              <a:defRPr/>
            </a:pPr>
            <a:r>
              <a:rPr lang="de-DE" dirty="0"/>
              <a:t>Fünfte Ebene</a:t>
            </a:r>
            <a:endParaRPr dirty="0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0472"/>
            <a:ext cx="1730454" cy="32352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403737" y="8820472"/>
            <a:ext cx="1730454" cy="323528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8EAAC689-E6F8-4900-9BA8-F5156BA58BE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1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1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1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1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1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11:09 --- Folie 16.1-16.2 (2)]</a:t>
            </a:r>
          </a:p>
          <a:p>
            <a:r>
              <a:rPr lang="de-DE" dirty="0"/>
              <a:t>ID: 16.01.01.01_v | Einheit 16: Nachnutzung von FD | Baustein 1: Recherchieren</a:t>
            </a:r>
          </a:p>
          <a:p>
            <a:r>
              <a:rPr lang="de-DE" dirty="0"/>
              <a:t>Inhalt 1: Recherche FD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Einführung in Recherchemöglichkeiten FD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E5533-1697-E44E-B233-1D8F4AADE3F2}" type="slidenum">
              <a:rPr lang="de-DE"/>
              <a:pPr/>
              <a:t>0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E6B6C736-7C79-A8B1-DF25-8A4EE7D414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[60m; bis 12:45 --- Folie na (na)]</a:t>
            </a:r>
          </a:p>
          <a:p>
            <a:r>
              <a:rPr lang="de-DE" dirty="0"/>
              <a:t>ID: 16.04.01.01_v | Einheit 16: Mittagspause | Baustein 4: na</a:t>
            </a:r>
          </a:p>
          <a:p>
            <a:r>
              <a:rPr lang="de-DE" dirty="0"/>
              <a:t>Inhalt 1: Pause (na) | Schritt 1: na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Pause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Ende Pausen-Zeit in Chat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AD9CE-1653-0CD7-DE9A-1BED25977A9B}" type="slidenum">
              <a:rPr lang="de-DE"/>
              <a:pPr/>
              <a:t>9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5CD1F022-9B28-AA19-6837-BD54EAE267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dirty="0" err="1"/>
              <a:t>Zugriffe</a:t>
            </a:r>
            <a:r>
              <a:rPr lang="de-DE" dirty="0"/>
              <a:t> am 15.11.2023.</a:t>
            </a:r>
          </a:p>
          <a:p>
            <a:r>
              <a:rPr lang="de-DE" dirty="0"/>
              <a:t>[04m; bis 11:09 --- Folie 16.1-16.2 (2)]</a:t>
            </a:r>
          </a:p>
          <a:p>
            <a:r>
              <a:rPr lang="de-DE" dirty="0"/>
              <a:t>ID: 16.01.01.01_v | Einheit 16: Nachnutzung von FD | Baustein 1: Recherchieren</a:t>
            </a:r>
          </a:p>
          <a:p>
            <a:r>
              <a:rPr lang="de-DE" dirty="0"/>
              <a:t>Inhalt 1: Recherche FD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Einführung in Recherchemöglichkeiten FD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AAC689-E6F8-4900-9BA8-F5156BA58BEB}" type="slidenum">
              <a:rPr lang="de-DE"/>
              <a:pPr/>
              <a:t>1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FD8DE2A0-E816-BCB4-DC58-9EA1C9035A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[10m; bis 11:19 --- Folie 16.3 (1)]</a:t>
            </a:r>
          </a:p>
          <a:p>
            <a:r>
              <a:rPr lang="de-DE" dirty="0"/>
              <a:t>ID: 16.01.02.01_v | Einheit 16: Nachnutzung von FD | Baustein 1: Recherchieren</a:t>
            </a:r>
          </a:p>
          <a:p>
            <a:r>
              <a:rPr lang="de-DE" dirty="0"/>
              <a:t>Inhalt 2: FD Finden (Mini-Übung) | Schritt 1: 1/2 TN arbeiten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Einzelarbeit, Suche nach FD, verschiedene Plattformen</a:t>
            </a:r>
          </a:p>
          <a:p>
            <a:r>
              <a:rPr lang="de-DE" dirty="0"/>
              <a:t>- "Bitte versucht einmal selbst, einen Datensatz für Eure aktuelle/letzte Forschungstätigkeit oder für einen von Euch betreuten Fachbereich zu finden. Wir sprechen anschließend über Eure Erfahrungen/Schwierigkeiten"</a:t>
            </a:r>
          </a:p>
          <a:p>
            <a:r>
              <a:rPr lang="de-DE" dirty="0"/>
              <a:t>- "Um Euch die Suche zu erleichtern, posten wir die soeben </a:t>
            </a:r>
            <a:r>
              <a:rPr lang="de-DE" dirty="0" err="1"/>
              <a:t>vorgestellen</a:t>
            </a:r>
            <a:r>
              <a:rPr lang="de-DE" dirty="0"/>
              <a:t> Datenbanken in den Chat. Ihr könnt aber auch andere Suchstrategien und Orte nutzen."</a:t>
            </a:r>
          </a:p>
          <a:p>
            <a:r>
              <a:rPr lang="de-DE" dirty="0"/>
              <a:t>- Zeit: knapp 10 min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in Chat: Links für Datensuche</a:t>
            </a:r>
          </a:p>
          <a:p>
            <a:endParaRPr lang="de-DE" dirty="0"/>
          </a:p>
          <a:p>
            <a:r>
              <a:rPr lang="de-DE" dirty="0"/>
              <a:t>--- Ressource für Chat---</a:t>
            </a:r>
          </a:p>
          <a:p>
            <a:r>
              <a:rPr lang="de-DE" dirty="0"/>
              <a:t>Links für die Datensuche:</a:t>
            </a:r>
          </a:p>
          <a:p>
            <a:r>
              <a:rPr lang="de-DE" dirty="0"/>
              <a:t>- http://b2find.eudat.eu</a:t>
            </a:r>
          </a:p>
          <a:p>
            <a:r>
              <a:rPr lang="de-DE" dirty="0"/>
              <a:t>- https://www.gesis.org/angebot/daten-finden-und-abrufen</a:t>
            </a:r>
          </a:p>
          <a:p>
            <a:r>
              <a:rPr lang="de-DE" dirty="0"/>
              <a:t>- https://www.base-search.net/Search/Advanced</a:t>
            </a:r>
          </a:p>
          <a:p>
            <a:r>
              <a:rPr lang="de-DE" dirty="0"/>
              <a:t>- https://data.mendeley.com/</a:t>
            </a:r>
          </a:p>
          <a:p>
            <a:r>
              <a:rPr lang="de-DE" dirty="0"/>
              <a:t>- https://datasetsearch.research.google.com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93E71-B5E0-1940-E3F3-C61B17E8769B}" type="slidenum">
              <a:rPr lang="de-DE"/>
              <a:pPr/>
              <a:t>2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B60D8090-CEAC-CF66-0504-883CA0B8AA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[05m; bis 11:24 --- Folie 16.4 (1)]</a:t>
            </a:r>
          </a:p>
          <a:p>
            <a:r>
              <a:rPr lang="de-DE" dirty="0"/>
              <a:t>ID: 16.01.02.02_v | Einheit 16: Nachnutzung von FD | Baustein 1: Recherchieren</a:t>
            </a:r>
          </a:p>
          <a:p>
            <a:r>
              <a:rPr lang="de-DE" dirty="0"/>
              <a:t>Inhalt 2: FD Finden (Mini-Übung) | Schritt 2: 2/2 geben Input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Moderation:</a:t>
            </a:r>
          </a:p>
          <a:p>
            <a:r>
              <a:rPr lang="de-DE" dirty="0"/>
              <a:t>- "Habt Ihr etwas </a:t>
            </a:r>
            <a:r>
              <a:rPr lang="de-DE" dirty="0" err="1"/>
              <a:t>geeignetet</a:t>
            </a:r>
            <a:r>
              <a:rPr lang="de-DE" dirty="0"/>
              <a:t> gefunden? Wie waren Eure Erfahrungen mit der Suche? Gab es Probleme?"</a:t>
            </a:r>
          </a:p>
          <a:p>
            <a:r>
              <a:rPr lang="de-DE" dirty="0"/>
              <a:t>- Bitte Antworten einfach in den Raum rufen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8A23E-4770-1456-E44B-5ABEB2BE0826}" type="slidenum">
              <a:rPr lang="de-DE"/>
              <a:pPr/>
              <a:t>3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329BA889-5199-3BDF-DFFB-A1408A5FC4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[02m; bis 11:26 --- Folie 16.5 (1)]</a:t>
            </a:r>
          </a:p>
          <a:p>
            <a:r>
              <a:rPr lang="de-DE" dirty="0"/>
              <a:t>ID: 16.02.01.01_v | Einheit 16: Nachnutzung von FD | Baustein 2: Zitieren</a:t>
            </a:r>
          </a:p>
          <a:p>
            <a:r>
              <a:rPr lang="de-DE" dirty="0"/>
              <a:t>Inhalt 1: FD-Zitation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Zitationsschemata für FD und Bsp.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in Chat: Links Zitationshilfen</a:t>
            </a:r>
          </a:p>
          <a:p>
            <a:endParaRPr lang="de-DE" dirty="0"/>
          </a:p>
          <a:p>
            <a:r>
              <a:rPr lang="de-DE" dirty="0"/>
              <a:t>--- Ressource für Chat---</a:t>
            </a:r>
          </a:p>
          <a:p>
            <a:r>
              <a:rPr lang="de-DE" dirty="0"/>
              <a:t>Zitationshilfen:</a:t>
            </a:r>
          </a:p>
          <a:p>
            <a:r>
              <a:rPr lang="de-DE" dirty="0"/>
              <a:t>- https://citation.crosscite.org</a:t>
            </a:r>
          </a:p>
          <a:p>
            <a:r>
              <a:rPr lang="de-DE" dirty="0"/>
              <a:t>- https://doi2bib.org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B670D-BECD-1CF0-C22E-B8D4311C078C}" type="slidenum">
              <a:rPr lang="de-DE"/>
              <a:pPr/>
              <a:t>4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DC5EE4D5-24E9-714F-23EF-FECFB08807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[05m; bis 11:26 --- Folie 16.ID (na)]</a:t>
            </a:r>
          </a:p>
          <a:p>
            <a:r>
              <a:rPr lang="de-DE" dirty="0"/>
              <a:t>ID: 16.02.01b.01_v | Einheit 16: Nachnutzung von FD | Baustein 2: Zitieren</a:t>
            </a:r>
          </a:p>
          <a:p>
            <a:r>
              <a:rPr lang="de-DE" dirty="0"/>
              <a:t>Inhalt 01b: Zitation von Daten  (Übung) | Schritt 1: TN arbeiten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</a:t>
            </a:r>
          </a:p>
          <a:p>
            <a:r>
              <a:rPr lang="de-DE" dirty="0"/>
              <a:t>- Die TN erhalten ein Arbeitsblatt per Chat oder die Aufgabe wird auf einer Folie angezeigt</a:t>
            </a:r>
          </a:p>
          <a:p>
            <a:r>
              <a:rPr lang="de-DE" dirty="0"/>
              <a:t>- Bemerkungen: AB Angabe von Lizenzen; AB Auflösung: Angabe von Lizenzen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B2651F-A03D-A596-D767-B5B47FD03986}" type="slidenum">
              <a:rPr lang="de-DE"/>
              <a:pPr/>
              <a:t>5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ADFF5D2C-8AAB-A151-BCD3-3666992C44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[05m; bis 11:26 --- Folie 16.ID (na)]</a:t>
            </a:r>
          </a:p>
          <a:p>
            <a:r>
              <a:rPr lang="de-DE" dirty="0"/>
              <a:t>ID: 16.02.01b.01_v | Einheit 16: Nachnutzung von FD | Baustein 2: Zitieren</a:t>
            </a:r>
          </a:p>
          <a:p>
            <a:r>
              <a:rPr lang="de-DE" dirty="0"/>
              <a:t>Inhalt 01b: Zitation von Daten  (Übung) | Schritt 1: TN arbeiten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</a:t>
            </a:r>
          </a:p>
          <a:p>
            <a:r>
              <a:rPr lang="de-DE" dirty="0"/>
              <a:t>- Die TN erhalten ein Arbeitsblatt per Chat oder die Aufgabe wird auf einer Folie angezeigt</a:t>
            </a:r>
          </a:p>
          <a:p>
            <a:r>
              <a:rPr lang="de-DE" dirty="0"/>
              <a:t>- Bemerkungen: AB Angabe von Lizenzen; AB Auflösung: Angabe von Lizenzen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154E04-7802-0AE6-E442-CE2FD0630F71}" type="slidenum">
              <a:rPr lang="de-DE"/>
              <a:pPr/>
              <a:t>6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59733E35-E385-BA78-767E-C6CBC0A5E2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[03m; bis 11:29 --- Folie 16.6 (1)]</a:t>
            </a:r>
          </a:p>
          <a:p>
            <a:r>
              <a:rPr lang="de-DE" dirty="0"/>
              <a:t>ID: 16.03.01.01_v | Einheit 16: Nachnutzung von FD | Baustein 3: Lizenzen</a:t>
            </a:r>
          </a:p>
          <a:p>
            <a:r>
              <a:rPr lang="de-DE" dirty="0"/>
              <a:t>Inhalt 1: CC-Lizenzen (Umfrage) | Schritt 1: 1/2 TN arbeiten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Online-Umfrage</a:t>
            </a:r>
          </a:p>
          <a:p>
            <a:r>
              <a:rPr lang="de-DE" dirty="0"/>
              <a:t>- "Bitte beantworten Sie drei Fragen bzgl. der Kombination von CC-Lizenzen, die gleich gestellt werden."</a:t>
            </a:r>
          </a:p>
          <a:p>
            <a:r>
              <a:rPr lang="de-DE" dirty="0"/>
              <a:t>- Besprechung der Antworten im Anschluss</a:t>
            </a:r>
          </a:p>
          <a:p>
            <a:r>
              <a:rPr lang="de-DE" dirty="0"/>
              <a:t>- Bei Ausfall oder technischem Problem der Online-Umfrage: Fragen auf PPTX eine nach der anderen Stellen, Lösung aufzeigen, erläutern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Vorbereitung Online-Umfrage zu cc-Lizenzen, Fragen siehe </a:t>
            </a:r>
            <a:r>
              <a:rPr lang="de-DE" dirty="0" err="1"/>
              <a:t>txt</a:t>
            </a:r>
            <a:r>
              <a:rPr lang="de-DE" dirty="0"/>
              <a:t>-File in Ressourcen</a:t>
            </a:r>
          </a:p>
          <a:p>
            <a:r>
              <a:rPr lang="de-DE" dirty="0"/>
              <a:t>* Alternative: Umfrage via Folien, am Ende des Foliensatzes unter Abschnitt "Plan B CC-Lizenzen"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62866-3B85-0B0F-2DF5-DCA63B40DC33}" type="slidenum">
              <a:rPr lang="de-DE"/>
              <a:pPr/>
              <a:t>7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0188A428-6372-221A-586C-066096F5AF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[16m; bis 11:45 --- Folie 16.7 (1)]</a:t>
            </a:r>
          </a:p>
          <a:p>
            <a:r>
              <a:rPr lang="de-DE" dirty="0"/>
              <a:t>ID: 16.03.01.02_v | Einheit 16: Nachnutzung von FD | Baustein 3: Lizenzen</a:t>
            </a:r>
          </a:p>
          <a:p>
            <a:r>
              <a:rPr lang="de-DE" dirty="0"/>
              <a:t>Inhalt 1: CC-Lizenzen (Online-Umfrage) | Schritt 2: 2/2 TN tauschen sich aus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Moderation und Vortrag:</a:t>
            </a:r>
          </a:p>
          <a:p>
            <a:r>
              <a:rPr lang="de-DE" dirty="0"/>
              <a:t>- Ergebnisse CC-Umfrage besprechen</a:t>
            </a:r>
          </a:p>
          <a:p>
            <a:r>
              <a:rPr lang="de-DE" dirty="0"/>
              <a:t>- ausführliche Diskussion unter TN zulassen</a:t>
            </a:r>
          </a:p>
          <a:p>
            <a:r>
              <a:rPr lang="de-DE" dirty="0"/>
              <a:t>- WS danach für alle falschen Antworten erläutern, warum unzulässig und richtige Antwort herleiten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in Chat: Links zu CC</a:t>
            </a:r>
          </a:p>
          <a:p>
            <a:endParaRPr lang="de-DE" dirty="0"/>
          </a:p>
          <a:p>
            <a:r>
              <a:rPr lang="de-DE" dirty="0"/>
              <a:t>--- Ressource für Chat---</a:t>
            </a:r>
          </a:p>
          <a:p>
            <a:r>
              <a:rPr lang="de-DE" dirty="0"/>
              <a:t>CC Mixer: http://ccmixer.edu-sharing.org/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126F72-2B83-4ABC-0427-D599F4C20A3E}" type="slidenum">
              <a:rPr lang="de-DE"/>
              <a:pPr/>
              <a:t>8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A8B855D9-DAE4-33B3-5450-1E9BB2F89C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Abschnit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0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EDDC1CF4-6B2C-2C40-6FEE-7D500C2B59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83" name="LogosDINInestor.png" descr="LogosDINInestor.png"/>
          <p:cNvPicPr>
            <a:picLocks noChangeAspect="1"/>
          </p:cNvPicPr>
          <p:nvPr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5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6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Titel &amp; Punk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5996" y="1924050"/>
            <a:ext cx="3640237" cy="273593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>
              <a:lnSpc>
                <a:spcPct val="150000"/>
              </a:lnSpc>
              <a:spcBef>
                <a:spcPts val="0"/>
              </a:spcBef>
              <a:defRPr/>
            </a:pPr>
            <a:r>
              <a:t>Text für Folienpunkt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2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3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4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</p:txBody>
      </p:sp>
      <p:pic>
        <p:nvPicPr>
          <p:cNvPr id="25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C9591FF-86A6-994C-E647-117B10CDB3F2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31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8BBFDBC-D577-4204-C07D-AE8047CF80A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8" name="LogosDINInestor.png" descr="LogosDINInestor.png">
            <a:extLst>
              <a:ext uri="{FF2B5EF4-FFF2-40B4-BE49-F238E27FC236}">
                <a16:creationId xmlns:a16="http://schemas.microsoft.com/office/drawing/2014/main" id="{346322AB-9FD3-7A81-DA64-2512494373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preserve="1" userDrawn="1">
  <p:cSld name="1_Titel &amp; Punk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5996" y="1924050"/>
            <a:ext cx="3640237" cy="24449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>
              <a:lnSpc>
                <a:spcPct val="150000"/>
              </a:lnSpc>
              <a:spcBef>
                <a:spcPts val="0"/>
              </a:spcBef>
              <a:defRPr/>
            </a:pPr>
            <a:r>
              <a:t>Text für Folienpunkt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2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3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4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</p:txBody>
      </p:sp>
      <p:pic>
        <p:nvPicPr>
          <p:cNvPr id="25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1278D12-4EB1-4F07-234F-A33585C7AD2B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31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pic>
        <p:nvPicPr>
          <p:cNvPr id="3" name="Grafik 2" descr="Ein Bild, das Text enthält.&#10;&#10;Automatisch generierte Beschreibun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6314429" y="303492"/>
            <a:ext cx="2376488" cy="1419225"/>
          </a:xfrm>
          <a:prstGeom prst="rect">
            <a:avLst/>
          </a:prstGeom>
        </p:spPr>
      </p:pic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5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D7B1886-3E42-B822-0B4D-F340899B08A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9" name="LogosDINInestor.png" descr="LogosDINInestor.png">
            <a:extLst>
              <a:ext uri="{FF2B5EF4-FFF2-40B4-BE49-F238E27FC236}">
                <a16:creationId xmlns:a16="http://schemas.microsoft.com/office/drawing/2014/main" id="{77C2CF32-6BB5-A921-D149-A4DDDE692C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Kaffe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3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0B236494-EFB8-4AED-60B5-6EBBE4688F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95" name="LogosDINInestor.png" descr="LogosDINInestor.png"/>
          <p:cNvPicPr>
            <a:picLocks noChangeAspect="1"/>
          </p:cNvPicPr>
          <p:nvPr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Rechteck 1"/>
          <p:cNvSpPr/>
          <p:nvPr/>
        </p:nvSpPr>
        <p:spPr bwMode="auto">
          <a:xfrm>
            <a:off x="-18278" y="2259232"/>
            <a:ext cx="9203021" cy="223138"/>
          </a:xfrm>
          <a:prstGeom prst="rect">
            <a:avLst/>
          </a:prstGeom>
          <a:gradFill>
            <a:gsLst>
              <a:gs pos="71000">
                <a:srgbClr val="FFFFFF">
                  <a:lumMod val="100000"/>
                </a:srgbClr>
              </a:gs>
              <a:gs pos="80000">
                <a:srgbClr val="FFFFFF">
                  <a:alpha val="74000"/>
                </a:srgbClr>
              </a:gs>
              <a:gs pos="94000">
                <a:srgbClr val="FFFFFF">
                  <a:alpha val="32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12700" cap="flat">
            <a:noFill/>
            <a:miter lim="400000"/>
          </a:ln>
          <a:effectLst/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marL="0" marR="0" indent="0" algn="ctr" defTabSz="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200" b="0" i="0" u="none" strike="noStrike" cap="none" spc="0">
              <a:ln>
                <a:noFill/>
              </a:ln>
              <a:solidFill>
                <a:srgbClr val="FFFFFF"/>
              </a:solidFill>
              <a:latin typeface="Avenir Next Medium"/>
              <a:ea typeface="Avenir Next Medium"/>
              <a:cs typeface="Avenir Next Medium"/>
            </a:endParaRPr>
          </a:p>
        </p:txBody>
      </p:sp>
      <p:pic>
        <p:nvPicPr>
          <p:cNvPr id="99" name="Bild" descr="Bild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442331" y="1178741"/>
            <a:ext cx="3325259" cy="294216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6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LogosDINInestor.png" descr="LogosDINInestor.p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Grafik 8" descr="Ein Bild, das Farbigkeit, Screenshot, lila, violett enthält.&#10;&#10;Automatisch generierte Beschreibung">
            <a:extLst>
              <a:ext uri="{FF2B5EF4-FFF2-40B4-BE49-F238E27FC236}">
                <a16:creationId xmlns:a16="http://schemas.microsoft.com/office/drawing/2014/main" id="{369281A6-683C-AED4-92BB-A6E40D41E26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53566" y="-414000"/>
            <a:ext cx="9850102" cy="5424122"/>
          </a:xfrm>
          <a:prstGeom prst="rect">
            <a:avLst/>
          </a:prstGeom>
        </p:spPr>
      </p:pic>
      <p:pic>
        <p:nvPicPr>
          <p:cNvPr id="5" name="LogosDINInestor.png" descr="LogosDINInestor.png"/>
          <p:cNvPicPr>
            <a:picLocks noChangeAspect="1"/>
          </p:cNvPicPr>
          <p:nvPr/>
        </p:nvPicPr>
        <p:blipFill>
          <a:blip r:embed="rId6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2571750"/>
            <a:ext cx="8191500" cy="179284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4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6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3" r:id="rId2"/>
    <p:sldLayoutId id="2147483654" r:id="rId3"/>
    <p:sldLayoutId id="2147483655" r:id="rId4"/>
  </p:sldLayoutIdLst>
  <p:hf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1pPr>
      <a:lvl2pPr marL="0" marR="0" indent="1714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2pPr>
      <a:lvl3pPr marL="0" marR="0" indent="3429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3pPr>
      <a:lvl4pPr marL="0" marR="0" indent="5143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4pPr>
      <a:lvl5pPr marL="0" marR="0" indent="6858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5pPr>
      <a:lvl6pPr marL="0" marR="0" indent="8572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6pPr>
      <a:lvl7pPr marL="0" marR="0" indent="10287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7pPr>
      <a:lvl8pPr marL="0" marR="0" indent="12001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8pPr>
      <a:lvl9pPr marL="0" marR="0" indent="13716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9pPr>
    </p:titleStyle>
    <p:bodyStyle>
      <a:lvl1pPr marL="2095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1pPr>
      <a:lvl2pPr marL="630555" marR="0" indent="-33528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2pPr>
      <a:lvl3pPr marL="6286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3pPr>
      <a:lvl4pPr marL="8382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4pPr>
      <a:lvl5pPr marL="10477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5pPr>
      <a:lvl6pPr marL="12573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6pPr>
      <a:lvl7pPr marL="1466849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7pPr>
      <a:lvl8pPr marL="16764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8pPr>
      <a:lvl9pPr marL="18859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9pPr>
    </p:bodyStyle>
    <p:otherStyle>
      <a:lvl1pPr marL="0" marR="0" indent="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1714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3429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5143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6858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8572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0287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2001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3716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b2find.eudat.e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ase-search.net/Search/Advanced" TargetMode="External"/><Relationship Id="rId5" Type="http://schemas.openxmlformats.org/officeDocument/2006/relationships/hyperlink" Target="https://data.mendeley.com/" TargetMode="External"/><Relationship Id="rId4" Type="http://schemas.openxmlformats.org/officeDocument/2006/relationships/hyperlink" Target="http://datasearch.gesis.org/start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10.13140/RG.2.2.34005.1200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3140/RG.2.2.34005.1200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0</a:t>
            </a:fld>
            <a:endParaRPr lang="de-DE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/>
          <a:lstStyle/>
          <a:p>
            <a:pPr>
              <a:defRPr/>
            </a:pPr>
            <a:r>
              <a:rPr lang="de-DE"/>
              <a:t>Nachnutzung</a:t>
            </a:r>
            <a:endParaRPr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D2DBCB8-C59C-8F01-B46D-4B7632977C21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16.1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9</a:t>
            </a:fld>
            <a:endParaRPr lang="de-DE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/>
          <a:lstStyle/>
          <a:p>
            <a:pPr>
              <a:defRPr/>
            </a:pPr>
            <a:r>
              <a:rPr lang="de-DE" dirty="0"/>
              <a:t>Mittagspause</a:t>
            </a:r>
            <a:endParaRPr dirty="0"/>
          </a:p>
        </p:txBody>
      </p:sp>
      <p:pic>
        <p:nvPicPr>
          <p:cNvPr id="5" name="Inhaltsplatzhalter 6"/>
          <p:cNvPicPr>
            <a:picLocks noGrp="1" noChangeAspect="1"/>
          </p:cNvPicPr>
          <p:nvPr>
            <p:ph idx="4294967295"/>
          </p:nvPr>
        </p:nvPicPr>
        <p:blipFill>
          <a:blip r:embed="rId3"/>
          <a:stretch/>
        </p:blipFill>
        <p:spPr bwMode="auto">
          <a:xfrm>
            <a:off x="0" y="0"/>
            <a:ext cx="0" cy="0"/>
          </a:xfrm>
          <a:prstGeom prst="rect">
            <a:avLst/>
          </a:prstGeom>
        </p:spPr>
      </p:pic>
      <p:pic>
        <p:nvPicPr>
          <p:cNvPr id="2" name="Bild" descr="Bild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442331" y="1178741"/>
            <a:ext cx="3325259" cy="29421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7288734" cy="2735263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/>
          </a:bodyPr>
          <a:lstStyle/>
          <a:p>
            <a:pPr lvl="0">
              <a:defRPr/>
            </a:pPr>
            <a:r>
              <a:rPr lang="de-DE"/>
              <a:t>Direkt in Fachrepositorien und fachübergreifenden Repositorien</a:t>
            </a:r>
            <a:endParaRPr/>
          </a:p>
          <a:p>
            <a:pPr>
              <a:defRPr/>
            </a:pPr>
            <a:r>
              <a:rPr lang="de-DE"/>
              <a:t>Mittels Metasuchmaschinen (z. B. B2FIND </a:t>
            </a:r>
            <a:r>
              <a:rPr lang="de-DE" u="sng">
                <a:hlinkClick r:id="rId3" tooltip="http://b2find.eudat.eu/"/>
              </a:rPr>
              <a:t>http://b2find.eudat.eu</a:t>
            </a:r>
            <a:r>
              <a:rPr lang="de-DE"/>
              <a:t>, gesisDataSearch </a:t>
            </a:r>
            <a:r>
              <a:rPr lang="de-DE" u="sng">
                <a:hlinkClick r:id="rId4" tooltip="http://datasearch.gesis.org/start"/>
              </a:rPr>
              <a:t>http://datasearch.gesis.org/start</a:t>
            </a:r>
            <a:r>
              <a:rPr lang="de-DE"/>
              <a:t>, Mendeley Data </a:t>
            </a:r>
            <a:r>
              <a:rPr lang="de-DE" u="sng">
                <a:hlinkClick r:id="rId5" tooltip="https://data.mendeley.com/"/>
              </a:rPr>
              <a:t>https://data.mendeley.com/</a:t>
            </a:r>
            <a:r>
              <a:rPr lang="de-DE"/>
              <a:t>)</a:t>
            </a:r>
            <a:endParaRPr/>
          </a:p>
          <a:p>
            <a:pPr lvl="0">
              <a:defRPr/>
            </a:pPr>
            <a:r>
              <a:rPr lang="de-DE"/>
              <a:t>Recherche in bibliothekarischen Suchmaschinen (z. B. BASE </a:t>
            </a:r>
            <a:r>
              <a:rPr lang="de-DE" u="sng">
                <a:hlinkClick r:id="rId6" tooltip="https://www.base-search.net/Search/Advanced"/>
              </a:rPr>
              <a:t>https://www.base-search.net/Search/Advanced</a:t>
            </a:r>
            <a:r>
              <a:rPr lang="de-DE"/>
              <a:t>)</a:t>
            </a:r>
            <a:endParaRPr/>
          </a:p>
          <a:p>
            <a:pPr lvl="0">
              <a:defRPr/>
            </a:pPr>
            <a:r>
              <a:rPr lang="de-DE"/>
              <a:t>Google: Stichwort und „data set“ bzw. Google Dataset Search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 dirty="0"/>
              <a:t>Forschungsdaten Finden</a:t>
            </a:r>
            <a:endParaRPr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Datensätze im Internet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33B990C-8009-96AF-7077-207FC4C4BC33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16.2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Content Placeholder 7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5704557" cy="2444750"/>
          </a:xfrm>
        </p:spPr>
        <p:txBody>
          <a:bodyPr anchor="t" anchorCtr="0"/>
          <a:lstStyle/>
          <a:p>
            <a:pPr>
              <a:defRPr/>
            </a:pPr>
            <a:r>
              <a:rPr lang="de-DE"/>
              <a:t>Recherchiere nach Datensätzen für ein ausgewähltes Fachgebiet.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 dirty="0"/>
              <a:t>Forschungsdaten Finden</a:t>
            </a:r>
            <a:endParaRPr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en-GB"/>
              <a:t>Einzelarbeit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7A7B521-3543-F734-3689-21C2256E3660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16.3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Content Placeholder 7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5704557" cy="935732"/>
          </a:xfrm>
        </p:spPr>
        <p:txBody>
          <a:bodyPr anchor="t" anchorCtr="0"/>
          <a:lstStyle/>
          <a:p>
            <a:pPr>
              <a:defRPr/>
            </a:pPr>
            <a:r>
              <a:rPr lang="de-DE"/>
              <a:t>Recherchiere nach Datensätzen für ein ausgewähltes Fachgebiet.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 dirty="0"/>
              <a:t>Forschungsdaten Finden</a:t>
            </a:r>
            <a:endParaRPr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3" y="1452563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en-GB"/>
              <a:t>Einzelarbeit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</a:t>
            </a:fld>
            <a:endParaRPr lang="de-DE"/>
          </a:p>
        </p:txBody>
      </p:sp>
      <p:sp>
        <p:nvSpPr>
          <p:cNvPr id="3" name="Content Placeholder 7"/>
          <p:cNvSpPr txBox="1"/>
          <p:nvPr/>
        </p:nvSpPr>
        <p:spPr bwMode="auto">
          <a:xfrm>
            <a:off x="955674" y="3317244"/>
            <a:ext cx="5704557" cy="935732"/>
          </a:xfrm>
          <a:prstGeom prst="rect">
            <a:avLst/>
          </a:prstGeom>
        </p:spPr>
        <p:txBody>
          <a:bodyPr anchor="t" anchorCtr="0"/>
          <a:lstStyle>
            <a:lvl1pPr marL="2095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1pPr>
            <a:lvl2pPr marL="630555" marR="0" indent="-33528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2pPr>
            <a:lvl3pPr marL="6286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3pPr>
            <a:lvl4pPr marL="8382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4pPr>
            <a:lvl5pPr marL="10477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5pPr>
            <a:lvl6pPr marL="12573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1466849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16764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18859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defRPr/>
            </a:pPr>
            <a:r>
              <a:rPr lang="de-DE" dirty="0"/>
              <a:t>Welche Erfahrungen habt ihr gerade gesammelt?</a:t>
            </a:r>
            <a:endParaRPr dirty="0"/>
          </a:p>
        </p:txBody>
      </p:sp>
      <p:sp>
        <p:nvSpPr>
          <p:cNvPr id="7" name="Textplatzhalter 1"/>
          <p:cNvSpPr txBox="1"/>
          <p:nvPr/>
        </p:nvSpPr>
        <p:spPr bwMode="auto">
          <a:xfrm>
            <a:off x="538163" y="2845757"/>
            <a:ext cx="8191500" cy="381000"/>
          </a:xfrm>
          <a:prstGeom prst="rect">
            <a:avLst/>
          </a:prstGeom>
        </p:spPr>
        <p:txBody>
          <a:bodyPr/>
          <a:lstStyle>
            <a:lvl1pPr marL="0" marR="0" indent="0" algn="l" defTabSz="309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750" b="0" i="0" u="none" strike="noStrike" cap="none" spc="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  <a:lvl2pPr marL="630555" marR="0" indent="-33528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2pPr>
            <a:lvl3pPr marL="6286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3pPr>
            <a:lvl4pPr marL="8382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4pPr>
            <a:lvl5pPr marL="10477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5pPr>
            <a:lvl6pPr marL="12573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1466849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16764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18859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defRPr/>
            </a:pPr>
            <a:r>
              <a:rPr lang="en-GB"/>
              <a:t>Zuruf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CE93FC8-CFD4-A382-1308-A5355EE58247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16.4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7072710" cy="2735263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lnSpcReduction="10000"/>
          </a:bodyPr>
          <a:lstStyle/>
          <a:p>
            <a:pPr marL="0" indent="0">
              <a:buNone/>
              <a:defRPr/>
            </a:pPr>
            <a:r>
              <a:rPr lang="de-DE" b="1"/>
              <a:t>Nach FORCE11-Empfehlung:</a:t>
            </a:r>
            <a:endParaRPr/>
          </a:p>
          <a:p>
            <a:pPr>
              <a:defRPr/>
            </a:pPr>
            <a:r>
              <a:rPr lang="de-DE"/>
              <a:t>Autor*in(nen) (Publikationsjahr): Titel der Forschungsdaten. Datenrepositorium oder Archiv. Version. Weltweit persistenter Identifikator (vorzugsweise als Link)</a:t>
            </a:r>
            <a:endParaRPr/>
          </a:p>
          <a:p>
            <a:pPr>
              <a:defRPr/>
            </a:pPr>
            <a:endParaRPr lang="de-DE"/>
          </a:p>
          <a:p>
            <a:pPr marL="0" indent="0">
              <a:buNone/>
              <a:defRPr/>
            </a:pPr>
            <a:r>
              <a:rPr lang="de-DE" b="1"/>
              <a:t>Nach DataCite 2013:</a:t>
            </a:r>
            <a:endParaRPr/>
          </a:p>
          <a:p>
            <a:pPr>
              <a:defRPr/>
            </a:pPr>
            <a:r>
              <a:rPr lang="de-DE"/>
              <a:t>Urheber*in (Veröffentlichungsdatum): Titel. Version. Publikationsagent. Genereller Ressourcentyp. Identifikator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Datenzitation</a:t>
            </a:r>
            <a:endParaRPr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Formate von Datenzitationen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4C94134-4C34-6E02-FC95-C8A21889A025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16.5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5" y="1924050"/>
            <a:ext cx="7504758" cy="2444750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rPr lang="de-DE"/>
              <a:t>Zitiere den nachfolgenden Datensatz:</a:t>
            </a:r>
            <a:endParaRPr/>
          </a:p>
          <a:p>
            <a:pPr lvl="1">
              <a:defRPr/>
            </a:pPr>
            <a:r>
              <a:rPr lang="de-DE" sz="1400"/>
              <a:t>Urheber*in: Risan, Patrick</a:t>
            </a:r>
            <a:endParaRPr/>
          </a:p>
          <a:p>
            <a:pPr lvl="1">
              <a:defRPr/>
            </a:pPr>
            <a:r>
              <a:rPr lang="de-DE" sz="1400"/>
              <a:t>Titel: Accommodating Trauma in Police Interviews. An Exploration of Rapport in Investigative Interviews of Traumatized Victims, 2013</a:t>
            </a:r>
            <a:endParaRPr/>
          </a:p>
          <a:p>
            <a:pPr lvl="1">
              <a:defRPr/>
            </a:pPr>
            <a:r>
              <a:rPr lang="de-DE" sz="1400"/>
              <a:t>Ressourcentyp: Datensatz</a:t>
            </a:r>
          </a:p>
          <a:p>
            <a:pPr lvl="1">
              <a:defRPr/>
            </a:pPr>
            <a:r>
              <a:rPr lang="de-DE" sz="1400"/>
              <a:t>Publisher: NSD – Norwegian Centre for Research Data</a:t>
            </a:r>
            <a:endParaRPr/>
          </a:p>
          <a:p>
            <a:pPr lvl="1">
              <a:defRPr/>
            </a:pPr>
            <a:r>
              <a:rPr lang="de-DE" sz="1400"/>
              <a:t>DOI: </a:t>
            </a:r>
            <a:r>
              <a:rPr lang="de-DE" sz="1400" u="sng">
                <a:hlinkClick r:id="rId3" tooltip="10.13140/RG.2.2.34005.12001"/>
              </a:rPr>
              <a:t>10.13140/RG.2.2.34005.12001</a:t>
            </a:r>
            <a:endParaRPr lang="de-DE" sz="1400"/>
          </a:p>
          <a:p>
            <a:pPr lvl="1">
              <a:defRPr/>
            </a:pPr>
            <a:r>
              <a:rPr lang="de-DE" sz="1400"/>
              <a:t>Datum: 2017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Datenzitation</a:t>
            </a:r>
            <a:endParaRPr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Einzelarbeit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A40F55F-094E-B41C-0299-F2C3AA1FAB4C}"/>
              </a:ext>
            </a:extLst>
          </p:cNvPr>
          <p:cNvSpPr txBox="1"/>
          <p:nvPr/>
        </p:nvSpPr>
        <p:spPr bwMode="auto">
          <a:xfrm>
            <a:off x="2640426" y="4889329"/>
            <a:ext cx="851454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16.02.01b.01_v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6784677" cy="2735263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/>
          </a:bodyPr>
          <a:lstStyle/>
          <a:p>
            <a:pPr marL="0" indent="0">
              <a:buNone/>
              <a:defRPr/>
            </a:pPr>
            <a:r>
              <a:rPr lang="de-DE"/>
              <a:t>Risan, Patrick (2017): Accommodating Trauma in Police Interviews. An Exploration of Rapport in Investigative Interviews of Traumatized Victims, 2013. NSD - Norwegian Centre for Research Data. </a:t>
            </a:r>
            <a:r>
              <a:rPr lang="de-DE" u="sng">
                <a:hlinkClick r:id="rId3" tooltip="https://doi.org/10.18712/NSD-NSD2407-V1"/>
              </a:rPr>
              <a:t>https://doi.org/10.13140/RG.2.2.34005.12001</a:t>
            </a:r>
            <a:endParaRPr lang="de-DE"/>
          </a:p>
          <a:p>
            <a:pPr>
              <a:defRPr/>
            </a:pPr>
            <a:endParaRPr lang="de-DE"/>
          </a:p>
          <a:p>
            <a:pPr>
              <a:defRPr/>
            </a:pPr>
            <a:endParaRPr lang="de-DE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Datenzitation – Auflösung</a:t>
            </a:r>
            <a:endParaRPr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Im FORCE11-Schema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6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B26B0C1-CBC7-705F-38D1-9CBE51796458}"/>
              </a:ext>
            </a:extLst>
          </p:cNvPr>
          <p:cNvSpPr txBox="1"/>
          <p:nvPr/>
        </p:nvSpPr>
        <p:spPr bwMode="auto">
          <a:xfrm>
            <a:off x="2640426" y="4889329"/>
            <a:ext cx="851454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16.02.01b.01_v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1075878" y="1924050"/>
            <a:ext cx="3640138" cy="2444750"/>
          </a:xfrm>
        </p:spPr>
        <p:txBody>
          <a:bodyPr>
            <a:normAutofit/>
          </a:bodyPr>
          <a:lstStyle/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	+	                  </a:t>
            </a:r>
            <a:endParaRPr/>
          </a:p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	+	                  </a:t>
            </a:r>
            <a:endParaRPr/>
          </a:p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	+	                  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Lizenzen und Nachnutzung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Welches Ergebnis erhält man bei der Kombination von: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7</a:t>
            </a:fld>
            <a:endParaRPr lang="de-DE"/>
          </a:p>
        </p:txBody>
      </p:sp>
      <p:pic>
        <p:nvPicPr>
          <p:cNvPr id="7" name="Grafik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202906" y="2217574"/>
            <a:ext cx="414161" cy="414161"/>
          </a:xfrm>
          <a:prstGeom prst="rect">
            <a:avLst/>
          </a:prstGeom>
        </p:spPr>
      </p:pic>
      <p:pic>
        <p:nvPicPr>
          <p:cNvPr id="8" name="Grafik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194609" y="3107798"/>
            <a:ext cx="403773" cy="403773"/>
          </a:xfrm>
          <a:prstGeom prst="rect">
            <a:avLst/>
          </a:prstGeom>
        </p:spPr>
      </p:pic>
      <p:pic>
        <p:nvPicPr>
          <p:cNvPr id="9" name="Grafik 7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180701" y="2180745"/>
            <a:ext cx="414163" cy="414163"/>
          </a:xfrm>
          <a:prstGeom prst="rect">
            <a:avLst/>
          </a:prstGeom>
        </p:spPr>
      </p:pic>
      <p:pic>
        <p:nvPicPr>
          <p:cNvPr id="10" name="Grafik 8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77549" y="2180745"/>
            <a:ext cx="403152" cy="403152"/>
          </a:xfrm>
          <a:prstGeom prst="rect">
            <a:avLst/>
          </a:prstGeom>
        </p:spPr>
      </p:pic>
      <p:pic>
        <p:nvPicPr>
          <p:cNvPr id="11" name="Grafik 9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3171905" y="3886544"/>
            <a:ext cx="414161" cy="41416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2385591" y="2226699"/>
            <a:ext cx="403152" cy="40315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788743" y="2221193"/>
            <a:ext cx="414163" cy="414163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548972" y="3098673"/>
            <a:ext cx="414161" cy="414161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31657" y="3107798"/>
            <a:ext cx="403152" cy="40315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134809" y="3102292"/>
            <a:ext cx="414163" cy="414163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780448" y="3098673"/>
            <a:ext cx="414163" cy="414163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2377296" y="3098673"/>
            <a:ext cx="403152" cy="403152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112105" y="3892610"/>
            <a:ext cx="414163" cy="414163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08953" y="3892610"/>
            <a:ext cx="403152" cy="403152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757742" y="3892049"/>
            <a:ext cx="414163" cy="41416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2354590" y="3892049"/>
            <a:ext cx="403152" cy="403152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359CD654-526B-C4BD-3080-EFD93E086C31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16.6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1075878" y="1924050"/>
            <a:ext cx="3640138" cy="2444750"/>
          </a:xfrm>
        </p:spPr>
        <p:txBody>
          <a:bodyPr>
            <a:normAutofit/>
          </a:bodyPr>
          <a:lstStyle/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	+	                 = </a:t>
            </a:r>
            <a:endParaRPr dirty="0"/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	+	                 = </a:t>
            </a:r>
            <a:endParaRPr dirty="0"/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	+	                 = </a:t>
            </a:r>
            <a:endParaRPr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Lizenzen und Nachnutzung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Welches Ergebnis erhält man bei der Kombination von: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8</a:t>
            </a:fld>
            <a:endParaRPr lang="de-DE"/>
          </a:p>
        </p:txBody>
      </p:sp>
      <p:pic>
        <p:nvPicPr>
          <p:cNvPr id="7" name="Grafik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202906" y="2217574"/>
            <a:ext cx="414161" cy="414161"/>
          </a:xfrm>
          <a:prstGeom prst="rect">
            <a:avLst/>
          </a:prstGeom>
        </p:spPr>
      </p:pic>
      <p:pic>
        <p:nvPicPr>
          <p:cNvPr id="8" name="Grafik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194609" y="3107798"/>
            <a:ext cx="403773" cy="403773"/>
          </a:xfrm>
          <a:prstGeom prst="rect">
            <a:avLst/>
          </a:prstGeom>
        </p:spPr>
      </p:pic>
      <p:pic>
        <p:nvPicPr>
          <p:cNvPr id="9" name="Grafik 7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180701" y="2180745"/>
            <a:ext cx="414163" cy="414163"/>
          </a:xfrm>
          <a:prstGeom prst="rect">
            <a:avLst/>
          </a:prstGeom>
        </p:spPr>
      </p:pic>
      <p:pic>
        <p:nvPicPr>
          <p:cNvPr id="10" name="Grafik 8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77549" y="2180745"/>
            <a:ext cx="403152" cy="403152"/>
          </a:xfrm>
          <a:prstGeom prst="rect">
            <a:avLst/>
          </a:prstGeom>
        </p:spPr>
      </p:pic>
      <p:pic>
        <p:nvPicPr>
          <p:cNvPr id="11" name="Grafik 9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3171905" y="3886544"/>
            <a:ext cx="414161" cy="41416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2385591" y="2226699"/>
            <a:ext cx="403152" cy="40315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788743" y="2221193"/>
            <a:ext cx="414163" cy="414163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548972" y="3098673"/>
            <a:ext cx="414161" cy="414161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31657" y="3107798"/>
            <a:ext cx="403152" cy="40315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134809" y="3102292"/>
            <a:ext cx="414163" cy="414163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780448" y="3098673"/>
            <a:ext cx="414163" cy="414163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2377296" y="3098673"/>
            <a:ext cx="403152" cy="403152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112105" y="3892610"/>
            <a:ext cx="414163" cy="414163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08953" y="3892610"/>
            <a:ext cx="403152" cy="403152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757742" y="3892049"/>
            <a:ext cx="414163" cy="41416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2354590" y="3892049"/>
            <a:ext cx="403152" cy="403152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490219" y="2215690"/>
            <a:ext cx="414161" cy="414161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4672904" y="2224815"/>
            <a:ext cx="403152" cy="403152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076056" y="2219309"/>
            <a:ext cx="414163" cy="414163"/>
          </a:xfrm>
          <a:prstGeom prst="rect">
            <a:avLst/>
          </a:prstGeom>
        </p:spPr>
      </p:pic>
      <p:sp>
        <p:nvSpPr>
          <p:cNvPr id="26" name="TextBox 2"/>
          <p:cNvSpPr/>
          <p:nvPr/>
        </p:nvSpPr>
        <p:spPr bwMode="auto">
          <a:xfrm>
            <a:off x="4645096" y="3107798"/>
            <a:ext cx="2759242" cy="36933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 defTabSz="914400">
              <a:spcBef>
                <a:spcPts val="900"/>
              </a:spcBef>
              <a:buClr>
                <a:srgbClr val="C53B86"/>
              </a:buClr>
              <a:buSzPct val="100000"/>
              <a:defRPr/>
            </a:pPr>
            <a:r>
              <a:rPr lang="de-DE" sz="1800"/>
              <a:t>unzulässig</a:t>
            </a:r>
            <a:endParaRPr/>
          </a:p>
        </p:txBody>
      </p:sp>
      <p:sp>
        <p:nvSpPr>
          <p:cNvPr id="27" name="TextBox 45"/>
          <p:cNvSpPr/>
          <p:nvPr/>
        </p:nvSpPr>
        <p:spPr bwMode="auto">
          <a:xfrm>
            <a:off x="4645096" y="3886544"/>
            <a:ext cx="2759242" cy="36933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 defTabSz="914400">
              <a:spcBef>
                <a:spcPts val="900"/>
              </a:spcBef>
              <a:buClr>
                <a:srgbClr val="C53B86"/>
              </a:buClr>
              <a:buSzPct val="100000"/>
              <a:defRPr/>
            </a:pPr>
            <a:r>
              <a:rPr lang="de-DE" sz="1800"/>
              <a:t>unzulässig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851E824-E34A-C657-ABA9-5DD1904DE21C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16.7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tT_Design">
  <a:themeElements>
    <a:clrScheme name="31_ColorGradientLight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Calibri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31_ColorGradientLigh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rgbClr val="000000"/>
        </a:solidFill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TtT_Design</Template>
  <TotalTime>0</TotalTime>
  <Words>1267</Words>
  <Application>Microsoft Macintosh PowerPoint</Application>
  <DocSecurity>0</DocSecurity>
  <PresentationFormat>Bildschirmpräsentation (16:9)</PresentationFormat>
  <Paragraphs>192</Paragraphs>
  <Slides>10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4" baseType="lpstr">
      <vt:lpstr>Avenir Next Medium</vt:lpstr>
      <vt:lpstr>Calibri</vt:lpstr>
      <vt:lpstr>Source Sans Pro Light</vt:lpstr>
      <vt:lpstr>TtT_Design</vt:lpstr>
      <vt:lpstr>Nachnutzung</vt:lpstr>
      <vt:lpstr>Forschungsdaten Finden</vt:lpstr>
      <vt:lpstr>Forschungsdaten Finden</vt:lpstr>
      <vt:lpstr>Forschungsdaten Finden</vt:lpstr>
      <vt:lpstr>Datenzitation</vt:lpstr>
      <vt:lpstr>Datenzitation</vt:lpstr>
      <vt:lpstr>Datenzitation – Auflösung</vt:lpstr>
      <vt:lpstr>Lizenzen und Nachnutzung</vt:lpstr>
      <vt:lpstr>Lizenzen und Nachnutzung</vt:lpstr>
      <vt:lpstr>Mittagspause</vt:lpstr>
    </vt:vector>
  </TitlesOfParts>
  <Manager/>
  <Company>Humboldt-u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Train-the-Trainer Workshop zum Thema Forschungsdatenmanagement</dc:title>
  <dc:subject/>
  <dc:creator>Katarzyna Biernacka;Petra Buchholz;Sarah Ann Danker;Dr. Dominika Dolzycka;Claudia Engelhardt;Kerstin Helbig;Dr. Juliane Jacob;Dr. Janna Neumann;Dr. Carolin Odebrecht;Dr. Ute Trautwein-Bruns;Cord Wiljes;Dr. Ulrike Wuttke</dc:creator>
  <cp:keywords/>
  <dc:description/>
  <cp:lastModifiedBy>Jeanne Wilbrandt</cp:lastModifiedBy>
  <cp:revision>453</cp:revision>
  <cp:lastPrinted>2023-12-13T11:11:34Z</cp:lastPrinted>
  <dcterms:created xsi:type="dcterms:W3CDTF">2017-05-29T08:09:42Z</dcterms:created>
  <dcterms:modified xsi:type="dcterms:W3CDTF">2023-12-13T11:11:37Z</dcterms:modified>
  <cp:category/>
  <dc:identifier/>
  <cp:contentStatus/>
  <dc:language/>
  <cp:version/>
</cp:coreProperties>
</file>