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6" r:id="rId3"/>
    <p:sldId id="258" r:id="rId4"/>
    <p:sldId id="261" r:id="rId5"/>
    <p:sldId id="259" r:id="rId6"/>
    <p:sldId id="267" r:id="rId7"/>
    <p:sldId id="262" r:id="rId8"/>
    <p:sldId id="260" r:id="rId9"/>
    <p:sldId id="263" r:id="rId10"/>
    <p:sldId id="264" r:id="rId11"/>
    <p:sldId id="265" r:id="rId12"/>
    <p:sldId id="268" r:id="rId13"/>
  </p:sldIdLst>
  <p:sldSz cx="12601575" cy="7092950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628650" indent="-1714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258888" indent="-3444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889125" indent="-5175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519363" indent="-6905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11" userDrawn="1">
          <p15:clr>
            <a:srgbClr val="A4A3A4"/>
          </p15:clr>
        </p15:guide>
        <p15:guide id="2" orient="horz" pos="873" userDrawn="1">
          <p15:clr>
            <a:srgbClr val="A4A3A4"/>
          </p15:clr>
        </p15:guide>
        <p15:guide id="3" pos="5330" userDrawn="1">
          <p15:clr>
            <a:srgbClr val="A4A3A4"/>
          </p15:clr>
        </p15:guide>
        <p15:guide id="4" pos="1247" userDrawn="1">
          <p15:clr>
            <a:srgbClr val="A4A3A4"/>
          </p15:clr>
        </p15:guide>
        <p15:guide id="5" pos="7720">
          <p15:clr>
            <a:srgbClr val="A4A3A4"/>
          </p15:clr>
        </p15:guide>
        <p15:guide id="6" pos="32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dja Dahlhaus" initials="ND" lastIdx="19" clrIdx="0">
    <p:extLst>
      <p:ext uri="{19B8F6BF-5375-455C-9EA6-DF929625EA0E}">
        <p15:presenceInfo xmlns:p15="http://schemas.microsoft.com/office/powerpoint/2012/main" userId="Nadja Dahlhaus" providerId="None"/>
      </p:ext>
    </p:extLst>
  </p:cmAuthor>
  <p:cmAuthor id="2" name="Gerhardt, Stefan" initials="GS" lastIdx="2" clrIdx="1">
    <p:extLst>
      <p:ext uri="{19B8F6BF-5375-455C-9EA6-DF929625EA0E}">
        <p15:presenceInfo xmlns:p15="http://schemas.microsoft.com/office/powerpoint/2012/main" userId="S-1-5-21-2000751969-2162630839-3037503007-92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E5BE"/>
    <a:srgbClr val="C9E4EA"/>
    <a:srgbClr val="48AF7A"/>
    <a:srgbClr val="FFFFFF"/>
    <a:srgbClr val="4D4D4D"/>
    <a:srgbClr val="0026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15" autoAdjust="0"/>
  </p:normalViewPr>
  <p:slideViewPr>
    <p:cSldViewPr showGuides="1">
      <p:cViewPr varScale="1">
        <p:scale>
          <a:sx n="71" d="100"/>
          <a:sy n="71" d="100"/>
        </p:scale>
        <p:origin x="77" y="254"/>
      </p:cViewPr>
      <p:guideLst>
        <p:guide orient="horz" pos="4411"/>
        <p:guide orient="horz" pos="873"/>
        <p:guide pos="5330"/>
        <p:guide pos="1247"/>
        <p:guide pos="7720"/>
        <p:guide pos="328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E78592C-4C39-4E36-B0EC-99793D271AC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4" tIns="45706" rIns="91414" bIns="4570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F99B564-FCE3-4D55-8689-A9E0D749B90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+mn-cs"/>
      </a:defRPr>
    </a:lvl1pPr>
    <a:lvl2pPr marL="62865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+mn-cs"/>
      </a:defRPr>
    </a:lvl2pPr>
    <a:lvl3pPr marL="1258888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+mn-cs"/>
      </a:defRPr>
    </a:lvl3pPr>
    <a:lvl4pPr marL="1889125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+mn-cs"/>
      </a:defRPr>
    </a:lvl4pPr>
    <a:lvl5pPr marL="2519363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Arial" charset="0"/>
        <a:ea typeface="+mn-ea"/>
        <a:cs typeface="+mn-cs"/>
      </a:defRPr>
    </a:lvl5pPr>
    <a:lvl6pPr marL="3151022" algn="l" defTabSz="12604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781227" algn="l" defTabSz="12604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11431" algn="l" defTabSz="12604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041636" algn="l" defTabSz="1260409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512" y="0"/>
            <a:ext cx="2150561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Y:\Ordnerstruktur\Logos\INP\jpg\VON DER IDEE...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9225" y="6605588"/>
            <a:ext cx="5510213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71109" y="2244769"/>
            <a:ext cx="10162981" cy="857064"/>
          </a:xfrm>
        </p:spPr>
        <p:txBody>
          <a:bodyPr/>
          <a:lstStyle>
            <a:lvl1pPr>
              <a:spcBef>
                <a:spcPct val="20000"/>
              </a:spcBef>
              <a:defRPr sz="3900">
                <a:solidFill>
                  <a:srgbClr val="4D4D4D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75488" y="3223333"/>
            <a:ext cx="6882735" cy="1812643"/>
          </a:xfrm>
          <a:ln/>
        </p:spPr>
        <p:txBody>
          <a:bodyPr/>
          <a:lstStyle>
            <a:lvl1pPr marL="245080" indent="-245080">
              <a:defRPr sz="2500"/>
            </a:lvl1pPr>
          </a:lstStyle>
          <a:p>
            <a:r>
              <a:rPr lang="de-DE"/>
              <a:t>Master-Untertitelformat bearbeiten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355" y="5922739"/>
            <a:ext cx="1449946" cy="119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18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99537" y="422186"/>
            <a:ext cx="8915177" cy="592720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71488" indent="-471488">
              <a:buClr>
                <a:srgbClr val="002658"/>
              </a:buClr>
              <a:buFont typeface="Wingdings" panose="05000000000000000000" pitchFamily="2" charset="2"/>
              <a:buChar char="§"/>
              <a:defRPr/>
            </a:lvl1pPr>
            <a:lvl2pPr marL="1049338" indent="-419100">
              <a:buClr>
                <a:srgbClr val="002658"/>
              </a:buClr>
              <a:buFont typeface="Wingdings" panose="05000000000000000000" pitchFamily="2" charset="2"/>
              <a:buChar char="§"/>
              <a:defRPr/>
            </a:lvl2pPr>
            <a:lvl3pPr marL="1731963" indent="-471488">
              <a:buClr>
                <a:srgbClr val="002658"/>
              </a:buClr>
              <a:buFont typeface="Wingdings" panose="05000000000000000000" pitchFamily="2" charset="2"/>
              <a:buChar char="§"/>
              <a:defRPr/>
            </a:lvl3pPr>
            <a:lvl4pPr marL="2362200" indent="-471488">
              <a:buClr>
                <a:srgbClr val="002658"/>
              </a:buClr>
              <a:buFont typeface="Wingdings" panose="05000000000000000000" pitchFamily="2" charset="2"/>
              <a:buChar char="§"/>
              <a:defRPr/>
            </a:lvl4pPr>
            <a:lvl5pPr marL="2992438" indent="-471488">
              <a:buClr>
                <a:srgbClr val="002658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Gleichschenkliges Dreieck 3"/>
          <p:cNvSpPr/>
          <p:nvPr userDrawn="1"/>
        </p:nvSpPr>
        <p:spPr>
          <a:xfrm>
            <a:off x="12217018" y="6625241"/>
            <a:ext cx="316776" cy="411125"/>
          </a:xfrm>
          <a:custGeom>
            <a:avLst/>
            <a:gdLst>
              <a:gd name="connsiteX0" fmla="*/ 0 w 753417"/>
              <a:gd name="connsiteY0" fmla="*/ 490756 h 490756"/>
              <a:gd name="connsiteX1" fmla="*/ 376709 w 753417"/>
              <a:gd name="connsiteY1" fmla="*/ 0 h 490756"/>
              <a:gd name="connsiteX2" fmla="*/ 753417 w 753417"/>
              <a:gd name="connsiteY2" fmla="*/ 490756 h 490756"/>
              <a:gd name="connsiteX3" fmla="*/ 0 w 753417"/>
              <a:gd name="connsiteY3" fmla="*/ 490756 h 490756"/>
              <a:gd name="connsiteX0" fmla="*/ 0 w 381942"/>
              <a:gd name="connsiteY0" fmla="*/ 490756 h 490756"/>
              <a:gd name="connsiteX1" fmla="*/ 376709 w 381942"/>
              <a:gd name="connsiteY1" fmla="*/ 0 h 490756"/>
              <a:gd name="connsiteX2" fmla="*/ 381942 w 381942"/>
              <a:gd name="connsiteY2" fmla="*/ 490756 h 490756"/>
              <a:gd name="connsiteX3" fmla="*/ 0 w 381942"/>
              <a:gd name="connsiteY3" fmla="*/ 490756 h 490756"/>
              <a:gd name="connsiteX0" fmla="*/ 0 w 378132"/>
              <a:gd name="connsiteY0" fmla="*/ 490756 h 490756"/>
              <a:gd name="connsiteX1" fmla="*/ 376709 w 378132"/>
              <a:gd name="connsiteY1" fmla="*/ 0 h 490756"/>
              <a:gd name="connsiteX2" fmla="*/ 378132 w 378132"/>
              <a:gd name="connsiteY2" fmla="*/ 490756 h 490756"/>
              <a:gd name="connsiteX3" fmla="*/ 0 w 378132"/>
              <a:gd name="connsiteY3" fmla="*/ 490756 h 49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132" h="490756">
                <a:moveTo>
                  <a:pt x="0" y="490756"/>
                </a:moveTo>
                <a:lnTo>
                  <a:pt x="376709" y="0"/>
                </a:lnTo>
                <a:cubicBezTo>
                  <a:pt x="378453" y="163585"/>
                  <a:pt x="376388" y="327171"/>
                  <a:pt x="378132" y="490756"/>
                </a:cubicBezTo>
                <a:lnTo>
                  <a:pt x="0" y="49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11"/>
          </p:nvPr>
        </p:nvSpPr>
        <p:spPr>
          <a:xfrm>
            <a:off x="11665295" y="6785067"/>
            <a:ext cx="936280" cy="251299"/>
          </a:xfrm>
        </p:spPr>
        <p:txBody>
          <a:bodyPr rIns="90000"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‹Nr.›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17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216215" y="1123054"/>
            <a:ext cx="4942180" cy="5401806"/>
          </a:xfrm>
        </p:spPr>
        <p:txBody>
          <a:bodyPr/>
          <a:lstStyle>
            <a:lvl1pPr marL="47148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3000"/>
            </a:lvl1pPr>
            <a:lvl2pPr marL="1049338" indent="-419100">
              <a:buClr>
                <a:srgbClr val="002658"/>
              </a:buClr>
              <a:buFont typeface="Wingdings" panose="05000000000000000000" pitchFamily="2" charset="2"/>
              <a:buChar char="§"/>
              <a:defRPr sz="3000"/>
            </a:lvl2pPr>
            <a:lvl3pPr marL="1731963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800"/>
            </a:lvl3pPr>
            <a:lvl4pPr marL="2362200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500"/>
            </a:lvl4pPr>
            <a:lvl5pPr marL="299243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5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7368428" y="1123054"/>
            <a:ext cx="4942181" cy="5401806"/>
          </a:xfrm>
        </p:spPr>
        <p:txBody>
          <a:bodyPr/>
          <a:lstStyle>
            <a:lvl1pPr marL="47148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3000"/>
            </a:lvl1pPr>
            <a:lvl2pPr marL="1049338" indent="-419100">
              <a:buClr>
                <a:srgbClr val="002658"/>
              </a:buClr>
              <a:buFont typeface="Wingdings" panose="05000000000000000000" pitchFamily="2" charset="2"/>
              <a:buChar char="§"/>
              <a:defRPr sz="3000"/>
            </a:lvl2pPr>
            <a:lvl3pPr marL="1731963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800"/>
            </a:lvl3pPr>
            <a:lvl4pPr marL="2362200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500"/>
            </a:lvl4pPr>
            <a:lvl5pPr marL="299243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5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899537" y="422186"/>
            <a:ext cx="8915177" cy="592720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Gleichschenkliges Dreieck 3"/>
          <p:cNvSpPr/>
          <p:nvPr userDrawn="1"/>
        </p:nvSpPr>
        <p:spPr>
          <a:xfrm>
            <a:off x="12217018" y="6625241"/>
            <a:ext cx="316776" cy="411125"/>
          </a:xfrm>
          <a:custGeom>
            <a:avLst/>
            <a:gdLst>
              <a:gd name="connsiteX0" fmla="*/ 0 w 753417"/>
              <a:gd name="connsiteY0" fmla="*/ 490756 h 490756"/>
              <a:gd name="connsiteX1" fmla="*/ 376709 w 753417"/>
              <a:gd name="connsiteY1" fmla="*/ 0 h 490756"/>
              <a:gd name="connsiteX2" fmla="*/ 753417 w 753417"/>
              <a:gd name="connsiteY2" fmla="*/ 490756 h 490756"/>
              <a:gd name="connsiteX3" fmla="*/ 0 w 753417"/>
              <a:gd name="connsiteY3" fmla="*/ 490756 h 490756"/>
              <a:gd name="connsiteX0" fmla="*/ 0 w 381942"/>
              <a:gd name="connsiteY0" fmla="*/ 490756 h 490756"/>
              <a:gd name="connsiteX1" fmla="*/ 376709 w 381942"/>
              <a:gd name="connsiteY1" fmla="*/ 0 h 490756"/>
              <a:gd name="connsiteX2" fmla="*/ 381942 w 381942"/>
              <a:gd name="connsiteY2" fmla="*/ 490756 h 490756"/>
              <a:gd name="connsiteX3" fmla="*/ 0 w 381942"/>
              <a:gd name="connsiteY3" fmla="*/ 490756 h 490756"/>
              <a:gd name="connsiteX0" fmla="*/ 0 w 378132"/>
              <a:gd name="connsiteY0" fmla="*/ 490756 h 490756"/>
              <a:gd name="connsiteX1" fmla="*/ 376709 w 378132"/>
              <a:gd name="connsiteY1" fmla="*/ 0 h 490756"/>
              <a:gd name="connsiteX2" fmla="*/ 378132 w 378132"/>
              <a:gd name="connsiteY2" fmla="*/ 490756 h 490756"/>
              <a:gd name="connsiteX3" fmla="*/ 0 w 378132"/>
              <a:gd name="connsiteY3" fmla="*/ 490756 h 49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132" h="490756">
                <a:moveTo>
                  <a:pt x="0" y="490756"/>
                </a:moveTo>
                <a:lnTo>
                  <a:pt x="376709" y="0"/>
                </a:lnTo>
                <a:cubicBezTo>
                  <a:pt x="378453" y="163585"/>
                  <a:pt x="376388" y="327171"/>
                  <a:pt x="378132" y="490756"/>
                </a:cubicBezTo>
                <a:lnTo>
                  <a:pt x="0" y="49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oliennummernplatzhalter 1"/>
          <p:cNvSpPr>
            <a:spLocks noGrp="1"/>
          </p:cNvSpPr>
          <p:nvPr>
            <p:ph type="sldNum" sz="quarter" idx="11"/>
          </p:nvPr>
        </p:nvSpPr>
        <p:spPr>
          <a:xfrm>
            <a:off x="11665295" y="6785067"/>
            <a:ext cx="936280" cy="251299"/>
          </a:xfrm>
        </p:spPr>
        <p:txBody>
          <a:bodyPr rIns="90000"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‹Nr.›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1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079" y="1602261"/>
            <a:ext cx="5567884" cy="102591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630204" indent="0">
              <a:buNone/>
              <a:defRPr sz="2800" b="1"/>
            </a:lvl2pPr>
            <a:lvl3pPr marL="1260409" indent="0">
              <a:buNone/>
              <a:defRPr sz="2500" b="1"/>
            </a:lvl3pPr>
            <a:lvl4pPr marL="1890613" indent="0">
              <a:buNone/>
              <a:defRPr sz="2200" b="1"/>
            </a:lvl4pPr>
            <a:lvl5pPr marL="2520818" indent="0">
              <a:buNone/>
              <a:defRPr sz="2200" b="1"/>
            </a:lvl5pPr>
            <a:lvl6pPr marL="3151022" indent="0">
              <a:buNone/>
              <a:defRPr sz="2200" b="1"/>
            </a:lvl6pPr>
            <a:lvl7pPr marL="3781227" indent="0">
              <a:buNone/>
              <a:defRPr sz="2200" b="1"/>
            </a:lvl7pPr>
            <a:lvl8pPr marL="4411431" indent="0">
              <a:buNone/>
              <a:defRPr sz="2200" b="1"/>
            </a:lvl8pPr>
            <a:lvl9pPr marL="5041636" indent="0">
              <a:buNone/>
              <a:defRPr sz="2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079" y="2628171"/>
            <a:ext cx="5567884" cy="4086656"/>
          </a:xfrm>
        </p:spPr>
        <p:txBody>
          <a:bodyPr/>
          <a:lstStyle>
            <a:lvl1pPr marL="47148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800"/>
            </a:lvl1pPr>
            <a:lvl2pPr marL="1049338" indent="-419100">
              <a:buClr>
                <a:srgbClr val="002658"/>
              </a:buClr>
              <a:buFont typeface="Wingdings" panose="05000000000000000000" pitchFamily="2" charset="2"/>
              <a:buChar char="§"/>
              <a:defRPr sz="2800"/>
            </a:lvl2pPr>
            <a:lvl3pPr marL="1731963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500"/>
            </a:lvl3pPr>
            <a:lvl4pPr marL="2362200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200"/>
            </a:lvl4pPr>
            <a:lvl5pPr marL="299243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588820" y="1602261"/>
            <a:ext cx="5570071" cy="102591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630204" indent="0">
              <a:buNone/>
              <a:defRPr sz="2800" b="1"/>
            </a:lvl2pPr>
            <a:lvl3pPr marL="1260409" indent="0">
              <a:buNone/>
              <a:defRPr sz="2500" b="1"/>
            </a:lvl3pPr>
            <a:lvl4pPr marL="1890613" indent="0">
              <a:buNone/>
              <a:defRPr sz="2200" b="1"/>
            </a:lvl4pPr>
            <a:lvl5pPr marL="2520818" indent="0">
              <a:buNone/>
              <a:defRPr sz="2200" b="1"/>
            </a:lvl5pPr>
            <a:lvl6pPr marL="3151022" indent="0">
              <a:buNone/>
              <a:defRPr sz="2200" b="1"/>
            </a:lvl6pPr>
            <a:lvl7pPr marL="3781227" indent="0">
              <a:buNone/>
              <a:defRPr sz="2200" b="1"/>
            </a:lvl7pPr>
            <a:lvl8pPr marL="4411431" indent="0">
              <a:buNone/>
              <a:defRPr sz="2200" b="1"/>
            </a:lvl8pPr>
            <a:lvl9pPr marL="5041636" indent="0">
              <a:buNone/>
              <a:defRPr sz="2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588820" y="2628171"/>
            <a:ext cx="5570071" cy="4086656"/>
          </a:xfrm>
        </p:spPr>
        <p:txBody>
          <a:bodyPr/>
          <a:lstStyle>
            <a:lvl1pPr marL="47148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800"/>
            </a:lvl1pPr>
            <a:lvl2pPr marL="1049338" indent="-419100">
              <a:buClr>
                <a:srgbClr val="002658"/>
              </a:buClr>
              <a:buFont typeface="Wingdings" panose="05000000000000000000" pitchFamily="2" charset="2"/>
              <a:buChar char="§"/>
              <a:defRPr sz="2800"/>
            </a:lvl2pPr>
            <a:lvl3pPr marL="1731963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500"/>
            </a:lvl3pPr>
            <a:lvl4pPr marL="2362200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200"/>
            </a:lvl4pPr>
            <a:lvl5pPr marL="2992438" indent="-471488">
              <a:buClr>
                <a:srgbClr val="002658"/>
              </a:buClr>
              <a:buFont typeface="Wingdings" panose="05000000000000000000" pitchFamily="2" charset="2"/>
              <a:buChar char="§"/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899537" y="422186"/>
            <a:ext cx="8915177" cy="592720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Gleichschenkliges Dreieck 3"/>
          <p:cNvSpPr/>
          <p:nvPr userDrawn="1"/>
        </p:nvSpPr>
        <p:spPr>
          <a:xfrm>
            <a:off x="12217018" y="6625241"/>
            <a:ext cx="316776" cy="411125"/>
          </a:xfrm>
          <a:custGeom>
            <a:avLst/>
            <a:gdLst>
              <a:gd name="connsiteX0" fmla="*/ 0 w 753417"/>
              <a:gd name="connsiteY0" fmla="*/ 490756 h 490756"/>
              <a:gd name="connsiteX1" fmla="*/ 376709 w 753417"/>
              <a:gd name="connsiteY1" fmla="*/ 0 h 490756"/>
              <a:gd name="connsiteX2" fmla="*/ 753417 w 753417"/>
              <a:gd name="connsiteY2" fmla="*/ 490756 h 490756"/>
              <a:gd name="connsiteX3" fmla="*/ 0 w 753417"/>
              <a:gd name="connsiteY3" fmla="*/ 490756 h 490756"/>
              <a:gd name="connsiteX0" fmla="*/ 0 w 381942"/>
              <a:gd name="connsiteY0" fmla="*/ 490756 h 490756"/>
              <a:gd name="connsiteX1" fmla="*/ 376709 w 381942"/>
              <a:gd name="connsiteY1" fmla="*/ 0 h 490756"/>
              <a:gd name="connsiteX2" fmla="*/ 381942 w 381942"/>
              <a:gd name="connsiteY2" fmla="*/ 490756 h 490756"/>
              <a:gd name="connsiteX3" fmla="*/ 0 w 381942"/>
              <a:gd name="connsiteY3" fmla="*/ 490756 h 490756"/>
              <a:gd name="connsiteX0" fmla="*/ 0 w 378132"/>
              <a:gd name="connsiteY0" fmla="*/ 490756 h 490756"/>
              <a:gd name="connsiteX1" fmla="*/ 376709 w 378132"/>
              <a:gd name="connsiteY1" fmla="*/ 0 h 490756"/>
              <a:gd name="connsiteX2" fmla="*/ 378132 w 378132"/>
              <a:gd name="connsiteY2" fmla="*/ 490756 h 490756"/>
              <a:gd name="connsiteX3" fmla="*/ 0 w 378132"/>
              <a:gd name="connsiteY3" fmla="*/ 490756 h 49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132" h="490756">
                <a:moveTo>
                  <a:pt x="0" y="490756"/>
                </a:moveTo>
                <a:lnTo>
                  <a:pt x="376709" y="0"/>
                </a:lnTo>
                <a:cubicBezTo>
                  <a:pt x="378453" y="163585"/>
                  <a:pt x="376388" y="327171"/>
                  <a:pt x="378132" y="490756"/>
                </a:cubicBezTo>
                <a:lnTo>
                  <a:pt x="0" y="49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oliennummernplatzhalter 1"/>
          <p:cNvSpPr>
            <a:spLocks noGrp="1"/>
          </p:cNvSpPr>
          <p:nvPr>
            <p:ph type="sldNum" sz="quarter" idx="11"/>
          </p:nvPr>
        </p:nvSpPr>
        <p:spPr>
          <a:xfrm>
            <a:off x="11665295" y="6785067"/>
            <a:ext cx="936280" cy="251299"/>
          </a:xfrm>
        </p:spPr>
        <p:txBody>
          <a:bodyPr rIns="90000"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‹Nr.›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3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899537" y="422186"/>
            <a:ext cx="8915177" cy="592720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Gleichschenkliges Dreieck 3"/>
          <p:cNvSpPr/>
          <p:nvPr userDrawn="1"/>
        </p:nvSpPr>
        <p:spPr>
          <a:xfrm>
            <a:off x="12217018" y="6625241"/>
            <a:ext cx="316776" cy="411125"/>
          </a:xfrm>
          <a:custGeom>
            <a:avLst/>
            <a:gdLst>
              <a:gd name="connsiteX0" fmla="*/ 0 w 753417"/>
              <a:gd name="connsiteY0" fmla="*/ 490756 h 490756"/>
              <a:gd name="connsiteX1" fmla="*/ 376709 w 753417"/>
              <a:gd name="connsiteY1" fmla="*/ 0 h 490756"/>
              <a:gd name="connsiteX2" fmla="*/ 753417 w 753417"/>
              <a:gd name="connsiteY2" fmla="*/ 490756 h 490756"/>
              <a:gd name="connsiteX3" fmla="*/ 0 w 753417"/>
              <a:gd name="connsiteY3" fmla="*/ 490756 h 490756"/>
              <a:gd name="connsiteX0" fmla="*/ 0 w 381942"/>
              <a:gd name="connsiteY0" fmla="*/ 490756 h 490756"/>
              <a:gd name="connsiteX1" fmla="*/ 376709 w 381942"/>
              <a:gd name="connsiteY1" fmla="*/ 0 h 490756"/>
              <a:gd name="connsiteX2" fmla="*/ 381942 w 381942"/>
              <a:gd name="connsiteY2" fmla="*/ 490756 h 490756"/>
              <a:gd name="connsiteX3" fmla="*/ 0 w 381942"/>
              <a:gd name="connsiteY3" fmla="*/ 490756 h 490756"/>
              <a:gd name="connsiteX0" fmla="*/ 0 w 378132"/>
              <a:gd name="connsiteY0" fmla="*/ 490756 h 490756"/>
              <a:gd name="connsiteX1" fmla="*/ 376709 w 378132"/>
              <a:gd name="connsiteY1" fmla="*/ 0 h 490756"/>
              <a:gd name="connsiteX2" fmla="*/ 378132 w 378132"/>
              <a:gd name="connsiteY2" fmla="*/ 490756 h 490756"/>
              <a:gd name="connsiteX3" fmla="*/ 0 w 378132"/>
              <a:gd name="connsiteY3" fmla="*/ 490756 h 49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132" h="490756">
                <a:moveTo>
                  <a:pt x="0" y="490756"/>
                </a:moveTo>
                <a:lnTo>
                  <a:pt x="376709" y="0"/>
                </a:lnTo>
                <a:cubicBezTo>
                  <a:pt x="378453" y="163585"/>
                  <a:pt x="376388" y="327171"/>
                  <a:pt x="378132" y="490756"/>
                </a:cubicBezTo>
                <a:lnTo>
                  <a:pt x="0" y="49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11"/>
          </p:nvPr>
        </p:nvSpPr>
        <p:spPr>
          <a:xfrm>
            <a:off x="11665295" y="6785067"/>
            <a:ext cx="936280" cy="251299"/>
          </a:xfrm>
        </p:spPr>
        <p:txBody>
          <a:bodyPr rIns="90000"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‹Nr.›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17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132875" y="1205469"/>
            <a:ext cx="7560945" cy="3868881"/>
          </a:xfrm>
        </p:spPr>
        <p:txBody>
          <a:bodyPr/>
          <a:lstStyle>
            <a:lvl1pPr marL="0" indent="0">
              <a:buNone/>
              <a:defRPr sz="4400"/>
            </a:lvl1pPr>
            <a:lvl2pPr marL="630204" indent="0">
              <a:buNone/>
              <a:defRPr sz="3900"/>
            </a:lvl2pPr>
            <a:lvl3pPr marL="1260409" indent="0">
              <a:buNone/>
              <a:defRPr sz="3300"/>
            </a:lvl3pPr>
            <a:lvl4pPr marL="1890613" indent="0">
              <a:buNone/>
              <a:defRPr sz="2800"/>
            </a:lvl4pPr>
            <a:lvl5pPr marL="2520818" indent="0">
              <a:buNone/>
              <a:defRPr sz="2800"/>
            </a:lvl5pPr>
            <a:lvl6pPr marL="3151022" indent="0">
              <a:buNone/>
              <a:defRPr sz="2800"/>
            </a:lvl6pPr>
            <a:lvl7pPr marL="3781227" indent="0">
              <a:buNone/>
              <a:defRPr sz="2800"/>
            </a:lvl7pPr>
            <a:lvl8pPr marL="4411431" indent="0">
              <a:buNone/>
              <a:defRPr sz="2800"/>
            </a:lvl8pPr>
            <a:lvl9pPr marL="5041636" indent="0">
              <a:buNone/>
              <a:defRPr sz="28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124218" y="5130653"/>
            <a:ext cx="7560945" cy="756761"/>
          </a:xfrm>
        </p:spPr>
        <p:txBody>
          <a:bodyPr/>
          <a:lstStyle>
            <a:lvl1pPr marL="0" indent="0">
              <a:buNone/>
              <a:defRPr sz="1900"/>
            </a:lvl1pPr>
            <a:lvl2pPr marL="630204" indent="0">
              <a:buNone/>
              <a:defRPr sz="1700"/>
            </a:lvl2pPr>
            <a:lvl3pPr marL="1260409" indent="0">
              <a:buNone/>
              <a:defRPr sz="1400"/>
            </a:lvl3pPr>
            <a:lvl4pPr marL="1890613" indent="0">
              <a:buNone/>
              <a:defRPr sz="1200"/>
            </a:lvl4pPr>
            <a:lvl5pPr marL="2520818" indent="0">
              <a:buNone/>
              <a:defRPr sz="1200"/>
            </a:lvl5pPr>
            <a:lvl6pPr marL="3151022" indent="0">
              <a:buNone/>
              <a:defRPr sz="1200"/>
            </a:lvl6pPr>
            <a:lvl7pPr marL="3781227" indent="0">
              <a:buNone/>
              <a:defRPr sz="1200"/>
            </a:lvl7pPr>
            <a:lvl8pPr marL="4411431" indent="0">
              <a:buNone/>
              <a:defRPr sz="1200"/>
            </a:lvl8pPr>
            <a:lvl9pPr marL="5041636" indent="0">
              <a:buNone/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899537" y="422186"/>
            <a:ext cx="8915177" cy="592720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Gleichschenkliges Dreieck 3"/>
          <p:cNvSpPr/>
          <p:nvPr userDrawn="1"/>
        </p:nvSpPr>
        <p:spPr>
          <a:xfrm>
            <a:off x="12217018" y="6625241"/>
            <a:ext cx="316776" cy="411125"/>
          </a:xfrm>
          <a:custGeom>
            <a:avLst/>
            <a:gdLst>
              <a:gd name="connsiteX0" fmla="*/ 0 w 753417"/>
              <a:gd name="connsiteY0" fmla="*/ 490756 h 490756"/>
              <a:gd name="connsiteX1" fmla="*/ 376709 w 753417"/>
              <a:gd name="connsiteY1" fmla="*/ 0 h 490756"/>
              <a:gd name="connsiteX2" fmla="*/ 753417 w 753417"/>
              <a:gd name="connsiteY2" fmla="*/ 490756 h 490756"/>
              <a:gd name="connsiteX3" fmla="*/ 0 w 753417"/>
              <a:gd name="connsiteY3" fmla="*/ 490756 h 490756"/>
              <a:gd name="connsiteX0" fmla="*/ 0 w 381942"/>
              <a:gd name="connsiteY0" fmla="*/ 490756 h 490756"/>
              <a:gd name="connsiteX1" fmla="*/ 376709 w 381942"/>
              <a:gd name="connsiteY1" fmla="*/ 0 h 490756"/>
              <a:gd name="connsiteX2" fmla="*/ 381942 w 381942"/>
              <a:gd name="connsiteY2" fmla="*/ 490756 h 490756"/>
              <a:gd name="connsiteX3" fmla="*/ 0 w 381942"/>
              <a:gd name="connsiteY3" fmla="*/ 490756 h 490756"/>
              <a:gd name="connsiteX0" fmla="*/ 0 w 378132"/>
              <a:gd name="connsiteY0" fmla="*/ 490756 h 490756"/>
              <a:gd name="connsiteX1" fmla="*/ 376709 w 378132"/>
              <a:gd name="connsiteY1" fmla="*/ 0 h 490756"/>
              <a:gd name="connsiteX2" fmla="*/ 378132 w 378132"/>
              <a:gd name="connsiteY2" fmla="*/ 490756 h 490756"/>
              <a:gd name="connsiteX3" fmla="*/ 0 w 378132"/>
              <a:gd name="connsiteY3" fmla="*/ 490756 h 49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132" h="490756">
                <a:moveTo>
                  <a:pt x="0" y="490756"/>
                </a:moveTo>
                <a:lnTo>
                  <a:pt x="376709" y="0"/>
                </a:lnTo>
                <a:cubicBezTo>
                  <a:pt x="378453" y="163585"/>
                  <a:pt x="376388" y="327171"/>
                  <a:pt x="378132" y="490756"/>
                </a:cubicBezTo>
                <a:lnTo>
                  <a:pt x="0" y="49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oliennummernplatzhalter 1"/>
          <p:cNvSpPr>
            <a:spLocks noGrp="1"/>
          </p:cNvSpPr>
          <p:nvPr>
            <p:ph type="sldNum" sz="quarter" idx="11"/>
          </p:nvPr>
        </p:nvSpPr>
        <p:spPr>
          <a:xfrm>
            <a:off x="11665295" y="6785067"/>
            <a:ext cx="936280" cy="251299"/>
          </a:xfrm>
        </p:spPr>
        <p:txBody>
          <a:bodyPr rIns="90000"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‹Nr.›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2140508" y="1123054"/>
            <a:ext cx="9939491" cy="5401806"/>
          </a:xfrm>
        </p:spPr>
        <p:txBody>
          <a:bodyPr/>
          <a:lstStyle>
            <a:lvl1pPr marL="471488" indent="-471488">
              <a:buClr>
                <a:srgbClr val="002658"/>
              </a:buClr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de-DE" noProof="0"/>
              <a:t>Tabelle durch Klicken auf Symbol hinzufügen</a:t>
            </a:r>
            <a:endParaRPr lang="de-DE" noProof="0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899537" y="422186"/>
            <a:ext cx="8915177" cy="592720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Gleichschenkliges Dreieck 3"/>
          <p:cNvSpPr/>
          <p:nvPr userDrawn="1"/>
        </p:nvSpPr>
        <p:spPr>
          <a:xfrm>
            <a:off x="12217018" y="6625241"/>
            <a:ext cx="316776" cy="411125"/>
          </a:xfrm>
          <a:custGeom>
            <a:avLst/>
            <a:gdLst>
              <a:gd name="connsiteX0" fmla="*/ 0 w 753417"/>
              <a:gd name="connsiteY0" fmla="*/ 490756 h 490756"/>
              <a:gd name="connsiteX1" fmla="*/ 376709 w 753417"/>
              <a:gd name="connsiteY1" fmla="*/ 0 h 490756"/>
              <a:gd name="connsiteX2" fmla="*/ 753417 w 753417"/>
              <a:gd name="connsiteY2" fmla="*/ 490756 h 490756"/>
              <a:gd name="connsiteX3" fmla="*/ 0 w 753417"/>
              <a:gd name="connsiteY3" fmla="*/ 490756 h 490756"/>
              <a:gd name="connsiteX0" fmla="*/ 0 w 381942"/>
              <a:gd name="connsiteY0" fmla="*/ 490756 h 490756"/>
              <a:gd name="connsiteX1" fmla="*/ 376709 w 381942"/>
              <a:gd name="connsiteY1" fmla="*/ 0 h 490756"/>
              <a:gd name="connsiteX2" fmla="*/ 381942 w 381942"/>
              <a:gd name="connsiteY2" fmla="*/ 490756 h 490756"/>
              <a:gd name="connsiteX3" fmla="*/ 0 w 381942"/>
              <a:gd name="connsiteY3" fmla="*/ 490756 h 490756"/>
              <a:gd name="connsiteX0" fmla="*/ 0 w 378132"/>
              <a:gd name="connsiteY0" fmla="*/ 490756 h 490756"/>
              <a:gd name="connsiteX1" fmla="*/ 376709 w 378132"/>
              <a:gd name="connsiteY1" fmla="*/ 0 h 490756"/>
              <a:gd name="connsiteX2" fmla="*/ 378132 w 378132"/>
              <a:gd name="connsiteY2" fmla="*/ 490756 h 490756"/>
              <a:gd name="connsiteX3" fmla="*/ 0 w 378132"/>
              <a:gd name="connsiteY3" fmla="*/ 490756 h 49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132" h="490756">
                <a:moveTo>
                  <a:pt x="0" y="490756"/>
                </a:moveTo>
                <a:lnTo>
                  <a:pt x="376709" y="0"/>
                </a:lnTo>
                <a:cubicBezTo>
                  <a:pt x="378453" y="163585"/>
                  <a:pt x="376388" y="327171"/>
                  <a:pt x="378132" y="490756"/>
                </a:cubicBezTo>
                <a:lnTo>
                  <a:pt x="0" y="49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Foliennummernplatzhalter 1"/>
          <p:cNvSpPr>
            <a:spLocks noGrp="1"/>
          </p:cNvSpPr>
          <p:nvPr>
            <p:ph type="sldNum" sz="quarter" idx="11"/>
          </p:nvPr>
        </p:nvSpPr>
        <p:spPr>
          <a:xfrm>
            <a:off x="11665295" y="6785067"/>
            <a:ext cx="936280" cy="251299"/>
          </a:xfrm>
        </p:spPr>
        <p:txBody>
          <a:bodyPr rIns="90000"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‹Nr.›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88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Gleichschenkliges Dreieck 3"/>
          <p:cNvSpPr/>
          <p:nvPr userDrawn="1"/>
        </p:nvSpPr>
        <p:spPr>
          <a:xfrm>
            <a:off x="12217018" y="6625241"/>
            <a:ext cx="316776" cy="411125"/>
          </a:xfrm>
          <a:custGeom>
            <a:avLst/>
            <a:gdLst>
              <a:gd name="connsiteX0" fmla="*/ 0 w 753417"/>
              <a:gd name="connsiteY0" fmla="*/ 490756 h 490756"/>
              <a:gd name="connsiteX1" fmla="*/ 376709 w 753417"/>
              <a:gd name="connsiteY1" fmla="*/ 0 h 490756"/>
              <a:gd name="connsiteX2" fmla="*/ 753417 w 753417"/>
              <a:gd name="connsiteY2" fmla="*/ 490756 h 490756"/>
              <a:gd name="connsiteX3" fmla="*/ 0 w 753417"/>
              <a:gd name="connsiteY3" fmla="*/ 490756 h 490756"/>
              <a:gd name="connsiteX0" fmla="*/ 0 w 381942"/>
              <a:gd name="connsiteY0" fmla="*/ 490756 h 490756"/>
              <a:gd name="connsiteX1" fmla="*/ 376709 w 381942"/>
              <a:gd name="connsiteY1" fmla="*/ 0 h 490756"/>
              <a:gd name="connsiteX2" fmla="*/ 381942 w 381942"/>
              <a:gd name="connsiteY2" fmla="*/ 490756 h 490756"/>
              <a:gd name="connsiteX3" fmla="*/ 0 w 381942"/>
              <a:gd name="connsiteY3" fmla="*/ 490756 h 490756"/>
              <a:gd name="connsiteX0" fmla="*/ 0 w 378132"/>
              <a:gd name="connsiteY0" fmla="*/ 490756 h 490756"/>
              <a:gd name="connsiteX1" fmla="*/ 376709 w 378132"/>
              <a:gd name="connsiteY1" fmla="*/ 0 h 490756"/>
              <a:gd name="connsiteX2" fmla="*/ 378132 w 378132"/>
              <a:gd name="connsiteY2" fmla="*/ 490756 h 490756"/>
              <a:gd name="connsiteX3" fmla="*/ 0 w 378132"/>
              <a:gd name="connsiteY3" fmla="*/ 490756 h 49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132" h="490756">
                <a:moveTo>
                  <a:pt x="0" y="490756"/>
                </a:moveTo>
                <a:lnTo>
                  <a:pt x="376709" y="0"/>
                </a:lnTo>
                <a:cubicBezTo>
                  <a:pt x="378453" y="163585"/>
                  <a:pt x="376388" y="327171"/>
                  <a:pt x="378132" y="490756"/>
                </a:cubicBezTo>
                <a:lnTo>
                  <a:pt x="0" y="49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Foliennummernplatzhalter 1"/>
          <p:cNvSpPr>
            <a:spLocks noGrp="1"/>
          </p:cNvSpPr>
          <p:nvPr>
            <p:ph type="sldNum" sz="quarter" idx="11"/>
          </p:nvPr>
        </p:nvSpPr>
        <p:spPr>
          <a:xfrm>
            <a:off x="11665295" y="6785067"/>
            <a:ext cx="936280" cy="251299"/>
          </a:xfrm>
        </p:spPr>
        <p:txBody>
          <a:bodyPr rIns="90000"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‹Nr.›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48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0" y="0"/>
            <a:ext cx="12601575" cy="709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65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8175" y="306388"/>
            <a:ext cx="891540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6041" tIns="63020" rIns="126041" bIns="630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1122363"/>
            <a:ext cx="10094913" cy="540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6041" tIns="63020" rIns="126041" bIns="6302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 dirty="0"/>
          </a:p>
        </p:txBody>
      </p:sp>
      <p:sp>
        <p:nvSpPr>
          <p:cNvPr id="1029" name="Line 5"/>
          <p:cNvSpPr>
            <a:spLocks noChangeShapeType="1"/>
          </p:cNvSpPr>
          <p:nvPr userDrawn="1"/>
        </p:nvSpPr>
        <p:spPr bwMode="auto">
          <a:xfrm>
            <a:off x="2008188" y="1000125"/>
            <a:ext cx="10607675" cy="0"/>
          </a:xfrm>
          <a:prstGeom prst="line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</p:spPr>
        <p:txBody>
          <a:bodyPr lIns="126041" tIns="63020" rIns="126041" bIns="63020"/>
          <a:lstStyle/>
          <a:p>
            <a:pPr eaLnBrk="1" hangingPunct="1">
              <a:defRPr/>
            </a:pPr>
            <a:endParaRPr lang="de-DE">
              <a:latin typeface="Arial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4225" y="6686550"/>
            <a:ext cx="80375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6041" tIns="63020" rIns="126041" bIns="630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700">
                <a:solidFill>
                  <a:srgbClr val="4D4D4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pic>
        <p:nvPicPr>
          <p:cNvPr id="1030" name="Picture 10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696" y="-3175"/>
            <a:ext cx="159691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15438" y="6654800"/>
            <a:ext cx="29400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6041" tIns="63020" rIns="126041" bIns="630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fld id="{9E61146E-CD89-417D-96C3-002DCD4A3310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5" r:id="rId8"/>
    <p:sldLayoutId id="2147484097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1E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1E46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1E46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1E46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1E46"/>
          </a:solidFill>
          <a:latin typeface="Arial" charset="0"/>
        </a:defRPr>
      </a:lvl5pPr>
      <a:lvl6pPr marL="630204" algn="l" rtl="0" eaLnBrk="1" fontAlgn="base" hangingPunct="1">
        <a:spcBef>
          <a:spcPct val="0"/>
        </a:spcBef>
        <a:spcAft>
          <a:spcPct val="0"/>
        </a:spcAft>
        <a:defRPr sz="3300">
          <a:solidFill>
            <a:srgbClr val="001E46"/>
          </a:solidFill>
          <a:latin typeface="Arial" charset="0"/>
        </a:defRPr>
      </a:lvl6pPr>
      <a:lvl7pPr marL="1260409" algn="l" rtl="0" eaLnBrk="1" fontAlgn="base" hangingPunct="1">
        <a:spcBef>
          <a:spcPct val="0"/>
        </a:spcBef>
        <a:spcAft>
          <a:spcPct val="0"/>
        </a:spcAft>
        <a:defRPr sz="3300">
          <a:solidFill>
            <a:srgbClr val="001E46"/>
          </a:solidFill>
          <a:latin typeface="Arial" charset="0"/>
        </a:defRPr>
      </a:lvl7pPr>
      <a:lvl8pPr marL="1890613" algn="l" rtl="0" eaLnBrk="1" fontAlgn="base" hangingPunct="1">
        <a:spcBef>
          <a:spcPct val="0"/>
        </a:spcBef>
        <a:spcAft>
          <a:spcPct val="0"/>
        </a:spcAft>
        <a:defRPr sz="3300">
          <a:solidFill>
            <a:srgbClr val="001E46"/>
          </a:solidFill>
          <a:latin typeface="Arial" charset="0"/>
        </a:defRPr>
      </a:lvl8pPr>
      <a:lvl9pPr marL="2520818" algn="l" rtl="0" eaLnBrk="1" fontAlgn="base" hangingPunct="1">
        <a:spcBef>
          <a:spcPct val="0"/>
        </a:spcBef>
        <a:spcAft>
          <a:spcPct val="0"/>
        </a:spcAft>
        <a:defRPr sz="3300">
          <a:solidFill>
            <a:srgbClr val="001E46"/>
          </a:solidFill>
          <a:latin typeface="Arial" charset="0"/>
        </a:defRPr>
      </a:lvl9pPr>
    </p:titleStyle>
    <p:bodyStyle>
      <a:lvl1pPr marL="471488" indent="-471488" algn="l" rtl="0" eaLnBrk="1" fontAlgn="base" hangingPunct="1">
        <a:spcBef>
          <a:spcPct val="20000"/>
        </a:spcBef>
        <a:spcAft>
          <a:spcPct val="0"/>
        </a:spcAft>
        <a:buClr>
          <a:srgbClr val="002658"/>
        </a:buClr>
        <a:buFont typeface="Wingdings" panose="05000000000000000000" pitchFamily="2" charset="2"/>
        <a:buChar char="§"/>
        <a:defRPr sz="2200">
          <a:solidFill>
            <a:srgbClr val="4D4D4D"/>
          </a:solidFill>
          <a:latin typeface="+mn-lt"/>
          <a:ea typeface="+mn-ea"/>
          <a:cs typeface="+mn-cs"/>
        </a:defRPr>
      </a:lvl1pPr>
      <a:lvl2pPr marL="1049338" indent="-4191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+mn-lt"/>
        </a:defRPr>
      </a:lvl2pPr>
      <a:lvl3pPr marL="1731963" indent="-471488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+mn-lt"/>
        </a:defRPr>
      </a:lvl3pPr>
      <a:lvl4pPr marL="2362200" indent="-471488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+mn-lt"/>
        </a:defRPr>
      </a:lvl4pPr>
      <a:lvl5pPr marL="2992438" indent="-471488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623676" indent="-47265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4253880" indent="-47265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4884085" indent="-47265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5514289" indent="-47265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0204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60409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890613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20818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1022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81227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11431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41636" algn="l" defTabSz="1260409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svg"/><Relationship Id="rId7" Type="http://schemas.openxmlformats.org/officeDocument/2006/relationships/image" Target="../media/image33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945027" y="2005526"/>
            <a:ext cx="8180296" cy="1190291"/>
          </a:xfrm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de-DE" sz="3200" dirty="0">
                <a:solidFill>
                  <a:srgbClr val="4D4D4D"/>
                </a:solidFill>
              </a:rPr>
              <a:t>Design of metadata schemas for ion chromatography in applied plasma sciences</a:t>
            </a:r>
            <a:endParaRPr lang="de-DE" altLang="de-DE" sz="3310" dirty="0">
              <a:solidFill>
                <a:srgbClr val="4D4D4D"/>
              </a:solidFill>
            </a:endParaRPr>
          </a:p>
        </p:txBody>
      </p:sp>
      <p:cxnSp>
        <p:nvCxnSpPr>
          <p:cNvPr id="6" name="Gerade Verbindung 2"/>
          <p:cNvCxnSpPr>
            <a:cxnSpLocks/>
          </p:cNvCxnSpPr>
          <p:nvPr/>
        </p:nvCxnSpPr>
        <p:spPr>
          <a:xfrm>
            <a:off x="2844403" y="3330451"/>
            <a:ext cx="842493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3"/>
          <p:cNvSpPr txBox="1">
            <a:spLocks noChangeArrowheads="1"/>
          </p:cNvSpPr>
          <p:nvPr/>
        </p:nvSpPr>
        <p:spPr bwMode="auto">
          <a:xfrm>
            <a:off x="4140547" y="3671595"/>
            <a:ext cx="7526035" cy="123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en-US" sz="2482" i="1" dirty="0">
                <a:solidFill>
                  <a:srgbClr val="4D4D4D"/>
                </a:solidFill>
              </a:rPr>
              <a:t>Robert Wagner</a:t>
            </a:r>
          </a:p>
          <a:p>
            <a:pPr eaLnBrk="1" hangingPunct="1"/>
            <a:r>
              <a:rPr lang="en-US" altLang="en-US" sz="2482" i="1" dirty="0">
                <a:solidFill>
                  <a:srgbClr val="4D4D4D"/>
                </a:solidFill>
              </a:rPr>
              <a:t>Leibniz Institute for Plasma Science and Technology</a:t>
            </a:r>
          </a:p>
          <a:p>
            <a:pPr eaLnBrk="1" hangingPunct="1"/>
            <a:r>
              <a:rPr lang="en-US" altLang="en-US" sz="2482" i="1" dirty="0">
                <a:solidFill>
                  <a:srgbClr val="4D4D4D"/>
                </a:solidFill>
              </a:rPr>
              <a:t>Greifswald, Germany</a:t>
            </a:r>
            <a:endParaRPr lang="de-DE" altLang="en-US" sz="2482" i="1" dirty="0">
              <a:solidFill>
                <a:srgbClr val="4D4D4D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B569C4A-B3AA-405F-AF45-005DCDEE6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403" y="3465086"/>
            <a:ext cx="1100941" cy="165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3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1B3946-8E1B-473B-A77D-E82C96D36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Outlook and current research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87E914-A6F7-4C48-9FEE-CC519127B5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The design of a proper IC ontology for further </a:t>
            </a:r>
            <a:r>
              <a:rPr lang="en-US" dirty="0" err="1"/>
              <a:t>FAIRification</a:t>
            </a:r>
            <a:r>
              <a:rPr lang="en-US" dirty="0"/>
              <a:t> is in progress</a:t>
            </a:r>
          </a:p>
          <a:p>
            <a:pPr>
              <a:lnSpc>
                <a:spcPct val="150000"/>
              </a:lnSpc>
            </a:pPr>
            <a:r>
              <a:rPr lang="en-US" dirty="0"/>
              <a:t>The visualization of the experimental data structure via graph database (Neo4J) is in development to increase the findability and accessibility of experimental data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Planned incorporation of ELN experiments, stored metadata and the </a:t>
            </a:r>
            <a:r>
              <a:rPr lang="en-US" dirty="0" err="1"/>
              <a:t>INPTDat</a:t>
            </a:r>
            <a:r>
              <a:rPr lang="en-US" dirty="0"/>
              <a:t> repository</a:t>
            </a:r>
          </a:p>
          <a:p>
            <a:pPr>
              <a:lnSpc>
                <a:spcPct val="150000"/>
              </a:lnSpc>
            </a:pPr>
            <a:r>
              <a:rPr lang="en-US" dirty="0"/>
              <a:t>The last step in the planned workflow is the transition of manual data evaluation to (semi-)automated data evaluation to further increase the interoperability and reusability 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57D02B-256A-43F1-9EC2-A76C36C3DC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53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84E3FA-2767-406C-A599-31E086FAC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use-case</a:t>
            </a:r>
            <a:endParaRPr lang="de-DE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D8B3C155-6A70-4011-BA31-C31202AC72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9537" y="1241275"/>
            <a:ext cx="8050793" cy="5402262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7B1424-1431-4BE5-8F54-1CCB66C34B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44AD9E1-BB92-489D-B8B1-044D81E82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846" y="1302886"/>
            <a:ext cx="8849949" cy="570671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E8B7AB5-2B5C-40D4-9BD4-25605CD8E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9537" y="1270223"/>
            <a:ext cx="8299851" cy="576614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060C62E-5501-47CC-BF65-5F4CC869D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9537" y="1261170"/>
            <a:ext cx="8717192" cy="587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9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99DC7D-EB9C-4123-B6C7-C76AA699A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0387" y="3516526"/>
            <a:ext cx="10094913" cy="767928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/>
              <a:t>Thank you for your attention!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FA56DB-88F1-42F2-A935-097985B1DE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83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1A6329-0C13-43CE-9A01-354F8A5FB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119C4A2-7483-4189-98C7-AE0797047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different scientific fields in applied plasma science</a:t>
            </a:r>
          </a:p>
          <a:p>
            <a:r>
              <a:rPr lang="en-US" dirty="0"/>
              <a:t>Analytics are often needed to evaluate the plasma application</a:t>
            </a:r>
          </a:p>
          <a:p>
            <a:r>
              <a:rPr lang="en-US" dirty="0"/>
              <a:t>Example: </a:t>
            </a:r>
          </a:p>
          <a:p>
            <a:r>
              <a:rPr lang="en-US" dirty="0"/>
              <a:t>Suitable analytic for this use-case is ion chromatography (IC)</a:t>
            </a:r>
          </a:p>
          <a:p>
            <a:r>
              <a:rPr lang="en-US" dirty="0"/>
              <a:t>IC data are mostly evaluated by manual means and often lack proper </a:t>
            </a:r>
            <a:r>
              <a:rPr lang="en-US" dirty="0" err="1"/>
              <a:t>FAIRness</a:t>
            </a:r>
            <a:r>
              <a:rPr lang="en-US" dirty="0"/>
              <a:t> (</a:t>
            </a:r>
            <a:r>
              <a:rPr lang="en-US" b="1" dirty="0"/>
              <a:t>F</a:t>
            </a:r>
            <a:r>
              <a:rPr lang="en-US" dirty="0"/>
              <a:t>indability, </a:t>
            </a:r>
            <a:r>
              <a:rPr lang="en-US" b="1" dirty="0"/>
              <a:t>A</a:t>
            </a:r>
            <a:r>
              <a:rPr lang="en-US" dirty="0"/>
              <a:t>ccessibility, </a:t>
            </a:r>
            <a:r>
              <a:rPr lang="en-US" b="1" dirty="0"/>
              <a:t>I</a:t>
            </a:r>
            <a:r>
              <a:rPr lang="en-US" dirty="0"/>
              <a:t>nteroperability and </a:t>
            </a:r>
            <a:r>
              <a:rPr lang="en-US" b="1" dirty="0"/>
              <a:t>R</a:t>
            </a:r>
            <a:r>
              <a:rPr lang="en-US" dirty="0"/>
              <a:t>eusability)</a:t>
            </a:r>
          </a:p>
          <a:p>
            <a:r>
              <a:rPr lang="en-US" dirty="0"/>
              <a:t>This talk addresses our approach of a “</a:t>
            </a:r>
            <a:r>
              <a:rPr lang="en-US" dirty="0" err="1"/>
              <a:t>FAIRer</a:t>
            </a:r>
            <a:r>
              <a:rPr lang="en-US" dirty="0"/>
              <a:t>” workflow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C8CDF9D-9B77-4B52-AAB6-2CBD0642F5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B564A8E-96EF-4671-BEBE-AB3E24ADA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03" y="1382805"/>
            <a:ext cx="11717139" cy="540226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B98D9E9-879C-4563-9EAB-E3FE44CAF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467" y="1014906"/>
            <a:ext cx="5904656" cy="609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404DC-3521-40DA-8C0A-FD757CB96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ion chromatography (IC)	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5C58A1-1641-483E-AB77-5BDEA07B4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Physico</a:t>
            </a:r>
            <a:r>
              <a:rPr lang="en-US" dirty="0"/>
              <a:t>-chemical analysis method</a:t>
            </a:r>
          </a:p>
          <a:p>
            <a:r>
              <a:rPr lang="en-US" dirty="0"/>
              <a:t>Used to determine the ion composition of liquid samples</a:t>
            </a:r>
          </a:p>
          <a:p>
            <a:r>
              <a:rPr lang="en-US" dirty="0"/>
              <a:t>Two major variants, anion chromatography and cation chromatography</a:t>
            </a:r>
          </a:p>
          <a:p>
            <a:r>
              <a:rPr lang="en-US" dirty="0"/>
              <a:t>Used in different fields such as </a:t>
            </a:r>
            <a:r>
              <a:rPr lang="de-DE" dirty="0"/>
              <a:t>environmental </a:t>
            </a:r>
            <a:r>
              <a:rPr lang="en-US" dirty="0"/>
              <a:t>sciences</a:t>
            </a:r>
            <a:r>
              <a:rPr lang="de-DE" dirty="0"/>
              <a:t>, </a:t>
            </a:r>
            <a:r>
              <a:rPr lang="de-DE" dirty="0" err="1"/>
              <a:t>food</a:t>
            </a:r>
            <a:r>
              <a:rPr lang="de-DE" dirty="0"/>
              <a:t> </a:t>
            </a:r>
            <a:r>
              <a:rPr lang="de-DE" dirty="0" err="1"/>
              <a:t>technology</a:t>
            </a:r>
            <a:r>
              <a:rPr lang="de-DE" dirty="0"/>
              <a:t> and </a:t>
            </a:r>
            <a:r>
              <a:rPr lang="de-DE" dirty="0" err="1"/>
              <a:t>applied</a:t>
            </a:r>
            <a:r>
              <a:rPr lang="de-DE" dirty="0"/>
              <a:t> </a:t>
            </a:r>
            <a:r>
              <a:rPr lang="de-DE" dirty="0" err="1"/>
              <a:t>plasma</a:t>
            </a:r>
            <a:r>
              <a:rPr lang="de-DE" dirty="0"/>
              <a:t> </a:t>
            </a:r>
            <a:r>
              <a:rPr lang="de-DE" dirty="0" err="1"/>
              <a:t>sciences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E1A6B26-45B7-4F50-8706-0305B4051F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626865B-9272-47B9-9A57-23CE98695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057" y="3075310"/>
            <a:ext cx="5278260" cy="22432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D7A3C3C-40C2-48C8-84DE-E69FB9FE4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511" y="3281289"/>
            <a:ext cx="7588074" cy="224326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48D2394-D7A7-428A-8A04-5D6FF5563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144" y="3524448"/>
            <a:ext cx="7252808" cy="20372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5B7C399-4619-4AEA-AFEF-31E72569F8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8095" y="3205286"/>
            <a:ext cx="5248276" cy="3290888"/>
          </a:xfrm>
          <a:prstGeom prst="rect">
            <a:avLst/>
          </a:prstGeom>
        </p:spPr>
      </p:pic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093B741C-FE34-4B74-8DC0-290F96C56A77}"/>
              </a:ext>
            </a:extLst>
          </p:cNvPr>
          <p:cNvSpPr/>
          <p:nvPr/>
        </p:nvSpPr>
        <p:spPr>
          <a:xfrm>
            <a:off x="6353330" y="2365608"/>
            <a:ext cx="3040645" cy="4320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E3381CC5-D2D4-416B-8891-FB2EFB48C99F}"/>
              </a:ext>
            </a:extLst>
          </p:cNvPr>
          <p:cNvSpPr/>
          <p:nvPr/>
        </p:nvSpPr>
        <p:spPr>
          <a:xfrm>
            <a:off x="9393975" y="2365608"/>
            <a:ext cx="2160240" cy="4320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C87D4864-96E5-45B6-B9DD-9B9D58108E4C}"/>
              </a:ext>
            </a:extLst>
          </p:cNvPr>
          <p:cNvSpPr/>
          <p:nvPr/>
        </p:nvSpPr>
        <p:spPr>
          <a:xfrm>
            <a:off x="3011258" y="2703910"/>
            <a:ext cx="3205163" cy="4320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332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E21FD1-A551-4A43-B167-623E21D7A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Challenges in IC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54571E-3A64-4D4E-A6CB-937DF8585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modern norms available (ASTM norm from 1993 with reapproval in 2019)</a:t>
            </a:r>
          </a:p>
          <a:p>
            <a:r>
              <a:rPr lang="en-US" dirty="0"/>
              <a:t>No open metadata standard and ontology for IC available</a:t>
            </a:r>
          </a:p>
          <a:p>
            <a:r>
              <a:rPr lang="en-US" dirty="0"/>
              <a:t>Publications often do not mention all necessary information for method adaptation</a:t>
            </a:r>
          </a:p>
          <a:p>
            <a:pPr lvl="1"/>
            <a:r>
              <a:rPr lang="en-US" dirty="0"/>
              <a:t>Related but more known analytics like LC-MS have similar problems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AC1FCC-B769-4436-9587-551470C6AE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D2BFD4F-EB78-4C1F-96F6-B2DE41006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016" y="3437181"/>
            <a:ext cx="9210675" cy="3571875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CE81AF84-E217-43CF-A53E-DED9D7048B1B}"/>
              </a:ext>
            </a:extLst>
          </p:cNvPr>
          <p:cNvSpPr/>
          <p:nvPr/>
        </p:nvSpPr>
        <p:spPr>
          <a:xfrm>
            <a:off x="3060427" y="3005133"/>
            <a:ext cx="8496944" cy="4320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49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92DE89-B4F9-413B-A135-FE675D3AA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Schema creation workflow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619DDDF-6E92-4B12-826C-C0E5D60474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09E5CCC-9071-416D-8921-37CBE1F05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84363" y="997915"/>
            <a:ext cx="9529911" cy="673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F4F1C153-4D19-44BF-9060-D48A0461E6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310" y="1125753"/>
            <a:ext cx="3454794" cy="5921924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A992D05-6046-4AB3-8832-CB2EFDAA3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designed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 </a:t>
            </a:r>
            <a:r>
              <a:rPr lang="de-DE" dirty="0" err="1"/>
              <a:t>schemas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C2A6AE0-D0E0-4C70-A163-EFA44DFD00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grpSp>
        <p:nvGrpSpPr>
          <p:cNvPr id="5" name="Grafik 10">
            <a:extLst>
              <a:ext uri="{FF2B5EF4-FFF2-40B4-BE49-F238E27FC236}">
                <a16:creationId xmlns:a16="http://schemas.microsoft.com/office/drawing/2014/main" id="{DB055532-99A8-4E50-8AB8-47F7B4FEE835}"/>
              </a:ext>
            </a:extLst>
          </p:cNvPr>
          <p:cNvGrpSpPr/>
          <p:nvPr/>
        </p:nvGrpSpPr>
        <p:grpSpPr>
          <a:xfrm>
            <a:off x="6222085" y="1026922"/>
            <a:ext cx="3991132" cy="6049059"/>
            <a:chOff x="3996531" y="1040728"/>
            <a:chExt cx="3991132" cy="6049059"/>
          </a:xfrm>
        </p:grpSpPr>
        <p:sp>
          <p:nvSpPr>
            <p:cNvPr id="6" name="Freihandform: Form 5">
              <a:extLst>
                <a:ext uri="{FF2B5EF4-FFF2-40B4-BE49-F238E27FC236}">
                  <a16:creationId xmlns:a16="http://schemas.microsoft.com/office/drawing/2014/main" id="{5B5E4CC2-48E2-4B50-B8BD-61CD015320CC}"/>
                </a:ext>
              </a:extLst>
            </p:cNvPr>
            <p:cNvSpPr/>
            <p:nvPr/>
          </p:nvSpPr>
          <p:spPr>
            <a:xfrm>
              <a:off x="6515933" y="1290173"/>
              <a:ext cx="340680" cy="6236"/>
            </a:xfrm>
            <a:custGeom>
              <a:avLst/>
              <a:gdLst>
                <a:gd name="connsiteX0" fmla="*/ 0 w 340680"/>
                <a:gd name="connsiteY0" fmla="*/ 0 h 6236"/>
                <a:gd name="connsiteX1" fmla="*/ 340681 w 340680"/>
                <a:gd name="connsiteY1" fmla="*/ 0 h 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680" h="6236">
                  <a:moveTo>
                    <a:pt x="0" y="0"/>
                  </a:moveTo>
                  <a:lnTo>
                    <a:pt x="340681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" name="Freihandform: Form 6">
              <a:extLst>
                <a:ext uri="{FF2B5EF4-FFF2-40B4-BE49-F238E27FC236}">
                  <a16:creationId xmlns:a16="http://schemas.microsoft.com/office/drawing/2014/main" id="{EE32EF91-CF32-4070-B8B8-815D969D4861}"/>
                </a:ext>
              </a:extLst>
            </p:cNvPr>
            <p:cNvSpPr/>
            <p:nvPr/>
          </p:nvSpPr>
          <p:spPr>
            <a:xfrm>
              <a:off x="6845700" y="1268347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7E1B94D5-EDEB-450A-893D-9FC29222F4A5}"/>
                </a:ext>
              </a:extLst>
            </p:cNvPr>
            <p:cNvSpPr/>
            <p:nvPr/>
          </p:nvSpPr>
          <p:spPr>
            <a:xfrm>
              <a:off x="5767596" y="1040728"/>
              <a:ext cx="748337" cy="498891"/>
            </a:xfrm>
            <a:custGeom>
              <a:avLst/>
              <a:gdLst>
                <a:gd name="connsiteX0" fmla="*/ 748337 w 748337"/>
                <a:gd name="connsiteY0" fmla="*/ 249446 h 498891"/>
                <a:gd name="connsiteX1" fmla="*/ 374169 w 748337"/>
                <a:gd name="connsiteY1" fmla="*/ 498892 h 498891"/>
                <a:gd name="connsiteX2" fmla="*/ 0 w 748337"/>
                <a:gd name="connsiteY2" fmla="*/ 249446 h 498891"/>
                <a:gd name="connsiteX3" fmla="*/ 374169 w 748337"/>
                <a:gd name="connsiteY3" fmla="*/ 0 h 498891"/>
                <a:gd name="connsiteX4" fmla="*/ 748337 w 748337"/>
                <a:gd name="connsiteY4" fmla="*/ 249446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37" h="498891">
                  <a:moveTo>
                    <a:pt x="748337" y="249446"/>
                  </a:moveTo>
                  <a:cubicBezTo>
                    <a:pt x="748337" y="387211"/>
                    <a:pt x="580816" y="498892"/>
                    <a:pt x="374169" y="498892"/>
                  </a:cubicBezTo>
                  <a:cubicBezTo>
                    <a:pt x="167521" y="498892"/>
                    <a:pt x="0" y="387211"/>
                    <a:pt x="0" y="249446"/>
                  </a:cubicBezTo>
                  <a:cubicBezTo>
                    <a:pt x="0" y="111681"/>
                    <a:pt x="167521" y="0"/>
                    <a:pt x="374169" y="0"/>
                  </a:cubicBezTo>
                  <a:cubicBezTo>
                    <a:pt x="580816" y="0"/>
                    <a:pt x="748337" y="111681"/>
                    <a:pt x="748337" y="249446"/>
                  </a:cubicBez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1AEC0FD-4067-44CD-8E0B-B5510E36F6A2}"/>
                </a:ext>
              </a:extLst>
            </p:cNvPr>
            <p:cNvSpPr txBox="1"/>
            <p:nvPr/>
          </p:nvSpPr>
          <p:spPr>
            <a:xfrm>
              <a:off x="5688628" y="1191446"/>
              <a:ext cx="900036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Data citation Inform...</a:t>
              </a:r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FE5975D7-D4E9-45F4-8DA5-D0A113A5D78E}"/>
                </a:ext>
              </a:extLst>
            </p:cNvPr>
            <p:cNvSpPr/>
            <p:nvPr/>
          </p:nvSpPr>
          <p:spPr>
            <a:xfrm>
              <a:off x="6553350" y="2693306"/>
              <a:ext cx="334444" cy="592433"/>
            </a:xfrm>
            <a:custGeom>
              <a:avLst/>
              <a:gdLst>
                <a:gd name="connsiteX0" fmla="*/ 0 w 334444"/>
                <a:gd name="connsiteY0" fmla="*/ 592434 h 592433"/>
                <a:gd name="connsiteX1" fmla="*/ 187084 w 334444"/>
                <a:gd name="connsiteY1" fmla="*/ 592434 h 592433"/>
                <a:gd name="connsiteX2" fmla="*/ 187084 w 334444"/>
                <a:gd name="connsiteY2" fmla="*/ 0 h 592433"/>
                <a:gd name="connsiteX3" fmla="*/ 334445 w 334444"/>
                <a:gd name="connsiteY3" fmla="*/ 0 h 59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444" h="592433">
                  <a:moveTo>
                    <a:pt x="0" y="592434"/>
                  </a:moveTo>
                  <a:lnTo>
                    <a:pt x="187084" y="592434"/>
                  </a:lnTo>
                  <a:lnTo>
                    <a:pt x="187084" y="0"/>
                  </a:lnTo>
                  <a:lnTo>
                    <a:pt x="334445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C9F24CB4-51A5-4ED1-B066-2903C8CC509B}"/>
                </a:ext>
              </a:extLst>
            </p:cNvPr>
            <p:cNvSpPr/>
            <p:nvPr/>
          </p:nvSpPr>
          <p:spPr>
            <a:xfrm>
              <a:off x="6876881" y="2671479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09EEEF50-1E7C-4903-8437-3AD56F7B06C7}"/>
                </a:ext>
              </a:extLst>
            </p:cNvPr>
            <p:cNvSpPr/>
            <p:nvPr/>
          </p:nvSpPr>
          <p:spPr>
            <a:xfrm>
              <a:off x="6553350" y="2880390"/>
              <a:ext cx="334444" cy="405349"/>
            </a:xfrm>
            <a:custGeom>
              <a:avLst/>
              <a:gdLst>
                <a:gd name="connsiteX0" fmla="*/ 0 w 334444"/>
                <a:gd name="connsiteY0" fmla="*/ 405349 h 405349"/>
                <a:gd name="connsiteX1" fmla="*/ 187084 w 334444"/>
                <a:gd name="connsiteY1" fmla="*/ 405349 h 405349"/>
                <a:gd name="connsiteX2" fmla="*/ 187084 w 334444"/>
                <a:gd name="connsiteY2" fmla="*/ 0 h 405349"/>
                <a:gd name="connsiteX3" fmla="*/ 334445 w 334444"/>
                <a:gd name="connsiteY3" fmla="*/ 0 h 4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444" h="405349">
                  <a:moveTo>
                    <a:pt x="0" y="405349"/>
                  </a:moveTo>
                  <a:lnTo>
                    <a:pt x="187084" y="405349"/>
                  </a:lnTo>
                  <a:lnTo>
                    <a:pt x="187084" y="0"/>
                  </a:lnTo>
                  <a:lnTo>
                    <a:pt x="334445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F84BFFA9-FB91-4010-930B-A79C0CBAD05F}"/>
                </a:ext>
              </a:extLst>
            </p:cNvPr>
            <p:cNvSpPr/>
            <p:nvPr/>
          </p:nvSpPr>
          <p:spPr>
            <a:xfrm>
              <a:off x="6876881" y="2858564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DE5D448B-5B0E-465D-858D-E4F9F9444334}"/>
                </a:ext>
              </a:extLst>
            </p:cNvPr>
            <p:cNvSpPr/>
            <p:nvPr/>
          </p:nvSpPr>
          <p:spPr>
            <a:xfrm>
              <a:off x="6553350" y="3067474"/>
              <a:ext cx="334444" cy="218265"/>
            </a:xfrm>
            <a:custGeom>
              <a:avLst/>
              <a:gdLst>
                <a:gd name="connsiteX0" fmla="*/ 0 w 334444"/>
                <a:gd name="connsiteY0" fmla="*/ 218265 h 218265"/>
                <a:gd name="connsiteX1" fmla="*/ 187084 w 334444"/>
                <a:gd name="connsiteY1" fmla="*/ 218265 h 218265"/>
                <a:gd name="connsiteX2" fmla="*/ 187084 w 334444"/>
                <a:gd name="connsiteY2" fmla="*/ 0 h 218265"/>
                <a:gd name="connsiteX3" fmla="*/ 334445 w 334444"/>
                <a:gd name="connsiteY3" fmla="*/ 0 h 2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444" h="218265">
                  <a:moveTo>
                    <a:pt x="0" y="218265"/>
                  </a:moveTo>
                  <a:lnTo>
                    <a:pt x="187084" y="218265"/>
                  </a:lnTo>
                  <a:lnTo>
                    <a:pt x="187084" y="0"/>
                  </a:lnTo>
                  <a:lnTo>
                    <a:pt x="334445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AB1B1014-3718-471D-9BFB-B410FEF5F96F}"/>
                </a:ext>
              </a:extLst>
            </p:cNvPr>
            <p:cNvSpPr/>
            <p:nvPr/>
          </p:nvSpPr>
          <p:spPr>
            <a:xfrm>
              <a:off x="6876881" y="3045648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7951D8CB-5047-49F7-9488-F05C2DEC9287}"/>
                </a:ext>
              </a:extLst>
            </p:cNvPr>
            <p:cNvSpPr/>
            <p:nvPr/>
          </p:nvSpPr>
          <p:spPr>
            <a:xfrm>
              <a:off x="6553350" y="3254559"/>
              <a:ext cx="334444" cy="31180"/>
            </a:xfrm>
            <a:custGeom>
              <a:avLst/>
              <a:gdLst>
                <a:gd name="connsiteX0" fmla="*/ 0 w 334444"/>
                <a:gd name="connsiteY0" fmla="*/ 31181 h 31180"/>
                <a:gd name="connsiteX1" fmla="*/ 187084 w 334444"/>
                <a:gd name="connsiteY1" fmla="*/ 31181 h 31180"/>
                <a:gd name="connsiteX2" fmla="*/ 187084 w 334444"/>
                <a:gd name="connsiteY2" fmla="*/ 0 h 31180"/>
                <a:gd name="connsiteX3" fmla="*/ 334445 w 334444"/>
                <a:gd name="connsiteY3" fmla="*/ 0 h 3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444" h="31180">
                  <a:moveTo>
                    <a:pt x="0" y="31181"/>
                  </a:moveTo>
                  <a:lnTo>
                    <a:pt x="187084" y="31181"/>
                  </a:lnTo>
                  <a:lnTo>
                    <a:pt x="187084" y="0"/>
                  </a:lnTo>
                  <a:lnTo>
                    <a:pt x="334445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A3313413-C5F9-4380-94B0-BB4C279597F8}"/>
                </a:ext>
              </a:extLst>
            </p:cNvPr>
            <p:cNvSpPr/>
            <p:nvPr/>
          </p:nvSpPr>
          <p:spPr>
            <a:xfrm>
              <a:off x="6876881" y="3232732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248A2F25-2685-4373-862D-C836B9602D07}"/>
                </a:ext>
              </a:extLst>
            </p:cNvPr>
            <p:cNvSpPr/>
            <p:nvPr/>
          </p:nvSpPr>
          <p:spPr>
            <a:xfrm>
              <a:off x="6553350" y="3285739"/>
              <a:ext cx="334444" cy="155903"/>
            </a:xfrm>
            <a:custGeom>
              <a:avLst/>
              <a:gdLst>
                <a:gd name="connsiteX0" fmla="*/ 0 w 334444"/>
                <a:gd name="connsiteY0" fmla="*/ 0 h 155903"/>
                <a:gd name="connsiteX1" fmla="*/ 187084 w 334444"/>
                <a:gd name="connsiteY1" fmla="*/ 0 h 155903"/>
                <a:gd name="connsiteX2" fmla="*/ 187084 w 334444"/>
                <a:gd name="connsiteY2" fmla="*/ 155904 h 155903"/>
                <a:gd name="connsiteX3" fmla="*/ 334445 w 334444"/>
                <a:gd name="connsiteY3" fmla="*/ 155904 h 15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444" h="155903">
                  <a:moveTo>
                    <a:pt x="0" y="0"/>
                  </a:moveTo>
                  <a:lnTo>
                    <a:pt x="187084" y="0"/>
                  </a:lnTo>
                  <a:lnTo>
                    <a:pt x="187084" y="155904"/>
                  </a:lnTo>
                  <a:lnTo>
                    <a:pt x="334445" y="155904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1" name="Freihandform: Form 20">
              <a:extLst>
                <a:ext uri="{FF2B5EF4-FFF2-40B4-BE49-F238E27FC236}">
                  <a16:creationId xmlns:a16="http://schemas.microsoft.com/office/drawing/2014/main" id="{036CFEB5-27FC-47A6-8F0D-B27571C655EA}"/>
                </a:ext>
              </a:extLst>
            </p:cNvPr>
            <p:cNvSpPr/>
            <p:nvPr/>
          </p:nvSpPr>
          <p:spPr>
            <a:xfrm>
              <a:off x="6876881" y="3419817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2" name="Freihandform: Form 21">
              <a:extLst>
                <a:ext uri="{FF2B5EF4-FFF2-40B4-BE49-F238E27FC236}">
                  <a16:creationId xmlns:a16="http://schemas.microsoft.com/office/drawing/2014/main" id="{2BA9E200-ACF3-4F8D-BC0E-B0D9BFC5DC4A}"/>
                </a:ext>
              </a:extLst>
            </p:cNvPr>
            <p:cNvSpPr/>
            <p:nvPr/>
          </p:nvSpPr>
          <p:spPr>
            <a:xfrm>
              <a:off x="6553350" y="3285739"/>
              <a:ext cx="334444" cy="342987"/>
            </a:xfrm>
            <a:custGeom>
              <a:avLst/>
              <a:gdLst>
                <a:gd name="connsiteX0" fmla="*/ 0 w 334444"/>
                <a:gd name="connsiteY0" fmla="*/ 0 h 342987"/>
                <a:gd name="connsiteX1" fmla="*/ 187084 w 334444"/>
                <a:gd name="connsiteY1" fmla="*/ 0 h 342987"/>
                <a:gd name="connsiteX2" fmla="*/ 187084 w 334444"/>
                <a:gd name="connsiteY2" fmla="*/ 342988 h 342987"/>
                <a:gd name="connsiteX3" fmla="*/ 334445 w 334444"/>
                <a:gd name="connsiteY3" fmla="*/ 342988 h 34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444" h="342987">
                  <a:moveTo>
                    <a:pt x="0" y="0"/>
                  </a:moveTo>
                  <a:lnTo>
                    <a:pt x="187084" y="0"/>
                  </a:lnTo>
                  <a:lnTo>
                    <a:pt x="187084" y="342988"/>
                  </a:lnTo>
                  <a:lnTo>
                    <a:pt x="334445" y="342988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8AB718B1-73FC-486A-97D0-A7853F16E0D6}"/>
                </a:ext>
              </a:extLst>
            </p:cNvPr>
            <p:cNvSpPr/>
            <p:nvPr/>
          </p:nvSpPr>
          <p:spPr>
            <a:xfrm>
              <a:off x="6876881" y="3606901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A6FC16EB-4691-4753-8370-BB4BE7C14D64}"/>
                </a:ext>
              </a:extLst>
            </p:cNvPr>
            <p:cNvSpPr/>
            <p:nvPr/>
          </p:nvSpPr>
          <p:spPr>
            <a:xfrm>
              <a:off x="5767596" y="3036294"/>
              <a:ext cx="785754" cy="498891"/>
            </a:xfrm>
            <a:custGeom>
              <a:avLst/>
              <a:gdLst>
                <a:gd name="connsiteX0" fmla="*/ 785754 w 785754"/>
                <a:gd name="connsiteY0" fmla="*/ 249446 h 498891"/>
                <a:gd name="connsiteX1" fmla="*/ 392877 w 785754"/>
                <a:gd name="connsiteY1" fmla="*/ 498892 h 498891"/>
                <a:gd name="connsiteX2" fmla="*/ 0 w 785754"/>
                <a:gd name="connsiteY2" fmla="*/ 249446 h 498891"/>
                <a:gd name="connsiteX3" fmla="*/ 392877 w 785754"/>
                <a:gd name="connsiteY3" fmla="*/ 0 h 498891"/>
                <a:gd name="connsiteX4" fmla="*/ 785754 w 785754"/>
                <a:gd name="connsiteY4" fmla="*/ 249446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754" h="498891">
                  <a:moveTo>
                    <a:pt x="785754" y="249446"/>
                  </a:moveTo>
                  <a:cubicBezTo>
                    <a:pt x="785754" y="387211"/>
                    <a:pt x="609857" y="498892"/>
                    <a:pt x="392877" y="498892"/>
                  </a:cubicBezTo>
                  <a:cubicBezTo>
                    <a:pt x="175897" y="498892"/>
                    <a:pt x="0" y="387211"/>
                    <a:pt x="0" y="249446"/>
                  </a:cubicBezTo>
                  <a:cubicBezTo>
                    <a:pt x="0" y="111681"/>
                    <a:pt x="175897" y="0"/>
                    <a:pt x="392877" y="0"/>
                  </a:cubicBezTo>
                  <a:cubicBezTo>
                    <a:pt x="609857" y="0"/>
                    <a:pt x="785754" y="111681"/>
                    <a:pt x="785754" y="249446"/>
                  </a:cubicBez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80F56753-4537-455F-BC28-64260448B178}"/>
                </a:ext>
              </a:extLst>
            </p:cNvPr>
            <p:cNvSpPr txBox="1"/>
            <p:nvPr/>
          </p:nvSpPr>
          <p:spPr>
            <a:xfrm>
              <a:off x="5750989" y="3187012"/>
              <a:ext cx="812730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Insrument method</a:t>
              </a:r>
            </a:p>
          </p:txBody>
        </p:sp>
        <p:sp>
          <p:nvSpPr>
            <p:cNvPr id="26" name="Freihandform: Form 25">
              <a:extLst>
                <a:ext uri="{FF2B5EF4-FFF2-40B4-BE49-F238E27FC236}">
                  <a16:creationId xmlns:a16="http://schemas.microsoft.com/office/drawing/2014/main" id="{235A3658-79F1-416B-9D63-B1B91F048778}"/>
                </a:ext>
              </a:extLst>
            </p:cNvPr>
            <p:cNvSpPr/>
            <p:nvPr/>
          </p:nvSpPr>
          <p:spPr>
            <a:xfrm>
              <a:off x="6515933" y="4096438"/>
              <a:ext cx="371861" cy="6236"/>
            </a:xfrm>
            <a:custGeom>
              <a:avLst/>
              <a:gdLst>
                <a:gd name="connsiteX0" fmla="*/ 0 w 371861"/>
                <a:gd name="connsiteY0" fmla="*/ 0 h 6236"/>
                <a:gd name="connsiteX1" fmla="*/ 371861 w 371861"/>
                <a:gd name="connsiteY1" fmla="*/ 0 h 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1861" h="6236">
                  <a:moveTo>
                    <a:pt x="0" y="0"/>
                  </a:moveTo>
                  <a:lnTo>
                    <a:pt x="371861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FC23DFD8-F9B4-4059-B29A-1EB019D60CCF}"/>
                </a:ext>
              </a:extLst>
            </p:cNvPr>
            <p:cNvSpPr/>
            <p:nvPr/>
          </p:nvSpPr>
          <p:spPr>
            <a:xfrm>
              <a:off x="6876881" y="4074612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144C8B41-CBBF-43B2-A23C-8A03468D0572}"/>
                </a:ext>
              </a:extLst>
            </p:cNvPr>
            <p:cNvSpPr/>
            <p:nvPr/>
          </p:nvSpPr>
          <p:spPr>
            <a:xfrm>
              <a:off x="5767596" y="3846992"/>
              <a:ext cx="748337" cy="498891"/>
            </a:xfrm>
            <a:custGeom>
              <a:avLst/>
              <a:gdLst>
                <a:gd name="connsiteX0" fmla="*/ 748337 w 748337"/>
                <a:gd name="connsiteY0" fmla="*/ 249446 h 498891"/>
                <a:gd name="connsiteX1" fmla="*/ 374169 w 748337"/>
                <a:gd name="connsiteY1" fmla="*/ 498892 h 498891"/>
                <a:gd name="connsiteX2" fmla="*/ 0 w 748337"/>
                <a:gd name="connsiteY2" fmla="*/ 249446 h 498891"/>
                <a:gd name="connsiteX3" fmla="*/ 374169 w 748337"/>
                <a:gd name="connsiteY3" fmla="*/ 0 h 498891"/>
                <a:gd name="connsiteX4" fmla="*/ 748337 w 748337"/>
                <a:gd name="connsiteY4" fmla="*/ 249446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37" h="498891">
                  <a:moveTo>
                    <a:pt x="748337" y="249446"/>
                  </a:moveTo>
                  <a:cubicBezTo>
                    <a:pt x="748337" y="387211"/>
                    <a:pt x="580816" y="498892"/>
                    <a:pt x="374169" y="498892"/>
                  </a:cubicBezTo>
                  <a:cubicBezTo>
                    <a:pt x="167521" y="498892"/>
                    <a:pt x="0" y="387211"/>
                    <a:pt x="0" y="249446"/>
                  </a:cubicBezTo>
                  <a:cubicBezTo>
                    <a:pt x="0" y="111681"/>
                    <a:pt x="167521" y="0"/>
                    <a:pt x="374169" y="0"/>
                  </a:cubicBezTo>
                  <a:cubicBezTo>
                    <a:pt x="580816" y="0"/>
                    <a:pt x="748337" y="111681"/>
                    <a:pt x="748337" y="249446"/>
                  </a:cubicBez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2AF42CC2-12C3-4956-8D51-84D7B716D551}"/>
                </a:ext>
              </a:extLst>
            </p:cNvPr>
            <p:cNvSpPr txBox="1"/>
            <p:nvPr/>
          </p:nvSpPr>
          <p:spPr>
            <a:xfrm>
              <a:off x="5710455" y="3997711"/>
              <a:ext cx="856383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Processing method</a:t>
              </a:r>
            </a:p>
          </p:txBody>
        </p:sp>
        <p:sp>
          <p:nvSpPr>
            <p:cNvPr id="30" name="Freihandform: Form 29">
              <a:extLst>
                <a:ext uri="{FF2B5EF4-FFF2-40B4-BE49-F238E27FC236}">
                  <a16:creationId xmlns:a16="http://schemas.microsoft.com/office/drawing/2014/main" id="{0B8B8F91-BFD1-4F8A-9256-97C3B524CA50}"/>
                </a:ext>
              </a:extLst>
            </p:cNvPr>
            <p:cNvSpPr/>
            <p:nvPr/>
          </p:nvSpPr>
          <p:spPr>
            <a:xfrm>
              <a:off x="6515933" y="4642101"/>
              <a:ext cx="371861" cy="202674"/>
            </a:xfrm>
            <a:custGeom>
              <a:avLst/>
              <a:gdLst>
                <a:gd name="connsiteX0" fmla="*/ 0 w 371861"/>
                <a:gd name="connsiteY0" fmla="*/ 202675 h 202674"/>
                <a:gd name="connsiteX1" fmla="*/ 205793 w 371861"/>
                <a:gd name="connsiteY1" fmla="*/ 202675 h 202674"/>
                <a:gd name="connsiteX2" fmla="*/ 205793 w 371861"/>
                <a:gd name="connsiteY2" fmla="*/ 0 h 202674"/>
                <a:gd name="connsiteX3" fmla="*/ 371861 w 371861"/>
                <a:gd name="connsiteY3" fmla="*/ 0 h 20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202674">
                  <a:moveTo>
                    <a:pt x="0" y="202675"/>
                  </a:moveTo>
                  <a:lnTo>
                    <a:pt x="205793" y="202675"/>
                  </a:lnTo>
                  <a:lnTo>
                    <a:pt x="205793" y="0"/>
                  </a:lnTo>
                  <a:lnTo>
                    <a:pt x="371861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1" name="Freihandform: Form 30">
              <a:extLst>
                <a:ext uri="{FF2B5EF4-FFF2-40B4-BE49-F238E27FC236}">
                  <a16:creationId xmlns:a16="http://schemas.microsoft.com/office/drawing/2014/main" id="{D3AB33E1-1BAE-409F-94A9-4A5A32EEA209}"/>
                </a:ext>
              </a:extLst>
            </p:cNvPr>
            <p:cNvSpPr/>
            <p:nvPr/>
          </p:nvSpPr>
          <p:spPr>
            <a:xfrm>
              <a:off x="6876881" y="4620274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08489120-3EAC-47E1-9970-288FEB257C40}"/>
                </a:ext>
              </a:extLst>
            </p:cNvPr>
            <p:cNvSpPr/>
            <p:nvPr/>
          </p:nvSpPr>
          <p:spPr>
            <a:xfrm>
              <a:off x="6515933" y="4844775"/>
              <a:ext cx="371861" cy="15590"/>
            </a:xfrm>
            <a:custGeom>
              <a:avLst/>
              <a:gdLst>
                <a:gd name="connsiteX0" fmla="*/ 0 w 371861"/>
                <a:gd name="connsiteY0" fmla="*/ 0 h 15590"/>
                <a:gd name="connsiteX1" fmla="*/ 205793 w 371861"/>
                <a:gd name="connsiteY1" fmla="*/ 0 h 15590"/>
                <a:gd name="connsiteX2" fmla="*/ 205793 w 371861"/>
                <a:gd name="connsiteY2" fmla="*/ 15590 h 15590"/>
                <a:gd name="connsiteX3" fmla="*/ 371861 w 371861"/>
                <a:gd name="connsiteY3" fmla="*/ 15590 h 1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15590">
                  <a:moveTo>
                    <a:pt x="0" y="0"/>
                  </a:moveTo>
                  <a:lnTo>
                    <a:pt x="205793" y="0"/>
                  </a:lnTo>
                  <a:lnTo>
                    <a:pt x="205793" y="15590"/>
                  </a:lnTo>
                  <a:lnTo>
                    <a:pt x="371861" y="1559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3FC63D0E-5DFB-40CF-97EE-7A6DC2DD5B39}"/>
                </a:ext>
              </a:extLst>
            </p:cNvPr>
            <p:cNvSpPr/>
            <p:nvPr/>
          </p:nvSpPr>
          <p:spPr>
            <a:xfrm>
              <a:off x="6876881" y="4838539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0BB40C19-C79C-400A-B343-76A5D2CB2A9B}"/>
                </a:ext>
              </a:extLst>
            </p:cNvPr>
            <p:cNvSpPr/>
            <p:nvPr/>
          </p:nvSpPr>
          <p:spPr>
            <a:xfrm>
              <a:off x="5767596" y="4595330"/>
              <a:ext cx="748337" cy="498891"/>
            </a:xfrm>
            <a:custGeom>
              <a:avLst/>
              <a:gdLst>
                <a:gd name="connsiteX0" fmla="*/ 748337 w 748337"/>
                <a:gd name="connsiteY0" fmla="*/ 249446 h 498891"/>
                <a:gd name="connsiteX1" fmla="*/ 374169 w 748337"/>
                <a:gd name="connsiteY1" fmla="*/ 498892 h 498891"/>
                <a:gd name="connsiteX2" fmla="*/ 0 w 748337"/>
                <a:gd name="connsiteY2" fmla="*/ 249446 h 498891"/>
                <a:gd name="connsiteX3" fmla="*/ 374169 w 748337"/>
                <a:gd name="connsiteY3" fmla="*/ 0 h 498891"/>
                <a:gd name="connsiteX4" fmla="*/ 748337 w 748337"/>
                <a:gd name="connsiteY4" fmla="*/ 249446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37" h="498891">
                  <a:moveTo>
                    <a:pt x="748337" y="249446"/>
                  </a:moveTo>
                  <a:cubicBezTo>
                    <a:pt x="748337" y="387211"/>
                    <a:pt x="580816" y="498892"/>
                    <a:pt x="374169" y="498892"/>
                  </a:cubicBezTo>
                  <a:cubicBezTo>
                    <a:pt x="167521" y="498892"/>
                    <a:pt x="0" y="387211"/>
                    <a:pt x="0" y="249446"/>
                  </a:cubicBezTo>
                  <a:cubicBezTo>
                    <a:pt x="0" y="111681"/>
                    <a:pt x="167521" y="0"/>
                    <a:pt x="374169" y="0"/>
                  </a:cubicBezTo>
                  <a:cubicBezTo>
                    <a:pt x="580816" y="0"/>
                    <a:pt x="748337" y="111681"/>
                    <a:pt x="748337" y="249446"/>
                  </a:cubicBez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4D573259-B960-4BFB-8844-406DE59FBEB7}"/>
                </a:ext>
              </a:extLst>
            </p:cNvPr>
            <p:cNvSpPr txBox="1"/>
            <p:nvPr/>
          </p:nvSpPr>
          <p:spPr>
            <a:xfrm>
              <a:off x="5726045" y="4746048"/>
              <a:ext cx="825202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Column properties</a:t>
              </a:r>
            </a:p>
          </p:txBody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4C9B5833-2B2D-4920-8713-ECBA348AE239}"/>
                </a:ext>
              </a:extLst>
            </p:cNvPr>
            <p:cNvSpPr/>
            <p:nvPr/>
          </p:nvSpPr>
          <p:spPr>
            <a:xfrm>
              <a:off x="6515933" y="5387320"/>
              <a:ext cx="371861" cy="233855"/>
            </a:xfrm>
            <a:custGeom>
              <a:avLst/>
              <a:gdLst>
                <a:gd name="connsiteX0" fmla="*/ 0 w 371861"/>
                <a:gd name="connsiteY0" fmla="*/ 233855 h 233855"/>
                <a:gd name="connsiteX1" fmla="*/ 205793 w 371861"/>
                <a:gd name="connsiteY1" fmla="*/ 233855 h 233855"/>
                <a:gd name="connsiteX2" fmla="*/ 205793 w 371861"/>
                <a:gd name="connsiteY2" fmla="*/ 0 h 233855"/>
                <a:gd name="connsiteX3" fmla="*/ 371861 w 371861"/>
                <a:gd name="connsiteY3" fmla="*/ 0 h 23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233855">
                  <a:moveTo>
                    <a:pt x="0" y="233855"/>
                  </a:moveTo>
                  <a:lnTo>
                    <a:pt x="205793" y="233855"/>
                  </a:lnTo>
                  <a:lnTo>
                    <a:pt x="205793" y="0"/>
                  </a:lnTo>
                  <a:lnTo>
                    <a:pt x="371861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9BE3D96D-4582-4304-BD45-2D0A18D822EE}"/>
                </a:ext>
              </a:extLst>
            </p:cNvPr>
            <p:cNvSpPr/>
            <p:nvPr/>
          </p:nvSpPr>
          <p:spPr>
            <a:xfrm>
              <a:off x="6876881" y="5365493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A1FB57BF-FB63-45F7-8D50-807248044758}"/>
                </a:ext>
              </a:extLst>
            </p:cNvPr>
            <p:cNvSpPr/>
            <p:nvPr/>
          </p:nvSpPr>
          <p:spPr>
            <a:xfrm>
              <a:off x="6515933" y="5527633"/>
              <a:ext cx="371861" cy="93542"/>
            </a:xfrm>
            <a:custGeom>
              <a:avLst/>
              <a:gdLst>
                <a:gd name="connsiteX0" fmla="*/ 0 w 371861"/>
                <a:gd name="connsiteY0" fmla="*/ 93542 h 93542"/>
                <a:gd name="connsiteX1" fmla="*/ 205793 w 371861"/>
                <a:gd name="connsiteY1" fmla="*/ 93542 h 93542"/>
                <a:gd name="connsiteX2" fmla="*/ 205793 w 371861"/>
                <a:gd name="connsiteY2" fmla="*/ 0 h 93542"/>
                <a:gd name="connsiteX3" fmla="*/ 371861 w 371861"/>
                <a:gd name="connsiteY3" fmla="*/ 0 h 9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93542">
                  <a:moveTo>
                    <a:pt x="0" y="93542"/>
                  </a:moveTo>
                  <a:lnTo>
                    <a:pt x="205793" y="93542"/>
                  </a:lnTo>
                  <a:lnTo>
                    <a:pt x="205793" y="0"/>
                  </a:lnTo>
                  <a:lnTo>
                    <a:pt x="371861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9" name="Freihandform: Form 38">
              <a:extLst>
                <a:ext uri="{FF2B5EF4-FFF2-40B4-BE49-F238E27FC236}">
                  <a16:creationId xmlns:a16="http://schemas.microsoft.com/office/drawing/2014/main" id="{F198C17B-473D-45B7-B01D-073E6B1FD227}"/>
                </a:ext>
              </a:extLst>
            </p:cNvPr>
            <p:cNvSpPr/>
            <p:nvPr/>
          </p:nvSpPr>
          <p:spPr>
            <a:xfrm>
              <a:off x="6876881" y="5505807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597FDC3F-A580-4C93-874E-D56226F47BFB}"/>
                </a:ext>
              </a:extLst>
            </p:cNvPr>
            <p:cNvSpPr/>
            <p:nvPr/>
          </p:nvSpPr>
          <p:spPr>
            <a:xfrm>
              <a:off x="6515933" y="5621175"/>
              <a:ext cx="371861" cy="93542"/>
            </a:xfrm>
            <a:custGeom>
              <a:avLst/>
              <a:gdLst>
                <a:gd name="connsiteX0" fmla="*/ 0 w 371861"/>
                <a:gd name="connsiteY0" fmla="*/ 0 h 93542"/>
                <a:gd name="connsiteX1" fmla="*/ 205793 w 371861"/>
                <a:gd name="connsiteY1" fmla="*/ 0 h 93542"/>
                <a:gd name="connsiteX2" fmla="*/ 205793 w 371861"/>
                <a:gd name="connsiteY2" fmla="*/ 93542 h 93542"/>
                <a:gd name="connsiteX3" fmla="*/ 371861 w 371861"/>
                <a:gd name="connsiteY3" fmla="*/ 93542 h 9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93542">
                  <a:moveTo>
                    <a:pt x="0" y="0"/>
                  </a:moveTo>
                  <a:lnTo>
                    <a:pt x="205793" y="0"/>
                  </a:lnTo>
                  <a:lnTo>
                    <a:pt x="205793" y="93542"/>
                  </a:lnTo>
                  <a:lnTo>
                    <a:pt x="371861" y="93542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1" name="Freihandform: Form 40">
              <a:extLst>
                <a:ext uri="{FF2B5EF4-FFF2-40B4-BE49-F238E27FC236}">
                  <a16:creationId xmlns:a16="http://schemas.microsoft.com/office/drawing/2014/main" id="{DFD0B2A3-F4F2-4B76-A400-467F1503048B}"/>
                </a:ext>
              </a:extLst>
            </p:cNvPr>
            <p:cNvSpPr/>
            <p:nvPr/>
          </p:nvSpPr>
          <p:spPr>
            <a:xfrm>
              <a:off x="6876881" y="5692891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2" name="Freihandform: Form 41">
              <a:extLst>
                <a:ext uri="{FF2B5EF4-FFF2-40B4-BE49-F238E27FC236}">
                  <a16:creationId xmlns:a16="http://schemas.microsoft.com/office/drawing/2014/main" id="{0EEB99A8-AFD3-4090-A7D1-B0512143369C}"/>
                </a:ext>
              </a:extLst>
            </p:cNvPr>
            <p:cNvSpPr/>
            <p:nvPr/>
          </p:nvSpPr>
          <p:spPr>
            <a:xfrm>
              <a:off x="6515933" y="5621175"/>
              <a:ext cx="371861" cy="280626"/>
            </a:xfrm>
            <a:custGeom>
              <a:avLst/>
              <a:gdLst>
                <a:gd name="connsiteX0" fmla="*/ 0 w 371861"/>
                <a:gd name="connsiteY0" fmla="*/ 0 h 280626"/>
                <a:gd name="connsiteX1" fmla="*/ 205793 w 371861"/>
                <a:gd name="connsiteY1" fmla="*/ 0 h 280626"/>
                <a:gd name="connsiteX2" fmla="*/ 205793 w 371861"/>
                <a:gd name="connsiteY2" fmla="*/ 280627 h 280626"/>
                <a:gd name="connsiteX3" fmla="*/ 371861 w 371861"/>
                <a:gd name="connsiteY3" fmla="*/ 280627 h 28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280626">
                  <a:moveTo>
                    <a:pt x="0" y="0"/>
                  </a:moveTo>
                  <a:lnTo>
                    <a:pt x="205793" y="0"/>
                  </a:lnTo>
                  <a:lnTo>
                    <a:pt x="205793" y="280627"/>
                  </a:lnTo>
                  <a:lnTo>
                    <a:pt x="371861" y="280627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3" name="Freihandform: Form 42">
              <a:extLst>
                <a:ext uri="{FF2B5EF4-FFF2-40B4-BE49-F238E27FC236}">
                  <a16:creationId xmlns:a16="http://schemas.microsoft.com/office/drawing/2014/main" id="{9FDA62F8-3861-480D-86E1-246F80A0A0F5}"/>
                </a:ext>
              </a:extLst>
            </p:cNvPr>
            <p:cNvSpPr/>
            <p:nvPr/>
          </p:nvSpPr>
          <p:spPr>
            <a:xfrm>
              <a:off x="6876881" y="5879975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4" name="Freihandform: Form 43">
              <a:extLst>
                <a:ext uri="{FF2B5EF4-FFF2-40B4-BE49-F238E27FC236}">
                  <a16:creationId xmlns:a16="http://schemas.microsoft.com/office/drawing/2014/main" id="{E1D84775-932F-4F5A-A9E2-A3D3FB0E6164}"/>
                </a:ext>
              </a:extLst>
            </p:cNvPr>
            <p:cNvSpPr/>
            <p:nvPr/>
          </p:nvSpPr>
          <p:spPr>
            <a:xfrm>
              <a:off x="5767596" y="5371730"/>
              <a:ext cx="748337" cy="498891"/>
            </a:xfrm>
            <a:custGeom>
              <a:avLst/>
              <a:gdLst>
                <a:gd name="connsiteX0" fmla="*/ 748337 w 748337"/>
                <a:gd name="connsiteY0" fmla="*/ 249446 h 498891"/>
                <a:gd name="connsiteX1" fmla="*/ 374169 w 748337"/>
                <a:gd name="connsiteY1" fmla="*/ 498892 h 498891"/>
                <a:gd name="connsiteX2" fmla="*/ 0 w 748337"/>
                <a:gd name="connsiteY2" fmla="*/ 249446 h 498891"/>
                <a:gd name="connsiteX3" fmla="*/ 374169 w 748337"/>
                <a:gd name="connsiteY3" fmla="*/ 0 h 498891"/>
                <a:gd name="connsiteX4" fmla="*/ 748337 w 748337"/>
                <a:gd name="connsiteY4" fmla="*/ 249446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37" h="498891">
                  <a:moveTo>
                    <a:pt x="748337" y="249446"/>
                  </a:moveTo>
                  <a:cubicBezTo>
                    <a:pt x="748337" y="387211"/>
                    <a:pt x="580816" y="498892"/>
                    <a:pt x="374169" y="498892"/>
                  </a:cubicBezTo>
                  <a:cubicBezTo>
                    <a:pt x="167521" y="498892"/>
                    <a:pt x="0" y="387211"/>
                    <a:pt x="0" y="249446"/>
                  </a:cubicBezTo>
                  <a:cubicBezTo>
                    <a:pt x="0" y="111681"/>
                    <a:pt x="167521" y="0"/>
                    <a:pt x="374169" y="0"/>
                  </a:cubicBezTo>
                  <a:cubicBezTo>
                    <a:pt x="580816" y="0"/>
                    <a:pt x="748337" y="111681"/>
                    <a:pt x="748337" y="249446"/>
                  </a:cubicBez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C8776EA1-6801-42BE-92F9-20ED8AF59D6E}"/>
                </a:ext>
              </a:extLst>
            </p:cNvPr>
            <p:cNvSpPr txBox="1"/>
            <p:nvPr/>
          </p:nvSpPr>
          <p:spPr>
            <a:xfrm>
              <a:off x="5729163" y="5519330"/>
              <a:ext cx="818966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Sample properties</a:t>
              </a:r>
            </a:p>
          </p:txBody>
        </p: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81D06482-7B29-4FD9-98E8-0E5A784009B4}"/>
                </a:ext>
              </a:extLst>
            </p:cNvPr>
            <p:cNvSpPr/>
            <p:nvPr/>
          </p:nvSpPr>
          <p:spPr>
            <a:xfrm>
              <a:off x="6515933" y="6247908"/>
              <a:ext cx="371861" cy="155903"/>
            </a:xfrm>
            <a:custGeom>
              <a:avLst/>
              <a:gdLst>
                <a:gd name="connsiteX0" fmla="*/ 0 w 371861"/>
                <a:gd name="connsiteY0" fmla="*/ 155904 h 155903"/>
                <a:gd name="connsiteX1" fmla="*/ 205793 w 371861"/>
                <a:gd name="connsiteY1" fmla="*/ 155904 h 155903"/>
                <a:gd name="connsiteX2" fmla="*/ 205793 w 371861"/>
                <a:gd name="connsiteY2" fmla="*/ 0 h 155903"/>
                <a:gd name="connsiteX3" fmla="*/ 371861 w 371861"/>
                <a:gd name="connsiteY3" fmla="*/ 0 h 15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155903">
                  <a:moveTo>
                    <a:pt x="0" y="155904"/>
                  </a:moveTo>
                  <a:lnTo>
                    <a:pt x="205793" y="155904"/>
                  </a:lnTo>
                  <a:lnTo>
                    <a:pt x="205793" y="0"/>
                  </a:lnTo>
                  <a:lnTo>
                    <a:pt x="371861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7" name="Freihandform: Form 46">
              <a:extLst>
                <a:ext uri="{FF2B5EF4-FFF2-40B4-BE49-F238E27FC236}">
                  <a16:creationId xmlns:a16="http://schemas.microsoft.com/office/drawing/2014/main" id="{8FA01C81-F6B0-4EDF-AB6D-1A7C4ABA9CBC}"/>
                </a:ext>
              </a:extLst>
            </p:cNvPr>
            <p:cNvSpPr/>
            <p:nvPr/>
          </p:nvSpPr>
          <p:spPr>
            <a:xfrm>
              <a:off x="6876881" y="6226081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8" name="Freihandform: Form 47">
              <a:extLst>
                <a:ext uri="{FF2B5EF4-FFF2-40B4-BE49-F238E27FC236}">
                  <a16:creationId xmlns:a16="http://schemas.microsoft.com/office/drawing/2014/main" id="{961E8B5B-6FEF-4A24-BBD3-ED048266130F}"/>
                </a:ext>
              </a:extLst>
            </p:cNvPr>
            <p:cNvSpPr/>
            <p:nvPr/>
          </p:nvSpPr>
          <p:spPr>
            <a:xfrm>
              <a:off x="6515933" y="6403811"/>
              <a:ext cx="371861" cy="31180"/>
            </a:xfrm>
            <a:custGeom>
              <a:avLst/>
              <a:gdLst>
                <a:gd name="connsiteX0" fmla="*/ 0 w 371861"/>
                <a:gd name="connsiteY0" fmla="*/ 0 h 31180"/>
                <a:gd name="connsiteX1" fmla="*/ 205793 w 371861"/>
                <a:gd name="connsiteY1" fmla="*/ 0 h 31180"/>
                <a:gd name="connsiteX2" fmla="*/ 205793 w 371861"/>
                <a:gd name="connsiteY2" fmla="*/ 31181 h 31180"/>
                <a:gd name="connsiteX3" fmla="*/ 371861 w 371861"/>
                <a:gd name="connsiteY3" fmla="*/ 31181 h 3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31180">
                  <a:moveTo>
                    <a:pt x="0" y="0"/>
                  </a:moveTo>
                  <a:lnTo>
                    <a:pt x="205793" y="0"/>
                  </a:lnTo>
                  <a:lnTo>
                    <a:pt x="205793" y="31181"/>
                  </a:lnTo>
                  <a:lnTo>
                    <a:pt x="371861" y="31181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9" name="Freihandform: Form 48">
              <a:extLst>
                <a:ext uri="{FF2B5EF4-FFF2-40B4-BE49-F238E27FC236}">
                  <a16:creationId xmlns:a16="http://schemas.microsoft.com/office/drawing/2014/main" id="{510F7D72-5B7C-48D3-9238-4802E82763D7}"/>
                </a:ext>
              </a:extLst>
            </p:cNvPr>
            <p:cNvSpPr/>
            <p:nvPr/>
          </p:nvSpPr>
          <p:spPr>
            <a:xfrm>
              <a:off x="6876881" y="6413166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0" name="Freihandform: Form 49">
              <a:extLst>
                <a:ext uri="{FF2B5EF4-FFF2-40B4-BE49-F238E27FC236}">
                  <a16:creationId xmlns:a16="http://schemas.microsoft.com/office/drawing/2014/main" id="{1F718421-C93B-4EE0-A60F-36FBC3C30164}"/>
                </a:ext>
              </a:extLst>
            </p:cNvPr>
            <p:cNvSpPr/>
            <p:nvPr/>
          </p:nvSpPr>
          <p:spPr>
            <a:xfrm>
              <a:off x="6515933" y="6403811"/>
              <a:ext cx="371861" cy="218265"/>
            </a:xfrm>
            <a:custGeom>
              <a:avLst/>
              <a:gdLst>
                <a:gd name="connsiteX0" fmla="*/ 0 w 371861"/>
                <a:gd name="connsiteY0" fmla="*/ 0 h 218265"/>
                <a:gd name="connsiteX1" fmla="*/ 205793 w 371861"/>
                <a:gd name="connsiteY1" fmla="*/ 0 h 218265"/>
                <a:gd name="connsiteX2" fmla="*/ 205793 w 371861"/>
                <a:gd name="connsiteY2" fmla="*/ 218265 h 218265"/>
                <a:gd name="connsiteX3" fmla="*/ 371861 w 371861"/>
                <a:gd name="connsiteY3" fmla="*/ 218265 h 2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218265">
                  <a:moveTo>
                    <a:pt x="0" y="0"/>
                  </a:moveTo>
                  <a:lnTo>
                    <a:pt x="205793" y="0"/>
                  </a:lnTo>
                  <a:lnTo>
                    <a:pt x="205793" y="218265"/>
                  </a:lnTo>
                  <a:lnTo>
                    <a:pt x="371861" y="218265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1" name="Freihandform: Form 50">
              <a:extLst>
                <a:ext uri="{FF2B5EF4-FFF2-40B4-BE49-F238E27FC236}">
                  <a16:creationId xmlns:a16="http://schemas.microsoft.com/office/drawing/2014/main" id="{08983E55-E3F3-4D93-A264-FAEFA8E7F5FA}"/>
                </a:ext>
              </a:extLst>
            </p:cNvPr>
            <p:cNvSpPr/>
            <p:nvPr/>
          </p:nvSpPr>
          <p:spPr>
            <a:xfrm>
              <a:off x="6876881" y="6600250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2" name="Freihandform: Form 51">
              <a:extLst>
                <a:ext uri="{FF2B5EF4-FFF2-40B4-BE49-F238E27FC236}">
                  <a16:creationId xmlns:a16="http://schemas.microsoft.com/office/drawing/2014/main" id="{AA047684-9BA5-4BFA-840E-95F3F59092F2}"/>
                </a:ext>
              </a:extLst>
            </p:cNvPr>
            <p:cNvSpPr/>
            <p:nvPr/>
          </p:nvSpPr>
          <p:spPr>
            <a:xfrm>
              <a:off x="6515933" y="6403811"/>
              <a:ext cx="371861" cy="405349"/>
            </a:xfrm>
            <a:custGeom>
              <a:avLst/>
              <a:gdLst>
                <a:gd name="connsiteX0" fmla="*/ 0 w 371861"/>
                <a:gd name="connsiteY0" fmla="*/ 0 h 405349"/>
                <a:gd name="connsiteX1" fmla="*/ 205793 w 371861"/>
                <a:gd name="connsiteY1" fmla="*/ 0 h 405349"/>
                <a:gd name="connsiteX2" fmla="*/ 205793 w 371861"/>
                <a:gd name="connsiteY2" fmla="*/ 405349 h 405349"/>
                <a:gd name="connsiteX3" fmla="*/ 371861 w 371861"/>
                <a:gd name="connsiteY3" fmla="*/ 405349 h 40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405349">
                  <a:moveTo>
                    <a:pt x="0" y="0"/>
                  </a:moveTo>
                  <a:lnTo>
                    <a:pt x="205793" y="0"/>
                  </a:lnTo>
                  <a:lnTo>
                    <a:pt x="205793" y="405349"/>
                  </a:lnTo>
                  <a:lnTo>
                    <a:pt x="371861" y="405349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3" name="Freihandform: Form 52">
              <a:extLst>
                <a:ext uri="{FF2B5EF4-FFF2-40B4-BE49-F238E27FC236}">
                  <a16:creationId xmlns:a16="http://schemas.microsoft.com/office/drawing/2014/main" id="{FF6288F4-1FEF-4876-9C38-D8A116709F76}"/>
                </a:ext>
              </a:extLst>
            </p:cNvPr>
            <p:cNvSpPr/>
            <p:nvPr/>
          </p:nvSpPr>
          <p:spPr>
            <a:xfrm>
              <a:off x="6876881" y="6787334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4" name="Freihandform: Form 53">
              <a:extLst>
                <a:ext uri="{FF2B5EF4-FFF2-40B4-BE49-F238E27FC236}">
                  <a16:creationId xmlns:a16="http://schemas.microsoft.com/office/drawing/2014/main" id="{21B06A69-56D6-41F5-B8B8-A2107EE99049}"/>
                </a:ext>
              </a:extLst>
            </p:cNvPr>
            <p:cNvSpPr/>
            <p:nvPr/>
          </p:nvSpPr>
          <p:spPr>
            <a:xfrm>
              <a:off x="6515933" y="6403811"/>
              <a:ext cx="371861" cy="592433"/>
            </a:xfrm>
            <a:custGeom>
              <a:avLst/>
              <a:gdLst>
                <a:gd name="connsiteX0" fmla="*/ 0 w 371861"/>
                <a:gd name="connsiteY0" fmla="*/ 0 h 592433"/>
                <a:gd name="connsiteX1" fmla="*/ 205793 w 371861"/>
                <a:gd name="connsiteY1" fmla="*/ 0 h 592433"/>
                <a:gd name="connsiteX2" fmla="*/ 205793 w 371861"/>
                <a:gd name="connsiteY2" fmla="*/ 592434 h 592433"/>
                <a:gd name="connsiteX3" fmla="*/ 371861 w 371861"/>
                <a:gd name="connsiteY3" fmla="*/ 592434 h 59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861" h="592433">
                  <a:moveTo>
                    <a:pt x="0" y="0"/>
                  </a:moveTo>
                  <a:lnTo>
                    <a:pt x="205793" y="0"/>
                  </a:lnTo>
                  <a:lnTo>
                    <a:pt x="205793" y="592434"/>
                  </a:lnTo>
                  <a:lnTo>
                    <a:pt x="371861" y="592434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" name="Freihandform: Form 54">
              <a:extLst>
                <a:ext uri="{FF2B5EF4-FFF2-40B4-BE49-F238E27FC236}">
                  <a16:creationId xmlns:a16="http://schemas.microsoft.com/office/drawing/2014/main" id="{FA4102CB-42D1-4F24-B271-9FE4A18F9750}"/>
                </a:ext>
              </a:extLst>
            </p:cNvPr>
            <p:cNvSpPr/>
            <p:nvPr/>
          </p:nvSpPr>
          <p:spPr>
            <a:xfrm>
              <a:off x="6876881" y="6974419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6" name="Freihandform: Form 55">
              <a:extLst>
                <a:ext uri="{FF2B5EF4-FFF2-40B4-BE49-F238E27FC236}">
                  <a16:creationId xmlns:a16="http://schemas.microsoft.com/office/drawing/2014/main" id="{52619A11-88F4-4393-AE5E-4F7C3C8E70BD}"/>
                </a:ext>
              </a:extLst>
            </p:cNvPr>
            <p:cNvSpPr/>
            <p:nvPr/>
          </p:nvSpPr>
          <p:spPr>
            <a:xfrm>
              <a:off x="5767596" y="6154366"/>
              <a:ext cx="748337" cy="498891"/>
            </a:xfrm>
            <a:custGeom>
              <a:avLst/>
              <a:gdLst>
                <a:gd name="connsiteX0" fmla="*/ 748337 w 748337"/>
                <a:gd name="connsiteY0" fmla="*/ 249446 h 498891"/>
                <a:gd name="connsiteX1" fmla="*/ 374169 w 748337"/>
                <a:gd name="connsiteY1" fmla="*/ 498892 h 498891"/>
                <a:gd name="connsiteX2" fmla="*/ 0 w 748337"/>
                <a:gd name="connsiteY2" fmla="*/ 249446 h 498891"/>
                <a:gd name="connsiteX3" fmla="*/ 374169 w 748337"/>
                <a:gd name="connsiteY3" fmla="*/ 0 h 498891"/>
                <a:gd name="connsiteX4" fmla="*/ 748337 w 748337"/>
                <a:gd name="connsiteY4" fmla="*/ 249446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37" h="498891">
                  <a:moveTo>
                    <a:pt x="748337" y="249446"/>
                  </a:moveTo>
                  <a:cubicBezTo>
                    <a:pt x="748337" y="387211"/>
                    <a:pt x="580816" y="498892"/>
                    <a:pt x="374169" y="498892"/>
                  </a:cubicBezTo>
                  <a:cubicBezTo>
                    <a:pt x="167521" y="498892"/>
                    <a:pt x="0" y="387211"/>
                    <a:pt x="0" y="249446"/>
                  </a:cubicBezTo>
                  <a:cubicBezTo>
                    <a:pt x="0" y="111681"/>
                    <a:pt x="167521" y="0"/>
                    <a:pt x="374169" y="0"/>
                  </a:cubicBezTo>
                  <a:cubicBezTo>
                    <a:pt x="580816" y="0"/>
                    <a:pt x="748337" y="111681"/>
                    <a:pt x="748337" y="249446"/>
                  </a:cubicBez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3944E284-4A00-4E2E-BD99-C63D690A135C}"/>
                </a:ext>
              </a:extLst>
            </p:cNvPr>
            <p:cNvSpPr txBox="1"/>
            <p:nvPr/>
          </p:nvSpPr>
          <p:spPr>
            <a:xfrm>
              <a:off x="5738517" y="6305084"/>
              <a:ext cx="800258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Quality assurance</a:t>
              </a:r>
            </a:p>
          </p:txBody>
        </p:sp>
        <p:sp>
          <p:nvSpPr>
            <p:cNvPr id="58" name="Freihandform: Form 57">
              <a:extLst>
                <a:ext uri="{FF2B5EF4-FFF2-40B4-BE49-F238E27FC236}">
                  <a16:creationId xmlns:a16="http://schemas.microsoft.com/office/drawing/2014/main" id="{C34F83F6-F306-4BCF-B95F-2799BB5A59C5}"/>
                </a:ext>
              </a:extLst>
            </p:cNvPr>
            <p:cNvSpPr/>
            <p:nvPr/>
          </p:nvSpPr>
          <p:spPr>
            <a:xfrm>
              <a:off x="5767596" y="1789065"/>
              <a:ext cx="748337" cy="249445"/>
            </a:xfrm>
            <a:custGeom>
              <a:avLst/>
              <a:gdLst>
                <a:gd name="connsiteX0" fmla="*/ 0 w 748337"/>
                <a:gd name="connsiteY0" fmla="*/ 0 h 249445"/>
                <a:gd name="connsiteX1" fmla="*/ 748337 w 748337"/>
                <a:gd name="connsiteY1" fmla="*/ 0 h 249445"/>
                <a:gd name="connsiteX2" fmla="*/ 748337 w 748337"/>
                <a:gd name="connsiteY2" fmla="*/ 249446 h 249445"/>
                <a:gd name="connsiteX3" fmla="*/ 0 w 748337"/>
                <a:gd name="connsiteY3" fmla="*/ 249446 h 2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337" h="249445">
                  <a:moveTo>
                    <a:pt x="0" y="0"/>
                  </a:moveTo>
                  <a:lnTo>
                    <a:pt x="748337" y="0"/>
                  </a:lnTo>
                  <a:lnTo>
                    <a:pt x="748337" y="249446"/>
                  </a:lnTo>
                  <a:lnTo>
                    <a:pt x="0" y="249446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8DE0AF-BF1F-4B4B-8B9F-6438916DE7FD}"/>
                </a:ext>
              </a:extLst>
            </p:cNvPr>
            <p:cNvSpPr txBox="1"/>
            <p:nvPr/>
          </p:nvSpPr>
          <p:spPr>
            <a:xfrm>
              <a:off x="5763462" y="1815060"/>
              <a:ext cx="750369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Sequence name</a:t>
              </a:r>
            </a:p>
          </p:txBody>
        </p:sp>
        <p:sp>
          <p:nvSpPr>
            <p:cNvPr id="60" name="Freihandform: Form 59">
              <a:extLst>
                <a:ext uri="{FF2B5EF4-FFF2-40B4-BE49-F238E27FC236}">
                  <a16:creationId xmlns:a16="http://schemas.microsoft.com/office/drawing/2014/main" id="{3BD3B716-D05F-4080-BCB2-E2CA66168C12}"/>
                </a:ext>
              </a:extLst>
            </p:cNvPr>
            <p:cNvSpPr/>
            <p:nvPr/>
          </p:nvSpPr>
          <p:spPr>
            <a:xfrm>
              <a:off x="5767596" y="2287956"/>
              <a:ext cx="748337" cy="249445"/>
            </a:xfrm>
            <a:custGeom>
              <a:avLst/>
              <a:gdLst>
                <a:gd name="connsiteX0" fmla="*/ 0 w 748337"/>
                <a:gd name="connsiteY0" fmla="*/ 0 h 249445"/>
                <a:gd name="connsiteX1" fmla="*/ 748337 w 748337"/>
                <a:gd name="connsiteY1" fmla="*/ 0 h 249445"/>
                <a:gd name="connsiteX2" fmla="*/ 748337 w 748337"/>
                <a:gd name="connsiteY2" fmla="*/ 249446 h 249445"/>
                <a:gd name="connsiteX3" fmla="*/ 0 w 748337"/>
                <a:gd name="connsiteY3" fmla="*/ 249446 h 2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337" h="249445">
                  <a:moveTo>
                    <a:pt x="0" y="0"/>
                  </a:moveTo>
                  <a:lnTo>
                    <a:pt x="748337" y="0"/>
                  </a:lnTo>
                  <a:lnTo>
                    <a:pt x="748337" y="249446"/>
                  </a:lnTo>
                  <a:lnTo>
                    <a:pt x="0" y="249446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91CFFF7F-E2FA-439F-A0BA-D12C66C3E2FC}"/>
                </a:ext>
              </a:extLst>
            </p:cNvPr>
            <p:cNvSpPr txBox="1"/>
            <p:nvPr/>
          </p:nvSpPr>
          <p:spPr>
            <a:xfrm>
              <a:off x="5673038" y="2313952"/>
              <a:ext cx="931217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Date of measurement</a:t>
              </a:r>
            </a:p>
          </p:txBody>
        </p:sp>
        <p:sp>
          <p:nvSpPr>
            <p:cNvPr id="62" name="Freihandform: Form 61">
              <a:extLst>
                <a:ext uri="{FF2B5EF4-FFF2-40B4-BE49-F238E27FC236}">
                  <a16:creationId xmlns:a16="http://schemas.microsoft.com/office/drawing/2014/main" id="{3CC209DC-6131-4B21-A0A7-EBDE33C6C816}"/>
                </a:ext>
              </a:extLst>
            </p:cNvPr>
            <p:cNvSpPr/>
            <p:nvPr/>
          </p:nvSpPr>
          <p:spPr>
            <a:xfrm>
              <a:off x="4495422" y="1913788"/>
              <a:ext cx="1232449" cy="2432096"/>
            </a:xfrm>
            <a:custGeom>
              <a:avLst/>
              <a:gdLst>
                <a:gd name="connsiteX0" fmla="*/ 0 w 1232449"/>
                <a:gd name="connsiteY0" fmla="*/ 2432096 h 2432096"/>
                <a:gd name="connsiteX1" fmla="*/ 636087 w 1232449"/>
                <a:gd name="connsiteY1" fmla="*/ 2432096 h 2432096"/>
                <a:gd name="connsiteX2" fmla="*/ 636087 w 1232449"/>
                <a:gd name="connsiteY2" fmla="*/ 0 h 2432096"/>
                <a:gd name="connsiteX3" fmla="*/ 1232449 w 1232449"/>
                <a:gd name="connsiteY3" fmla="*/ 0 h 243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2432096">
                  <a:moveTo>
                    <a:pt x="0" y="2432096"/>
                  </a:moveTo>
                  <a:lnTo>
                    <a:pt x="636087" y="2432096"/>
                  </a:lnTo>
                  <a:lnTo>
                    <a:pt x="636087" y="0"/>
                  </a:lnTo>
                  <a:lnTo>
                    <a:pt x="1232449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3" name="Freihandform: Form 62">
              <a:extLst>
                <a:ext uri="{FF2B5EF4-FFF2-40B4-BE49-F238E27FC236}">
                  <a16:creationId xmlns:a16="http://schemas.microsoft.com/office/drawing/2014/main" id="{3158516E-63B5-46AD-B747-68BA0E2B22DD}"/>
                </a:ext>
              </a:extLst>
            </p:cNvPr>
            <p:cNvSpPr/>
            <p:nvPr/>
          </p:nvSpPr>
          <p:spPr>
            <a:xfrm>
              <a:off x="5716958" y="1891961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4" name="Freihandform: Form 63">
              <a:extLst>
                <a:ext uri="{FF2B5EF4-FFF2-40B4-BE49-F238E27FC236}">
                  <a16:creationId xmlns:a16="http://schemas.microsoft.com/office/drawing/2014/main" id="{8F04A333-E770-4A0B-A090-BDF7BE7912C9}"/>
                </a:ext>
              </a:extLst>
            </p:cNvPr>
            <p:cNvSpPr/>
            <p:nvPr/>
          </p:nvSpPr>
          <p:spPr>
            <a:xfrm>
              <a:off x="4495422" y="2412679"/>
              <a:ext cx="1232449" cy="1933204"/>
            </a:xfrm>
            <a:custGeom>
              <a:avLst/>
              <a:gdLst>
                <a:gd name="connsiteX0" fmla="*/ 0 w 1232449"/>
                <a:gd name="connsiteY0" fmla="*/ 1933205 h 1933204"/>
                <a:gd name="connsiteX1" fmla="*/ 636087 w 1232449"/>
                <a:gd name="connsiteY1" fmla="*/ 1933205 h 1933204"/>
                <a:gd name="connsiteX2" fmla="*/ 636087 w 1232449"/>
                <a:gd name="connsiteY2" fmla="*/ 0 h 1933204"/>
                <a:gd name="connsiteX3" fmla="*/ 1232449 w 1232449"/>
                <a:gd name="connsiteY3" fmla="*/ 0 h 193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1933204">
                  <a:moveTo>
                    <a:pt x="0" y="1933205"/>
                  </a:moveTo>
                  <a:lnTo>
                    <a:pt x="636087" y="1933205"/>
                  </a:lnTo>
                  <a:lnTo>
                    <a:pt x="636087" y="0"/>
                  </a:lnTo>
                  <a:lnTo>
                    <a:pt x="1232449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5" name="Freihandform: Form 64">
              <a:extLst>
                <a:ext uri="{FF2B5EF4-FFF2-40B4-BE49-F238E27FC236}">
                  <a16:creationId xmlns:a16="http://schemas.microsoft.com/office/drawing/2014/main" id="{AB3DE6FA-8641-4B0A-8466-631DA4FC7B1A}"/>
                </a:ext>
              </a:extLst>
            </p:cNvPr>
            <p:cNvSpPr/>
            <p:nvPr/>
          </p:nvSpPr>
          <p:spPr>
            <a:xfrm>
              <a:off x="5716958" y="2390853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6" name="Freihandform: Form 65">
              <a:extLst>
                <a:ext uri="{FF2B5EF4-FFF2-40B4-BE49-F238E27FC236}">
                  <a16:creationId xmlns:a16="http://schemas.microsoft.com/office/drawing/2014/main" id="{97EF20A9-35D8-40FE-B9F8-1745358CA8EA}"/>
                </a:ext>
              </a:extLst>
            </p:cNvPr>
            <p:cNvSpPr/>
            <p:nvPr/>
          </p:nvSpPr>
          <p:spPr>
            <a:xfrm>
              <a:off x="4495422" y="1290173"/>
              <a:ext cx="1232449" cy="3055710"/>
            </a:xfrm>
            <a:custGeom>
              <a:avLst/>
              <a:gdLst>
                <a:gd name="connsiteX0" fmla="*/ 0 w 1232449"/>
                <a:gd name="connsiteY0" fmla="*/ 3055711 h 3055710"/>
                <a:gd name="connsiteX1" fmla="*/ 636087 w 1232449"/>
                <a:gd name="connsiteY1" fmla="*/ 3055711 h 3055710"/>
                <a:gd name="connsiteX2" fmla="*/ 636087 w 1232449"/>
                <a:gd name="connsiteY2" fmla="*/ 0 h 3055710"/>
                <a:gd name="connsiteX3" fmla="*/ 1232449 w 1232449"/>
                <a:gd name="connsiteY3" fmla="*/ 0 h 305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3055710">
                  <a:moveTo>
                    <a:pt x="0" y="3055711"/>
                  </a:moveTo>
                  <a:lnTo>
                    <a:pt x="636087" y="3055711"/>
                  </a:lnTo>
                  <a:lnTo>
                    <a:pt x="636087" y="0"/>
                  </a:lnTo>
                  <a:lnTo>
                    <a:pt x="1232449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7" name="Freihandform: Form 66">
              <a:extLst>
                <a:ext uri="{FF2B5EF4-FFF2-40B4-BE49-F238E27FC236}">
                  <a16:creationId xmlns:a16="http://schemas.microsoft.com/office/drawing/2014/main" id="{E3E2B68E-5B8C-42BD-9E64-7F27E240A051}"/>
                </a:ext>
              </a:extLst>
            </p:cNvPr>
            <p:cNvSpPr/>
            <p:nvPr/>
          </p:nvSpPr>
          <p:spPr>
            <a:xfrm>
              <a:off x="5716958" y="1268347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8" name="Freihandform: Form 67">
              <a:extLst>
                <a:ext uri="{FF2B5EF4-FFF2-40B4-BE49-F238E27FC236}">
                  <a16:creationId xmlns:a16="http://schemas.microsoft.com/office/drawing/2014/main" id="{C9C18ADD-9B78-4F02-9AFF-3A058B209F7C}"/>
                </a:ext>
              </a:extLst>
            </p:cNvPr>
            <p:cNvSpPr/>
            <p:nvPr/>
          </p:nvSpPr>
          <p:spPr>
            <a:xfrm>
              <a:off x="4495422" y="3285739"/>
              <a:ext cx="1232449" cy="1060144"/>
            </a:xfrm>
            <a:custGeom>
              <a:avLst/>
              <a:gdLst>
                <a:gd name="connsiteX0" fmla="*/ 0 w 1232449"/>
                <a:gd name="connsiteY0" fmla="*/ 1060145 h 1060144"/>
                <a:gd name="connsiteX1" fmla="*/ 636087 w 1232449"/>
                <a:gd name="connsiteY1" fmla="*/ 1060145 h 1060144"/>
                <a:gd name="connsiteX2" fmla="*/ 636087 w 1232449"/>
                <a:gd name="connsiteY2" fmla="*/ 0 h 1060144"/>
                <a:gd name="connsiteX3" fmla="*/ 1232449 w 1232449"/>
                <a:gd name="connsiteY3" fmla="*/ 0 h 1060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1060144">
                  <a:moveTo>
                    <a:pt x="0" y="1060145"/>
                  </a:moveTo>
                  <a:lnTo>
                    <a:pt x="636087" y="1060145"/>
                  </a:lnTo>
                  <a:lnTo>
                    <a:pt x="636087" y="0"/>
                  </a:lnTo>
                  <a:lnTo>
                    <a:pt x="1232449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69" name="Freihandform: Form 68">
              <a:extLst>
                <a:ext uri="{FF2B5EF4-FFF2-40B4-BE49-F238E27FC236}">
                  <a16:creationId xmlns:a16="http://schemas.microsoft.com/office/drawing/2014/main" id="{F83082A5-E719-4C74-9B20-24091AC12FA6}"/>
                </a:ext>
              </a:extLst>
            </p:cNvPr>
            <p:cNvSpPr/>
            <p:nvPr/>
          </p:nvSpPr>
          <p:spPr>
            <a:xfrm>
              <a:off x="5716958" y="3263913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0" name="Freihandform: Form 69">
              <a:extLst>
                <a:ext uri="{FF2B5EF4-FFF2-40B4-BE49-F238E27FC236}">
                  <a16:creationId xmlns:a16="http://schemas.microsoft.com/office/drawing/2014/main" id="{221E4F2A-F6DF-429E-90AD-EE7F6F1BAE09}"/>
                </a:ext>
              </a:extLst>
            </p:cNvPr>
            <p:cNvSpPr/>
            <p:nvPr/>
          </p:nvSpPr>
          <p:spPr>
            <a:xfrm>
              <a:off x="4495422" y="4096438"/>
              <a:ext cx="1232449" cy="249445"/>
            </a:xfrm>
            <a:custGeom>
              <a:avLst/>
              <a:gdLst>
                <a:gd name="connsiteX0" fmla="*/ 0 w 1232449"/>
                <a:gd name="connsiteY0" fmla="*/ 249446 h 249445"/>
                <a:gd name="connsiteX1" fmla="*/ 636087 w 1232449"/>
                <a:gd name="connsiteY1" fmla="*/ 249446 h 249445"/>
                <a:gd name="connsiteX2" fmla="*/ 636087 w 1232449"/>
                <a:gd name="connsiteY2" fmla="*/ 0 h 249445"/>
                <a:gd name="connsiteX3" fmla="*/ 1232449 w 1232449"/>
                <a:gd name="connsiteY3" fmla="*/ 0 h 24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249445">
                  <a:moveTo>
                    <a:pt x="0" y="249446"/>
                  </a:moveTo>
                  <a:lnTo>
                    <a:pt x="636087" y="249446"/>
                  </a:lnTo>
                  <a:lnTo>
                    <a:pt x="636087" y="0"/>
                  </a:lnTo>
                  <a:lnTo>
                    <a:pt x="1232449" y="0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1" name="Freihandform: Form 70">
              <a:extLst>
                <a:ext uri="{FF2B5EF4-FFF2-40B4-BE49-F238E27FC236}">
                  <a16:creationId xmlns:a16="http://schemas.microsoft.com/office/drawing/2014/main" id="{498A894D-946A-46A4-93ED-7078C52C8220}"/>
                </a:ext>
              </a:extLst>
            </p:cNvPr>
            <p:cNvSpPr/>
            <p:nvPr/>
          </p:nvSpPr>
          <p:spPr>
            <a:xfrm>
              <a:off x="5716958" y="4074612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2" name="Freihandform: Form 71">
              <a:extLst>
                <a:ext uri="{FF2B5EF4-FFF2-40B4-BE49-F238E27FC236}">
                  <a16:creationId xmlns:a16="http://schemas.microsoft.com/office/drawing/2014/main" id="{839CC2BC-1732-4DC4-A524-0A35513DDA01}"/>
                </a:ext>
              </a:extLst>
            </p:cNvPr>
            <p:cNvSpPr/>
            <p:nvPr/>
          </p:nvSpPr>
          <p:spPr>
            <a:xfrm>
              <a:off x="4495422" y="4345884"/>
              <a:ext cx="1232449" cy="498891"/>
            </a:xfrm>
            <a:custGeom>
              <a:avLst/>
              <a:gdLst>
                <a:gd name="connsiteX0" fmla="*/ 0 w 1232449"/>
                <a:gd name="connsiteY0" fmla="*/ 0 h 498891"/>
                <a:gd name="connsiteX1" fmla="*/ 636087 w 1232449"/>
                <a:gd name="connsiteY1" fmla="*/ 0 h 498891"/>
                <a:gd name="connsiteX2" fmla="*/ 636087 w 1232449"/>
                <a:gd name="connsiteY2" fmla="*/ 498892 h 498891"/>
                <a:gd name="connsiteX3" fmla="*/ 1232449 w 1232449"/>
                <a:gd name="connsiteY3" fmla="*/ 498892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498891">
                  <a:moveTo>
                    <a:pt x="0" y="0"/>
                  </a:moveTo>
                  <a:lnTo>
                    <a:pt x="636087" y="0"/>
                  </a:lnTo>
                  <a:lnTo>
                    <a:pt x="636087" y="498892"/>
                  </a:lnTo>
                  <a:lnTo>
                    <a:pt x="1232449" y="498892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3" name="Freihandform: Form 72">
              <a:extLst>
                <a:ext uri="{FF2B5EF4-FFF2-40B4-BE49-F238E27FC236}">
                  <a16:creationId xmlns:a16="http://schemas.microsoft.com/office/drawing/2014/main" id="{575099D6-2E27-4DE9-AF9C-28554EC66421}"/>
                </a:ext>
              </a:extLst>
            </p:cNvPr>
            <p:cNvSpPr/>
            <p:nvPr/>
          </p:nvSpPr>
          <p:spPr>
            <a:xfrm>
              <a:off x="5716958" y="4822949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4" name="Freihandform: Form 73">
              <a:extLst>
                <a:ext uri="{FF2B5EF4-FFF2-40B4-BE49-F238E27FC236}">
                  <a16:creationId xmlns:a16="http://schemas.microsoft.com/office/drawing/2014/main" id="{DE5361DA-42A0-4FD6-95FB-5BE668B3C673}"/>
                </a:ext>
              </a:extLst>
            </p:cNvPr>
            <p:cNvSpPr/>
            <p:nvPr/>
          </p:nvSpPr>
          <p:spPr>
            <a:xfrm>
              <a:off x="4495422" y="4345884"/>
              <a:ext cx="1232449" cy="1275291"/>
            </a:xfrm>
            <a:custGeom>
              <a:avLst/>
              <a:gdLst>
                <a:gd name="connsiteX0" fmla="*/ 0 w 1232449"/>
                <a:gd name="connsiteY0" fmla="*/ 0 h 1275291"/>
                <a:gd name="connsiteX1" fmla="*/ 636087 w 1232449"/>
                <a:gd name="connsiteY1" fmla="*/ 0 h 1275291"/>
                <a:gd name="connsiteX2" fmla="*/ 636087 w 1232449"/>
                <a:gd name="connsiteY2" fmla="*/ 1275292 h 1275291"/>
                <a:gd name="connsiteX3" fmla="*/ 1232449 w 1232449"/>
                <a:gd name="connsiteY3" fmla="*/ 1275292 h 127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1275291">
                  <a:moveTo>
                    <a:pt x="0" y="0"/>
                  </a:moveTo>
                  <a:lnTo>
                    <a:pt x="636087" y="0"/>
                  </a:lnTo>
                  <a:lnTo>
                    <a:pt x="636087" y="1275292"/>
                  </a:lnTo>
                  <a:lnTo>
                    <a:pt x="1232449" y="1275292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5" name="Freihandform: Form 74">
              <a:extLst>
                <a:ext uri="{FF2B5EF4-FFF2-40B4-BE49-F238E27FC236}">
                  <a16:creationId xmlns:a16="http://schemas.microsoft.com/office/drawing/2014/main" id="{0FE42850-6A29-4B0B-836F-6A27D4EF6109}"/>
                </a:ext>
              </a:extLst>
            </p:cNvPr>
            <p:cNvSpPr/>
            <p:nvPr/>
          </p:nvSpPr>
          <p:spPr>
            <a:xfrm>
              <a:off x="5716958" y="5599349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6" name="Freihandform: Form 75">
              <a:extLst>
                <a:ext uri="{FF2B5EF4-FFF2-40B4-BE49-F238E27FC236}">
                  <a16:creationId xmlns:a16="http://schemas.microsoft.com/office/drawing/2014/main" id="{670A5D24-2208-4431-9425-8D5C4C186CDE}"/>
                </a:ext>
              </a:extLst>
            </p:cNvPr>
            <p:cNvSpPr/>
            <p:nvPr/>
          </p:nvSpPr>
          <p:spPr>
            <a:xfrm>
              <a:off x="4495422" y="4345884"/>
              <a:ext cx="1232449" cy="2057927"/>
            </a:xfrm>
            <a:custGeom>
              <a:avLst/>
              <a:gdLst>
                <a:gd name="connsiteX0" fmla="*/ 0 w 1232449"/>
                <a:gd name="connsiteY0" fmla="*/ 0 h 2057927"/>
                <a:gd name="connsiteX1" fmla="*/ 636087 w 1232449"/>
                <a:gd name="connsiteY1" fmla="*/ 0 h 2057927"/>
                <a:gd name="connsiteX2" fmla="*/ 636087 w 1232449"/>
                <a:gd name="connsiteY2" fmla="*/ 2057928 h 2057927"/>
                <a:gd name="connsiteX3" fmla="*/ 1232449 w 1232449"/>
                <a:gd name="connsiteY3" fmla="*/ 2057928 h 205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449" h="2057927">
                  <a:moveTo>
                    <a:pt x="0" y="0"/>
                  </a:moveTo>
                  <a:lnTo>
                    <a:pt x="636087" y="0"/>
                  </a:lnTo>
                  <a:lnTo>
                    <a:pt x="636087" y="2057928"/>
                  </a:lnTo>
                  <a:lnTo>
                    <a:pt x="1232449" y="2057928"/>
                  </a:lnTo>
                </a:path>
              </a:pathLst>
            </a:custGeom>
            <a:noFill/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7" name="Freihandform: Form 76">
              <a:extLst>
                <a:ext uri="{FF2B5EF4-FFF2-40B4-BE49-F238E27FC236}">
                  <a16:creationId xmlns:a16="http://schemas.microsoft.com/office/drawing/2014/main" id="{5588E97B-1130-431E-AF39-664FF5D2CAEA}"/>
                </a:ext>
              </a:extLst>
            </p:cNvPr>
            <p:cNvSpPr/>
            <p:nvPr/>
          </p:nvSpPr>
          <p:spPr>
            <a:xfrm>
              <a:off x="5716958" y="6381985"/>
              <a:ext cx="43653" cy="43653"/>
            </a:xfrm>
            <a:custGeom>
              <a:avLst/>
              <a:gdLst>
                <a:gd name="connsiteX0" fmla="*/ 43653 w 43653"/>
                <a:gd name="connsiteY0" fmla="*/ 21827 h 43653"/>
                <a:gd name="connsiteX1" fmla="*/ 0 w 43653"/>
                <a:gd name="connsiteY1" fmla="*/ 43653 h 43653"/>
                <a:gd name="connsiteX2" fmla="*/ 10913 w 43653"/>
                <a:gd name="connsiteY2" fmla="*/ 21827 h 43653"/>
                <a:gd name="connsiteX3" fmla="*/ 0 w 43653"/>
                <a:gd name="connsiteY3" fmla="*/ 0 h 4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53" h="43653">
                  <a:moveTo>
                    <a:pt x="43653" y="21827"/>
                  </a:moveTo>
                  <a:lnTo>
                    <a:pt x="0" y="43653"/>
                  </a:lnTo>
                  <a:lnTo>
                    <a:pt x="10913" y="21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8" name="Freihandform: Form 77">
              <a:extLst>
                <a:ext uri="{FF2B5EF4-FFF2-40B4-BE49-F238E27FC236}">
                  <a16:creationId xmlns:a16="http://schemas.microsoft.com/office/drawing/2014/main" id="{B87B54FE-A914-4A5A-8270-CE3B809EE936}"/>
                </a:ext>
              </a:extLst>
            </p:cNvPr>
            <p:cNvSpPr/>
            <p:nvPr/>
          </p:nvSpPr>
          <p:spPr>
            <a:xfrm>
              <a:off x="3996531" y="4096438"/>
              <a:ext cx="498891" cy="498891"/>
            </a:xfrm>
            <a:custGeom>
              <a:avLst/>
              <a:gdLst>
                <a:gd name="connsiteX0" fmla="*/ 498892 w 498891"/>
                <a:gd name="connsiteY0" fmla="*/ 249446 h 498891"/>
                <a:gd name="connsiteX1" fmla="*/ 249446 w 498891"/>
                <a:gd name="connsiteY1" fmla="*/ 498892 h 498891"/>
                <a:gd name="connsiteX2" fmla="*/ 0 w 498891"/>
                <a:gd name="connsiteY2" fmla="*/ 249446 h 498891"/>
                <a:gd name="connsiteX3" fmla="*/ 249446 w 498891"/>
                <a:gd name="connsiteY3" fmla="*/ 0 h 498891"/>
                <a:gd name="connsiteX4" fmla="*/ 498892 w 498891"/>
                <a:gd name="connsiteY4" fmla="*/ 249446 h 49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891" h="498891">
                  <a:moveTo>
                    <a:pt x="498892" y="249446"/>
                  </a:moveTo>
                  <a:cubicBezTo>
                    <a:pt x="498892" y="387211"/>
                    <a:pt x="387211" y="498892"/>
                    <a:pt x="249446" y="498892"/>
                  </a:cubicBezTo>
                  <a:cubicBezTo>
                    <a:pt x="111681" y="498892"/>
                    <a:pt x="0" y="387211"/>
                    <a:pt x="0" y="249446"/>
                  </a:cubicBezTo>
                  <a:cubicBezTo>
                    <a:pt x="0" y="111681"/>
                    <a:pt x="111681" y="0"/>
                    <a:pt x="249446" y="0"/>
                  </a:cubicBezTo>
                  <a:cubicBezTo>
                    <a:pt x="387211" y="0"/>
                    <a:pt x="498892" y="111681"/>
                    <a:pt x="498892" y="249446"/>
                  </a:cubicBez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9" name="Textfeld 78">
              <a:extLst>
                <a:ext uri="{FF2B5EF4-FFF2-40B4-BE49-F238E27FC236}">
                  <a16:creationId xmlns:a16="http://schemas.microsoft.com/office/drawing/2014/main" id="{D1D58583-4C55-4927-A968-1FA1CE8BC33B}"/>
                </a:ext>
              </a:extLst>
            </p:cNvPr>
            <p:cNvSpPr txBox="1"/>
            <p:nvPr/>
          </p:nvSpPr>
          <p:spPr>
            <a:xfrm>
              <a:off x="3961216" y="4247157"/>
              <a:ext cx="563284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IC Schema</a:t>
              </a:r>
            </a:p>
          </p:txBody>
        </p:sp>
        <p:sp>
          <p:nvSpPr>
            <p:cNvPr id="80" name="Freihandform: Form 79">
              <a:extLst>
                <a:ext uri="{FF2B5EF4-FFF2-40B4-BE49-F238E27FC236}">
                  <a16:creationId xmlns:a16="http://schemas.microsoft.com/office/drawing/2014/main" id="{A1C3878A-C867-48E6-980E-07ECD36567E7}"/>
                </a:ext>
              </a:extLst>
            </p:cNvPr>
            <p:cNvSpPr/>
            <p:nvPr/>
          </p:nvSpPr>
          <p:spPr>
            <a:xfrm>
              <a:off x="6927519" y="2599764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81" name="Textfeld 80">
              <a:extLst>
                <a:ext uri="{FF2B5EF4-FFF2-40B4-BE49-F238E27FC236}">
                  <a16:creationId xmlns:a16="http://schemas.microsoft.com/office/drawing/2014/main" id="{30762585-BAB3-4C6F-BB28-0C9368FA9EEF}"/>
                </a:ext>
              </a:extLst>
            </p:cNvPr>
            <p:cNvSpPr txBox="1"/>
            <p:nvPr/>
          </p:nvSpPr>
          <p:spPr>
            <a:xfrm>
              <a:off x="7113587" y="2594578"/>
              <a:ext cx="681771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Pump settings</a:t>
              </a:r>
            </a:p>
          </p:txBody>
        </p:sp>
        <p:sp>
          <p:nvSpPr>
            <p:cNvPr id="82" name="Freihandform: Form 81">
              <a:extLst>
                <a:ext uri="{FF2B5EF4-FFF2-40B4-BE49-F238E27FC236}">
                  <a16:creationId xmlns:a16="http://schemas.microsoft.com/office/drawing/2014/main" id="{8C83D603-36B8-421C-8872-CA6C003ABCC3}"/>
                </a:ext>
              </a:extLst>
            </p:cNvPr>
            <p:cNvSpPr/>
            <p:nvPr/>
          </p:nvSpPr>
          <p:spPr>
            <a:xfrm>
              <a:off x="6927519" y="2786848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83" name="Textfeld 82">
              <a:extLst>
                <a:ext uri="{FF2B5EF4-FFF2-40B4-BE49-F238E27FC236}">
                  <a16:creationId xmlns:a16="http://schemas.microsoft.com/office/drawing/2014/main" id="{04DBDD4C-8766-4684-A103-5CE2395A237B}"/>
                </a:ext>
              </a:extLst>
            </p:cNvPr>
            <p:cNvSpPr txBox="1"/>
            <p:nvPr/>
          </p:nvSpPr>
          <p:spPr>
            <a:xfrm>
              <a:off x="6932739" y="2781663"/>
              <a:ext cx="1043468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Eluent generator settings</a:t>
              </a:r>
            </a:p>
          </p:txBody>
        </p:sp>
        <p:sp>
          <p:nvSpPr>
            <p:cNvPr id="84" name="Freihandform: Form 83">
              <a:extLst>
                <a:ext uri="{FF2B5EF4-FFF2-40B4-BE49-F238E27FC236}">
                  <a16:creationId xmlns:a16="http://schemas.microsoft.com/office/drawing/2014/main" id="{D69069B4-927A-48CD-9D35-E3D9B8131D59}"/>
                </a:ext>
              </a:extLst>
            </p:cNvPr>
            <p:cNvSpPr/>
            <p:nvPr/>
          </p:nvSpPr>
          <p:spPr>
            <a:xfrm>
              <a:off x="6927519" y="2973932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85" name="Textfeld 84">
              <a:extLst>
                <a:ext uri="{FF2B5EF4-FFF2-40B4-BE49-F238E27FC236}">
                  <a16:creationId xmlns:a16="http://schemas.microsoft.com/office/drawing/2014/main" id="{0D25A542-401D-4B98-8D05-D22EE0B58089}"/>
                </a:ext>
              </a:extLst>
            </p:cNvPr>
            <p:cNvSpPr txBox="1"/>
            <p:nvPr/>
          </p:nvSpPr>
          <p:spPr>
            <a:xfrm>
              <a:off x="7069934" y="2968747"/>
              <a:ext cx="769077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Sampler settings</a:t>
              </a:r>
            </a:p>
          </p:txBody>
        </p:sp>
        <p:sp>
          <p:nvSpPr>
            <p:cNvPr id="86" name="Freihandform: Form 85">
              <a:extLst>
                <a:ext uri="{FF2B5EF4-FFF2-40B4-BE49-F238E27FC236}">
                  <a16:creationId xmlns:a16="http://schemas.microsoft.com/office/drawing/2014/main" id="{8AB9F6BB-A106-4428-BC40-943AC8023C8E}"/>
                </a:ext>
              </a:extLst>
            </p:cNvPr>
            <p:cNvSpPr/>
            <p:nvPr/>
          </p:nvSpPr>
          <p:spPr>
            <a:xfrm>
              <a:off x="6927519" y="3161017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87" name="Textfeld 86">
              <a:extLst>
                <a:ext uri="{FF2B5EF4-FFF2-40B4-BE49-F238E27FC236}">
                  <a16:creationId xmlns:a16="http://schemas.microsoft.com/office/drawing/2014/main" id="{A845790E-1C67-41EC-B73D-082CD3FC8CBF}"/>
                </a:ext>
              </a:extLst>
            </p:cNvPr>
            <p:cNvSpPr txBox="1"/>
            <p:nvPr/>
          </p:nvSpPr>
          <p:spPr>
            <a:xfrm>
              <a:off x="7101115" y="3155831"/>
              <a:ext cx="706716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UV/VIS detector</a:t>
              </a:r>
            </a:p>
          </p:txBody>
        </p:sp>
        <p:sp>
          <p:nvSpPr>
            <p:cNvPr id="88" name="Freihandform: Form 87">
              <a:extLst>
                <a:ext uri="{FF2B5EF4-FFF2-40B4-BE49-F238E27FC236}">
                  <a16:creationId xmlns:a16="http://schemas.microsoft.com/office/drawing/2014/main" id="{9575D27D-AA9F-43FB-8134-1F17A8812C9B}"/>
                </a:ext>
              </a:extLst>
            </p:cNvPr>
            <p:cNvSpPr/>
            <p:nvPr/>
          </p:nvSpPr>
          <p:spPr>
            <a:xfrm>
              <a:off x="6927519" y="3348101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89" name="Textfeld 88">
              <a:extLst>
                <a:ext uri="{FF2B5EF4-FFF2-40B4-BE49-F238E27FC236}">
                  <a16:creationId xmlns:a16="http://schemas.microsoft.com/office/drawing/2014/main" id="{86C07D24-DCE9-4A0F-BCD8-2E2461D8904D}"/>
                </a:ext>
              </a:extLst>
            </p:cNvPr>
            <p:cNvSpPr txBox="1"/>
            <p:nvPr/>
          </p:nvSpPr>
          <p:spPr>
            <a:xfrm>
              <a:off x="6882850" y="3342916"/>
              <a:ext cx="1143246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Conductivity detector settin...</a:t>
              </a:r>
            </a:p>
          </p:txBody>
        </p:sp>
        <p:sp>
          <p:nvSpPr>
            <p:cNvPr id="90" name="Freihandform: Form 89">
              <a:extLst>
                <a:ext uri="{FF2B5EF4-FFF2-40B4-BE49-F238E27FC236}">
                  <a16:creationId xmlns:a16="http://schemas.microsoft.com/office/drawing/2014/main" id="{4964D365-3EEF-413D-BD74-6ED4E6FCE438}"/>
                </a:ext>
              </a:extLst>
            </p:cNvPr>
            <p:cNvSpPr/>
            <p:nvPr/>
          </p:nvSpPr>
          <p:spPr>
            <a:xfrm>
              <a:off x="6927519" y="3535185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91" name="Textfeld 90">
              <a:extLst>
                <a:ext uri="{FF2B5EF4-FFF2-40B4-BE49-F238E27FC236}">
                  <a16:creationId xmlns:a16="http://schemas.microsoft.com/office/drawing/2014/main" id="{D24AD4E9-410B-4F08-8CE0-3EADF06B5948}"/>
                </a:ext>
              </a:extLst>
            </p:cNvPr>
            <p:cNvSpPr txBox="1"/>
            <p:nvPr/>
          </p:nvSpPr>
          <p:spPr>
            <a:xfrm>
              <a:off x="7013809" y="3530000"/>
              <a:ext cx="881328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Suppressor settings</a:t>
              </a:r>
            </a:p>
          </p:txBody>
        </p:sp>
        <p:sp>
          <p:nvSpPr>
            <p:cNvPr id="92" name="Freihandform: Form 91">
              <a:extLst>
                <a:ext uri="{FF2B5EF4-FFF2-40B4-BE49-F238E27FC236}">
                  <a16:creationId xmlns:a16="http://schemas.microsoft.com/office/drawing/2014/main" id="{34E418D0-A64D-4282-9833-65BC5108BB0F}"/>
                </a:ext>
              </a:extLst>
            </p:cNvPr>
            <p:cNvSpPr/>
            <p:nvPr/>
          </p:nvSpPr>
          <p:spPr>
            <a:xfrm>
              <a:off x="6927519" y="4002896"/>
              <a:ext cx="997783" cy="187084"/>
            </a:xfrm>
            <a:custGeom>
              <a:avLst/>
              <a:gdLst>
                <a:gd name="connsiteX0" fmla="*/ 0 w 997783"/>
                <a:gd name="connsiteY0" fmla="*/ 0 h 187084"/>
                <a:gd name="connsiteX1" fmla="*/ 997783 w 997783"/>
                <a:gd name="connsiteY1" fmla="*/ 0 h 187084"/>
                <a:gd name="connsiteX2" fmla="*/ 997783 w 997783"/>
                <a:gd name="connsiteY2" fmla="*/ 187084 h 187084"/>
                <a:gd name="connsiteX3" fmla="*/ 0 w 997783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7783" h="187084">
                  <a:moveTo>
                    <a:pt x="0" y="0"/>
                  </a:moveTo>
                  <a:lnTo>
                    <a:pt x="997783" y="0"/>
                  </a:lnTo>
                  <a:lnTo>
                    <a:pt x="997783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93" name="Textfeld 92">
              <a:extLst>
                <a:ext uri="{FF2B5EF4-FFF2-40B4-BE49-F238E27FC236}">
                  <a16:creationId xmlns:a16="http://schemas.microsoft.com/office/drawing/2014/main" id="{10CB7B89-8D9E-4343-B238-EEFCF514175F}"/>
                </a:ext>
              </a:extLst>
            </p:cNvPr>
            <p:cNvSpPr txBox="1"/>
            <p:nvPr/>
          </p:nvSpPr>
          <p:spPr>
            <a:xfrm>
              <a:off x="6848551" y="3997711"/>
              <a:ext cx="1149482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Standard detection windows</a:t>
              </a:r>
            </a:p>
          </p:txBody>
        </p:sp>
        <p:sp>
          <p:nvSpPr>
            <p:cNvPr id="94" name="Freihandform: Form 93">
              <a:extLst>
                <a:ext uri="{FF2B5EF4-FFF2-40B4-BE49-F238E27FC236}">
                  <a16:creationId xmlns:a16="http://schemas.microsoft.com/office/drawing/2014/main" id="{E5CC423A-74C1-4A8E-B704-DC42F027EAD1}"/>
                </a:ext>
              </a:extLst>
            </p:cNvPr>
            <p:cNvSpPr/>
            <p:nvPr/>
          </p:nvSpPr>
          <p:spPr>
            <a:xfrm>
              <a:off x="6927519" y="5247007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95" name="Textfeld 94">
              <a:extLst>
                <a:ext uri="{FF2B5EF4-FFF2-40B4-BE49-F238E27FC236}">
                  <a16:creationId xmlns:a16="http://schemas.microsoft.com/office/drawing/2014/main" id="{F76F68A7-34E0-442B-9D9F-99B0A6A0BEA6}"/>
                </a:ext>
              </a:extLst>
            </p:cNvPr>
            <p:cNvSpPr txBox="1"/>
            <p:nvPr/>
          </p:nvSpPr>
          <p:spPr>
            <a:xfrm>
              <a:off x="7313144" y="5238704"/>
              <a:ext cx="282658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pH</a:t>
              </a:r>
            </a:p>
          </p:txBody>
        </p:sp>
        <p:sp>
          <p:nvSpPr>
            <p:cNvPr id="96" name="Freihandform: Form 95">
              <a:extLst>
                <a:ext uri="{FF2B5EF4-FFF2-40B4-BE49-F238E27FC236}">
                  <a16:creationId xmlns:a16="http://schemas.microsoft.com/office/drawing/2014/main" id="{45F5BF82-F2C4-430A-9B7F-C09730B2704E}"/>
                </a:ext>
              </a:extLst>
            </p:cNvPr>
            <p:cNvSpPr/>
            <p:nvPr/>
          </p:nvSpPr>
          <p:spPr>
            <a:xfrm>
              <a:off x="6927519" y="5434091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97" name="Textfeld 96">
              <a:extLst>
                <a:ext uri="{FF2B5EF4-FFF2-40B4-BE49-F238E27FC236}">
                  <a16:creationId xmlns:a16="http://schemas.microsoft.com/office/drawing/2014/main" id="{FBD57511-2FF5-4093-B2B1-4686BF2BA24D}"/>
                </a:ext>
              </a:extLst>
            </p:cNvPr>
            <p:cNvSpPr txBox="1"/>
            <p:nvPr/>
          </p:nvSpPr>
          <p:spPr>
            <a:xfrm>
              <a:off x="7160358" y="5425788"/>
              <a:ext cx="588229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Conductivity</a:t>
              </a:r>
            </a:p>
          </p:txBody>
        </p:sp>
        <p:sp>
          <p:nvSpPr>
            <p:cNvPr id="98" name="Freihandform: Form 97">
              <a:extLst>
                <a:ext uri="{FF2B5EF4-FFF2-40B4-BE49-F238E27FC236}">
                  <a16:creationId xmlns:a16="http://schemas.microsoft.com/office/drawing/2014/main" id="{B875A394-62DA-44F5-87D2-D82770DAD32C}"/>
                </a:ext>
              </a:extLst>
            </p:cNvPr>
            <p:cNvSpPr/>
            <p:nvPr/>
          </p:nvSpPr>
          <p:spPr>
            <a:xfrm>
              <a:off x="6927519" y="5621175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99" name="Textfeld 98">
              <a:extLst>
                <a:ext uri="{FF2B5EF4-FFF2-40B4-BE49-F238E27FC236}">
                  <a16:creationId xmlns:a16="http://schemas.microsoft.com/office/drawing/2014/main" id="{F6167AF0-EAC1-4B1C-A7B8-F9EB7C01E6D7}"/>
                </a:ext>
              </a:extLst>
            </p:cNvPr>
            <p:cNvSpPr txBox="1"/>
            <p:nvPr/>
          </p:nvSpPr>
          <p:spPr>
            <a:xfrm>
              <a:off x="7097997" y="5612872"/>
              <a:ext cx="712952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Redox potential</a:t>
              </a:r>
            </a:p>
          </p:txBody>
        </p:sp>
        <p:sp>
          <p:nvSpPr>
            <p:cNvPr id="100" name="Freihandform: Form 99">
              <a:extLst>
                <a:ext uri="{FF2B5EF4-FFF2-40B4-BE49-F238E27FC236}">
                  <a16:creationId xmlns:a16="http://schemas.microsoft.com/office/drawing/2014/main" id="{840FC8EA-253C-45E7-893D-C32A37181174}"/>
                </a:ext>
              </a:extLst>
            </p:cNvPr>
            <p:cNvSpPr/>
            <p:nvPr/>
          </p:nvSpPr>
          <p:spPr>
            <a:xfrm>
              <a:off x="6927519" y="5808260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01" name="Textfeld 100">
              <a:extLst>
                <a:ext uri="{FF2B5EF4-FFF2-40B4-BE49-F238E27FC236}">
                  <a16:creationId xmlns:a16="http://schemas.microsoft.com/office/drawing/2014/main" id="{2129064A-DC9B-4458-8969-9E06F6CEEE3A}"/>
                </a:ext>
              </a:extLst>
            </p:cNvPr>
            <p:cNvSpPr txBox="1"/>
            <p:nvPr/>
          </p:nvSpPr>
          <p:spPr>
            <a:xfrm>
              <a:off x="7107351" y="5799957"/>
              <a:ext cx="694243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Dilution factors</a:t>
              </a:r>
            </a:p>
          </p:txBody>
        </p:sp>
        <p:sp>
          <p:nvSpPr>
            <p:cNvPr id="102" name="Freihandform: Form 101">
              <a:extLst>
                <a:ext uri="{FF2B5EF4-FFF2-40B4-BE49-F238E27FC236}">
                  <a16:creationId xmlns:a16="http://schemas.microsoft.com/office/drawing/2014/main" id="{37419165-DEBE-4816-B547-C297B0A4DD43}"/>
                </a:ext>
              </a:extLst>
            </p:cNvPr>
            <p:cNvSpPr/>
            <p:nvPr/>
          </p:nvSpPr>
          <p:spPr>
            <a:xfrm>
              <a:off x="6927519" y="4532968"/>
              <a:ext cx="1060144" cy="218265"/>
            </a:xfrm>
            <a:custGeom>
              <a:avLst/>
              <a:gdLst>
                <a:gd name="connsiteX0" fmla="*/ 0 w 1060144"/>
                <a:gd name="connsiteY0" fmla="*/ 0 h 218265"/>
                <a:gd name="connsiteX1" fmla="*/ 1060145 w 1060144"/>
                <a:gd name="connsiteY1" fmla="*/ 0 h 218265"/>
                <a:gd name="connsiteX2" fmla="*/ 1060145 w 1060144"/>
                <a:gd name="connsiteY2" fmla="*/ 218265 h 218265"/>
                <a:gd name="connsiteX3" fmla="*/ 0 w 1060144"/>
                <a:gd name="connsiteY3" fmla="*/ 218265 h 2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218265">
                  <a:moveTo>
                    <a:pt x="0" y="0"/>
                  </a:moveTo>
                  <a:lnTo>
                    <a:pt x="1060145" y="0"/>
                  </a:lnTo>
                  <a:lnTo>
                    <a:pt x="1060145" y="218265"/>
                  </a:lnTo>
                  <a:lnTo>
                    <a:pt x="0" y="218265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03" name="Textfeld 102">
              <a:extLst>
                <a:ext uri="{FF2B5EF4-FFF2-40B4-BE49-F238E27FC236}">
                  <a16:creationId xmlns:a16="http://schemas.microsoft.com/office/drawing/2014/main" id="{81A0730E-0A5A-4548-BAAA-F64DD89DCBFE}"/>
                </a:ext>
              </a:extLst>
            </p:cNvPr>
            <p:cNvSpPr txBox="1"/>
            <p:nvPr/>
          </p:nvSpPr>
          <p:spPr>
            <a:xfrm>
              <a:off x="7004455" y="4540255"/>
              <a:ext cx="900036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Guard column specs</a:t>
              </a:r>
            </a:p>
          </p:txBody>
        </p:sp>
        <p:sp>
          <p:nvSpPr>
            <p:cNvPr id="104" name="Freihandform: Form 103">
              <a:extLst>
                <a:ext uri="{FF2B5EF4-FFF2-40B4-BE49-F238E27FC236}">
                  <a16:creationId xmlns:a16="http://schemas.microsoft.com/office/drawing/2014/main" id="{CCE6F710-1899-4B45-9DA8-DEF8FBB57E7F}"/>
                </a:ext>
              </a:extLst>
            </p:cNvPr>
            <p:cNvSpPr/>
            <p:nvPr/>
          </p:nvSpPr>
          <p:spPr>
            <a:xfrm>
              <a:off x="6927519" y="4751233"/>
              <a:ext cx="1060144" cy="218265"/>
            </a:xfrm>
            <a:custGeom>
              <a:avLst/>
              <a:gdLst>
                <a:gd name="connsiteX0" fmla="*/ 0 w 1060144"/>
                <a:gd name="connsiteY0" fmla="*/ 0 h 218265"/>
                <a:gd name="connsiteX1" fmla="*/ 1060145 w 1060144"/>
                <a:gd name="connsiteY1" fmla="*/ 0 h 218265"/>
                <a:gd name="connsiteX2" fmla="*/ 1060145 w 1060144"/>
                <a:gd name="connsiteY2" fmla="*/ 218265 h 218265"/>
                <a:gd name="connsiteX3" fmla="*/ 0 w 1060144"/>
                <a:gd name="connsiteY3" fmla="*/ 218265 h 2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218265">
                  <a:moveTo>
                    <a:pt x="0" y="0"/>
                  </a:moveTo>
                  <a:lnTo>
                    <a:pt x="1060145" y="0"/>
                  </a:lnTo>
                  <a:lnTo>
                    <a:pt x="1060145" y="218265"/>
                  </a:lnTo>
                  <a:lnTo>
                    <a:pt x="0" y="218265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05" name="Textfeld 104">
              <a:extLst>
                <a:ext uri="{FF2B5EF4-FFF2-40B4-BE49-F238E27FC236}">
                  <a16:creationId xmlns:a16="http://schemas.microsoft.com/office/drawing/2014/main" id="{8E123CCC-6991-40D9-B5DC-76EEE2A6EA21}"/>
                </a:ext>
              </a:extLst>
            </p:cNvPr>
            <p:cNvSpPr txBox="1"/>
            <p:nvPr/>
          </p:nvSpPr>
          <p:spPr>
            <a:xfrm>
              <a:off x="6923385" y="4758521"/>
              <a:ext cx="1062176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Separation column specs</a:t>
              </a:r>
            </a:p>
          </p:txBody>
        </p:sp>
        <p:sp>
          <p:nvSpPr>
            <p:cNvPr id="106" name="Freihandform: Form 105">
              <a:extLst>
                <a:ext uri="{FF2B5EF4-FFF2-40B4-BE49-F238E27FC236}">
                  <a16:creationId xmlns:a16="http://schemas.microsoft.com/office/drawing/2014/main" id="{092BB79F-551F-41F1-8348-B2169561FDAD}"/>
                </a:ext>
              </a:extLst>
            </p:cNvPr>
            <p:cNvSpPr/>
            <p:nvPr/>
          </p:nvSpPr>
          <p:spPr>
            <a:xfrm>
              <a:off x="6927519" y="6154366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07" name="Textfeld 106">
              <a:extLst>
                <a:ext uri="{FF2B5EF4-FFF2-40B4-BE49-F238E27FC236}">
                  <a16:creationId xmlns:a16="http://schemas.microsoft.com/office/drawing/2014/main" id="{B6FDA8F6-7D97-4A78-A6EC-D17C91960D5B}"/>
                </a:ext>
              </a:extLst>
            </p:cNvPr>
            <p:cNvSpPr txBox="1"/>
            <p:nvPr/>
          </p:nvSpPr>
          <p:spPr>
            <a:xfrm>
              <a:off x="6954565" y="6149181"/>
              <a:ext cx="999815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Background conductivity</a:t>
              </a:r>
            </a:p>
          </p:txBody>
        </p:sp>
        <p:sp>
          <p:nvSpPr>
            <p:cNvPr id="108" name="Freihandform: Form 107">
              <a:extLst>
                <a:ext uri="{FF2B5EF4-FFF2-40B4-BE49-F238E27FC236}">
                  <a16:creationId xmlns:a16="http://schemas.microsoft.com/office/drawing/2014/main" id="{13CA6D7E-10F4-49D5-BE8C-AB8EFB886413}"/>
                </a:ext>
              </a:extLst>
            </p:cNvPr>
            <p:cNvSpPr/>
            <p:nvPr/>
          </p:nvSpPr>
          <p:spPr>
            <a:xfrm>
              <a:off x="6927519" y="6341450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09" name="Textfeld 108">
              <a:extLst>
                <a:ext uri="{FF2B5EF4-FFF2-40B4-BE49-F238E27FC236}">
                  <a16:creationId xmlns:a16="http://schemas.microsoft.com/office/drawing/2014/main" id="{464DA972-B66C-4D60-B4EA-EEB2CE7D3D86}"/>
                </a:ext>
              </a:extLst>
            </p:cNvPr>
            <p:cNvSpPr txBox="1"/>
            <p:nvPr/>
          </p:nvSpPr>
          <p:spPr>
            <a:xfrm>
              <a:off x="6945211" y="6336265"/>
              <a:ext cx="1018523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System pressure at start</a:t>
              </a:r>
            </a:p>
          </p:txBody>
        </p:sp>
        <p:sp>
          <p:nvSpPr>
            <p:cNvPr id="110" name="Freihandform: Form 109">
              <a:extLst>
                <a:ext uri="{FF2B5EF4-FFF2-40B4-BE49-F238E27FC236}">
                  <a16:creationId xmlns:a16="http://schemas.microsoft.com/office/drawing/2014/main" id="{B61D2673-21E8-4865-8145-B75DF947DBF7}"/>
                </a:ext>
              </a:extLst>
            </p:cNvPr>
            <p:cNvSpPr/>
            <p:nvPr/>
          </p:nvSpPr>
          <p:spPr>
            <a:xfrm>
              <a:off x="6927519" y="6528534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11" name="Textfeld 110">
              <a:extLst>
                <a:ext uri="{FF2B5EF4-FFF2-40B4-BE49-F238E27FC236}">
                  <a16:creationId xmlns:a16="http://schemas.microsoft.com/office/drawing/2014/main" id="{5F0D57EA-161A-45A3-ACE5-2DA07DCB89F9}"/>
                </a:ext>
              </a:extLst>
            </p:cNvPr>
            <p:cNvSpPr txBox="1"/>
            <p:nvPr/>
          </p:nvSpPr>
          <p:spPr>
            <a:xfrm>
              <a:off x="7113587" y="6523349"/>
              <a:ext cx="681771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Capacity factor</a:t>
              </a:r>
            </a:p>
          </p:txBody>
        </p:sp>
        <p:sp>
          <p:nvSpPr>
            <p:cNvPr id="112" name="Freihandform: Form 111">
              <a:extLst>
                <a:ext uri="{FF2B5EF4-FFF2-40B4-BE49-F238E27FC236}">
                  <a16:creationId xmlns:a16="http://schemas.microsoft.com/office/drawing/2014/main" id="{1C86FE21-4844-4705-AF94-A35EFC0BF109}"/>
                </a:ext>
              </a:extLst>
            </p:cNvPr>
            <p:cNvSpPr/>
            <p:nvPr/>
          </p:nvSpPr>
          <p:spPr>
            <a:xfrm>
              <a:off x="6927519" y="6715619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13" name="Textfeld 112">
              <a:extLst>
                <a:ext uri="{FF2B5EF4-FFF2-40B4-BE49-F238E27FC236}">
                  <a16:creationId xmlns:a16="http://schemas.microsoft.com/office/drawing/2014/main" id="{99CD502B-D663-481E-9EFF-972068BDA3B4}"/>
                </a:ext>
              </a:extLst>
            </p:cNvPr>
            <p:cNvSpPr txBox="1"/>
            <p:nvPr/>
          </p:nvSpPr>
          <p:spPr>
            <a:xfrm>
              <a:off x="6873496" y="6710434"/>
              <a:ext cx="1161954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Linear velocity of mobile ph...</a:t>
              </a:r>
            </a:p>
          </p:txBody>
        </p:sp>
        <p:sp>
          <p:nvSpPr>
            <p:cNvPr id="114" name="Freihandform: Form 113">
              <a:extLst>
                <a:ext uri="{FF2B5EF4-FFF2-40B4-BE49-F238E27FC236}">
                  <a16:creationId xmlns:a16="http://schemas.microsoft.com/office/drawing/2014/main" id="{E6D30002-E6A9-4CDD-84E7-36D76858A638}"/>
                </a:ext>
              </a:extLst>
            </p:cNvPr>
            <p:cNvSpPr/>
            <p:nvPr/>
          </p:nvSpPr>
          <p:spPr>
            <a:xfrm>
              <a:off x="6927519" y="6902703"/>
              <a:ext cx="1060144" cy="187084"/>
            </a:xfrm>
            <a:custGeom>
              <a:avLst/>
              <a:gdLst>
                <a:gd name="connsiteX0" fmla="*/ 0 w 1060144"/>
                <a:gd name="connsiteY0" fmla="*/ 0 h 187084"/>
                <a:gd name="connsiteX1" fmla="*/ 1060145 w 1060144"/>
                <a:gd name="connsiteY1" fmla="*/ 0 h 187084"/>
                <a:gd name="connsiteX2" fmla="*/ 1060145 w 1060144"/>
                <a:gd name="connsiteY2" fmla="*/ 187084 h 187084"/>
                <a:gd name="connsiteX3" fmla="*/ 0 w 1060144"/>
                <a:gd name="connsiteY3" fmla="*/ 187084 h 18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187084">
                  <a:moveTo>
                    <a:pt x="0" y="0"/>
                  </a:moveTo>
                  <a:lnTo>
                    <a:pt x="1060145" y="0"/>
                  </a:lnTo>
                  <a:lnTo>
                    <a:pt x="1060145" y="187084"/>
                  </a:lnTo>
                  <a:lnTo>
                    <a:pt x="0" y="187084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0F0D5B90-C9D3-43FB-8F35-79AB38B0C939}"/>
                </a:ext>
              </a:extLst>
            </p:cNvPr>
            <p:cNvSpPr txBox="1"/>
            <p:nvPr/>
          </p:nvSpPr>
          <p:spPr>
            <a:xfrm>
              <a:off x="7263255" y="6897518"/>
              <a:ext cx="382436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HETP</a:t>
              </a:r>
            </a:p>
          </p:txBody>
        </p:sp>
        <p:sp>
          <p:nvSpPr>
            <p:cNvPr id="116" name="Freihandform: Form 115">
              <a:extLst>
                <a:ext uri="{FF2B5EF4-FFF2-40B4-BE49-F238E27FC236}">
                  <a16:creationId xmlns:a16="http://schemas.microsoft.com/office/drawing/2014/main" id="{0A2F1E53-588F-4E96-A283-4000AC474AC9}"/>
                </a:ext>
              </a:extLst>
            </p:cNvPr>
            <p:cNvSpPr/>
            <p:nvPr/>
          </p:nvSpPr>
          <p:spPr>
            <a:xfrm>
              <a:off x="6896338" y="1103089"/>
              <a:ext cx="1060144" cy="374168"/>
            </a:xfrm>
            <a:custGeom>
              <a:avLst/>
              <a:gdLst>
                <a:gd name="connsiteX0" fmla="*/ 0 w 1060144"/>
                <a:gd name="connsiteY0" fmla="*/ 0 h 374168"/>
                <a:gd name="connsiteX1" fmla="*/ 1060145 w 1060144"/>
                <a:gd name="connsiteY1" fmla="*/ 0 h 374168"/>
                <a:gd name="connsiteX2" fmla="*/ 1060145 w 1060144"/>
                <a:gd name="connsiteY2" fmla="*/ 374169 h 374168"/>
                <a:gd name="connsiteX3" fmla="*/ 0 w 1060144"/>
                <a:gd name="connsiteY3" fmla="*/ 374169 h 37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144" h="374168">
                  <a:moveTo>
                    <a:pt x="0" y="0"/>
                  </a:moveTo>
                  <a:lnTo>
                    <a:pt x="1060145" y="0"/>
                  </a:lnTo>
                  <a:lnTo>
                    <a:pt x="1060145" y="374169"/>
                  </a:lnTo>
                  <a:lnTo>
                    <a:pt x="0" y="374169"/>
                  </a:lnTo>
                  <a:close/>
                </a:path>
              </a:pathLst>
            </a:custGeom>
            <a:solidFill>
              <a:srgbClr val="FFFFFF"/>
            </a:solidFill>
            <a:ln w="62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17" name="Textfeld 116">
              <a:extLst>
                <a:ext uri="{FF2B5EF4-FFF2-40B4-BE49-F238E27FC236}">
                  <a16:creationId xmlns:a16="http://schemas.microsoft.com/office/drawing/2014/main" id="{B4AB447A-B1A2-4313-8096-29654ACDC59C}"/>
                </a:ext>
              </a:extLst>
            </p:cNvPr>
            <p:cNvSpPr txBox="1"/>
            <p:nvPr/>
          </p:nvSpPr>
          <p:spPr>
            <a:xfrm>
              <a:off x="6801780" y="1191446"/>
              <a:ext cx="1243024" cy="184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de-DE" sz="589" spc="0" baseline="0">
                  <a:solidFill>
                    <a:srgbClr val="000000"/>
                  </a:solidFill>
                  <a:latin typeface="Helvetica"/>
                  <a:cs typeface="Helvetica"/>
                  <a:sym typeface="Helvetica"/>
                  <a:rtl val="0"/>
                </a:rPr>
                <a:t>Mandatory information accord...</a:t>
              </a:r>
            </a:p>
          </p:txBody>
        </p:sp>
      </p:grp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69170BE0-C7EE-4117-BEF2-E2A021366295}"/>
              </a:ext>
            </a:extLst>
          </p:cNvPr>
          <p:cNvSpPr/>
          <p:nvPr/>
        </p:nvSpPr>
        <p:spPr>
          <a:xfrm>
            <a:off x="4500587" y="3618483"/>
            <a:ext cx="1512168" cy="86409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8E55FBF-74CC-4A20-8B12-6212050243AC}"/>
              </a:ext>
            </a:extLst>
          </p:cNvPr>
          <p:cNvSpPr txBox="1"/>
          <p:nvPr/>
        </p:nvSpPr>
        <p:spPr>
          <a:xfrm>
            <a:off x="4550557" y="3865865"/>
            <a:ext cx="1338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condensed</a:t>
            </a:r>
          </a:p>
        </p:txBody>
      </p:sp>
    </p:spTree>
    <p:extLst>
      <p:ext uri="{BB962C8B-B14F-4D97-AF65-F5344CB8AC3E}">
        <p14:creationId xmlns:p14="http://schemas.microsoft.com/office/powerpoint/2010/main" val="225062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92BBA7-52B1-40EA-8B8C-F9D1264DE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IC metadata </a:t>
            </a:r>
            <a:r>
              <a:rPr lang="de-DE" dirty="0" err="1"/>
              <a:t>schema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023DE8-5752-42F7-BA97-113F91178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7644" y="1126220"/>
            <a:ext cx="10094913" cy="5402262"/>
          </a:xfrm>
        </p:spPr>
        <p:txBody>
          <a:bodyPr/>
          <a:lstStyle/>
          <a:p>
            <a:r>
              <a:rPr lang="de-DE" dirty="0"/>
              <a:t>JSON </a:t>
            </a:r>
            <a:r>
              <a:rPr lang="de-DE" dirty="0" err="1"/>
              <a:t>schema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en-US" dirty="0"/>
              <a:t>on ASTM E 1151 and own measurement experience</a:t>
            </a:r>
            <a:endParaRPr lang="de-DE" dirty="0"/>
          </a:p>
          <a:p>
            <a:r>
              <a:rPr lang="en-US" dirty="0"/>
              <a:t>Refined with user experience of scientist from different fields</a:t>
            </a:r>
          </a:p>
          <a:p>
            <a:r>
              <a:rPr lang="en-US" dirty="0"/>
              <a:t>Already integrated in the IC workflow in the INP along with other  research data management (RDM) tools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823EAF1-815A-408A-B23B-C85922C9C2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25A62E6-8A3C-40D6-8941-4F4F35459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179" y="3072346"/>
            <a:ext cx="1502296" cy="150229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17FFB00-B286-47CE-BFFD-AAD606950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179" y="5129786"/>
            <a:ext cx="1502296" cy="150229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9910E2E-CF32-492F-BDE7-2B644A79E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563" y="2898403"/>
            <a:ext cx="864096" cy="8640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8690DE7-52F7-410C-9C48-55E0559AA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563" y="3818967"/>
            <a:ext cx="864096" cy="86409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8715F40-D148-404B-8793-FD860306C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559" y="2898403"/>
            <a:ext cx="864096" cy="86409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A29A802-2EF8-430D-8352-9CDD5EBBB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559" y="3827351"/>
            <a:ext cx="864096" cy="86409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242E529-FE7D-45E0-9D62-11A73316F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563" y="5171796"/>
            <a:ext cx="864096" cy="864096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21AE3234-D79C-470C-9E58-B14F61A0E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563" y="6112162"/>
            <a:ext cx="864096" cy="86409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FBD043F3-EE01-41CA-966A-12A738688B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2431" y="5131233"/>
            <a:ext cx="854224" cy="854224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A7A8229-A0B5-4E85-B7AE-1F25FE4A1C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4615" y="6156670"/>
            <a:ext cx="936280" cy="936280"/>
          </a:xfrm>
          <a:prstGeom prst="rect">
            <a:avLst/>
          </a:prstGeom>
        </p:spPr>
      </p:pic>
      <p:sp>
        <p:nvSpPr>
          <p:cNvPr id="20" name="Pfeil: nach rechts 19">
            <a:extLst>
              <a:ext uri="{FF2B5EF4-FFF2-40B4-BE49-F238E27FC236}">
                <a16:creationId xmlns:a16="http://schemas.microsoft.com/office/drawing/2014/main" id="{1505E5E2-3D35-460B-BC17-757826ECD4A6}"/>
              </a:ext>
            </a:extLst>
          </p:cNvPr>
          <p:cNvSpPr/>
          <p:nvPr/>
        </p:nvSpPr>
        <p:spPr>
          <a:xfrm>
            <a:off x="5940747" y="3330451"/>
            <a:ext cx="2376264" cy="100811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: nach rechts 20">
            <a:extLst>
              <a:ext uri="{FF2B5EF4-FFF2-40B4-BE49-F238E27FC236}">
                <a16:creationId xmlns:a16="http://schemas.microsoft.com/office/drawing/2014/main" id="{7DC7D02E-EE47-4B23-BFDF-7F08137E8140}"/>
              </a:ext>
            </a:extLst>
          </p:cNvPr>
          <p:cNvSpPr/>
          <p:nvPr/>
        </p:nvSpPr>
        <p:spPr>
          <a:xfrm>
            <a:off x="5940747" y="5558345"/>
            <a:ext cx="2376264" cy="100811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9F954984-4F6C-4CAC-A3F2-65425F37C8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3659" y="2915846"/>
            <a:ext cx="610361" cy="62201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05025734-9A0E-497C-96B0-7F7E88649C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3659" y="6354248"/>
            <a:ext cx="615200" cy="622010"/>
          </a:xfrm>
          <a:prstGeom prst="rect">
            <a:avLst/>
          </a:prstGeom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D67ADAEA-2486-477C-9EE6-ACEF1697DC8F}"/>
              </a:ext>
            </a:extLst>
          </p:cNvPr>
          <p:cNvSpPr txBox="1"/>
          <p:nvPr/>
        </p:nvSpPr>
        <p:spPr>
          <a:xfrm>
            <a:off x="5616711" y="4799083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 </a:t>
            </a:r>
            <a:r>
              <a:rPr lang="de-DE" dirty="0" err="1"/>
              <a:t>couple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months</a:t>
            </a:r>
            <a:r>
              <a:rPr lang="de-DE" dirty="0"/>
              <a:t> </a:t>
            </a:r>
            <a:r>
              <a:rPr lang="de-DE" dirty="0" err="1"/>
              <a:t>later</a:t>
            </a:r>
            <a:r>
              <a:rPr lang="de-DE" dirty="0"/>
              <a:t> …</a:t>
            </a: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D95F1332-022C-4DC5-B2F8-3B93D50CD3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3440" y="3024949"/>
            <a:ext cx="1619115" cy="161911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00948134-5370-44D1-9E90-E0ECD001F2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81401" y="2583477"/>
            <a:ext cx="1387652" cy="1387652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BEFEE4AB-76C4-48E2-AC23-CB0BBEC5E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3560" y="3127846"/>
            <a:ext cx="352884" cy="352884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3FB1E6D9-A362-456A-B00E-6ABE66C171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32890" y="2679219"/>
            <a:ext cx="352885" cy="352885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797586CE-D722-45CC-ABC4-88C67D91B0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56955" y="2840942"/>
            <a:ext cx="352885" cy="352885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97791769-5B31-4EC6-8992-EA20EBFE8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6444" y="2946719"/>
            <a:ext cx="352884" cy="352884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0E19D30E-3932-4119-8E9C-D15C0A33D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664" y="5375541"/>
            <a:ext cx="1473241" cy="147324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7ED985DB-09EB-4E56-B48F-58F7A6AB9D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79852" y="4509473"/>
            <a:ext cx="1240625" cy="1240625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882CECE5-D2D1-4834-8799-6AA1297FC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3231" y="4791666"/>
            <a:ext cx="352884" cy="352884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11BA9155-7EF0-49DB-9AB5-E72A718390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890340" y="4671501"/>
            <a:ext cx="352884" cy="352884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B4DD80C3-1CE4-420E-A694-A59B203212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8901660" y="2689871"/>
            <a:ext cx="1199745" cy="1072628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8B22AFE4-A90F-4220-9912-32381D6B0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5265" y="2835026"/>
            <a:ext cx="464577" cy="464577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B9511515-24C2-442F-9857-935F4C7093F7}"/>
              </a:ext>
            </a:extLst>
          </p:cNvPr>
          <p:cNvSpPr txBox="1"/>
          <p:nvPr/>
        </p:nvSpPr>
        <p:spPr>
          <a:xfrm>
            <a:off x="9245466" y="2571094"/>
            <a:ext cx="594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latin typeface="Candara" panose="020E0502030303020204" pitchFamily="34" charset="0"/>
              </a:rPr>
              <a:t>X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37129E4-6F73-4CB7-BAD2-C1153955E4C2}"/>
              </a:ext>
            </a:extLst>
          </p:cNvPr>
          <p:cNvSpPr txBox="1"/>
          <p:nvPr/>
        </p:nvSpPr>
        <p:spPr>
          <a:xfrm>
            <a:off x="11614675" y="2992068"/>
            <a:ext cx="8291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dirty="0">
                <a:latin typeface="Candara" panose="020E0502030303020204" pitchFamily="34" charset="0"/>
              </a:rPr>
              <a:t>X</a:t>
            </a:r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6321A178-1460-4C65-83A9-52BBE15B1E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9003876" y="4853108"/>
            <a:ext cx="855313" cy="734441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BAC7FD8A-9826-41F4-884F-78FC3D3F52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22790" y="4973265"/>
            <a:ext cx="352885" cy="352885"/>
          </a:xfrm>
          <a:prstGeom prst="rect">
            <a:avLst/>
          </a:prstGeom>
        </p:spPr>
      </p:pic>
      <p:sp>
        <p:nvSpPr>
          <p:cNvPr id="44" name="Textfeld 43">
            <a:extLst>
              <a:ext uri="{FF2B5EF4-FFF2-40B4-BE49-F238E27FC236}">
                <a16:creationId xmlns:a16="http://schemas.microsoft.com/office/drawing/2014/main" id="{6FD3DB84-EF87-40A4-9919-8759651CCB4C}"/>
              </a:ext>
            </a:extLst>
          </p:cNvPr>
          <p:cNvSpPr txBox="1"/>
          <p:nvPr/>
        </p:nvSpPr>
        <p:spPr>
          <a:xfrm>
            <a:off x="9191103" y="4838679"/>
            <a:ext cx="8291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dirty="0">
                <a:latin typeface="Candara" panose="020E0502030303020204" pitchFamily="34" charset="0"/>
              </a:rPr>
              <a:t>X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2B4507E-CDAB-4897-80EB-3A758F3C3C57}"/>
              </a:ext>
            </a:extLst>
          </p:cNvPr>
          <p:cNvSpPr txBox="1"/>
          <p:nvPr/>
        </p:nvSpPr>
        <p:spPr>
          <a:xfrm>
            <a:off x="124602" y="2834399"/>
            <a:ext cx="1080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Without</a:t>
            </a:r>
            <a:r>
              <a:rPr lang="de-DE" dirty="0"/>
              <a:t> RDM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FB755E47-E1AD-49C8-A68B-446573BA5255}"/>
              </a:ext>
            </a:extLst>
          </p:cNvPr>
          <p:cNvSpPr txBox="1"/>
          <p:nvPr/>
        </p:nvSpPr>
        <p:spPr>
          <a:xfrm>
            <a:off x="136527" y="4897162"/>
            <a:ext cx="1080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With</a:t>
            </a:r>
            <a:r>
              <a:rPr lang="de-DE" dirty="0"/>
              <a:t> RDM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4394009-85F6-42F8-B2B5-6876E41877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5994" y="1297167"/>
            <a:ext cx="11415261" cy="5347924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13BCF4E9-0AE9-47E4-AFEE-EBFD5DC88BA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9311" y="40282"/>
            <a:ext cx="8289351" cy="709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5" grpId="0"/>
      <p:bldP spid="5" grpId="0"/>
      <p:bldP spid="35" grpId="0"/>
      <p:bldP spid="44" grpId="0"/>
      <p:bldP spid="1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1FEDC5-19C3-4A73-9337-AEA3C6F47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composition of </a:t>
            </a:r>
            <a:r>
              <a:rPr lang="de-DE" dirty="0"/>
              <a:t>an </a:t>
            </a:r>
            <a:r>
              <a:rPr lang="en-US" dirty="0"/>
              <a:t>“IC - Experiment”</a:t>
            </a:r>
            <a:endParaRPr lang="de-DE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49CEE206-E3A3-47ED-A558-EEB31BB459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171" y="1170211"/>
            <a:ext cx="2867025" cy="1971675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CE52003-5AA0-4E88-B767-407EF10A4D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18C7C14-0AC6-49A9-9EE7-65C34D1DC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6345" y="3040827"/>
            <a:ext cx="1224136" cy="122413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6E3A5DA-B444-44D3-B3D4-47744FF63E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30386" y="4193655"/>
            <a:ext cx="1462887" cy="146288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3826864-E0EE-4C8D-880F-6A81993293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37118" y="5656542"/>
            <a:ext cx="1224136" cy="1224136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50FBBD8-1D72-42ED-86DC-F3DA54431B37}"/>
              </a:ext>
            </a:extLst>
          </p:cNvPr>
          <p:cNvSpPr txBox="1"/>
          <p:nvPr/>
        </p:nvSpPr>
        <p:spPr>
          <a:xfrm>
            <a:off x="2060481" y="3313314"/>
            <a:ext cx="9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report</a:t>
            </a:r>
            <a:endParaRPr lang="de-DE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31E58E6-6C05-44CD-9C32-2CAE5A37090B}"/>
              </a:ext>
            </a:extLst>
          </p:cNvPr>
          <p:cNvSpPr txBox="1"/>
          <p:nvPr/>
        </p:nvSpPr>
        <p:spPr>
          <a:xfrm>
            <a:off x="2683103" y="4601934"/>
            <a:ext cx="911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raw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B031337-6DB0-4AB3-AAFD-9BFD3AC04465}"/>
              </a:ext>
            </a:extLst>
          </p:cNvPr>
          <p:cNvSpPr txBox="1"/>
          <p:nvPr/>
        </p:nvSpPr>
        <p:spPr>
          <a:xfrm>
            <a:off x="2936204" y="593809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metadata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6B332EC-B623-4002-A2FE-8352FEF1C4FA}"/>
              </a:ext>
            </a:extLst>
          </p:cNvPr>
          <p:cNvSpPr txBox="1"/>
          <p:nvPr/>
        </p:nvSpPr>
        <p:spPr>
          <a:xfrm>
            <a:off x="3278731" y="319123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Information about the labeled peaks, areas, </a:t>
            </a:r>
          </a:p>
          <a:p>
            <a:r>
              <a:rPr lang="en-US" dirty="0"/>
              <a:t>retention times and the audit trail (device specific and time stamped metadata)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BB1A3E5C-8813-4060-B22C-C3BB21FFF79F}"/>
              </a:ext>
            </a:extLst>
          </p:cNvPr>
          <p:cNvSpPr txBox="1"/>
          <p:nvPr/>
        </p:nvSpPr>
        <p:spPr>
          <a:xfrm>
            <a:off x="4196343" y="4307286"/>
            <a:ext cx="5920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Information about the measured conductivity over the measurement time, the used detector channel and some device metadata (more detailed in the report)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344A76C1-B8E4-4BD7-8B4C-A978B5FB3B2D}"/>
              </a:ext>
            </a:extLst>
          </p:cNvPr>
          <p:cNvSpPr txBox="1"/>
          <p:nvPr/>
        </p:nvSpPr>
        <p:spPr>
          <a:xfrm>
            <a:off x="4783669" y="564558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Metadata from the sample preparation, device setup, methodology, data processing method, quality assurance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FF686E9-7271-4EF3-9A90-59D6E621D9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8882" y="1014906"/>
            <a:ext cx="4084723" cy="28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911AD5-6703-443F-8971-A76AF7E7E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New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 </a:t>
            </a:r>
            <a:r>
              <a:rPr lang="de-DE" dirty="0" err="1"/>
              <a:t>supported</a:t>
            </a:r>
            <a:r>
              <a:rPr lang="de-DE" dirty="0"/>
              <a:t> </a:t>
            </a:r>
            <a:r>
              <a:rPr lang="de-DE" dirty="0" err="1"/>
              <a:t>workflow</a:t>
            </a:r>
            <a:endParaRPr lang="de-DE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691A7CC-5ACA-4D26-908D-50B1757E8B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203" y="954187"/>
            <a:ext cx="6509798" cy="9207185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8F3131E-72A7-46FA-A875-3EA64A7F65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91F383-2708-4F37-92DA-2E3FF4791404}" type="slidenum">
              <a:rPr lang="de-DE" altLang="de-DE" sz="1200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de-DE" altLang="de-DE" sz="1600" dirty="0">
              <a:solidFill>
                <a:schemeClr val="bg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2537A25-575A-4489-A466-7B120308192C}"/>
              </a:ext>
            </a:extLst>
          </p:cNvPr>
          <p:cNvSpPr txBox="1"/>
          <p:nvPr/>
        </p:nvSpPr>
        <p:spPr>
          <a:xfrm>
            <a:off x="7020867" y="1314227"/>
            <a:ext cx="2088232" cy="646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C9E4EA"/>
                </a:solidFill>
                <a:sym typeface="Wingdings" panose="05000000000000000000" pitchFamily="2" charset="2"/>
              </a:rPr>
              <a:t> </a:t>
            </a:r>
            <a:r>
              <a:rPr lang="de-DE" dirty="0" err="1">
                <a:solidFill>
                  <a:srgbClr val="C9E4EA"/>
                </a:solidFill>
                <a:sym typeface="Wingdings" panose="05000000000000000000" pitchFamily="2" charset="2"/>
              </a:rPr>
              <a:t>Already</a:t>
            </a:r>
            <a:r>
              <a:rPr lang="de-DE" dirty="0">
                <a:solidFill>
                  <a:srgbClr val="C9E4EA"/>
                </a:solidFill>
                <a:sym typeface="Wingdings" panose="05000000000000000000" pitchFamily="2" charset="2"/>
              </a:rPr>
              <a:t> </a:t>
            </a:r>
            <a:r>
              <a:rPr lang="de-DE" dirty="0" err="1">
                <a:solidFill>
                  <a:srgbClr val="C9E4EA"/>
                </a:solidFill>
                <a:sym typeface="Wingdings" panose="05000000000000000000" pitchFamily="2" charset="2"/>
              </a:rPr>
              <a:t>realised</a:t>
            </a:r>
            <a:endParaRPr lang="de-DE" dirty="0">
              <a:solidFill>
                <a:srgbClr val="C9E4EA"/>
              </a:solidFill>
              <a:sym typeface="Wingdings" panose="05000000000000000000" pitchFamily="2" charset="2"/>
            </a:endParaRPr>
          </a:p>
          <a:p>
            <a:r>
              <a:rPr lang="de-DE" dirty="0">
                <a:solidFill>
                  <a:srgbClr val="F6E5BE"/>
                </a:solidFill>
                <a:sym typeface="Wingdings" panose="05000000000000000000" pitchFamily="2" charset="2"/>
              </a:rPr>
              <a:t> In </a:t>
            </a:r>
            <a:r>
              <a:rPr lang="de-DE" dirty="0" err="1">
                <a:solidFill>
                  <a:srgbClr val="F6E5BE"/>
                </a:solidFill>
                <a:sym typeface="Wingdings" panose="05000000000000000000" pitchFamily="2" charset="2"/>
              </a:rPr>
              <a:t>development</a:t>
            </a:r>
            <a:endParaRPr lang="de-DE" dirty="0">
              <a:solidFill>
                <a:srgbClr val="F6E5BE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8238703-AED9-4F60-BCEF-7E2988E7CBB0}"/>
              </a:ext>
            </a:extLst>
          </p:cNvPr>
          <p:cNvSpPr txBox="1"/>
          <p:nvPr/>
        </p:nvSpPr>
        <p:spPr>
          <a:xfrm>
            <a:off x="789975" y="2970411"/>
            <a:ext cx="1143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Device </a:t>
            </a:r>
            <a:r>
              <a:rPr lang="de-DE" dirty="0" err="1"/>
              <a:t>software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276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Master_Greif">
  <a:themeElements>
    <a:clrScheme name="INP_Farbpalette">
      <a:dk1>
        <a:srgbClr val="000000"/>
      </a:dk1>
      <a:lt1>
        <a:sysClr val="window" lastClr="FFFFFF"/>
      </a:lt1>
      <a:dk2>
        <a:srgbClr val="002658"/>
      </a:dk2>
      <a:lt2>
        <a:srgbClr val="F2F2F2"/>
      </a:lt2>
      <a:accent1>
        <a:srgbClr val="002658"/>
      </a:accent1>
      <a:accent2>
        <a:srgbClr val="E6007E"/>
      </a:accent2>
      <a:accent3>
        <a:srgbClr val="009FE3"/>
      </a:accent3>
      <a:accent4>
        <a:srgbClr val="48AF7A"/>
      </a:accent4>
      <a:accent5>
        <a:srgbClr val="8064A2"/>
      </a:accent5>
      <a:accent6>
        <a:srgbClr val="FEB2FF"/>
      </a:accent6>
      <a:hlink>
        <a:srgbClr val="0000FF"/>
      </a:hlink>
      <a:folHlink>
        <a:srgbClr val="800080"/>
      </a:folHlink>
    </a:clrScheme>
    <a:fontScheme name="1_Master_Grei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aster_Grei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_Grei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_Grei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_Grei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_Grei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_Grei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_Grei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_Grei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_Grei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_Grei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_Grei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_Grei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NP-allgemein_Deu_2023_16zu9.pptx" id="{DBF87B96-33FD-4151-9EA9-E90B7B8A0C19}" vid="{D1657DD1-B729-4588-B6F7-A31DC4AD01A8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16x9-de-INP_allg</Template>
  <TotalTime>0</TotalTime>
  <Words>505</Words>
  <Application>Microsoft Office PowerPoint</Application>
  <PresentationFormat>Benutzerdefiniert</PresentationFormat>
  <Paragraphs>92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Candara</vt:lpstr>
      <vt:lpstr>Helvetica</vt:lpstr>
      <vt:lpstr>Wingdings</vt:lpstr>
      <vt:lpstr>1_Master_Greif</vt:lpstr>
      <vt:lpstr>Design of metadata schemas for ion chromatography in applied plasma sciences</vt:lpstr>
      <vt:lpstr>Motivation</vt:lpstr>
      <vt:lpstr>What is ion chromatography (IC) </vt:lpstr>
      <vt:lpstr>Challenges in IC</vt:lpstr>
      <vt:lpstr>Schema creation workflow</vt:lpstr>
      <vt:lpstr>The designed metadata schemas</vt:lpstr>
      <vt:lpstr>The IC metadata schema</vt:lpstr>
      <vt:lpstr>Data composition of an “IC - Experiment”</vt:lpstr>
      <vt:lpstr>New data management supported workflow</vt:lpstr>
      <vt:lpstr>Outlook and current research</vt:lpstr>
      <vt:lpstr>Example use-case</vt:lpstr>
      <vt:lpstr>PowerPoint-Präsentation</vt:lpstr>
    </vt:vector>
  </TitlesOfParts>
  <Company>INP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of metadata schemas for ion chromatography in applied plasma sciences</dc:title>
  <dc:creator>Wagner, Robert</dc:creator>
  <cp:lastModifiedBy>Wagner, Robert</cp:lastModifiedBy>
  <cp:revision>68</cp:revision>
  <dcterms:created xsi:type="dcterms:W3CDTF">2023-09-13T09:22:19Z</dcterms:created>
  <dcterms:modified xsi:type="dcterms:W3CDTF">2023-11-07T08:21:19Z</dcterms:modified>
</cp:coreProperties>
</file>