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y="5143500" cx="9144000"/>
  <p:notesSz cx="6858000" cy="9144000"/>
  <p:embeddedFontLst>
    <p:embeddedFont>
      <p:font typeface="Spectral"/>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Spectral-bold.fntdata"/><Relationship Id="rId10" Type="http://schemas.openxmlformats.org/officeDocument/2006/relationships/slide" Target="slides/slide5.xml"/><Relationship Id="rId32" Type="http://schemas.openxmlformats.org/officeDocument/2006/relationships/font" Target="fonts/Spectral-regular.fntdata"/><Relationship Id="rId13" Type="http://schemas.openxmlformats.org/officeDocument/2006/relationships/slide" Target="slides/slide8.xml"/><Relationship Id="rId35" Type="http://schemas.openxmlformats.org/officeDocument/2006/relationships/font" Target="fonts/Spectral-boldItalic.fntdata"/><Relationship Id="rId12" Type="http://schemas.openxmlformats.org/officeDocument/2006/relationships/slide" Target="slides/slide7.xml"/><Relationship Id="rId34" Type="http://schemas.openxmlformats.org/officeDocument/2006/relationships/font" Target="fonts/Spectral-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Vou dar um bom dia passarinhadores e vou me apresentar dizendo meu nome e apelido, e citar que sou um pesquisador de iniciação científica no Instituto de Física da USP na temática de física atmosférica. Faço um agradecimento ao Alexandre que foi essencial para a formulação dessa apresentação</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Logo a seguir vou enunciar que pretendo no seminário falar tanto sobre sobre as principais classificações de nuvens que observamos no céu quanto também falar sobre as nuvens em si e quem elas são e onde elas vivem.</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ab23e3e3c_0_2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ab23e3e3c_0_2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Agora se as nuvens são gotículas de água, porque elas precisam de um tamanho grande para cair? O motivo disso tem a ver com os ventos interiores dentro da nuvem, que possuem uma turbulência grande. As gotas pequenas são mais afetadas por essa turbulência do que as gotas grandes devido a massa delas. As gotas grandes por serem mais pesadas podem vencer essa turbulência e caem. Nesse sentido, a chuva é a nuvem caindo.</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ab23e3e3c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3ab23e3e3c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Vimos então que a formação das nuvens possui uma íntima conexão com diversas variáveis, agora é hora de tentar classificar elas e explanar algumas características.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solidFill>
                  <a:schemeClr val="dk1"/>
                </a:solidFill>
              </a:rPr>
              <a:t>A nomenclatura atual foi proposta no século 19 pelo inglês Luke Howard e farei a ilustração e descrição dos mais importantes.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3ab23e3e3c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3ab23e3e3c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nuvens Cirrus parecem </a:t>
            </a:r>
            <a:r>
              <a:rPr lang="en"/>
              <a:t>fiapos</a:t>
            </a:r>
            <a:r>
              <a:rPr lang="en"/>
              <a:t> no céu e se caracterizam visualmente por serem finas, como se estivessem sendo levadas pelo vento. Elas são formadas totalmente por gelo e grande parte delas não pode ser visto a olho nu.</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ab23e3e3c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ab23e3e3c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nuvens Stratus são camadas espessas e contínuas de nuvens, mas sem serem muito profundas. Elas podem produzir chuva devido a possuírem água e gelo em sua composição</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ab23e3e3c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ab23e3e3c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nuvens Cumulus são pequenos montes de nuvens e contém somente água. Elas são especialmente comuns na Amazônia e as vezes também são chamadas de “Cumulus de bom tempo”.</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ab23e3e3c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ab23e3e3c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nuvens do tipo Cumulunimbus são nuvens profundas com espessuras de até 18km e que podem produzir chuva intensa, granizo e raios. Os aviões costumam desviar delas devido aos ventos internos intensos.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ab23e3e3c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3ab23e3e3c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Agora que conseguimos classificar as nuvens pela forma, vem a pergunta: porque as vezes elas são brancas e outras vezes são cinzas mesmo com o sol forte?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ab23e3e3c_0_2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ab23e3e3c_0_2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 branco que enxergamos das nuvens é o resultado da luz solar que chega até nós, porém no interior das nuvens, essa luz é refletida e absorvida internamente muitas vezes, e esse tanto depende da espessura e densidade das nuvens.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Curiosamente, ao ver as nuvens de cima elas sempre serão brancas, justamente devido a reflexão.</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ab23e3e3c_0_1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3ab23e3e3c_0_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Aqui vou mostrar um exemplo de como as nuvens podem ter um comportamento distinto em relação a luz.</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3ab23e3e3c_0_2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3ab23e3e3c_0_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 fato das nuvens refletirem e absorverem a luz solar e cobrirem uma parte substancial de nossa atmosfera faz com que elas sejam fundamentais para a descrição do clima terrestre.</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3ab23e3e3c_0_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3ab23e3e3c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Vou iniciar a apresentação fazendo a pergunta retórica do que é uma nuvem assim como pedir para refletir rapidamente sobre.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Vou então emendar algumas possíveis respostas: é um algodão flutuante? É fumaça? É água evaporada?</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3ab23e3e3c_0_1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3ab23e3e3c_0_1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Especificamente, em média elas cobrem 67% da superfície do planeta, e refletem o equivalente a metade do que a Terra reflete de luz solar para o espaço. Adicionalmente, as nuvens </a:t>
            </a:r>
            <a:r>
              <a:rPr lang="en"/>
              <a:t>desempenham</a:t>
            </a:r>
            <a:r>
              <a:rPr lang="en"/>
              <a:t> um papel absolutamente fundamental para a reciclagem da água no planeta.</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Em outras palavras, de todos os agentes, as nuvens são os principais agentes climáticos para regular a temperatura do planeta Terra.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3ab23e3e3c_0_2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3ab23e3e3c_0_2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Sendo assim, qualquer alteração na composição ou circulação sobre as nuvens possui um potencial de originar mudanças climáticas em diversas escalas. E já o fazemos por via da emissão de poluentes tanto urbano-industriais quanto pelos originários do desmatamento, os quais formam núcleos de </a:t>
            </a:r>
            <a:r>
              <a:rPr lang="en"/>
              <a:t>condensação de nuvens.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3ab23e3e3c_0_3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3ab23e3e3c_0_3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Uma coisa que eu não disse, é que o tamanho médio das gotículas tem dependência na composição do núcleo de condensação. Existem indicativos sólidos de que alguns poluentes urbanos grudam nestes núcleos e fazem a tensão superficial de água diminuir, fazendo com que os tamanhos médios das gotículas sejam menores. Isso pode ser um fator que dificulta a incidência de chuvas em regiões urbanizadas.</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3ab23e3e3c_0_3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3ab23e3e3c_0_3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Adicionalmente, o desmatamento joga um monte de núcleo de </a:t>
            </a:r>
            <a:r>
              <a:rPr lang="en"/>
              <a:t>condensação</a:t>
            </a:r>
            <a:r>
              <a:rPr lang="en"/>
              <a:t> na nuvem, e isso pode influenciar no regime de chuvas fazendo com que elas incidam em regiões diferentes do que seria o usual ao depender da circulação do ar atmosférico.</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3ab23e3e3c_0_2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3ab23e3e3c_0_2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Por causa desse último motivo por exemplo, diversos especialistas por exemplo atribuem a crise hídrica em São Paulo como sendo resultado em alguma medida do desmatamento da Amazônia. A motivação é que as chuvas que incidem aqui dependem diretamente da circulação do ar e umidade que originam na Amazônia e passa rente aos Andes. O desmatamento nesse sentido faria com que as chuvas </a:t>
            </a:r>
            <a:r>
              <a:rPr lang="en"/>
              <a:t>começassem</a:t>
            </a:r>
            <a:r>
              <a:rPr lang="en"/>
              <a:t> antes, em direção ao interior de São Paulo e Mato Grosso do Sul.</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3ab23e3e3c_0_3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3ab23e3e3c_0_3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 bem, eu gostaria de encerrar minha apresentação aqui. Gostaria de agradecer ao Guto e ao Alexandre e obrigado pela atenção!</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4f4871440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4f4871440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3ab23e3e3c_0_2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3ab23e3e3c_0_2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Vou começar então respondendo o que não é uma nuvem.</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Nuvem não é um vapor, nem névoa e nem fumaça - os quais na verdade são aerossóis. Aerossóis fazem parte da atmosfera e podem ter uma origem natural como por exemplo devido a poeira assim como também podem ter uma origem antropogênica, como por exemplo devido a poluição e desmatamento.</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3ab23e3e3c_0_2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3ab23e3e3c_0_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Ao invés disso, nuvens são gotículas de águas que se formam em torno das partículas dos aerossóis, que funcionam como se fossem sementes de nuvens. Essas semesnte também são chamadas de Núcleos de Condensação.</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3ab23e3e3c_0_3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3ab23e3e3c_0_3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Os principais núcleos de condensação são ilustradas nessa figura. Eles são partículas com origem na poeira, nas cinzas vulcânicas, no spray marinho, na fumaça de queimadas, nos com origem biológica e nos aerossóis orgânicos emitidos pela floresta.</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3ab23e3e3c_0_2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3ab23e3e3c_0_2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nuvem se forma com a umidade no ar, que é várias moléculas de vapor </a:t>
            </a:r>
            <a:r>
              <a:rPr lang="en"/>
              <a:t>d'água</a:t>
            </a:r>
            <a:r>
              <a:rPr lang="en"/>
              <a:t> vagando pelo ar. Quando elas encontram os núcleos de </a:t>
            </a:r>
            <a:r>
              <a:rPr lang="en"/>
              <a:t>condensação</a:t>
            </a:r>
            <a:r>
              <a:rPr lang="en"/>
              <a:t>, as moléculas de água grudam nela e </a:t>
            </a:r>
            <a:r>
              <a:rPr lang="en"/>
              <a:t>condensam</a:t>
            </a:r>
            <a:r>
              <a:rPr lang="en"/>
              <a:t>, virando gotas de água suspensas na atmosfera.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3ab23e3e3c_0_2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3ab23e3e3c_0_2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Quando essas gotas ficam grandes o suficiente, elas passam a cair formando chuva. É um fato curioso isso, pois ao contrário do popularmente imaginado, não é a nuvem derretendo que faz chover, mas sim o tamanho médio das gotas dentro da nuvem.</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3ab23e3e3c_0_2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3ab23e3e3c_0_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Existe um conhecimento popular de que incêndio e fogueira atraem chuvas e nuvens, e isso possui algum fundamento físico, pois você está inserindo núcleos de condensação e umidade na atmosfera. Se houver umidade o suficiente, o resultado será a criação de nuvens. Inclusive, existem métodos para fazer chuvas artificiais localizadas soltando aerossóis na atmosfera através de aviões.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ab23e3e3c_0_2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3ab23e3e3c_0_2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anedota anterior também é útil para descrever o nascimento das nuvens. A ar úmido próximo ao solo sobe devido ao aquecimento da superfície devido ao calor, e a diferença de pressão devido a altitude faz com que esse ar expanda. Eventualmente o vapor se condensa nos núcleos de condesação e a nuvem é formada.</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Font typeface="Spectral"/>
              <a:buNone/>
              <a:defRPr sz="2800">
                <a:solidFill>
                  <a:schemeClr val="dk1"/>
                </a:solidFill>
                <a:latin typeface="Spectral"/>
                <a:ea typeface="Spectral"/>
                <a:cs typeface="Spectral"/>
                <a:sym typeface="Spectra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Spectral"/>
              <a:buChar char="●"/>
              <a:defRPr sz="1800">
                <a:solidFill>
                  <a:schemeClr val="dk2"/>
                </a:solidFill>
                <a:latin typeface="Spectral"/>
                <a:ea typeface="Spectral"/>
                <a:cs typeface="Spectral"/>
                <a:sym typeface="Spectral"/>
              </a:defRPr>
            </a:lvl1pPr>
            <a:lvl2pPr indent="-317500" lvl="1" marL="914400">
              <a:lnSpc>
                <a:spcPct val="115000"/>
              </a:lnSpc>
              <a:spcBef>
                <a:spcPts val="1600"/>
              </a:spcBef>
              <a:spcAft>
                <a:spcPts val="0"/>
              </a:spcAft>
              <a:buClr>
                <a:schemeClr val="dk2"/>
              </a:buClr>
              <a:buSzPts val="1400"/>
              <a:buFont typeface="Spectral"/>
              <a:buChar char="○"/>
              <a:defRPr>
                <a:solidFill>
                  <a:schemeClr val="dk2"/>
                </a:solidFill>
                <a:latin typeface="Spectral"/>
                <a:ea typeface="Spectral"/>
                <a:cs typeface="Spectral"/>
                <a:sym typeface="Spectral"/>
              </a:defRPr>
            </a:lvl2pPr>
            <a:lvl3pPr indent="-317500" lvl="2" marL="1371600">
              <a:lnSpc>
                <a:spcPct val="115000"/>
              </a:lnSpc>
              <a:spcBef>
                <a:spcPts val="1600"/>
              </a:spcBef>
              <a:spcAft>
                <a:spcPts val="0"/>
              </a:spcAft>
              <a:buClr>
                <a:schemeClr val="dk2"/>
              </a:buClr>
              <a:buSzPts val="1400"/>
              <a:buFont typeface="Spectral"/>
              <a:buChar char="■"/>
              <a:defRPr>
                <a:solidFill>
                  <a:schemeClr val="dk2"/>
                </a:solidFill>
                <a:latin typeface="Spectral"/>
                <a:ea typeface="Spectral"/>
                <a:cs typeface="Spectral"/>
                <a:sym typeface="Spectral"/>
              </a:defRPr>
            </a:lvl3pPr>
            <a:lvl4pPr indent="-317500" lvl="3" marL="1828800">
              <a:lnSpc>
                <a:spcPct val="115000"/>
              </a:lnSpc>
              <a:spcBef>
                <a:spcPts val="1600"/>
              </a:spcBef>
              <a:spcAft>
                <a:spcPts val="0"/>
              </a:spcAft>
              <a:buClr>
                <a:schemeClr val="dk2"/>
              </a:buClr>
              <a:buSzPts val="1400"/>
              <a:buFont typeface="Spectral"/>
              <a:buChar char="●"/>
              <a:defRPr>
                <a:solidFill>
                  <a:schemeClr val="dk2"/>
                </a:solidFill>
                <a:latin typeface="Spectral"/>
                <a:ea typeface="Spectral"/>
                <a:cs typeface="Spectral"/>
                <a:sym typeface="Spectral"/>
              </a:defRPr>
            </a:lvl4pPr>
            <a:lvl5pPr indent="-317500" lvl="4" marL="2286000">
              <a:lnSpc>
                <a:spcPct val="115000"/>
              </a:lnSpc>
              <a:spcBef>
                <a:spcPts val="1600"/>
              </a:spcBef>
              <a:spcAft>
                <a:spcPts val="0"/>
              </a:spcAft>
              <a:buClr>
                <a:schemeClr val="dk2"/>
              </a:buClr>
              <a:buSzPts val="1400"/>
              <a:buFont typeface="Spectral"/>
              <a:buChar char="○"/>
              <a:defRPr>
                <a:solidFill>
                  <a:schemeClr val="dk2"/>
                </a:solidFill>
                <a:latin typeface="Spectral"/>
                <a:ea typeface="Spectral"/>
                <a:cs typeface="Spectral"/>
                <a:sym typeface="Spectral"/>
              </a:defRPr>
            </a:lvl5pPr>
            <a:lvl6pPr indent="-317500" lvl="5" marL="2743200">
              <a:lnSpc>
                <a:spcPct val="115000"/>
              </a:lnSpc>
              <a:spcBef>
                <a:spcPts val="1600"/>
              </a:spcBef>
              <a:spcAft>
                <a:spcPts val="0"/>
              </a:spcAft>
              <a:buClr>
                <a:schemeClr val="dk2"/>
              </a:buClr>
              <a:buSzPts val="1400"/>
              <a:buFont typeface="Spectral"/>
              <a:buChar char="■"/>
              <a:defRPr>
                <a:solidFill>
                  <a:schemeClr val="dk2"/>
                </a:solidFill>
                <a:latin typeface="Spectral"/>
                <a:ea typeface="Spectral"/>
                <a:cs typeface="Spectral"/>
                <a:sym typeface="Spectral"/>
              </a:defRPr>
            </a:lvl6pPr>
            <a:lvl7pPr indent="-317500" lvl="6" marL="3200400">
              <a:lnSpc>
                <a:spcPct val="115000"/>
              </a:lnSpc>
              <a:spcBef>
                <a:spcPts val="1600"/>
              </a:spcBef>
              <a:spcAft>
                <a:spcPts val="0"/>
              </a:spcAft>
              <a:buClr>
                <a:schemeClr val="dk2"/>
              </a:buClr>
              <a:buSzPts val="1400"/>
              <a:buFont typeface="Spectral"/>
              <a:buChar char="●"/>
              <a:defRPr>
                <a:solidFill>
                  <a:schemeClr val="dk2"/>
                </a:solidFill>
                <a:latin typeface="Spectral"/>
                <a:ea typeface="Spectral"/>
                <a:cs typeface="Spectral"/>
                <a:sym typeface="Spectral"/>
              </a:defRPr>
            </a:lvl7pPr>
            <a:lvl8pPr indent="-317500" lvl="7" marL="3657600">
              <a:lnSpc>
                <a:spcPct val="115000"/>
              </a:lnSpc>
              <a:spcBef>
                <a:spcPts val="1600"/>
              </a:spcBef>
              <a:spcAft>
                <a:spcPts val="0"/>
              </a:spcAft>
              <a:buClr>
                <a:schemeClr val="dk2"/>
              </a:buClr>
              <a:buSzPts val="1400"/>
              <a:buFont typeface="Spectral"/>
              <a:buChar char="○"/>
              <a:defRPr>
                <a:solidFill>
                  <a:schemeClr val="dk2"/>
                </a:solidFill>
                <a:latin typeface="Spectral"/>
                <a:ea typeface="Spectral"/>
                <a:cs typeface="Spectral"/>
                <a:sym typeface="Spectral"/>
              </a:defRPr>
            </a:lvl8pPr>
            <a:lvl9pPr indent="-317500" lvl="8" marL="4114800">
              <a:lnSpc>
                <a:spcPct val="115000"/>
              </a:lnSpc>
              <a:spcBef>
                <a:spcPts val="1600"/>
              </a:spcBef>
              <a:spcAft>
                <a:spcPts val="1600"/>
              </a:spcAft>
              <a:buClr>
                <a:schemeClr val="dk2"/>
              </a:buClr>
              <a:buSzPts val="1400"/>
              <a:buFont typeface="Spectral"/>
              <a:buChar char="■"/>
              <a:defRPr>
                <a:solidFill>
                  <a:schemeClr val="dk2"/>
                </a:solidFill>
                <a:latin typeface="Spectral"/>
                <a:ea typeface="Spectral"/>
                <a:cs typeface="Spectral"/>
                <a:sym typeface="Spectral"/>
              </a:defRPr>
            </a:lvl9pPr>
          </a:lstStyle>
          <a:p/>
        </p:txBody>
      </p:sp>
      <p:sp>
        <p:nvSpPr>
          <p:cNvPr id="8" name="Google Shape;8;p1"/>
          <p:cNvSpPr txBox="1"/>
          <p:nvPr>
            <p:ph idx="12" type="sldNum"/>
          </p:nvPr>
        </p:nvSpPr>
        <p:spPr>
          <a:xfrm>
            <a:off x="8595308" y="-8"/>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3.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8.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7.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0.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7.jpg"/><Relationship Id="rId4" Type="http://schemas.openxmlformats.org/officeDocument/2006/relationships/hyperlink" Target="http://fap.if.usp.br/~danlessa/"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hyperlink" Target="http://drive.google.com/file/d/1uBTUjIjgVDeFn8kFwW1ucBiuTQqERKAVaQ/view" TargetMode="External"/><Relationship Id="rId4" Type="http://schemas.openxmlformats.org/officeDocument/2006/relationships/image" Target="../media/image1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9.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highlight>
                  <a:srgbClr val="38761D"/>
                </a:highlight>
              </a:rPr>
              <a:t>Vida, reprodução e morte das nuvens</a:t>
            </a:r>
            <a:endParaRPr>
              <a:highlight>
                <a:srgbClr val="38761D"/>
              </a:highlight>
              <a:latin typeface="Spectral"/>
              <a:ea typeface="Spectral"/>
              <a:cs typeface="Spectral"/>
              <a:sym typeface="Spectral"/>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434343"/>
                </a:solidFill>
                <a:highlight>
                  <a:srgbClr val="F1C232"/>
                </a:highlight>
                <a:latin typeface="Spectral"/>
                <a:ea typeface="Spectral"/>
                <a:cs typeface="Spectral"/>
                <a:sym typeface="Spectral"/>
              </a:rPr>
              <a:t>Danilo Lessa Bernardineli</a:t>
            </a:r>
            <a:endParaRPr>
              <a:solidFill>
                <a:srgbClr val="434343"/>
              </a:solidFill>
              <a:highlight>
                <a:srgbClr val="F1C232"/>
              </a:highlight>
              <a:latin typeface="Spectral"/>
              <a:ea typeface="Spectral"/>
              <a:cs typeface="Spectral"/>
              <a:sym typeface="Spectral"/>
            </a:endParaRPr>
          </a:p>
          <a:p>
            <a:pPr indent="0" lvl="0" marL="0" rtl="0" algn="ctr">
              <a:spcBef>
                <a:spcPts val="0"/>
              </a:spcBef>
              <a:spcAft>
                <a:spcPts val="0"/>
              </a:spcAft>
              <a:buNone/>
            </a:pPr>
            <a:r>
              <a:rPr lang="en">
                <a:solidFill>
                  <a:srgbClr val="434343"/>
                </a:solidFill>
                <a:highlight>
                  <a:srgbClr val="F1C232"/>
                </a:highlight>
                <a:latin typeface="Spectral"/>
                <a:ea typeface="Spectral"/>
                <a:cs typeface="Spectral"/>
                <a:sym typeface="Spectral"/>
              </a:rPr>
              <a:t>http://fap.if.usp.br/~danlessa/</a:t>
            </a:r>
            <a:endParaRPr>
              <a:solidFill>
                <a:srgbClr val="434343"/>
              </a:solidFill>
              <a:highlight>
                <a:srgbClr val="F1C232"/>
              </a:highlight>
              <a:latin typeface="Spectral"/>
              <a:ea typeface="Spectral"/>
              <a:cs typeface="Spectral"/>
              <a:sym typeface="Spectral"/>
            </a:endParaRPr>
          </a:p>
        </p:txBody>
      </p:sp>
      <p:sp>
        <p:nvSpPr>
          <p:cNvPr id="56" name="Google Shape;56;p13"/>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9" name="Shape 109"/>
        <p:cNvGrpSpPr/>
        <p:nvPr/>
      </p:nvGrpSpPr>
      <p:grpSpPr>
        <a:xfrm>
          <a:off x="0" y="0"/>
          <a:ext cx="0" cy="0"/>
          <a:chOff x="0" y="0"/>
          <a:chExt cx="0" cy="0"/>
        </a:xfrm>
      </p:grpSpPr>
      <p:sp>
        <p:nvSpPr>
          <p:cNvPr id="110" name="Google Shape;110;p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rPr>
              <a:t>Porque as nuvens não caem?</a:t>
            </a:r>
            <a:endParaRPr>
              <a:solidFill>
                <a:srgbClr val="FFFFFF"/>
              </a:solidFill>
            </a:endParaRPr>
          </a:p>
        </p:txBody>
      </p:sp>
      <p:sp>
        <p:nvSpPr>
          <p:cNvPr id="111" name="Google Shape;111;p22"/>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5" name="Shape 115"/>
        <p:cNvGrpSpPr/>
        <p:nvPr/>
      </p:nvGrpSpPr>
      <p:grpSpPr>
        <a:xfrm>
          <a:off x="0" y="0"/>
          <a:ext cx="0" cy="0"/>
          <a:chOff x="0" y="0"/>
          <a:chExt cx="0" cy="0"/>
        </a:xfrm>
      </p:grpSpPr>
      <p:sp>
        <p:nvSpPr>
          <p:cNvPr id="116" name="Google Shape;116;p23"/>
          <p:cNvSpPr txBox="1"/>
          <p:nvPr>
            <p:ph type="title"/>
          </p:nvPr>
        </p:nvSpPr>
        <p:spPr>
          <a:xfrm>
            <a:off x="311700" y="9022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Tipos de nuvens</a:t>
            </a:r>
            <a:endParaRPr/>
          </a:p>
        </p:txBody>
      </p:sp>
      <p:sp>
        <p:nvSpPr>
          <p:cNvPr id="117" name="Google Shape;117;p23"/>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1" name="Shape 121"/>
        <p:cNvGrpSpPr/>
        <p:nvPr/>
      </p:nvGrpSpPr>
      <p:grpSpPr>
        <a:xfrm>
          <a:off x="0" y="0"/>
          <a:ext cx="0" cy="0"/>
          <a:chOff x="0" y="0"/>
          <a:chExt cx="0" cy="0"/>
        </a:xfrm>
      </p:grpSpPr>
      <p:sp>
        <p:nvSpPr>
          <p:cNvPr id="122" name="Google Shape;122;p2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Cirrus</a:t>
            </a:r>
            <a:endParaRPr/>
          </a:p>
        </p:txBody>
      </p:sp>
      <p:sp>
        <p:nvSpPr>
          <p:cNvPr id="123" name="Google Shape;123;p24"/>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7" name="Shape 127"/>
        <p:cNvGrpSpPr/>
        <p:nvPr/>
      </p:nvGrpSpPr>
      <p:grpSpPr>
        <a:xfrm>
          <a:off x="0" y="0"/>
          <a:ext cx="0" cy="0"/>
          <a:chOff x="0" y="0"/>
          <a:chExt cx="0" cy="0"/>
        </a:xfrm>
      </p:grpSpPr>
      <p:sp>
        <p:nvSpPr>
          <p:cNvPr id="128" name="Google Shape;128;p2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Stratus</a:t>
            </a:r>
            <a:endParaRPr/>
          </a:p>
        </p:txBody>
      </p:sp>
      <p:sp>
        <p:nvSpPr>
          <p:cNvPr id="129" name="Google Shape;129;p25"/>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3" name="Shape 133"/>
        <p:cNvGrpSpPr/>
        <p:nvPr/>
      </p:nvGrpSpPr>
      <p:grpSpPr>
        <a:xfrm>
          <a:off x="0" y="0"/>
          <a:ext cx="0" cy="0"/>
          <a:chOff x="0" y="0"/>
          <a:chExt cx="0" cy="0"/>
        </a:xfrm>
      </p:grpSpPr>
      <p:sp>
        <p:nvSpPr>
          <p:cNvPr id="134" name="Google Shape;134;p2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Cumulus</a:t>
            </a:r>
            <a:endParaRPr/>
          </a:p>
        </p:txBody>
      </p:sp>
      <p:sp>
        <p:nvSpPr>
          <p:cNvPr id="135" name="Google Shape;135;p26"/>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9" name="Shape 139"/>
        <p:cNvGrpSpPr/>
        <p:nvPr/>
      </p:nvGrpSpPr>
      <p:grpSpPr>
        <a:xfrm>
          <a:off x="0" y="0"/>
          <a:ext cx="0" cy="0"/>
          <a:chOff x="0" y="0"/>
          <a:chExt cx="0" cy="0"/>
        </a:xfrm>
      </p:grpSpPr>
      <p:sp>
        <p:nvSpPr>
          <p:cNvPr id="140" name="Google Shape;140;p27"/>
          <p:cNvSpPr txBox="1"/>
          <p:nvPr>
            <p:ph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rPr>
              <a:t>Cumulunimbus</a:t>
            </a:r>
            <a:endParaRPr>
              <a:solidFill>
                <a:srgbClr val="FFFFFF"/>
              </a:solidFill>
            </a:endParaRPr>
          </a:p>
        </p:txBody>
      </p:sp>
      <p:sp>
        <p:nvSpPr>
          <p:cNvPr id="141" name="Google Shape;141;p27"/>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45" name="Shape 145"/>
        <p:cNvGrpSpPr/>
        <p:nvPr/>
      </p:nvGrpSpPr>
      <p:grpSpPr>
        <a:xfrm>
          <a:off x="0" y="0"/>
          <a:ext cx="0" cy="0"/>
          <a:chOff x="0" y="0"/>
          <a:chExt cx="0" cy="0"/>
        </a:xfrm>
      </p:grpSpPr>
      <p:sp>
        <p:nvSpPr>
          <p:cNvPr id="146" name="Google Shape;146;p2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Porque as nuvens são brancas?</a:t>
            </a:r>
            <a:endParaRPr/>
          </a:p>
        </p:txBody>
      </p:sp>
      <p:sp>
        <p:nvSpPr>
          <p:cNvPr id="147" name="Google Shape;147;p28"/>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1" name="Shape 151"/>
        <p:cNvGrpSpPr/>
        <p:nvPr/>
      </p:nvGrpSpPr>
      <p:grpSpPr>
        <a:xfrm>
          <a:off x="0" y="0"/>
          <a:ext cx="0" cy="0"/>
          <a:chOff x="0" y="0"/>
          <a:chExt cx="0" cy="0"/>
        </a:xfrm>
      </p:grpSpPr>
      <p:sp>
        <p:nvSpPr>
          <p:cNvPr id="152" name="Google Shape;152;p29"/>
          <p:cNvSpPr txBox="1"/>
          <p:nvPr>
            <p:ph type="title"/>
          </p:nvPr>
        </p:nvSpPr>
        <p:spPr>
          <a:xfrm>
            <a:off x="311700" y="64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 dança da luz dentro das nuvens</a:t>
            </a:r>
            <a:endParaRPr/>
          </a:p>
        </p:txBody>
      </p:sp>
      <p:sp>
        <p:nvSpPr>
          <p:cNvPr id="153" name="Google Shape;153;p29"/>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7" name="Shape 157"/>
        <p:cNvGrpSpPr/>
        <p:nvPr/>
      </p:nvGrpSpPr>
      <p:grpSpPr>
        <a:xfrm>
          <a:off x="0" y="0"/>
          <a:ext cx="0" cy="0"/>
          <a:chOff x="0" y="0"/>
          <a:chExt cx="0" cy="0"/>
        </a:xfrm>
      </p:grpSpPr>
      <p:sp>
        <p:nvSpPr>
          <p:cNvPr id="158" name="Google Shape;158;p30"/>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2" name="Shape 162"/>
        <p:cNvGrpSpPr/>
        <p:nvPr/>
      </p:nvGrpSpPr>
      <p:grpSpPr>
        <a:xfrm>
          <a:off x="0" y="0"/>
          <a:ext cx="0" cy="0"/>
          <a:chOff x="0" y="0"/>
          <a:chExt cx="0" cy="0"/>
        </a:xfrm>
      </p:grpSpPr>
      <p:sp>
        <p:nvSpPr>
          <p:cNvPr id="163" name="Google Shape;163;p3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highlight>
                  <a:srgbClr val="6FA8DC"/>
                </a:highlight>
              </a:rPr>
              <a:t>Nuvens são importantes para o clima</a:t>
            </a:r>
            <a:endParaRPr>
              <a:highlight>
                <a:srgbClr val="6FA8DC"/>
              </a:highlight>
            </a:endParaRPr>
          </a:p>
        </p:txBody>
      </p:sp>
      <p:sp>
        <p:nvSpPr>
          <p:cNvPr id="164" name="Google Shape;164;p31"/>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0" name="Shape 60"/>
        <p:cNvGrpSpPr/>
        <p:nvPr/>
      </p:nvGrpSpPr>
      <p:grpSpPr>
        <a:xfrm>
          <a:off x="0" y="0"/>
          <a:ext cx="0" cy="0"/>
          <a:chOff x="0" y="0"/>
          <a:chExt cx="0" cy="0"/>
        </a:xfrm>
      </p:grpSpPr>
      <p:sp>
        <p:nvSpPr>
          <p:cNvPr id="61" name="Google Shape;61;p1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highlight>
                  <a:srgbClr val="A4C2F4"/>
                </a:highlight>
              </a:rPr>
              <a:t>O que é uma nuvem???</a:t>
            </a:r>
            <a:endParaRPr>
              <a:highlight>
                <a:srgbClr val="A4C2F4"/>
              </a:highlight>
            </a:endParaRPr>
          </a:p>
        </p:txBody>
      </p:sp>
      <p:sp>
        <p:nvSpPr>
          <p:cNvPr id="62" name="Google Shape;62;p14"/>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8" name="Shape 168"/>
        <p:cNvGrpSpPr/>
        <p:nvPr/>
      </p:nvGrpSpPr>
      <p:grpSpPr>
        <a:xfrm>
          <a:off x="0" y="0"/>
          <a:ext cx="0" cy="0"/>
          <a:chOff x="0" y="0"/>
          <a:chExt cx="0" cy="0"/>
        </a:xfrm>
      </p:grpSpPr>
      <p:sp>
        <p:nvSpPr>
          <p:cNvPr id="169" name="Google Shape;169;p3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highlight>
                  <a:srgbClr val="CFE2F3"/>
                </a:highlight>
              </a:rPr>
              <a:t>Importância das nuvens</a:t>
            </a:r>
            <a:endParaRPr>
              <a:highlight>
                <a:srgbClr val="CFE2F3"/>
              </a:highlight>
            </a:endParaRPr>
          </a:p>
        </p:txBody>
      </p:sp>
      <p:sp>
        <p:nvSpPr>
          <p:cNvPr id="170" name="Google Shape;170;p32"/>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4" name="Shape 174"/>
        <p:cNvGrpSpPr/>
        <p:nvPr/>
      </p:nvGrpSpPr>
      <p:grpSpPr>
        <a:xfrm>
          <a:off x="0" y="0"/>
          <a:ext cx="0" cy="0"/>
          <a:chOff x="0" y="0"/>
          <a:chExt cx="0" cy="0"/>
        </a:xfrm>
      </p:grpSpPr>
      <p:sp>
        <p:nvSpPr>
          <p:cNvPr id="175" name="Google Shape;175;p3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Poluição muda as nuvens</a:t>
            </a:r>
            <a:endParaRPr/>
          </a:p>
        </p:txBody>
      </p:sp>
      <p:sp>
        <p:nvSpPr>
          <p:cNvPr id="176" name="Google Shape;176;p33"/>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80" name="Shape 180"/>
        <p:cNvGrpSpPr/>
        <p:nvPr/>
      </p:nvGrpSpPr>
      <p:grpSpPr>
        <a:xfrm>
          <a:off x="0" y="0"/>
          <a:ext cx="0" cy="0"/>
          <a:chOff x="0" y="0"/>
          <a:chExt cx="0" cy="0"/>
        </a:xfrm>
      </p:grpSpPr>
      <p:sp>
        <p:nvSpPr>
          <p:cNvPr id="181" name="Google Shape;181;p34"/>
          <p:cNvSpPr txBox="1"/>
          <p:nvPr>
            <p:ph type="title"/>
          </p:nvPr>
        </p:nvSpPr>
        <p:spPr>
          <a:xfrm>
            <a:off x="-731075" y="1491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highlight>
                  <a:srgbClr val="FFFFFF"/>
                </a:highlight>
              </a:rPr>
              <a:t>Poluição interfere nas chuvas¹</a:t>
            </a:r>
            <a:endParaRPr>
              <a:highlight>
                <a:srgbClr val="FFFFFF"/>
              </a:highlight>
            </a:endParaRPr>
          </a:p>
        </p:txBody>
      </p:sp>
      <p:sp>
        <p:nvSpPr>
          <p:cNvPr id="182" name="Google Shape;182;p34"/>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86" name="Shape 186"/>
        <p:cNvGrpSpPr/>
        <p:nvPr/>
      </p:nvGrpSpPr>
      <p:grpSpPr>
        <a:xfrm>
          <a:off x="0" y="0"/>
          <a:ext cx="0" cy="0"/>
          <a:chOff x="0" y="0"/>
          <a:chExt cx="0" cy="0"/>
        </a:xfrm>
      </p:grpSpPr>
      <p:sp>
        <p:nvSpPr>
          <p:cNvPr id="187" name="Google Shape;187;p3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Poluição interfere nas chuvas²</a:t>
            </a:r>
            <a:endParaRPr/>
          </a:p>
        </p:txBody>
      </p:sp>
      <p:sp>
        <p:nvSpPr>
          <p:cNvPr id="188" name="Google Shape;188;p35"/>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92" name="Shape 192"/>
        <p:cNvGrpSpPr/>
        <p:nvPr/>
      </p:nvGrpSpPr>
      <p:grpSpPr>
        <a:xfrm>
          <a:off x="0" y="0"/>
          <a:ext cx="0" cy="0"/>
          <a:chOff x="0" y="0"/>
          <a:chExt cx="0" cy="0"/>
        </a:xfrm>
      </p:grpSpPr>
      <p:sp>
        <p:nvSpPr>
          <p:cNvPr id="193" name="Google Shape;193;p36"/>
          <p:cNvSpPr txBox="1"/>
          <p:nvPr>
            <p:ph type="title"/>
          </p:nvPr>
        </p:nvSpPr>
        <p:spPr>
          <a:xfrm>
            <a:off x="311700" y="888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highlight>
                  <a:srgbClr val="FFE599"/>
                </a:highlight>
              </a:rPr>
              <a:t>Nuvens mudam o clima</a:t>
            </a:r>
            <a:endParaRPr>
              <a:highlight>
                <a:srgbClr val="FFE599"/>
              </a:highlight>
            </a:endParaRPr>
          </a:p>
        </p:txBody>
      </p:sp>
      <p:sp>
        <p:nvSpPr>
          <p:cNvPr id="194" name="Google Shape;194;p36"/>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98" name="Shape 198"/>
        <p:cNvGrpSpPr/>
        <p:nvPr/>
      </p:nvGrpSpPr>
      <p:grpSpPr>
        <a:xfrm>
          <a:off x="0" y="0"/>
          <a:ext cx="0" cy="0"/>
          <a:chOff x="0" y="0"/>
          <a:chExt cx="0" cy="0"/>
        </a:xfrm>
      </p:grpSpPr>
      <p:sp>
        <p:nvSpPr>
          <p:cNvPr id="199" name="Google Shape;199;p37"/>
          <p:cNvSpPr txBox="1"/>
          <p:nvPr>
            <p:ph type="title"/>
          </p:nvPr>
        </p:nvSpPr>
        <p:spPr>
          <a:xfrm>
            <a:off x="311700" y="-121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Obrigado!</a:t>
            </a:r>
            <a:endParaRPr/>
          </a:p>
        </p:txBody>
      </p:sp>
      <p:sp>
        <p:nvSpPr>
          <p:cNvPr id="200" name="Google Shape;200;p37"/>
          <p:cNvSpPr txBox="1"/>
          <p:nvPr>
            <p:ph idx="1" type="body"/>
          </p:nvPr>
        </p:nvSpPr>
        <p:spPr>
          <a:xfrm>
            <a:off x="229700" y="496325"/>
            <a:ext cx="8831400" cy="4562700"/>
          </a:xfrm>
          <a:prstGeom prst="rect">
            <a:avLst/>
          </a:prstGeom>
          <a:effectLst>
            <a:outerShdw blurRad="100013" rotWithShape="0" algn="bl" dir="1860000" dist="19050">
              <a:srgbClr val="FFFFFF"/>
            </a:outerShdw>
          </a:effectLst>
        </p:spPr>
        <p:txBody>
          <a:bodyPr anchorCtr="0" anchor="t" bIns="91425" lIns="91425" spcFirstLastPara="1" rIns="91425" wrap="square" tIns="91425">
            <a:noAutofit/>
          </a:bodyPr>
          <a:lstStyle/>
          <a:p>
            <a:pPr indent="0" lvl="0" marL="0" rtl="0" algn="just">
              <a:spcBef>
                <a:spcPts val="0"/>
              </a:spcBef>
              <a:spcAft>
                <a:spcPts val="0"/>
              </a:spcAft>
              <a:buNone/>
            </a:pPr>
            <a:r>
              <a:rPr lang="en">
                <a:solidFill>
                  <a:srgbClr val="000000"/>
                </a:solidFill>
              </a:rPr>
              <a:t>O arquivo de apresentação com anotações escritas das falas pode ser encontrado </a:t>
            </a:r>
            <a:r>
              <a:rPr lang="en" strike="sngStrike">
                <a:solidFill>
                  <a:srgbClr val="000000"/>
                </a:solidFill>
              </a:rPr>
              <a:t>no site do Avistar ou</a:t>
            </a:r>
            <a:r>
              <a:rPr lang="en">
                <a:solidFill>
                  <a:srgbClr val="000000"/>
                </a:solidFill>
              </a:rPr>
              <a:t> em meu website pessoal: </a:t>
            </a:r>
            <a:r>
              <a:rPr lang="en" u="sng">
                <a:solidFill>
                  <a:srgbClr val="1155CC"/>
                </a:solidFill>
                <a:hlinkClick r:id="rId4">
                  <a:extLst>
                    <a:ext uri="{A12FA001-AC4F-418D-AE19-62706E023703}">
                      <ahyp:hlinkClr val="tx"/>
                    </a:ext>
                  </a:extLst>
                </a:hlinkClick>
              </a:rPr>
              <a:t>http://fap.if.usp.br/~danlessa/</a:t>
            </a:r>
            <a:r>
              <a:rPr lang="en" u="sng">
                <a:solidFill>
                  <a:srgbClr val="1155CC"/>
                </a:solidFill>
              </a:rPr>
              <a:t>talks/</a:t>
            </a:r>
            <a:endParaRPr u="sng">
              <a:solidFill>
                <a:srgbClr val="1155CC"/>
              </a:solidFill>
            </a:endParaRPr>
          </a:p>
          <a:p>
            <a:pPr indent="0" lvl="0" marL="0" rtl="0" algn="just">
              <a:spcBef>
                <a:spcPts val="1600"/>
              </a:spcBef>
              <a:spcAft>
                <a:spcPts val="0"/>
              </a:spcAft>
              <a:buNone/>
            </a:pPr>
            <a:r>
              <a:t/>
            </a:r>
            <a:endParaRPr>
              <a:solidFill>
                <a:srgbClr val="000000"/>
              </a:solidFill>
            </a:endParaRPr>
          </a:p>
          <a:p>
            <a:pPr indent="0" lvl="0" marL="0" rtl="0" algn="just">
              <a:spcBef>
                <a:spcPts val="1600"/>
              </a:spcBef>
              <a:spcAft>
                <a:spcPts val="0"/>
              </a:spcAft>
              <a:buNone/>
            </a:pPr>
            <a:r>
              <a:t/>
            </a:r>
            <a:endParaRPr>
              <a:solidFill>
                <a:srgbClr val="000000"/>
              </a:solidFill>
            </a:endParaRPr>
          </a:p>
          <a:p>
            <a:pPr indent="0" lvl="0" marL="0" rtl="0" algn="just">
              <a:spcBef>
                <a:spcPts val="1600"/>
              </a:spcBef>
              <a:spcAft>
                <a:spcPts val="0"/>
              </a:spcAft>
              <a:buNone/>
            </a:pPr>
            <a:r>
              <a:t/>
            </a:r>
            <a:endParaRPr>
              <a:solidFill>
                <a:srgbClr val="000000"/>
              </a:solidFill>
            </a:endParaRPr>
          </a:p>
          <a:p>
            <a:pPr indent="0" lvl="0" marL="0" rtl="0" algn="just">
              <a:spcBef>
                <a:spcPts val="1600"/>
              </a:spcBef>
              <a:spcAft>
                <a:spcPts val="0"/>
              </a:spcAft>
              <a:buNone/>
            </a:pPr>
            <a:r>
              <a:t/>
            </a:r>
            <a:endParaRPr>
              <a:solidFill>
                <a:srgbClr val="000000"/>
              </a:solidFill>
            </a:endParaRPr>
          </a:p>
          <a:p>
            <a:pPr indent="0" lvl="0" marL="0" rtl="0" algn="just">
              <a:spcBef>
                <a:spcPts val="1600"/>
              </a:spcBef>
              <a:spcAft>
                <a:spcPts val="0"/>
              </a:spcAft>
              <a:buNone/>
            </a:pPr>
            <a:r>
              <a:t/>
            </a:r>
            <a:endParaRPr>
              <a:solidFill>
                <a:srgbClr val="000000"/>
              </a:solidFill>
            </a:endParaRPr>
          </a:p>
          <a:p>
            <a:pPr indent="0" lvl="0" marL="0" rtl="0" algn="just">
              <a:spcBef>
                <a:spcPts val="1600"/>
              </a:spcBef>
              <a:spcAft>
                <a:spcPts val="0"/>
              </a:spcAft>
              <a:buNone/>
            </a:pPr>
            <a:r>
              <a:rPr lang="en">
                <a:solidFill>
                  <a:srgbClr val="000000"/>
                </a:solidFill>
              </a:rPr>
              <a:t>Agradecimentos especiais para o Prof. Dr. Alexandre Lima Correia, do Laboratório de Física Atmosférica da USP, o qual foi fundamental para a elaboração dessa apresentação.</a:t>
            </a:r>
            <a:endParaRPr>
              <a:solidFill>
                <a:srgbClr val="000000"/>
              </a:solidFill>
            </a:endParaRPr>
          </a:p>
          <a:p>
            <a:pPr indent="0" lvl="0" marL="0" rtl="0" algn="l">
              <a:spcBef>
                <a:spcPts val="1600"/>
              </a:spcBef>
              <a:spcAft>
                <a:spcPts val="1600"/>
              </a:spcAft>
              <a:buNone/>
            </a:pPr>
            <a:r>
              <a:t/>
            </a:r>
            <a:endParaRPr/>
          </a:p>
        </p:txBody>
      </p:sp>
      <p:sp>
        <p:nvSpPr>
          <p:cNvPr id="201" name="Google Shape;201;p37"/>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38"/>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Clr>
                <a:srgbClr val="000000"/>
              </a:buClr>
              <a:buSzPts val="1100"/>
              <a:buFont typeface="Arial"/>
              <a:buNone/>
            </a:pPr>
            <a:fld id="{00000000-1234-1234-1234-123412341234}" type="slidenum">
              <a:rPr lang="en"/>
              <a:t>‹#›</a:t>
            </a:fld>
            <a:endParaRPr/>
          </a:p>
        </p:txBody>
      </p:sp>
      <p:pic>
        <p:nvPicPr>
          <p:cNvPr id="207" name="Google Shape;207;p38" title="20190205_111338_001.mp4">
            <a:hlinkClick r:id="rId3"/>
          </p:cNvPr>
          <p:cNvPicPr preferRelativeResize="0"/>
          <p:nvPr/>
        </p:nvPicPr>
        <p:blipFill>
          <a:blip r:embed="rId4">
            <a:alphaModFix/>
          </a:blip>
          <a:stretch>
            <a:fillRect/>
          </a:stretch>
        </p:blipFill>
        <p:spPr>
          <a:xfrm>
            <a:off x="-436500" y="-198000"/>
            <a:ext cx="9734499" cy="54756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6" name="Shape 66"/>
        <p:cNvGrpSpPr/>
        <p:nvPr/>
      </p:nvGrpSpPr>
      <p:grpSpPr>
        <a:xfrm>
          <a:off x="0" y="0"/>
          <a:ext cx="0" cy="0"/>
          <a:chOff x="0" y="0"/>
          <a:chExt cx="0" cy="0"/>
        </a:xfrm>
      </p:grpSpPr>
      <p:sp>
        <p:nvSpPr>
          <p:cNvPr id="67" name="Google Shape;67;p1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O que não é uma nuvem</a:t>
            </a:r>
            <a:endParaRPr/>
          </a:p>
        </p:txBody>
      </p:sp>
      <p:sp>
        <p:nvSpPr>
          <p:cNvPr id="68" name="Google Shape;68;p15"/>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2" name="Shape 72"/>
        <p:cNvGrpSpPr/>
        <p:nvPr/>
      </p:nvGrpSpPr>
      <p:grpSpPr>
        <a:xfrm>
          <a:off x="0" y="0"/>
          <a:ext cx="0" cy="0"/>
          <a:chOff x="0" y="0"/>
          <a:chExt cx="0" cy="0"/>
        </a:xfrm>
      </p:grpSpPr>
      <p:sp>
        <p:nvSpPr>
          <p:cNvPr id="73" name="Google Shape;73;p16"/>
          <p:cNvSpPr txBox="1"/>
          <p:nvPr>
            <p:ph type="title"/>
          </p:nvPr>
        </p:nvSpPr>
        <p:spPr>
          <a:xfrm>
            <a:off x="-731075" y="1491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highlight>
                  <a:srgbClr val="FFFFFF"/>
                </a:highlight>
              </a:rPr>
              <a:t>O que é uma nuvem!!!</a:t>
            </a:r>
            <a:endParaRPr>
              <a:highlight>
                <a:srgbClr val="FFFFFF"/>
              </a:highlight>
            </a:endParaRPr>
          </a:p>
        </p:txBody>
      </p:sp>
      <p:sp>
        <p:nvSpPr>
          <p:cNvPr id="74" name="Google Shape;74;p16"/>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8" name="Shape 78"/>
        <p:cNvGrpSpPr/>
        <p:nvPr/>
      </p:nvGrpSpPr>
      <p:grpSpPr>
        <a:xfrm>
          <a:off x="0" y="0"/>
          <a:ext cx="0" cy="0"/>
          <a:chOff x="0" y="0"/>
          <a:chExt cx="0" cy="0"/>
        </a:xfrm>
      </p:grpSpPr>
      <p:sp>
        <p:nvSpPr>
          <p:cNvPr id="79" name="Google Shape;79;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highlight>
                  <a:srgbClr val="000000"/>
                </a:highlight>
              </a:rPr>
              <a:t>Núcleos  de condensação</a:t>
            </a:r>
            <a:endParaRPr>
              <a:solidFill>
                <a:srgbClr val="FFFFFF"/>
              </a:solidFill>
              <a:highlight>
                <a:srgbClr val="000000"/>
              </a:highlight>
            </a:endParaRPr>
          </a:p>
        </p:txBody>
      </p:sp>
      <p:sp>
        <p:nvSpPr>
          <p:cNvPr id="80" name="Google Shape;80;p1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81" name="Google Shape;81;p17"/>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5" name="Shape 85"/>
        <p:cNvGrpSpPr/>
        <p:nvPr/>
      </p:nvGrpSpPr>
      <p:grpSpPr>
        <a:xfrm>
          <a:off x="0" y="0"/>
          <a:ext cx="0" cy="0"/>
          <a:chOff x="0" y="0"/>
          <a:chExt cx="0" cy="0"/>
        </a:xfrm>
      </p:grpSpPr>
      <p:sp>
        <p:nvSpPr>
          <p:cNvPr id="86" name="Google Shape;86;p18"/>
          <p:cNvSpPr txBox="1"/>
          <p:nvPr>
            <p:ph type="title"/>
          </p:nvPr>
        </p:nvSpPr>
        <p:spPr>
          <a:xfrm>
            <a:off x="382150" y="2336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highlight>
                  <a:srgbClr val="CFE2F3"/>
                </a:highlight>
              </a:rPr>
              <a:t>Interior da nuvem</a:t>
            </a:r>
            <a:endParaRPr>
              <a:highlight>
                <a:srgbClr val="CFE2F3"/>
              </a:highlight>
            </a:endParaRPr>
          </a:p>
          <a:p>
            <a:pPr indent="0" lvl="0" marL="0" rtl="0" algn="l">
              <a:spcBef>
                <a:spcPts val="0"/>
              </a:spcBef>
              <a:spcAft>
                <a:spcPts val="0"/>
              </a:spcAft>
              <a:buNone/>
            </a:pPr>
            <a:r>
              <a:t/>
            </a:r>
            <a:endParaRPr>
              <a:highlight>
                <a:srgbClr val="CFE2F3"/>
              </a:highlight>
            </a:endParaRPr>
          </a:p>
        </p:txBody>
      </p:sp>
      <p:sp>
        <p:nvSpPr>
          <p:cNvPr id="87" name="Google Shape;87;p18"/>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1" name="Shape 91"/>
        <p:cNvGrpSpPr/>
        <p:nvPr/>
      </p:nvGrpSpPr>
      <p:grpSpPr>
        <a:xfrm>
          <a:off x="0" y="0"/>
          <a:ext cx="0" cy="0"/>
          <a:chOff x="0" y="0"/>
          <a:chExt cx="0" cy="0"/>
        </a:xfrm>
      </p:grpSpPr>
      <p:sp>
        <p:nvSpPr>
          <p:cNvPr id="92" name="Google Shape;92;p1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highlight>
                  <a:srgbClr val="A4C2F4"/>
                </a:highlight>
              </a:rPr>
              <a:t>Origem da chuva</a:t>
            </a:r>
            <a:endParaRPr>
              <a:highlight>
                <a:srgbClr val="A4C2F4"/>
              </a:highlight>
            </a:endParaRPr>
          </a:p>
        </p:txBody>
      </p:sp>
      <p:sp>
        <p:nvSpPr>
          <p:cNvPr id="93" name="Google Shape;93;p19"/>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7" name="Shape 97"/>
        <p:cNvGrpSpPr/>
        <p:nvPr/>
      </p:nvGrpSpPr>
      <p:grpSpPr>
        <a:xfrm>
          <a:off x="0" y="0"/>
          <a:ext cx="0" cy="0"/>
          <a:chOff x="0" y="0"/>
          <a:chExt cx="0" cy="0"/>
        </a:xfrm>
      </p:grpSpPr>
      <p:sp>
        <p:nvSpPr>
          <p:cNvPr id="98" name="Google Shape;98;p2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highlight>
                  <a:srgbClr val="F3F3F3"/>
                </a:highlight>
              </a:rPr>
              <a:t>Anedota sobre chuva</a:t>
            </a:r>
            <a:endParaRPr>
              <a:highlight>
                <a:srgbClr val="F3F3F3"/>
              </a:highlight>
            </a:endParaRPr>
          </a:p>
        </p:txBody>
      </p:sp>
      <p:sp>
        <p:nvSpPr>
          <p:cNvPr id="99" name="Google Shape;99;p20"/>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3" name="Shape 103"/>
        <p:cNvGrpSpPr/>
        <p:nvPr/>
      </p:nvGrpSpPr>
      <p:grpSpPr>
        <a:xfrm>
          <a:off x="0" y="0"/>
          <a:ext cx="0" cy="0"/>
          <a:chOff x="0" y="0"/>
          <a:chExt cx="0" cy="0"/>
        </a:xfrm>
      </p:grpSpPr>
      <p:sp>
        <p:nvSpPr>
          <p:cNvPr id="104" name="Google Shape;104;p21"/>
          <p:cNvSpPr txBox="1"/>
          <p:nvPr>
            <p:ph type="title"/>
          </p:nvPr>
        </p:nvSpPr>
        <p:spPr>
          <a:xfrm>
            <a:off x="-355300" y="5219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highlight>
                  <a:srgbClr val="FFFFFF"/>
                </a:highlight>
              </a:rPr>
              <a:t>Como nascem nuvens</a:t>
            </a:r>
            <a:endParaRPr>
              <a:highlight>
                <a:srgbClr val="FFFFFF"/>
              </a:highlight>
            </a:endParaRPr>
          </a:p>
        </p:txBody>
      </p:sp>
      <p:sp>
        <p:nvSpPr>
          <p:cNvPr id="105" name="Google Shape;105;p21"/>
          <p:cNvSpPr txBox="1"/>
          <p:nvPr>
            <p:ph idx="12" type="sldNum"/>
          </p:nvPr>
        </p:nvSpPr>
        <p:spPr>
          <a:xfrm>
            <a:off x="8595308" y="-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