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34"/>
  </p:notesMasterIdLst>
  <p:sldIdLst>
    <p:sldId id="256" r:id="rId2"/>
    <p:sldId id="340" r:id="rId3"/>
    <p:sldId id="342" r:id="rId4"/>
    <p:sldId id="264" r:id="rId5"/>
    <p:sldId id="318" r:id="rId6"/>
    <p:sldId id="263" r:id="rId7"/>
    <p:sldId id="267" r:id="rId8"/>
    <p:sldId id="268" r:id="rId9"/>
    <p:sldId id="269" r:id="rId10"/>
    <p:sldId id="270" r:id="rId11"/>
    <p:sldId id="271" r:id="rId12"/>
    <p:sldId id="338" r:id="rId13"/>
    <p:sldId id="316" r:id="rId14"/>
    <p:sldId id="312" r:id="rId15"/>
    <p:sldId id="317" r:id="rId16"/>
    <p:sldId id="323" r:id="rId17"/>
    <p:sldId id="324" r:id="rId18"/>
    <p:sldId id="325" r:id="rId19"/>
    <p:sldId id="326" r:id="rId20"/>
    <p:sldId id="327" r:id="rId21"/>
    <p:sldId id="328" r:id="rId22"/>
    <p:sldId id="329" r:id="rId23"/>
    <p:sldId id="330" r:id="rId24"/>
    <p:sldId id="331" r:id="rId25"/>
    <p:sldId id="332" r:id="rId26"/>
    <p:sldId id="333" r:id="rId27"/>
    <p:sldId id="334" r:id="rId28"/>
    <p:sldId id="335" r:id="rId29"/>
    <p:sldId id="336" r:id="rId30"/>
    <p:sldId id="337" r:id="rId31"/>
    <p:sldId id="314" r:id="rId32"/>
    <p:sldId id="262" r:id="rId33"/>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s, Hayley" initials="MH" lastIdx="36" clrIdx="0">
    <p:extLst>
      <p:ext uri="{19B8F6BF-5375-455C-9EA6-DF929625EA0E}">
        <p15:presenceInfo xmlns:p15="http://schemas.microsoft.com/office/powerpoint/2012/main" userId="S::qtnvmil@ucl.ac.uk::903ee843-492c-4f66-9730-313885338be1" providerId="AD"/>
      </p:ext>
    </p:extLst>
  </p:cmAuthor>
  <p:cmAuthor id="2" name=" " initials="" lastIdx="13" clrIdx="1">
    <p:extLst>
      <p:ext uri="{19B8F6BF-5375-455C-9EA6-DF929625EA0E}">
        <p15:presenceInfo xmlns:p15="http://schemas.microsoft.com/office/powerpoint/2012/main" userId="S::kfrania@umich.edu::d76cd09f-5a59-429b-b4a9-1b82d6bf7d3c" providerId="AD"/>
      </p:ext>
    </p:extLst>
  </p:cmAuthor>
  <p:cmAuthor id="3" name="Wasner, Catharina" initials="WC" lastIdx="12" clrIdx="2">
    <p:extLst>
      <p:ext uri="{19B8F6BF-5375-455C-9EA6-DF929625EA0E}">
        <p15:presenceInfo xmlns:p15="http://schemas.microsoft.com/office/powerpoint/2012/main" userId="S::catharina.wasner@giga-hamburg.de::fe7900bc-38eb-4767-8dd9-f183d2296677" providerId="AD"/>
      </p:ext>
    </p:extLst>
  </p:cmAuthor>
  <p:cmAuthor id="4" name="Kaia Kulla" initials="KK" lastIdx="14" clrIdx="3">
    <p:extLst>
      <p:ext uri="{19B8F6BF-5375-455C-9EA6-DF929625EA0E}">
        <p15:presenceInfo xmlns:p15="http://schemas.microsoft.com/office/powerpoint/2012/main" userId="S::kaia.kulla@stat.ee::3c66de09-8794-4ce1-ae91-57d0913fcb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3E57"/>
    <a:srgbClr val="333333"/>
    <a:srgbClr val="FFFE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36"/>
    <p:restoredTop sz="95226" autoAdjust="0"/>
  </p:normalViewPr>
  <p:slideViewPr>
    <p:cSldViewPr snapToGrid="0" snapToObjects="1">
      <p:cViewPr varScale="1">
        <p:scale>
          <a:sx n="54" d="100"/>
          <a:sy n="54" d="100"/>
        </p:scale>
        <p:origin x="78" y="3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E052F8-0AD4-0947-9FDE-FF01539AD953}" type="datetimeFigureOut">
              <a:rPr lang="en-US" smtClean="0"/>
              <a:t>11/1/2023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7DDCA8-94A3-1A46-B73A-6432C9641BC8}" type="slidenum">
              <a:rPr lang="en-US" smtClean="0"/>
              <a:t>‹#›</a:t>
            </a:fld>
            <a:endParaRPr lang="en-US"/>
          </a:p>
        </p:txBody>
      </p:sp>
    </p:spTree>
    <p:extLst>
      <p:ext uri="{BB962C8B-B14F-4D97-AF65-F5344CB8AC3E}">
        <p14:creationId xmlns:p14="http://schemas.microsoft.com/office/powerpoint/2010/main" val="4050831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D8B1AB-CE25-400B-A437-44D41E9ACF5B}" type="slidenum">
              <a:rPr lang="en-US" smtClean="0"/>
              <a:t>2</a:t>
            </a:fld>
            <a:endParaRPr lang="en-US"/>
          </a:p>
        </p:txBody>
      </p:sp>
    </p:spTree>
    <p:extLst>
      <p:ext uri="{BB962C8B-B14F-4D97-AF65-F5344CB8AC3E}">
        <p14:creationId xmlns:p14="http://schemas.microsoft.com/office/powerpoint/2010/main" val="3074497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23</a:t>
            </a:fld>
            <a:endParaRPr lang="en-US"/>
          </a:p>
        </p:txBody>
      </p:sp>
    </p:spTree>
    <p:extLst>
      <p:ext uri="{BB962C8B-B14F-4D97-AF65-F5344CB8AC3E}">
        <p14:creationId xmlns:p14="http://schemas.microsoft.com/office/powerpoint/2010/main" val="3449143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24</a:t>
            </a:fld>
            <a:endParaRPr lang="en-US"/>
          </a:p>
        </p:txBody>
      </p:sp>
    </p:spTree>
    <p:extLst>
      <p:ext uri="{BB962C8B-B14F-4D97-AF65-F5344CB8AC3E}">
        <p14:creationId xmlns:p14="http://schemas.microsoft.com/office/powerpoint/2010/main" val="27853657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HM added. </a:t>
            </a:r>
          </a:p>
          <a:p>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25</a:t>
            </a:fld>
            <a:endParaRPr lang="en-US"/>
          </a:p>
        </p:txBody>
      </p:sp>
    </p:spTree>
    <p:extLst>
      <p:ext uri="{BB962C8B-B14F-4D97-AF65-F5344CB8AC3E}">
        <p14:creationId xmlns:p14="http://schemas.microsoft.com/office/powerpoint/2010/main" val="1204689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HM added</a:t>
            </a:r>
          </a:p>
          <a:p>
            <a:r>
              <a:rPr lang="en-GB" dirty="0"/>
              <a:t>https://ddialliance.github.io/ddimodel-web/DDI-L-3.3/item-types/OtherMaterial/</a:t>
            </a:r>
          </a:p>
        </p:txBody>
      </p:sp>
      <p:sp>
        <p:nvSpPr>
          <p:cNvPr id="4" name="Slide Number Placeholder 3"/>
          <p:cNvSpPr>
            <a:spLocks noGrp="1"/>
          </p:cNvSpPr>
          <p:nvPr>
            <p:ph type="sldNum" sz="quarter" idx="5"/>
          </p:nvPr>
        </p:nvSpPr>
        <p:spPr/>
        <p:txBody>
          <a:bodyPr/>
          <a:lstStyle/>
          <a:p>
            <a:fld id="{87D8B1AB-CE25-400B-A437-44D41E9ACF5B}" type="slidenum">
              <a:rPr lang="en-US" smtClean="0"/>
              <a:t>26</a:t>
            </a:fld>
            <a:endParaRPr lang="en-US"/>
          </a:p>
        </p:txBody>
      </p:sp>
    </p:spTree>
    <p:extLst>
      <p:ext uri="{BB962C8B-B14F-4D97-AF65-F5344CB8AC3E}">
        <p14:creationId xmlns:p14="http://schemas.microsoft.com/office/powerpoint/2010/main" val="472028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HM added.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Could more be added here?</a:t>
            </a:r>
          </a:p>
          <a:p>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27</a:t>
            </a:fld>
            <a:endParaRPr lang="en-US"/>
          </a:p>
        </p:txBody>
      </p:sp>
    </p:spTree>
    <p:extLst>
      <p:ext uri="{BB962C8B-B14F-4D97-AF65-F5344CB8AC3E}">
        <p14:creationId xmlns:p14="http://schemas.microsoft.com/office/powerpoint/2010/main" val="1146513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28</a:t>
            </a:fld>
            <a:endParaRPr lang="en-US"/>
          </a:p>
        </p:txBody>
      </p:sp>
    </p:spTree>
    <p:extLst>
      <p:ext uri="{BB962C8B-B14F-4D97-AF65-F5344CB8AC3E}">
        <p14:creationId xmlns:p14="http://schemas.microsoft.com/office/powerpoint/2010/main" val="670485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HM added. </a:t>
            </a:r>
          </a:p>
          <a:p>
            <a:r>
              <a:rPr lang="en-GB" dirty="0"/>
              <a:t>Is this correct and is it worth adding info about SDTL here?</a:t>
            </a:r>
          </a:p>
        </p:txBody>
      </p:sp>
      <p:sp>
        <p:nvSpPr>
          <p:cNvPr id="4" name="Slide Number Placeholder 3"/>
          <p:cNvSpPr>
            <a:spLocks noGrp="1"/>
          </p:cNvSpPr>
          <p:nvPr>
            <p:ph type="sldNum" sz="quarter" idx="5"/>
          </p:nvPr>
        </p:nvSpPr>
        <p:spPr/>
        <p:txBody>
          <a:bodyPr/>
          <a:lstStyle/>
          <a:p>
            <a:fld id="{87D8B1AB-CE25-400B-A437-44D41E9ACF5B}" type="slidenum">
              <a:rPr lang="en-US" smtClean="0"/>
              <a:t>29</a:t>
            </a:fld>
            <a:endParaRPr lang="en-US"/>
          </a:p>
        </p:txBody>
      </p:sp>
    </p:spTree>
    <p:extLst>
      <p:ext uri="{BB962C8B-B14F-4D97-AF65-F5344CB8AC3E}">
        <p14:creationId xmlns:p14="http://schemas.microsoft.com/office/powerpoint/2010/main" val="17482471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HM added. </a:t>
            </a:r>
          </a:p>
          <a:p>
            <a:r>
              <a:rPr lang="en-GB" dirty="0"/>
              <a:t>Is there anything to add here about DCAT?</a:t>
            </a:r>
          </a:p>
        </p:txBody>
      </p:sp>
      <p:sp>
        <p:nvSpPr>
          <p:cNvPr id="4" name="Slide Number Placeholder 3"/>
          <p:cNvSpPr>
            <a:spLocks noGrp="1"/>
          </p:cNvSpPr>
          <p:nvPr>
            <p:ph type="sldNum" sz="quarter" idx="5"/>
          </p:nvPr>
        </p:nvSpPr>
        <p:spPr/>
        <p:txBody>
          <a:bodyPr/>
          <a:lstStyle/>
          <a:p>
            <a:fld id="{87D8B1AB-CE25-400B-A437-44D41E9ACF5B}" type="slidenum">
              <a:rPr lang="en-US" smtClean="0"/>
              <a:t>30</a:t>
            </a:fld>
            <a:endParaRPr lang="en-US"/>
          </a:p>
        </p:txBody>
      </p:sp>
    </p:spTree>
    <p:extLst>
      <p:ext uri="{BB962C8B-B14F-4D97-AF65-F5344CB8AC3E}">
        <p14:creationId xmlns:p14="http://schemas.microsoft.com/office/powerpoint/2010/main" val="2429418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a DOI? https://www.doi.org/faq.html</a:t>
            </a:r>
          </a:p>
        </p:txBody>
      </p:sp>
      <p:sp>
        <p:nvSpPr>
          <p:cNvPr id="4" name="Slide Number Placeholder 3"/>
          <p:cNvSpPr>
            <a:spLocks noGrp="1"/>
          </p:cNvSpPr>
          <p:nvPr>
            <p:ph type="sldNum" sz="quarter" idx="5"/>
          </p:nvPr>
        </p:nvSpPr>
        <p:spPr/>
        <p:txBody>
          <a:bodyPr/>
          <a:lstStyle/>
          <a:p>
            <a:fld id="{87D8B1AB-CE25-400B-A437-44D41E9ACF5B}" type="slidenum">
              <a:rPr lang="en-US" smtClean="0"/>
              <a:t>7</a:t>
            </a:fld>
            <a:endParaRPr lang="en-US"/>
          </a:p>
        </p:txBody>
      </p:sp>
    </p:spTree>
    <p:extLst>
      <p:ext uri="{BB962C8B-B14F-4D97-AF65-F5344CB8AC3E}">
        <p14:creationId xmlns:p14="http://schemas.microsoft.com/office/powerpoint/2010/main" val="1594724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HM -I’m not sure about the resolution service, persistence and deprecation. </a:t>
            </a:r>
          </a:p>
        </p:txBody>
      </p:sp>
      <p:sp>
        <p:nvSpPr>
          <p:cNvPr id="4" name="Slide Number Placeholder 3"/>
          <p:cNvSpPr>
            <a:spLocks noGrp="1"/>
          </p:cNvSpPr>
          <p:nvPr>
            <p:ph type="sldNum" sz="quarter" idx="5"/>
          </p:nvPr>
        </p:nvSpPr>
        <p:spPr/>
        <p:txBody>
          <a:bodyPr/>
          <a:lstStyle/>
          <a:p>
            <a:fld id="{87D8B1AB-CE25-400B-A437-44D41E9ACF5B}" type="slidenum">
              <a:rPr lang="en-US" smtClean="0"/>
              <a:t>16</a:t>
            </a:fld>
            <a:endParaRPr lang="en-US"/>
          </a:p>
        </p:txBody>
      </p:sp>
    </p:spTree>
    <p:extLst>
      <p:ext uri="{BB962C8B-B14F-4D97-AF65-F5344CB8AC3E}">
        <p14:creationId xmlns:p14="http://schemas.microsoft.com/office/powerpoint/2010/main" val="3777889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could be added here.  E.g. </a:t>
            </a:r>
          </a:p>
          <a:p>
            <a:r>
              <a:rPr lang="en-US" dirty="0"/>
              <a:t>Study- and Data Set-level metadata is good for </a:t>
            </a:r>
            <a:r>
              <a:rPr lang="en-US" dirty="0">
                <a:solidFill>
                  <a:srgbClr val="FF0000"/>
                </a:solidFill>
              </a:rPr>
              <a:t>Findability</a:t>
            </a:r>
          </a:p>
          <a:p>
            <a:pPr lvl="1"/>
            <a:r>
              <a:rPr lang="en-US" dirty="0"/>
              <a:t>Investigators, Funders, etc.</a:t>
            </a:r>
          </a:p>
          <a:p>
            <a:pPr lvl="1"/>
            <a:r>
              <a:rPr lang="en-US" dirty="0"/>
              <a:t>Coverage and Scope</a:t>
            </a:r>
          </a:p>
          <a:p>
            <a:pPr lvl="1"/>
            <a:r>
              <a:rPr lang="en-US" dirty="0"/>
              <a:t>Access and holdings</a:t>
            </a:r>
          </a:p>
          <a:p>
            <a:pPr lvl="1"/>
            <a:r>
              <a:rPr lang="en-US" dirty="0"/>
              <a:t>Methodology</a:t>
            </a:r>
          </a:p>
          <a:p>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17</a:t>
            </a:fld>
            <a:endParaRPr lang="en-US"/>
          </a:p>
        </p:txBody>
      </p:sp>
    </p:spTree>
    <p:extLst>
      <p:ext uri="{BB962C8B-B14F-4D97-AF65-F5344CB8AC3E}">
        <p14:creationId xmlns:p14="http://schemas.microsoft.com/office/powerpoint/2010/main" val="2579915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HM added. No idea if this is correct or not. </a:t>
            </a:r>
          </a:p>
        </p:txBody>
      </p:sp>
      <p:sp>
        <p:nvSpPr>
          <p:cNvPr id="4" name="Slide Number Placeholder 3"/>
          <p:cNvSpPr>
            <a:spLocks noGrp="1"/>
          </p:cNvSpPr>
          <p:nvPr>
            <p:ph type="sldNum" sz="quarter" idx="5"/>
          </p:nvPr>
        </p:nvSpPr>
        <p:spPr/>
        <p:txBody>
          <a:bodyPr/>
          <a:lstStyle/>
          <a:p>
            <a:fld id="{87D8B1AB-CE25-400B-A437-44D41E9ACF5B}" type="slidenum">
              <a:rPr lang="en-US" smtClean="0"/>
              <a:t>18</a:t>
            </a:fld>
            <a:endParaRPr lang="en-US"/>
          </a:p>
        </p:txBody>
      </p:sp>
    </p:spTree>
    <p:extLst>
      <p:ext uri="{BB962C8B-B14F-4D97-AF65-F5344CB8AC3E}">
        <p14:creationId xmlns:p14="http://schemas.microsoft.com/office/powerpoint/2010/main" val="4152986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19</a:t>
            </a:fld>
            <a:endParaRPr lang="en-US"/>
          </a:p>
        </p:txBody>
      </p:sp>
    </p:spTree>
    <p:extLst>
      <p:ext uri="{BB962C8B-B14F-4D97-AF65-F5344CB8AC3E}">
        <p14:creationId xmlns:p14="http://schemas.microsoft.com/office/powerpoint/2010/main" val="3511431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HM added. No idea if this is relevant or not. </a:t>
            </a:r>
          </a:p>
          <a:p>
            <a:endParaRPr lang="en-GB" dirty="0"/>
          </a:p>
          <a:p>
            <a:r>
              <a:rPr lang="en-US" b="0" i="0" dirty="0">
                <a:solidFill>
                  <a:srgbClr val="333333"/>
                </a:solidFill>
                <a:effectLst/>
                <a:latin typeface="Lato" panose="020F0502020204030203" pitchFamily="34" charset="0"/>
              </a:rPr>
              <a:t>Principle A1 states that FAIR data retrieval should be mediated without </a:t>
            </a:r>
            <a:r>
              <a:rPr lang="en-US" b="0" i="0" dirty="0" err="1">
                <a:solidFill>
                  <a:srgbClr val="333333"/>
                </a:solidFill>
                <a:effectLst/>
                <a:latin typeface="Lato" panose="020F0502020204030203" pitchFamily="34" charset="0"/>
              </a:rPr>
              <a:t>specialised</a:t>
            </a:r>
            <a:r>
              <a:rPr lang="en-US" b="0" i="0" dirty="0">
                <a:solidFill>
                  <a:srgbClr val="333333"/>
                </a:solidFill>
                <a:effectLst/>
                <a:latin typeface="Lato" panose="020F0502020204030203" pitchFamily="34" charset="0"/>
              </a:rPr>
              <a:t> or proprietary  tools or communication methods. This principle focuses on how data and metadata can be retrieved from their identifiers*.</a:t>
            </a:r>
            <a:endParaRPr lang="en-GB" dirty="0"/>
          </a:p>
          <a:p>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20</a:t>
            </a:fld>
            <a:endParaRPr lang="en-US"/>
          </a:p>
        </p:txBody>
      </p:sp>
    </p:spTree>
    <p:extLst>
      <p:ext uri="{BB962C8B-B14F-4D97-AF65-F5344CB8AC3E}">
        <p14:creationId xmlns:p14="http://schemas.microsoft.com/office/powerpoint/2010/main" val="187037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21</a:t>
            </a:fld>
            <a:endParaRPr lang="en-US"/>
          </a:p>
        </p:txBody>
      </p:sp>
    </p:spTree>
    <p:extLst>
      <p:ext uri="{BB962C8B-B14F-4D97-AF65-F5344CB8AC3E}">
        <p14:creationId xmlns:p14="http://schemas.microsoft.com/office/powerpoint/2010/main" val="2936250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7D8B1AB-CE25-400B-A437-44D41E9ACF5B}" type="slidenum">
              <a:rPr lang="en-US" smtClean="0"/>
              <a:t>22</a:t>
            </a:fld>
            <a:endParaRPr lang="en-US"/>
          </a:p>
        </p:txBody>
      </p:sp>
    </p:spTree>
    <p:extLst>
      <p:ext uri="{BB962C8B-B14F-4D97-AF65-F5344CB8AC3E}">
        <p14:creationId xmlns:p14="http://schemas.microsoft.com/office/powerpoint/2010/main" val="30369743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hyperlink" Target="http://creativecommons.org/licenses/by/4.0/" TargetMode="External"/><Relationship Id="rId4" Type="http://schemas.openxmlformats.org/officeDocument/2006/relationships/image" Target="../media/image2.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1CC8D0A-9DC9-F7C9-FF9F-FF9AAC9F09CC}"/>
              </a:ext>
              <a:ext uri="{C183D7F6-B498-43B3-948B-1728B52AA6E4}">
                <adec:decorative xmlns:adec="http://schemas.microsoft.com/office/drawing/2017/decorative" val="1"/>
              </a:ext>
            </a:extLst>
          </p:cNvPr>
          <p:cNvPicPr>
            <a:picLocks noChangeAspect="1"/>
          </p:cNvPicPr>
          <p:nvPr userDrawn="1"/>
        </p:nvPicPr>
        <p:blipFill rotWithShape="1">
          <a:blip r:embed="rId2"/>
          <a:srcRect t="25595"/>
          <a:stretch/>
        </p:blipFill>
        <p:spPr>
          <a:xfrm>
            <a:off x="-1" y="0"/>
            <a:ext cx="12192001" cy="6858000"/>
          </a:xfrm>
          <a:prstGeom prst="rect">
            <a:avLst/>
          </a:prstGeom>
        </p:spPr>
      </p:pic>
      <p:sp>
        <p:nvSpPr>
          <p:cNvPr id="2" name="Title 1"/>
          <p:cNvSpPr>
            <a:spLocks noGrp="1"/>
          </p:cNvSpPr>
          <p:nvPr>
            <p:ph type="ctrTitle"/>
          </p:nvPr>
        </p:nvSpPr>
        <p:spPr>
          <a:xfrm>
            <a:off x="406400" y="2401681"/>
            <a:ext cx="11328817" cy="1580322"/>
          </a:xfrm>
        </p:spPr>
        <p:txBody>
          <a:bodyPr anchor="b"/>
          <a:lstStyle>
            <a:lvl1pPr algn="ctr">
              <a:defRPr sz="4400">
                <a:solidFill>
                  <a:schemeClr val="accent6"/>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406400" y="4058203"/>
            <a:ext cx="11328816" cy="1066800"/>
          </a:xfrm>
        </p:spPr>
        <p:txBody>
          <a:bodyPr/>
          <a:lstStyle>
            <a:lvl1pPr marL="0" indent="0" algn="ctr">
              <a:buNone/>
              <a:defRPr sz="2400" cap="small">
                <a:solidFill>
                  <a:schemeClr val="accent6"/>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pic>
        <p:nvPicPr>
          <p:cNvPr id="6" name="Graphic 5" descr="Data Documentation Initiative (DDI) logo">
            <a:extLst>
              <a:ext uri="{FF2B5EF4-FFF2-40B4-BE49-F238E27FC236}">
                <a16:creationId xmlns:a16="http://schemas.microsoft.com/office/drawing/2014/main" id="{9AB8EFCD-9C61-2B59-C7BF-16683C8DF26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439876" y="405848"/>
            <a:ext cx="5312248" cy="1822450"/>
          </a:xfrm>
          <a:prstGeom prst="rect">
            <a:avLst/>
          </a:prstGeom>
        </p:spPr>
      </p:pic>
      <p:sp>
        <p:nvSpPr>
          <p:cNvPr id="8" name="TextBox 4">
            <a:extLst>
              <a:ext uri="{FF2B5EF4-FFF2-40B4-BE49-F238E27FC236}">
                <a16:creationId xmlns:a16="http://schemas.microsoft.com/office/drawing/2014/main" id="{8DD3CEAC-76CB-F108-1EAF-A6030945576D}"/>
              </a:ext>
            </a:extLst>
          </p:cNvPr>
          <p:cNvSpPr/>
          <p:nvPr userDrawn="1"/>
        </p:nvSpPr>
        <p:spPr bwMode="auto">
          <a:xfrm>
            <a:off x="9743729" y="44517"/>
            <a:ext cx="2448271" cy="338554"/>
          </a:xfrm>
          <a:prstGeom prst="rect">
            <a:avLst/>
          </a:prstGeom>
          <a:noFill/>
        </p:spPr>
        <p:txBody>
          <a:bodyPr wrap="square" rtlCol="0">
            <a:spAutoFit/>
          </a:bodyPr>
          <a:ls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defRPr/>
            </a:pPr>
            <a:r>
              <a:rPr lang="en-US" sz="800" dirty="0">
                <a:latin typeface="Arial" panose="020B0604020202020204" pitchFamily="34" charset="0"/>
                <a:cs typeface="Arial" panose="020B0604020202020204" pitchFamily="34" charset="0"/>
              </a:rPr>
              <a:t>This work is licensed under </a:t>
            </a:r>
            <a:r>
              <a:rPr lang="en-US" sz="800" dirty="0">
                <a:latin typeface="Arial" panose="020B0604020202020204" pitchFamily="34" charset="0"/>
                <a:cs typeface="Arial" panose="020B0604020202020204" pitchFamily="34" charset="0"/>
                <a:hlinkClick r:id="rId5"/>
              </a:rPr>
              <a:t>Creative Commons Attribution 4.0 International License</a:t>
            </a:r>
            <a:r>
              <a:rPr lang="en-US" sz="800" dirty="0">
                <a:latin typeface="Arial" panose="020B0604020202020204" pitchFamily="34" charset="0"/>
                <a:cs typeface="Arial" panose="020B0604020202020204" pitchFamily="34" charset="0"/>
              </a:rPr>
              <a:t>.</a:t>
            </a:r>
            <a:endParaRPr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2716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12C1B61F-B613-7030-5582-7EC82243EB17}"/>
              </a:ext>
            </a:extLst>
          </p:cNvPr>
          <p:cNvSpPr>
            <a:spLocks noGrp="1"/>
          </p:cNvSpPr>
          <p:nvPr>
            <p:ph type="ftr" sz="quarter" idx="10"/>
          </p:nvPr>
        </p:nvSpPr>
        <p:spPr/>
        <p:txBody>
          <a:bodyPr/>
          <a:lstStyle/>
          <a:p>
            <a:endParaRPr lang="en-US"/>
          </a:p>
        </p:txBody>
      </p:sp>
      <p:sp>
        <p:nvSpPr>
          <p:cNvPr id="7" name="Slide Number Placeholder 6">
            <a:extLst>
              <a:ext uri="{FF2B5EF4-FFF2-40B4-BE49-F238E27FC236}">
                <a16:creationId xmlns:a16="http://schemas.microsoft.com/office/drawing/2014/main" id="{EA481AB9-6A02-5450-118D-F0C180CFC7E1}"/>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5" name="Graphic 4" descr="Data Documentation Initiative (DDI) logo">
            <a:extLst>
              <a:ext uri="{FF2B5EF4-FFF2-40B4-BE49-F238E27FC236}">
                <a16:creationId xmlns:a16="http://schemas.microsoft.com/office/drawing/2014/main" id="{6462F8F9-3E68-BAA4-3774-A79FB1C1B32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859472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a:extLst>
              <a:ext uri="{FF2B5EF4-FFF2-40B4-BE49-F238E27FC236}">
                <a16:creationId xmlns:a16="http://schemas.microsoft.com/office/drawing/2014/main" id="{C0220BFF-9943-982B-C676-0BEBFDF63A82}"/>
              </a:ext>
            </a:extLst>
          </p:cNvPr>
          <p:cNvSpPr>
            <a:spLocks noGrp="1"/>
          </p:cNvSpPr>
          <p:nvPr>
            <p:ph type="ftr" sz="quarter" idx="10"/>
          </p:nvPr>
        </p:nvSpPr>
        <p:spPr/>
        <p:txBody>
          <a:bodyPr/>
          <a:lstStyle/>
          <a:p>
            <a:endParaRPr lang="en-US"/>
          </a:p>
        </p:txBody>
      </p:sp>
      <p:sp>
        <p:nvSpPr>
          <p:cNvPr id="5" name="Slide Number Placeholder 4">
            <a:extLst>
              <a:ext uri="{FF2B5EF4-FFF2-40B4-BE49-F238E27FC236}">
                <a16:creationId xmlns:a16="http://schemas.microsoft.com/office/drawing/2014/main" id="{2EBAC87C-E8BF-4604-7E94-7EA6C43881ED}"/>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8" name="Graphic 7" descr="Data Documentation Initiative (DDI) logo">
            <a:extLst>
              <a:ext uri="{FF2B5EF4-FFF2-40B4-BE49-F238E27FC236}">
                <a16:creationId xmlns:a16="http://schemas.microsoft.com/office/drawing/2014/main" id="{898397E2-20B2-403B-1DAC-F232B07BC97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3969864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7567" y="1639958"/>
            <a:ext cx="5477567" cy="445604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6002" y="1639958"/>
            <a:ext cx="5579165" cy="445604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a:extLst>
              <a:ext uri="{FF2B5EF4-FFF2-40B4-BE49-F238E27FC236}">
                <a16:creationId xmlns:a16="http://schemas.microsoft.com/office/drawing/2014/main" id="{308AD5A2-997D-9D62-2339-9F8FF31CA815}"/>
              </a:ext>
            </a:extLst>
          </p:cNvPr>
          <p:cNvSpPr>
            <a:spLocks noGrp="1"/>
          </p:cNvSpPr>
          <p:nvPr>
            <p:ph type="ftr" sz="quarter" idx="10"/>
          </p:nvPr>
        </p:nvSpPr>
        <p:spPr/>
        <p:txBody>
          <a:bodyPr/>
          <a:lstStyle/>
          <a:p>
            <a:endParaRPr lang="en-US"/>
          </a:p>
        </p:txBody>
      </p:sp>
      <p:sp>
        <p:nvSpPr>
          <p:cNvPr id="8" name="Slide Number Placeholder 7">
            <a:extLst>
              <a:ext uri="{FF2B5EF4-FFF2-40B4-BE49-F238E27FC236}">
                <a16:creationId xmlns:a16="http://schemas.microsoft.com/office/drawing/2014/main" id="{2CFD9846-BA5E-7787-8579-EB9C95BFD9F7}"/>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6" name="Graphic 5" descr="Data Documentation Initiative (DDI) logo">
            <a:extLst>
              <a:ext uri="{FF2B5EF4-FFF2-40B4-BE49-F238E27FC236}">
                <a16:creationId xmlns:a16="http://schemas.microsoft.com/office/drawing/2014/main" id="{8D30A5FF-F48C-2E91-A3EB-FA10505EC07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1030713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63826" y="363745"/>
            <a:ext cx="11251095"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63826" y="1713671"/>
            <a:ext cx="553269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63826" y="2353433"/>
            <a:ext cx="5532692" cy="38088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713671"/>
            <a:ext cx="552155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353433"/>
            <a:ext cx="5521553" cy="38088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274C05B1-E685-128D-3C05-2E72E9D7C03C}"/>
              </a:ext>
            </a:extLst>
          </p:cNvPr>
          <p:cNvSpPr>
            <a:spLocks noGrp="1"/>
          </p:cNvSpPr>
          <p:nvPr>
            <p:ph type="ftr" sz="quarter" idx="10"/>
          </p:nvPr>
        </p:nvSpPr>
        <p:spPr/>
        <p:txBody>
          <a:bodyPr/>
          <a:lstStyle/>
          <a:p>
            <a:endParaRPr lang="en-US"/>
          </a:p>
        </p:txBody>
      </p:sp>
      <p:sp>
        <p:nvSpPr>
          <p:cNvPr id="8" name="Slide Number Placeholder 7">
            <a:extLst>
              <a:ext uri="{FF2B5EF4-FFF2-40B4-BE49-F238E27FC236}">
                <a16:creationId xmlns:a16="http://schemas.microsoft.com/office/drawing/2014/main" id="{46BDE857-BE3B-4AA7-BD2C-C33DD431A43D}"/>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10" name="Graphic 9" descr="Data Documentation Initiative (DDI) logo">
            <a:extLst>
              <a:ext uri="{FF2B5EF4-FFF2-40B4-BE49-F238E27FC236}">
                <a16:creationId xmlns:a16="http://schemas.microsoft.com/office/drawing/2014/main" id="{B743C41E-F604-A6A1-BD6C-6538142689E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354861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9714C51D-C86F-28FA-0257-7CB2C0893B5B}"/>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655E4859-6989-B9A1-69CA-3BB441C3953F}"/>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7" name="Graphic 6" descr="Data Documentation Initiative (DDI) logo">
            <a:extLst>
              <a:ext uri="{FF2B5EF4-FFF2-40B4-BE49-F238E27FC236}">
                <a16:creationId xmlns:a16="http://schemas.microsoft.com/office/drawing/2014/main" id="{B82FAF0E-979F-287E-14FB-8CAC97A611D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3007307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A9CFBC3-C890-C6BD-508D-BE4D68C48650}"/>
              </a:ext>
            </a:extLst>
          </p:cNvPr>
          <p:cNvSpPr>
            <a:spLocks noGrp="1"/>
          </p:cNvSpPr>
          <p:nvPr>
            <p:ph type="ftr" sz="quarter" idx="10"/>
          </p:nvPr>
        </p:nvSpPr>
        <p:spPr/>
        <p:txBody>
          <a:bodyPr/>
          <a:lstStyle/>
          <a:p>
            <a:endParaRPr lang="en-US"/>
          </a:p>
        </p:txBody>
      </p:sp>
      <p:sp>
        <p:nvSpPr>
          <p:cNvPr id="3" name="Slide Number Placeholder 2">
            <a:extLst>
              <a:ext uri="{FF2B5EF4-FFF2-40B4-BE49-F238E27FC236}">
                <a16:creationId xmlns:a16="http://schemas.microsoft.com/office/drawing/2014/main" id="{28C84CAA-7436-D40E-9719-B29A59339934}"/>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4" name="Graphic 3" descr="Data Documentation Initiative (DDI) logo">
            <a:extLst>
              <a:ext uri="{FF2B5EF4-FFF2-40B4-BE49-F238E27FC236}">
                <a16:creationId xmlns:a16="http://schemas.microsoft.com/office/drawing/2014/main" id="{C712C427-DB4D-9089-8AC3-6942D8B1432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4237838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488052"/>
            <a:ext cx="4011084"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766733" y="488053"/>
            <a:ext cx="6815667" cy="53197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650103"/>
            <a:ext cx="4011084" cy="4157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E0953A74-5FB4-38EA-5584-0209DEC31E04}"/>
              </a:ext>
            </a:extLst>
          </p:cNvPr>
          <p:cNvSpPr>
            <a:spLocks noGrp="1"/>
          </p:cNvSpPr>
          <p:nvPr>
            <p:ph type="ftr" sz="quarter" idx="10"/>
          </p:nvPr>
        </p:nvSpPr>
        <p:spPr/>
        <p:txBody>
          <a:bodyPr/>
          <a:lstStyle/>
          <a:p>
            <a:endParaRPr lang="en-US"/>
          </a:p>
        </p:txBody>
      </p:sp>
      <p:sp>
        <p:nvSpPr>
          <p:cNvPr id="6" name="Slide Number Placeholder 5">
            <a:extLst>
              <a:ext uri="{FF2B5EF4-FFF2-40B4-BE49-F238E27FC236}">
                <a16:creationId xmlns:a16="http://schemas.microsoft.com/office/drawing/2014/main" id="{FB73615F-85FD-FDDE-F40F-F0689913D07B}"/>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9" name="Graphic 8" descr="Data Documentation Initiative (DDI) logo">
            <a:extLst>
              <a:ext uri="{FF2B5EF4-FFF2-40B4-BE49-F238E27FC236}">
                <a16:creationId xmlns:a16="http://schemas.microsoft.com/office/drawing/2014/main" id="{EB029C89-7937-A0B4-B859-D5D55ADCE21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4241314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4800600"/>
            <a:ext cx="11065565"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609602" y="612775"/>
            <a:ext cx="1106556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09602" y="5367338"/>
            <a:ext cx="11065565" cy="576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8297101F-327B-4D84-93A7-AA12F0BB8F7C}"/>
              </a:ext>
            </a:extLst>
          </p:cNvPr>
          <p:cNvSpPr>
            <a:spLocks noGrp="1"/>
          </p:cNvSpPr>
          <p:nvPr>
            <p:ph type="ftr" sz="quarter" idx="10"/>
          </p:nvPr>
        </p:nvSpPr>
        <p:spPr/>
        <p:txBody>
          <a:bodyPr/>
          <a:lstStyle/>
          <a:p>
            <a:endParaRPr lang="en-US"/>
          </a:p>
        </p:txBody>
      </p:sp>
      <p:sp>
        <p:nvSpPr>
          <p:cNvPr id="6" name="Slide Number Placeholder 5">
            <a:extLst>
              <a:ext uri="{FF2B5EF4-FFF2-40B4-BE49-F238E27FC236}">
                <a16:creationId xmlns:a16="http://schemas.microsoft.com/office/drawing/2014/main" id="{B71B8CA4-108F-4A4A-BC9F-913278E06742}"/>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8" name="Graphic 7" descr="Data Documentation Initiative (DDI) logo">
            <a:extLst>
              <a:ext uri="{FF2B5EF4-FFF2-40B4-BE49-F238E27FC236}">
                <a16:creationId xmlns:a16="http://schemas.microsoft.com/office/drawing/2014/main" id="{C1E727CD-C2A1-6041-D1E9-9106A264A76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4188919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E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7567" y="361122"/>
            <a:ext cx="11277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397567" y="1580322"/>
            <a:ext cx="11277600" cy="46316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A1C2CC25-68B6-6EDE-E60E-96C91D13B9AE}"/>
              </a:ext>
            </a:extLst>
          </p:cNvPr>
          <p:cNvSpPr>
            <a:spLocks noGrp="1"/>
          </p:cNvSpPr>
          <p:nvPr>
            <p:ph type="sldNum" sz="quarter" idx="4"/>
          </p:nvPr>
        </p:nvSpPr>
        <p:spPr>
          <a:xfrm>
            <a:off x="8931967" y="6356351"/>
            <a:ext cx="2743200" cy="365125"/>
          </a:xfrm>
          <a:prstGeom prst="rect">
            <a:avLst/>
          </a:prstGeom>
        </p:spPr>
        <p:txBody>
          <a:bodyPr vert="horz" lIns="91440" tIns="45720" rIns="91440" bIns="45720" rtlCol="0" anchor="ctr"/>
          <a:lstStyle>
            <a:lvl1pPr algn="r">
              <a:defRPr sz="1200">
                <a:solidFill>
                  <a:schemeClr val="accent5"/>
                </a:solidFill>
              </a:defRPr>
            </a:lvl1pPr>
          </a:lstStyle>
          <a:p>
            <a:fld id="{FCCF701F-132A-3A49-9D65-6DE889BBBF78}" type="slidenum">
              <a:rPr lang="en-US" smtClean="0"/>
              <a:pPr/>
              <a:t>‹#›</a:t>
            </a:fld>
            <a:endParaRPr lang="en-US"/>
          </a:p>
        </p:txBody>
      </p:sp>
      <p:sp>
        <p:nvSpPr>
          <p:cNvPr id="4" name="Footer Placeholder 3">
            <a:extLst>
              <a:ext uri="{FF2B5EF4-FFF2-40B4-BE49-F238E27FC236}">
                <a16:creationId xmlns:a16="http://schemas.microsoft.com/office/drawing/2014/main" id="{A6D186EA-1FF0-0E94-DED5-F0FA14B3A48F}"/>
              </a:ext>
            </a:extLst>
          </p:cNvPr>
          <p:cNvSpPr>
            <a:spLocks noGrp="1"/>
          </p:cNvSpPr>
          <p:nvPr>
            <p:ph type="ftr" sz="quarter" idx="3"/>
          </p:nvPr>
        </p:nvSpPr>
        <p:spPr>
          <a:xfrm>
            <a:off x="2888975" y="6356351"/>
            <a:ext cx="5804453" cy="365125"/>
          </a:xfrm>
          <a:prstGeom prst="rect">
            <a:avLst/>
          </a:prstGeom>
        </p:spPr>
        <p:txBody>
          <a:bodyPr vert="horz" lIns="91440" tIns="45720" rIns="91440" bIns="45720" rtlCol="0" anchor="ctr"/>
          <a:lstStyle>
            <a:lvl1pPr algn="ctr">
              <a:defRPr sz="1200">
                <a:solidFill>
                  <a:schemeClr val="accent5"/>
                </a:solidFill>
              </a:defRPr>
            </a:lvl1pPr>
          </a:lstStyle>
          <a:p>
            <a:endParaRPr lang="en-US"/>
          </a:p>
        </p:txBody>
      </p:sp>
      <p:pic>
        <p:nvPicPr>
          <p:cNvPr id="5" name="Graphic 4">
            <a:extLst>
              <a:ext uri="{FF2B5EF4-FFF2-40B4-BE49-F238E27FC236}">
                <a16:creationId xmlns:a16="http://schemas.microsoft.com/office/drawing/2014/main" id="{5700F6D0-9288-9B4C-1252-443953D83258}"/>
              </a:ext>
              <a:ext uri="{C183D7F6-B498-43B3-948B-1728B52AA6E4}">
                <adec:decorative xmlns:adec="http://schemas.microsoft.com/office/drawing/2017/decorative" val="1"/>
              </a:ext>
            </a:extLst>
          </p:cNvPr>
          <p:cNvPicPr>
            <a:picLocks noChangeAspect="1"/>
          </p:cNvPicPr>
          <p:nvPr userDrawn="1"/>
        </p:nvPicPr>
        <p:blipFill rotWithShape="1">
          <a:blip r:embed="rId11">
            <a:extLst>
              <a:ext uri="{96DAC541-7B7A-43D3-8B79-37D633B846F1}">
                <asvg:svgBlip xmlns:asvg="http://schemas.microsoft.com/office/drawing/2016/SVG/main" r:embed="rId12"/>
              </a:ext>
            </a:extLst>
          </a:blip>
          <a:srcRect b="28920"/>
          <a:stretch/>
        </p:blipFill>
        <p:spPr>
          <a:xfrm>
            <a:off x="183673" y="6283425"/>
            <a:ext cx="2466764" cy="451143"/>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Lst>
  <p:hf hdr="0" dt="0"/>
  <p:txStyles>
    <p:titleStyle>
      <a:lvl1pPr algn="l" rtl="0" eaLnBrk="1" fontAlgn="base" hangingPunct="1">
        <a:spcBef>
          <a:spcPct val="0"/>
        </a:spcBef>
        <a:spcAft>
          <a:spcPct val="0"/>
        </a:spcAft>
        <a:defRPr sz="3600" b="0">
          <a:solidFill>
            <a:schemeClr val="tx2"/>
          </a:solidFill>
          <a:latin typeface="Gill Sans MT"/>
          <a:ea typeface="ＭＳ Ｐゴシック" charset="0"/>
          <a:cs typeface="Gill Sans MT"/>
        </a:defRPr>
      </a:lvl1pPr>
      <a:lvl2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2pPr>
      <a:lvl3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3pPr>
      <a:lvl4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4pPr>
      <a:lvl5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600" b="1">
          <a:solidFill>
            <a:schemeClr val="tx2"/>
          </a:solidFill>
          <a:latin typeface="Verdana" charset="0"/>
        </a:defRPr>
      </a:lvl6pPr>
      <a:lvl7pPr marL="914400" algn="l" rtl="0" eaLnBrk="1" fontAlgn="base" hangingPunct="1">
        <a:spcBef>
          <a:spcPct val="0"/>
        </a:spcBef>
        <a:spcAft>
          <a:spcPct val="0"/>
        </a:spcAft>
        <a:defRPr sz="3600" b="1">
          <a:solidFill>
            <a:schemeClr val="tx2"/>
          </a:solidFill>
          <a:latin typeface="Verdana" charset="0"/>
        </a:defRPr>
      </a:lvl7pPr>
      <a:lvl8pPr marL="1371600" algn="l" rtl="0" eaLnBrk="1" fontAlgn="base" hangingPunct="1">
        <a:spcBef>
          <a:spcPct val="0"/>
        </a:spcBef>
        <a:spcAft>
          <a:spcPct val="0"/>
        </a:spcAft>
        <a:defRPr sz="3600" b="1">
          <a:solidFill>
            <a:schemeClr val="tx2"/>
          </a:solidFill>
          <a:latin typeface="Verdana" charset="0"/>
        </a:defRPr>
      </a:lvl8pPr>
      <a:lvl9pPr marL="1828800" algn="l" rtl="0" eaLnBrk="1" fontAlgn="base" hangingPunct="1">
        <a:spcBef>
          <a:spcPct val="0"/>
        </a:spcBef>
        <a:spcAft>
          <a:spcPct val="0"/>
        </a:spcAft>
        <a:defRPr sz="3600" b="1">
          <a:solidFill>
            <a:schemeClr val="tx2"/>
          </a:solidFill>
          <a:latin typeface="Verdana" charset="0"/>
        </a:defRPr>
      </a:lvl9pPr>
    </p:titleStyle>
    <p:bodyStyle>
      <a:lvl1pPr marL="342900" indent="-342900" algn="l" rtl="0" eaLnBrk="1" fontAlgn="base" hangingPunct="1">
        <a:spcBef>
          <a:spcPct val="20000"/>
        </a:spcBef>
        <a:spcAft>
          <a:spcPct val="0"/>
        </a:spcAft>
        <a:buChar char="•"/>
        <a:defRPr sz="2400" b="0" i="0">
          <a:solidFill>
            <a:schemeClr val="tx1"/>
          </a:solidFill>
          <a:latin typeface="Arial" panose="020B0604020202020204" pitchFamily="34" charset="0"/>
          <a:ea typeface="ＭＳ Ｐゴシック" charset="0"/>
          <a:cs typeface="Arial" panose="020B0604020202020204" pitchFamily="34" charset="0"/>
        </a:defRPr>
      </a:lvl1pPr>
      <a:lvl2pPr marL="742950" indent="-285750" algn="l" rtl="0" eaLnBrk="1" fontAlgn="base" hangingPunct="1">
        <a:spcBef>
          <a:spcPct val="20000"/>
        </a:spcBef>
        <a:spcAft>
          <a:spcPct val="0"/>
        </a:spcAft>
        <a:buChar char="–"/>
        <a:defRPr sz="2000" b="0" i="0">
          <a:solidFill>
            <a:schemeClr val="tx1"/>
          </a:solidFill>
          <a:latin typeface="Arial" panose="020B0604020202020204" pitchFamily="34" charset="0"/>
          <a:ea typeface="ＭＳ Ｐゴシック" charset="-128"/>
          <a:cs typeface="Arial" panose="020B0604020202020204" pitchFamily="34" charset="0"/>
        </a:defRPr>
      </a:lvl2pPr>
      <a:lvl3pPr marL="1143000" indent="-228600" algn="l" rtl="0" eaLnBrk="1" fontAlgn="base" hangingPunct="1">
        <a:spcBef>
          <a:spcPct val="20000"/>
        </a:spcBef>
        <a:spcAft>
          <a:spcPct val="0"/>
        </a:spcAft>
        <a:buChar char="•"/>
        <a:defRPr sz="1800" b="0" i="0">
          <a:solidFill>
            <a:schemeClr val="tx1"/>
          </a:solidFill>
          <a:latin typeface="Arial" panose="020B0604020202020204" pitchFamily="34" charset="0"/>
          <a:ea typeface="ＭＳ Ｐゴシック" charset="-128"/>
          <a:cs typeface="Arial" panose="020B0604020202020204" pitchFamily="34" charset="0"/>
        </a:defRPr>
      </a:lvl3pPr>
      <a:lvl4pPr marL="16002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4pPr>
      <a:lvl5pPr marL="20574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cessda.eu/Tools/Vocabulary-Servic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vocabularies.cessda.eu/"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codata.org/initiatives/data-skills/ddi-training-webinars/webinar-on-implementing-fair-what-ddi-can-do-for-you/"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doi.org/10.1038/sdata.2016.18" TargetMode="External"/><Relationship Id="rId2" Type="http://schemas.openxmlformats.org/officeDocument/2006/relationships/hyperlink" Target="https://www.go-fair.org/fair-principles/"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1F128-8720-B0CB-EBD9-201C1F9E274F}"/>
              </a:ext>
            </a:extLst>
          </p:cNvPr>
          <p:cNvSpPr>
            <a:spLocks noGrp="1"/>
          </p:cNvSpPr>
          <p:nvPr>
            <p:ph type="ctrTitle"/>
          </p:nvPr>
        </p:nvSpPr>
        <p:spPr/>
        <p:txBody>
          <a:bodyPr/>
          <a:lstStyle/>
          <a:p>
            <a:r>
              <a:rPr lang="en-US" dirty="0"/>
              <a:t>Achieving FAIR with DDI</a:t>
            </a:r>
          </a:p>
        </p:txBody>
      </p:sp>
      <p:sp>
        <p:nvSpPr>
          <p:cNvPr id="3" name="Subtitle 2">
            <a:extLst>
              <a:ext uri="{FF2B5EF4-FFF2-40B4-BE49-F238E27FC236}">
                <a16:creationId xmlns:a16="http://schemas.microsoft.com/office/drawing/2014/main" id="{2B9AA10D-F6DC-5D7F-F85D-116604F3DF11}"/>
              </a:ext>
            </a:extLst>
          </p:cNvPr>
          <p:cNvSpPr>
            <a:spLocks noGrp="1"/>
          </p:cNvSpPr>
          <p:nvPr>
            <p:ph type="subTitle" idx="1"/>
          </p:nvPr>
        </p:nvSpPr>
        <p:spPr/>
        <p:txBody>
          <a:bodyPr/>
          <a:lstStyle/>
          <a:p>
            <a:r>
              <a:rPr lang="en-US" sz="2400" dirty="0">
                <a:solidFill>
                  <a:schemeClr val="tx1">
                    <a:lumMod val="50000"/>
                    <a:lumOff val="50000"/>
                  </a:schemeClr>
                </a:solidFill>
              </a:rPr>
              <a:t>DDI Training Library</a:t>
            </a:r>
          </a:p>
          <a:p>
            <a:r>
              <a:rPr lang="en-GB" sz="2400" dirty="0">
                <a:solidFill>
                  <a:schemeClr val="tx1">
                    <a:lumMod val="50000"/>
                    <a:lumOff val="50000"/>
                  </a:schemeClr>
                </a:solidFill>
              </a:rPr>
              <a:t>Version 1.0</a:t>
            </a:r>
          </a:p>
          <a:p>
            <a:r>
              <a:rPr lang="en-GB" sz="2400" dirty="0">
                <a:solidFill>
                  <a:schemeClr val="tx1">
                    <a:lumMod val="50000"/>
                    <a:lumOff val="50000"/>
                  </a:schemeClr>
                </a:solidFill>
              </a:rPr>
              <a:t>DDI Alliance, DDI Train the Trainers Workshop, DDI Training Working Group</a:t>
            </a:r>
          </a:p>
        </p:txBody>
      </p:sp>
    </p:spTree>
    <p:extLst>
      <p:ext uri="{BB962C8B-B14F-4D97-AF65-F5344CB8AC3E}">
        <p14:creationId xmlns:p14="http://schemas.microsoft.com/office/powerpoint/2010/main" val="11575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7DDA9-434D-474F-A069-95A0DC484290}"/>
              </a:ext>
            </a:extLst>
          </p:cNvPr>
          <p:cNvSpPr>
            <a:spLocks noGrp="1"/>
          </p:cNvSpPr>
          <p:nvPr>
            <p:ph type="title"/>
          </p:nvPr>
        </p:nvSpPr>
        <p:spPr/>
        <p:txBody>
          <a:bodyPr/>
          <a:lstStyle/>
          <a:p>
            <a:r>
              <a:rPr lang="en-US" sz="6000" b="1" dirty="0"/>
              <a:t>R</a:t>
            </a:r>
            <a:r>
              <a:rPr lang="en-US" b="1" dirty="0"/>
              <a:t>E-USABLE</a:t>
            </a:r>
          </a:p>
        </p:txBody>
      </p:sp>
      <p:sp>
        <p:nvSpPr>
          <p:cNvPr id="3" name="Content Placeholder 2">
            <a:extLst>
              <a:ext uri="{FF2B5EF4-FFF2-40B4-BE49-F238E27FC236}">
                <a16:creationId xmlns:a16="http://schemas.microsoft.com/office/drawing/2014/main" id="{85A8AA37-8C52-4882-BA7B-0C95FE16737C}"/>
              </a:ext>
            </a:extLst>
          </p:cNvPr>
          <p:cNvSpPr>
            <a:spLocks noGrp="1"/>
          </p:cNvSpPr>
          <p:nvPr>
            <p:ph idx="1"/>
          </p:nvPr>
        </p:nvSpPr>
        <p:spPr/>
        <p:txBody>
          <a:bodyPr/>
          <a:lstStyle/>
          <a:p>
            <a:pPr marL="0" indent="0">
              <a:buNone/>
            </a:pPr>
            <a:r>
              <a:rPr lang="en-US" dirty="0"/>
              <a:t>R1 – (</a:t>
            </a:r>
            <a:r>
              <a:rPr lang="en-US" dirty="0">
                <a:solidFill>
                  <a:srgbClr val="FF0000"/>
                </a:solidFill>
              </a:rPr>
              <a:t>Meta)data </a:t>
            </a:r>
            <a:r>
              <a:rPr lang="en-US" dirty="0"/>
              <a:t>have a plurality of accurate and relevant attributes</a:t>
            </a:r>
          </a:p>
          <a:p>
            <a:pPr marL="0" indent="0">
              <a:buNone/>
            </a:pPr>
            <a:r>
              <a:rPr lang="en-US" dirty="0"/>
              <a:t>R1.1 – </a:t>
            </a:r>
            <a:r>
              <a:rPr lang="en-US" dirty="0">
                <a:solidFill>
                  <a:srgbClr val="FF0000"/>
                </a:solidFill>
              </a:rPr>
              <a:t>(Meta)data </a:t>
            </a:r>
            <a:r>
              <a:rPr lang="en-US" dirty="0"/>
              <a:t>are released with a clear and accessible data usage license</a:t>
            </a:r>
          </a:p>
          <a:p>
            <a:pPr marL="0" indent="0">
              <a:buNone/>
            </a:pPr>
            <a:r>
              <a:rPr lang="en-US" dirty="0"/>
              <a:t>R1.2 – </a:t>
            </a:r>
            <a:r>
              <a:rPr lang="en-US" dirty="0">
                <a:solidFill>
                  <a:srgbClr val="FF0000"/>
                </a:solidFill>
              </a:rPr>
              <a:t>(Meta)data </a:t>
            </a:r>
            <a:r>
              <a:rPr lang="en-US" dirty="0"/>
              <a:t>are associated with their provenance</a:t>
            </a:r>
          </a:p>
          <a:p>
            <a:pPr marL="0" indent="0">
              <a:buNone/>
            </a:pPr>
            <a:r>
              <a:rPr lang="en-US" dirty="0"/>
              <a:t>R1.3 – </a:t>
            </a:r>
            <a:r>
              <a:rPr lang="en-US" dirty="0">
                <a:solidFill>
                  <a:srgbClr val="FF0000"/>
                </a:solidFill>
              </a:rPr>
              <a:t>(Meta)data </a:t>
            </a:r>
            <a:r>
              <a:rPr lang="en-US" dirty="0"/>
              <a:t>meet domain-relevant community standards</a:t>
            </a:r>
          </a:p>
        </p:txBody>
      </p:sp>
    </p:spTree>
    <p:extLst>
      <p:ext uri="{BB962C8B-B14F-4D97-AF65-F5344CB8AC3E}">
        <p14:creationId xmlns:p14="http://schemas.microsoft.com/office/powerpoint/2010/main" val="2235075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BB336-6D08-4C71-979C-17EE1539A68A}"/>
              </a:ext>
            </a:extLst>
          </p:cNvPr>
          <p:cNvSpPr>
            <a:spLocks noGrp="1"/>
          </p:cNvSpPr>
          <p:nvPr>
            <p:ph type="title"/>
          </p:nvPr>
        </p:nvSpPr>
        <p:spPr/>
        <p:txBody>
          <a:bodyPr/>
          <a:lstStyle/>
          <a:p>
            <a:r>
              <a:rPr lang="en-US" b="1" dirty="0"/>
              <a:t>Other “Metadata” in FAIR</a:t>
            </a:r>
          </a:p>
        </p:txBody>
      </p:sp>
      <p:sp>
        <p:nvSpPr>
          <p:cNvPr id="3" name="Content Placeholder 2">
            <a:extLst>
              <a:ext uri="{FF2B5EF4-FFF2-40B4-BE49-F238E27FC236}">
                <a16:creationId xmlns:a16="http://schemas.microsoft.com/office/drawing/2014/main" id="{6BF45A09-6DA1-4742-ABE2-AABF97155D7B}"/>
              </a:ext>
            </a:extLst>
          </p:cNvPr>
          <p:cNvSpPr>
            <a:spLocks noGrp="1"/>
          </p:cNvSpPr>
          <p:nvPr>
            <p:ph idx="1"/>
          </p:nvPr>
        </p:nvSpPr>
        <p:spPr/>
        <p:txBody>
          <a:bodyPr>
            <a:normAutofit/>
          </a:bodyPr>
          <a:lstStyle/>
          <a:p>
            <a:r>
              <a:rPr lang="en-US" dirty="0">
                <a:solidFill>
                  <a:schemeClr val="tx1"/>
                </a:solidFill>
              </a:rPr>
              <a:t>Several specific items mentioned are, in fact, metadata</a:t>
            </a:r>
          </a:p>
          <a:p>
            <a:pPr lvl="1"/>
            <a:r>
              <a:rPr lang="en-US" dirty="0">
                <a:solidFill>
                  <a:schemeClr val="tx1"/>
                </a:solidFill>
              </a:rPr>
              <a:t>Identifiers (F1)</a:t>
            </a:r>
          </a:p>
          <a:p>
            <a:pPr lvl="1"/>
            <a:r>
              <a:rPr lang="en-US" dirty="0">
                <a:solidFill>
                  <a:schemeClr val="tx1"/>
                </a:solidFill>
              </a:rPr>
              <a:t>Licensing (R1.1)</a:t>
            </a:r>
          </a:p>
          <a:p>
            <a:pPr lvl="1"/>
            <a:r>
              <a:rPr lang="en-US" dirty="0">
                <a:solidFill>
                  <a:schemeClr val="tx1"/>
                </a:solidFill>
              </a:rPr>
              <a:t>Provenance (R1.2)</a:t>
            </a:r>
          </a:p>
          <a:p>
            <a:pPr lvl="1"/>
            <a:r>
              <a:rPr lang="en-US" dirty="0">
                <a:solidFill>
                  <a:schemeClr val="tx1"/>
                </a:solidFill>
              </a:rPr>
              <a:t>Vocabularies (I2)</a:t>
            </a:r>
          </a:p>
          <a:p>
            <a:pPr lvl="1"/>
            <a:endParaRPr lang="en-US" dirty="0"/>
          </a:p>
        </p:txBody>
      </p:sp>
    </p:spTree>
    <p:extLst>
      <p:ext uri="{BB962C8B-B14F-4D97-AF65-F5344CB8AC3E}">
        <p14:creationId xmlns:p14="http://schemas.microsoft.com/office/powerpoint/2010/main" val="2326687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DE202-A703-24C8-D979-C9EB72A2923B}"/>
              </a:ext>
            </a:extLst>
          </p:cNvPr>
          <p:cNvSpPr>
            <a:spLocks noGrp="1"/>
          </p:cNvSpPr>
          <p:nvPr>
            <p:ph type="title"/>
          </p:nvPr>
        </p:nvSpPr>
        <p:spPr/>
        <p:txBody>
          <a:bodyPr/>
          <a:lstStyle/>
          <a:p>
            <a:r>
              <a:rPr lang="en-GB" b="1" dirty="0"/>
              <a:t>The role of standards in FAIR</a:t>
            </a:r>
          </a:p>
        </p:txBody>
      </p:sp>
      <p:sp>
        <p:nvSpPr>
          <p:cNvPr id="3" name="Content Placeholder 2">
            <a:extLst>
              <a:ext uri="{FF2B5EF4-FFF2-40B4-BE49-F238E27FC236}">
                <a16:creationId xmlns:a16="http://schemas.microsoft.com/office/drawing/2014/main" id="{4A0D7287-0C26-897D-E9A8-D8795144842A}"/>
              </a:ext>
            </a:extLst>
          </p:cNvPr>
          <p:cNvSpPr>
            <a:spLocks noGrp="1"/>
          </p:cNvSpPr>
          <p:nvPr>
            <p:ph idx="1"/>
          </p:nvPr>
        </p:nvSpPr>
        <p:spPr/>
        <p:txBody>
          <a:bodyPr/>
          <a:lstStyle/>
          <a:p>
            <a:r>
              <a:rPr lang="en-US" dirty="0">
                <a:solidFill>
                  <a:schemeClr val="tx1"/>
                </a:solidFill>
              </a:rPr>
              <a:t>Standards are important and indicated throughout</a:t>
            </a:r>
          </a:p>
          <a:p>
            <a:pPr lvl="1"/>
            <a:r>
              <a:rPr lang="en-US" dirty="0">
                <a:solidFill>
                  <a:schemeClr val="tx1"/>
                </a:solidFill>
              </a:rPr>
              <a:t>Persistent identification schemes require standards (F1)</a:t>
            </a:r>
          </a:p>
          <a:p>
            <a:pPr lvl="1"/>
            <a:r>
              <a:rPr lang="en-US" dirty="0">
                <a:solidFill>
                  <a:schemeClr val="tx1"/>
                </a:solidFill>
              </a:rPr>
              <a:t>“Protocols” are a (technical) type of standard (A1)</a:t>
            </a:r>
          </a:p>
          <a:p>
            <a:pPr lvl="1"/>
            <a:r>
              <a:rPr lang="en-US" dirty="0">
                <a:solidFill>
                  <a:schemeClr val="tx1"/>
                </a:solidFill>
              </a:rPr>
              <a:t>“Knowledge representation” includes many popular standards (I1)</a:t>
            </a:r>
          </a:p>
          <a:p>
            <a:pPr lvl="1"/>
            <a:r>
              <a:rPr lang="en-US" dirty="0">
                <a:solidFill>
                  <a:schemeClr val="tx1"/>
                </a:solidFill>
              </a:rPr>
              <a:t>“Community standards” are directly mentioned (R1.3)</a:t>
            </a:r>
          </a:p>
          <a:p>
            <a:pPr lvl="1"/>
            <a:r>
              <a:rPr lang="en-US" dirty="0">
                <a:solidFill>
                  <a:schemeClr val="tx1"/>
                </a:solidFill>
              </a:rPr>
              <a:t>“Qualified references” implicitly require standards (I3)</a:t>
            </a:r>
          </a:p>
          <a:p>
            <a:endParaRPr lang="en-GB" dirty="0"/>
          </a:p>
        </p:txBody>
      </p:sp>
    </p:spTree>
    <p:extLst>
      <p:ext uri="{BB962C8B-B14F-4D97-AF65-F5344CB8AC3E}">
        <p14:creationId xmlns:p14="http://schemas.microsoft.com/office/powerpoint/2010/main" val="3989836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273AA-D13B-492D-9CB7-79D368BA7DB7}"/>
              </a:ext>
            </a:extLst>
          </p:cNvPr>
          <p:cNvSpPr>
            <a:spLocks noGrp="1"/>
          </p:cNvSpPr>
          <p:nvPr>
            <p:ph type="title"/>
          </p:nvPr>
        </p:nvSpPr>
        <p:spPr/>
        <p:txBody>
          <a:bodyPr/>
          <a:lstStyle/>
          <a:p>
            <a:r>
              <a:rPr lang="en-US" b="1" dirty="0"/>
              <a:t>DDI and FAIR share the same goals </a:t>
            </a:r>
          </a:p>
        </p:txBody>
      </p:sp>
      <p:sp>
        <p:nvSpPr>
          <p:cNvPr id="3" name="Content Placeholder 2">
            <a:extLst>
              <a:ext uri="{FF2B5EF4-FFF2-40B4-BE49-F238E27FC236}">
                <a16:creationId xmlns:a16="http://schemas.microsoft.com/office/drawing/2014/main" id="{F49ACC05-E7B3-4405-AAC7-6A4FF6907A26}"/>
              </a:ext>
            </a:extLst>
          </p:cNvPr>
          <p:cNvSpPr>
            <a:spLocks noGrp="1"/>
          </p:cNvSpPr>
          <p:nvPr>
            <p:ph idx="1"/>
          </p:nvPr>
        </p:nvSpPr>
        <p:spPr>
          <a:xfrm>
            <a:off x="440178" y="1253330"/>
            <a:ext cx="11234989" cy="5243547"/>
          </a:xfrm>
        </p:spPr>
        <p:txBody>
          <a:bodyPr/>
          <a:lstStyle/>
          <a:p>
            <a:r>
              <a:rPr lang="en-US" dirty="0"/>
              <a:t>FAIR is not a new idea! </a:t>
            </a:r>
          </a:p>
          <a:p>
            <a:pPr marL="0" indent="0">
              <a:buNone/>
            </a:pPr>
            <a:r>
              <a:rPr lang="en-US" dirty="0"/>
              <a:t>“</a:t>
            </a:r>
            <a:r>
              <a:rPr lang="en-GB" dirty="0"/>
              <a:t>The notion of good data stewardship (i.e., maximizing the opportunities for the efficient discovery and reuse of research outputs) has been around for decades and many implementation choices have already been made by pioneering communities to extend stewardship with the notion of machine-actionability.” </a:t>
            </a:r>
          </a:p>
          <a:p>
            <a:pPr marL="0" indent="0">
              <a:buNone/>
            </a:pPr>
            <a:r>
              <a:rPr lang="en-GB" dirty="0"/>
              <a:t>	- </a:t>
            </a:r>
            <a:r>
              <a:rPr lang="en-US" dirty="0"/>
              <a:t>Jacobsen et al. (2020)</a:t>
            </a:r>
            <a:endParaRPr lang="en-GB" dirty="0"/>
          </a:p>
          <a:p>
            <a:pPr marL="0" indent="0">
              <a:buNone/>
            </a:pPr>
            <a:endParaRPr lang="en-US" dirty="0"/>
          </a:p>
          <a:p>
            <a:r>
              <a:rPr lang="en-US" dirty="0"/>
              <a:t>DDI standards have been focused on data sharing and reuse for decades</a:t>
            </a:r>
          </a:p>
          <a:p>
            <a:pPr lvl="1"/>
            <a:r>
              <a:rPr lang="en-US" dirty="0"/>
              <a:t>The research and archival communities led the development</a:t>
            </a:r>
          </a:p>
          <a:p>
            <a:pPr lvl="1"/>
            <a:r>
              <a:rPr lang="en-US" dirty="0"/>
              <a:t>DDI standards support sharing and reuse by describing data</a:t>
            </a:r>
          </a:p>
          <a:p>
            <a:pPr lvl="1"/>
            <a:r>
              <a:rPr lang="en-US" dirty="0"/>
              <a:t>FAIR communicates principles about sharing and reuse explicitly and simply</a:t>
            </a:r>
          </a:p>
        </p:txBody>
      </p:sp>
      <p:sp>
        <p:nvSpPr>
          <p:cNvPr id="4" name="TextBox 3">
            <a:extLst>
              <a:ext uri="{FF2B5EF4-FFF2-40B4-BE49-F238E27FC236}">
                <a16:creationId xmlns:a16="http://schemas.microsoft.com/office/drawing/2014/main" id="{2933C40B-B0D2-7D33-FAFC-4AED81B3BFFE}"/>
              </a:ext>
            </a:extLst>
          </p:cNvPr>
          <p:cNvSpPr txBox="1"/>
          <p:nvPr/>
        </p:nvSpPr>
        <p:spPr>
          <a:xfrm>
            <a:off x="4103370" y="6482715"/>
            <a:ext cx="852297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Tree>
    <p:extLst>
      <p:ext uri="{BB962C8B-B14F-4D97-AF65-F5344CB8AC3E}">
        <p14:creationId xmlns:p14="http://schemas.microsoft.com/office/powerpoint/2010/main" val="1644591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30CA-F9DC-4E72-9A18-D56C3E663F54}"/>
              </a:ext>
            </a:extLst>
          </p:cNvPr>
          <p:cNvSpPr>
            <a:spLocks noGrp="1"/>
          </p:cNvSpPr>
          <p:nvPr>
            <p:ph type="title"/>
          </p:nvPr>
        </p:nvSpPr>
        <p:spPr/>
        <p:txBody>
          <a:bodyPr/>
          <a:lstStyle/>
          <a:p>
            <a:r>
              <a:rPr lang="en-US" b="1" dirty="0"/>
              <a:t>What is DDI</a:t>
            </a:r>
          </a:p>
        </p:txBody>
      </p:sp>
      <p:sp>
        <p:nvSpPr>
          <p:cNvPr id="3" name="Content Placeholder 2">
            <a:extLst>
              <a:ext uri="{FF2B5EF4-FFF2-40B4-BE49-F238E27FC236}">
                <a16:creationId xmlns:a16="http://schemas.microsoft.com/office/drawing/2014/main" id="{FB97B11E-1114-4C80-B01C-3AD79BAA9AAB}"/>
              </a:ext>
            </a:extLst>
          </p:cNvPr>
          <p:cNvSpPr>
            <a:spLocks noGrp="1"/>
          </p:cNvSpPr>
          <p:nvPr>
            <p:ph idx="1"/>
          </p:nvPr>
        </p:nvSpPr>
        <p:spPr/>
        <p:txBody>
          <a:bodyPr>
            <a:normAutofit/>
          </a:bodyPr>
          <a:lstStyle/>
          <a:p>
            <a:r>
              <a:rPr lang="en-US" dirty="0"/>
              <a:t>The Data Documentation Initiative (DDI) is a suite of metadata standards and products for the Social Behavioral and Economic (SBE) and health sciences</a:t>
            </a:r>
          </a:p>
          <a:p>
            <a:r>
              <a:rPr lang="en-US" dirty="0"/>
              <a:t>They are granular, machine-actionable (XML), and platform-independent standards</a:t>
            </a:r>
          </a:p>
          <a:p>
            <a:r>
              <a:rPr lang="en-US" dirty="0"/>
              <a:t>Used by many data archives, libraries, researchers, and other data producers around the globe</a:t>
            </a:r>
          </a:p>
        </p:txBody>
      </p:sp>
    </p:spTree>
    <p:extLst>
      <p:ext uri="{BB962C8B-B14F-4D97-AF65-F5344CB8AC3E}">
        <p14:creationId xmlns:p14="http://schemas.microsoft.com/office/powerpoint/2010/main" val="1714487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3D9A7-4F4E-450F-AB4A-861E17AC5A51}"/>
              </a:ext>
            </a:extLst>
          </p:cNvPr>
          <p:cNvSpPr>
            <a:spLocks noGrp="1"/>
          </p:cNvSpPr>
          <p:nvPr>
            <p:ph type="title"/>
          </p:nvPr>
        </p:nvSpPr>
        <p:spPr/>
        <p:txBody>
          <a:bodyPr/>
          <a:lstStyle/>
          <a:p>
            <a:r>
              <a:rPr lang="en-US" b="1" dirty="0"/>
              <a:t>How does DDI help with achieving FAIR</a:t>
            </a:r>
          </a:p>
        </p:txBody>
      </p:sp>
      <p:sp>
        <p:nvSpPr>
          <p:cNvPr id="3" name="Content Placeholder 2">
            <a:extLst>
              <a:ext uri="{FF2B5EF4-FFF2-40B4-BE49-F238E27FC236}">
                <a16:creationId xmlns:a16="http://schemas.microsoft.com/office/drawing/2014/main" id="{7A85EE79-AC14-4C90-9AC7-C5F7366FDC53}"/>
              </a:ext>
            </a:extLst>
          </p:cNvPr>
          <p:cNvSpPr>
            <a:spLocks noGrp="1"/>
          </p:cNvSpPr>
          <p:nvPr>
            <p:ph idx="1"/>
          </p:nvPr>
        </p:nvSpPr>
        <p:spPr>
          <a:xfrm>
            <a:off x="502920" y="1825625"/>
            <a:ext cx="11013890" cy="4351338"/>
          </a:xfrm>
        </p:spPr>
        <p:txBody>
          <a:bodyPr/>
          <a:lstStyle/>
          <a:p>
            <a:r>
              <a:rPr lang="en-US" dirty="0"/>
              <a:t>DDI standards can be used effectively to meet FAIR principles</a:t>
            </a:r>
          </a:p>
          <a:p>
            <a:r>
              <a:rPr lang="en-US" dirty="0"/>
              <a:t>Metadata are KEY for FAIR data</a:t>
            </a:r>
          </a:p>
          <a:p>
            <a:r>
              <a:rPr lang="en-US" dirty="0"/>
              <a:t>DDI standards delineate and provide a way to organize metadata</a:t>
            </a:r>
          </a:p>
          <a:p>
            <a:r>
              <a:rPr lang="en-GB" sz="2400" dirty="0">
                <a:effectLst/>
                <a:latin typeface="Segoe UI" panose="020B0502040204020203" pitchFamily="34" charset="0"/>
              </a:rPr>
              <a:t>DDI standards reinforce reusability through human and machine readable metadata</a:t>
            </a:r>
            <a:endParaRPr lang="en-US" dirty="0"/>
          </a:p>
          <a:p>
            <a:r>
              <a:rPr lang="en-US" dirty="0"/>
              <a:t>DDI provides the rich metadata that is required </a:t>
            </a:r>
          </a:p>
          <a:p>
            <a:pPr lvl="1"/>
            <a:r>
              <a:rPr lang="en-US" dirty="0"/>
              <a:t>(examples in the following slides)</a:t>
            </a:r>
          </a:p>
        </p:txBody>
      </p:sp>
    </p:spTree>
    <p:extLst>
      <p:ext uri="{BB962C8B-B14F-4D97-AF65-F5344CB8AC3E}">
        <p14:creationId xmlns:p14="http://schemas.microsoft.com/office/powerpoint/2010/main" val="1721562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D1516B1-D205-00BA-EC74-D8EFD4FC688A}"/>
              </a:ext>
            </a:extLst>
          </p:cNvPr>
          <p:cNvSpPr/>
          <p:nvPr/>
        </p:nvSpPr>
        <p:spPr>
          <a:xfrm>
            <a:off x="674370" y="365125"/>
            <a:ext cx="10679430" cy="3658235"/>
          </a:xfrm>
          <a:prstGeom prst="rect">
            <a:avLst/>
          </a:prstGeom>
          <a:solidFill>
            <a:srgbClr val="4472C4">
              <a:alpha val="1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EAFC8AF-C2FB-7DA2-8159-485E576E623D}"/>
              </a:ext>
            </a:extLst>
          </p:cNvPr>
          <p:cNvSpPr>
            <a:spLocks noGrp="1"/>
          </p:cNvSpPr>
          <p:nvPr>
            <p:ph type="title"/>
          </p:nvPr>
        </p:nvSpPr>
        <p:spPr>
          <a:xfrm>
            <a:off x="674369" y="361122"/>
            <a:ext cx="10679431" cy="1143000"/>
          </a:xfrm>
        </p:spPr>
        <p:txBody>
          <a:bodyPr>
            <a:normAutofit fontScale="90000"/>
          </a:bodyPr>
          <a:lstStyle/>
          <a:p>
            <a:pPr marL="0" indent="0">
              <a:buNone/>
            </a:pPr>
            <a:r>
              <a:rPr lang="en-GB" sz="4000" b="1" dirty="0"/>
              <a:t>F1: (Meta)data are assigned a globally unique and persistent identifier</a:t>
            </a:r>
          </a:p>
        </p:txBody>
      </p:sp>
      <p:sp>
        <p:nvSpPr>
          <p:cNvPr id="3" name="Content Placeholder 2">
            <a:extLst>
              <a:ext uri="{FF2B5EF4-FFF2-40B4-BE49-F238E27FC236}">
                <a16:creationId xmlns:a16="http://schemas.microsoft.com/office/drawing/2014/main" id="{4E018FD3-DF34-8919-5632-6824AD4B59F5}"/>
              </a:ext>
            </a:extLst>
          </p:cNvPr>
          <p:cNvSpPr>
            <a:spLocks noGrp="1"/>
          </p:cNvSpPr>
          <p:nvPr>
            <p:ph idx="1"/>
          </p:nvPr>
        </p:nvSpPr>
        <p:spPr>
          <a:xfrm>
            <a:off x="838200" y="1827055"/>
            <a:ext cx="10515600" cy="2378392"/>
          </a:xfrm>
        </p:spPr>
        <p:txBody>
          <a:bodyPr>
            <a:normAutofit/>
          </a:bodyPr>
          <a:lstStyle/>
          <a:p>
            <a:pPr marL="0" indent="0">
              <a:buNone/>
            </a:pPr>
            <a:r>
              <a:rPr lang="en-GB" sz="2400" dirty="0"/>
              <a:t>Guaranteed to unambiguously refer to exactly one resource.</a:t>
            </a:r>
          </a:p>
          <a:p>
            <a:pPr marL="0" indent="0">
              <a:buNone/>
            </a:pPr>
            <a:r>
              <a:rPr lang="en-GB" dirty="0"/>
              <a:t>T</a:t>
            </a:r>
            <a:r>
              <a:rPr lang="en-GB" sz="2400" dirty="0"/>
              <a:t>he </a:t>
            </a:r>
            <a:r>
              <a:rPr lang="en-GB" dirty="0"/>
              <a:t>u</a:t>
            </a:r>
            <a:r>
              <a:rPr lang="en-GB" sz="2400" dirty="0"/>
              <a:t>niversally unique identifier is not reused in another context, and even if that resource no longer exists, or moves, it continues to identify the same resource</a:t>
            </a:r>
            <a:r>
              <a:rPr lang="en-GB" dirty="0"/>
              <a:t>.* </a:t>
            </a:r>
            <a:endParaRPr lang="en-GB" sz="2400" dirty="0"/>
          </a:p>
          <a:p>
            <a:endParaRPr lang="en-GB" sz="2400" dirty="0"/>
          </a:p>
        </p:txBody>
      </p:sp>
      <p:sp>
        <p:nvSpPr>
          <p:cNvPr id="4" name="Content Placeholder 2">
            <a:extLst>
              <a:ext uri="{FF2B5EF4-FFF2-40B4-BE49-F238E27FC236}">
                <a16:creationId xmlns:a16="http://schemas.microsoft.com/office/drawing/2014/main" id="{210CF41C-3BCE-5678-C408-1A45863E449F}"/>
              </a:ext>
            </a:extLst>
          </p:cNvPr>
          <p:cNvSpPr txBox="1">
            <a:spLocks/>
          </p:cNvSpPr>
          <p:nvPr/>
        </p:nvSpPr>
        <p:spPr>
          <a:xfrm>
            <a:off x="756285" y="4330384"/>
            <a:ext cx="10515600" cy="21345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DDI </a:t>
            </a:r>
            <a:r>
              <a:rPr lang="en-US" sz="2400" dirty="0"/>
              <a:t>utilizes</a:t>
            </a:r>
            <a:r>
              <a:rPr lang="en-GB" sz="2400" dirty="0"/>
              <a:t> </a:t>
            </a:r>
            <a:r>
              <a:rPr lang="fr-FR" sz="2400" dirty="0"/>
              <a:t>persistent IDs </a:t>
            </a:r>
            <a:r>
              <a:rPr lang="en-US" sz="2400" dirty="0"/>
              <a:t>alongside</a:t>
            </a:r>
            <a:r>
              <a:rPr lang="fr-FR" sz="2400" dirty="0"/>
              <a:t> </a:t>
            </a:r>
            <a:r>
              <a:rPr lang="en-US" sz="2400" dirty="0"/>
              <a:t>registered</a:t>
            </a:r>
            <a:r>
              <a:rPr lang="fr-FR" sz="2400" dirty="0"/>
              <a:t> </a:t>
            </a:r>
            <a:r>
              <a:rPr lang="en-US" sz="2400" dirty="0"/>
              <a:t>agencies</a:t>
            </a:r>
          </a:p>
          <a:p>
            <a:r>
              <a:rPr lang="fr-FR" sz="2400" dirty="0"/>
              <a:t>For </a:t>
            </a:r>
            <a:r>
              <a:rPr lang="fr-FR" sz="2400" dirty="0" err="1"/>
              <a:t>example</a:t>
            </a:r>
            <a:r>
              <a:rPr lang="fr-FR" sz="2400" dirty="0"/>
              <a:t>, </a:t>
            </a:r>
            <a:r>
              <a:rPr lang="fr-FR" sz="2400" dirty="0" err="1"/>
              <a:t>URNs</a:t>
            </a:r>
            <a:r>
              <a:rPr lang="fr-FR" sz="2400" dirty="0"/>
              <a:t> and Digital Object </a:t>
            </a:r>
            <a:r>
              <a:rPr lang="fr-FR" sz="2400" dirty="0" err="1"/>
              <a:t>Identifiers</a:t>
            </a:r>
            <a:r>
              <a:rPr lang="fr-FR" sz="2400" dirty="0"/>
              <a:t> (</a:t>
            </a:r>
            <a:r>
              <a:rPr lang="fr-FR" sz="2400" dirty="0" err="1"/>
              <a:t>DOIs</a:t>
            </a:r>
            <a:r>
              <a:rPr lang="fr-FR" sz="2400" dirty="0"/>
              <a:t>) are </a:t>
            </a:r>
            <a:r>
              <a:rPr lang="fr-FR" sz="2400" dirty="0" err="1"/>
              <a:t>supported</a:t>
            </a:r>
            <a:endParaRPr lang="fr-FR" sz="2400" dirty="0"/>
          </a:p>
          <a:p>
            <a:r>
              <a:rPr lang="en-GB" sz="2400" dirty="0"/>
              <a:t>The combination of the DDI agency identifier, data identifier, and version identifier constitutes a globally unique ID</a:t>
            </a:r>
          </a:p>
          <a:p>
            <a:endParaRPr lang="en-GB" sz="2400" dirty="0"/>
          </a:p>
          <a:p>
            <a:endParaRPr lang="en-GB" sz="2400" dirty="0"/>
          </a:p>
        </p:txBody>
      </p:sp>
      <p:sp>
        <p:nvSpPr>
          <p:cNvPr id="7" name="TextBox 6">
            <a:extLst>
              <a:ext uri="{FF2B5EF4-FFF2-40B4-BE49-F238E27FC236}">
                <a16:creationId xmlns:a16="http://schemas.microsoft.com/office/drawing/2014/main" id="{FB6CDC26-B01C-C862-7A06-5B99EFD4255E}"/>
              </a:ext>
            </a:extLst>
          </p:cNvPr>
          <p:cNvSpPr txBox="1"/>
          <p:nvPr/>
        </p:nvSpPr>
        <p:spPr>
          <a:xfrm>
            <a:off x="4103370" y="6482715"/>
            <a:ext cx="852297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Tree>
    <p:extLst>
      <p:ext uri="{BB962C8B-B14F-4D97-AF65-F5344CB8AC3E}">
        <p14:creationId xmlns:p14="http://schemas.microsoft.com/office/powerpoint/2010/main" val="1322828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9523506-1A4D-40A3-E4DF-3FA28B527C84}"/>
              </a:ext>
            </a:extLst>
          </p:cNvPr>
          <p:cNvSpPr/>
          <p:nvPr/>
        </p:nvSpPr>
        <p:spPr>
          <a:xfrm>
            <a:off x="674370" y="343060"/>
            <a:ext cx="10679430" cy="3142954"/>
          </a:xfrm>
          <a:prstGeom prst="rect">
            <a:avLst/>
          </a:prstGeom>
          <a:solidFill>
            <a:srgbClr val="4472C4">
              <a:alpha val="1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DCBC6B4C-E983-D913-BFF0-831EDDBE6A45}"/>
              </a:ext>
            </a:extLst>
          </p:cNvPr>
          <p:cNvSpPr>
            <a:spLocks noGrp="1"/>
          </p:cNvSpPr>
          <p:nvPr>
            <p:ph type="title"/>
          </p:nvPr>
        </p:nvSpPr>
        <p:spPr>
          <a:xfrm>
            <a:off x="674369" y="361122"/>
            <a:ext cx="10679431" cy="1143000"/>
          </a:xfrm>
        </p:spPr>
        <p:txBody>
          <a:bodyPr>
            <a:normAutofit/>
          </a:bodyPr>
          <a:lstStyle/>
          <a:p>
            <a:r>
              <a:rPr lang="en-GB" sz="4000" b="1" dirty="0"/>
              <a:t>F2: Data are described with rich metadata</a:t>
            </a:r>
            <a:endParaRPr lang="en-GB" sz="4000" dirty="0"/>
          </a:p>
        </p:txBody>
      </p:sp>
      <p:sp>
        <p:nvSpPr>
          <p:cNvPr id="3" name="Content Placeholder 2">
            <a:extLst>
              <a:ext uri="{FF2B5EF4-FFF2-40B4-BE49-F238E27FC236}">
                <a16:creationId xmlns:a16="http://schemas.microsoft.com/office/drawing/2014/main" id="{B134D76A-6C30-B4A2-C551-24E097382414}"/>
              </a:ext>
            </a:extLst>
          </p:cNvPr>
          <p:cNvSpPr>
            <a:spLocks noGrp="1"/>
          </p:cNvSpPr>
          <p:nvPr>
            <p:ph idx="1"/>
          </p:nvPr>
        </p:nvSpPr>
        <p:spPr>
          <a:xfrm>
            <a:off x="838200" y="1314450"/>
            <a:ext cx="10515600" cy="4611053"/>
          </a:xfrm>
        </p:spPr>
        <p:txBody>
          <a:bodyPr>
            <a:normAutofit/>
          </a:bodyPr>
          <a:lstStyle/>
          <a:p>
            <a:pPr marL="0" indent="0">
              <a:buNone/>
            </a:pPr>
            <a:r>
              <a:rPr lang="en-US" dirty="0"/>
              <a:t>Generous and extensive, </a:t>
            </a:r>
            <a:r>
              <a:rPr lang="en-GB" dirty="0"/>
              <a:t>including descriptive information about the context, quality and condition, or characteristics of the data.** </a:t>
            </a:r>
            <a:endParaRPr lang="en-GB" sz="2400" dirty="0"/>
          </a:p>
          <a:p>
            <a:pPr marL="0" indent="0">
              <a:buNone/>
            </a:pPr>
            <a:r>
              <a:rPr lang="en-GB" sz="2400" dirty="0"/>
              <a:t>Described well enough to allow discoverability (including searching or filtering), both for humans and machines.</a:t>
            </a:r>
          </a:p>
          <a:p>
            <a:pPr marL="0" indent="0">
              <a:buNone/>
            </a:pPr>
            <a:r>
              <a:rPr lang="en-GB" sz="2400" dirty="0"/>
              <a:t>Generic and domain-specific descriptors should be provided.*</a:t>
            </a:r>
          </a:p>
        </p:txBody>
      </p:sp>
      <p:sp>
        <p:nvSpPr>
          <p:cNvPr id="5" name="Content Placeholder 2">
            <a:extLst>
              <a:ext uri="{FF2B5EF4-FFF2-40B4-BE49-F238E27FC236}">
                <a16:creationId xmlns:a16="http://schemas.microsoft.com/office/drawing/2014/main" id="{7F9DF23B-F8EF-94CF-2026-61A4279592D0}"/>
              </a:ext>
            </a:extLst>
          </p:cNvPr>
          <p:cNvSpPr txBox="1">
            <a:spLocks/>
          </p:cNvSpPr>
          <p:nvPr/>
        </p:nvSpPr>
        <p:spPr>
          <a:xfrm>
            <a:off x="756285" y="3953351"/>
            <a:ext cx="10515600" cy="243949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DDI is a suite of metadata standards which allow rich metadata description. Covering both high level generic metadata as well as low level domain specific metadata</a:t>
            </a:r>
          </a:p>
          <a:p>
            <a:r>
              <a:rPr lang="en-GB" sz="2400" dirty="0"/>
              <a:t>DDI provides machine-actionable schemas to facilitate consistent metadata about similar data resources within the community</a:t>
            </a:r>
          </a:p>
          <a:p>
            <a:r>
              <a:rPr lang="en-GB" sz="2400" dirty="0"/>
              <a:t>DDI provides the means to ensure that metadata are reusable and can be updated and curated</a:t>
            </a:r>
          </a:p>
          <a:p>
            <a:endParaRPr lang="en-GB" sz="2400" dirty="0"/>
          </a:p>
          <a:p>
            <a:endParaRPr lang="en-GB" sz="2400" dirty="0"/>
          </a:p>
        </p:txBody>
      </p:sp>
      <p:sp>
        <p:nvSpPr>
          <p:cNvPr id="6" name="TextBox 5">
            <a:extLst>
              <a:ext uri="{FF2B5EF4-FFF2-40B4-BE49-F238E27FC236}">
                <a16:creationId xmlns:a16="http://schemas.microsoft.com/office/drawing/2014/main" id="{B5B607CF-4E2C-880D-02DB-07A7BAE1F8E1}"/>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
        <p:nvSpPr>
          <p:cNvPr id="8" name="TextBox 7">
            <a:extLst>
              <a:ext uri="{FF2B5EF4-FFF2-40B4-BE49-F238E27FC236}">
                <a16:creationId xmlns:a16="http://schemas.microsoft.com/office/drawing/2014/main" id="{4EA139CB-5A6A-42B2-3D91-06DFEEB2B532}"/>
              </a:ext>
            </a:extLst>
          </p:cNvPr>
          <p:cNvSpPr txBox="1"/>
          <p:nvPr/>
        </p:nvSpPr>
        <p:spPr>
          <a:xfrm>
            <a:off x="6511069" y="6246178"/>
            <a:ext cx="5680931" cy="276999"/>
          </a:xfrm>
          <a:prstGeom prst="rect">
            <a:avLst/>
          </a:prstGeom>
          <a:noFill/>
        </p:spPr>
        <p:txBody>
          <a:bodyPr wrap="square">
            <a:spAutoFit/>
          </a:bodyPr>
          <a:lstStyle/>
          <a:p>
            <a:r>
              <a:rPr lang="en-US" sz="1200" dirty="0"/>
              <a:t>**https://www.go-fair.org/fair-principles/f2-data-described-rich-metadata/</a:t>
            </a:r>
          </a:p>
        </p:txBody>
      </p:sp>
    </p:spTree>
    <p:extLst>
      <p:ext uri="{BB962C8B-B14F-4D97-AF65-F5344CB8AC3E}">
        <p14:creationId xmlns:p14="http://schemas.microsoft.com/office/powerpoint/2010/main" val="4175044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FCD4AA9-89B3-B542-7578-C9777F2DFCD7}"/>
              </a:ext>
            </a:extLst>
          </p:cNvPr>
          <p:cNvSpPr/>
          <p:nvPr/>
        </p:nvSpPr>
        <p:spPr>
          <a:xfrm>
            <a:off x="674370" y="343059"/>
            <a:ext cx="10679430" cy="3902167"/>
          </a:xfrm>
          <a:prstGeom prst="rect">
            <a:avLst/>
          </a:prstGeom>
          <a:solidFill>
            <a:srgbClr val="4472C4">
              <a:alpha val="1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06B2A9CF-133B-C37F-086D-482F8ABF2D22}"/>
              </a:ext>
            </a:extLst>
          </p:cNvPr>
          <p:cNvSpPr>
            <a:spLocks noGrp="1"/>
          </p:cNvSpPr>
          <p:nvPr>
            <p:ph type="title"/>
          </p:nvPr>
        </p:nvSpPr>
        <p:spPr>
          <a:xfrm>
            <a:off x="674369" y="361122"/>
            <a:ext cx="10679431" cy="1143000"/>
          </a:xfrm>
        </p:spPr>
        <p:txBody>
          <a:bodyPr>
            <a:normAutofit fontScale="90000"/>
          </a:bodyPr>
          <a:lstStyle/>
          <a:p>
            <a:r>
              <a:rPr lang="en-GB" b="1" dirty="0"/>
              <a:t>F3: Metadata clearly and explicitly include the identifier of the data it describes</a:t>
            </a:r>
            <a:endParaRPr lang="en-GB" dirty="0"/>
          </a:p>
        </p:txBody>
      </p:sp>
      <p:sp>
        <p:nvSpPr>
          <p:cNvPr id="3" name="Content Placeholder 2">
            <a:extLst>
              <a:ext uri="{FF2B5EF4-FFF2-40B4-BE49-F238E27FC236}">
                <a16:creationId xmlns:a16="http://schemas.microsoft.com/office/drawing/2014/main" id="{AE8DA6C5-02C2-8391-0DB6-91FCE01484F4}"/>
              </a:ext>
            </a:extLst>
          </p:cNvPr>
          <p:cNvSpPr>
            <a:spLocks noGrp="1"/>
          </p:cNvSpPr>
          <p:nvPr>
            <p:ph idx="1"/>
          </p:nvPr>
        </p:nvSpPr>
        <p:spPr>
          <a:xfrm>
            <a:off x="756284" y="1522185"/>
            <a:ext cx="10515600" cy="2741104"/>
          </a:xfrm>
        </p:spPr>
        <p:txBody>
          <a:bodyPr>
            <a:normAutofit fontScale="92500"/>
          </a:bodyPr>
          <a:lstStyle/>
          <a:p>
            <a:pPr marL="0" indent="0">
              <a:buNone/>
            </a:pPr>
            <a:r>
              <a:rPr lang="en-US" dirty="0"/>
              <a:t>This is especially important where the resource and its metadata are stored independently. </a:t>
            </a:r>
          </a:p>
          <a:p>
            <a:pPr marL="0" indent="0">
              <a:buNone/>
            </a:pPr>
            <a:r>
              <a:rPr lang="en-GB" dirty="0"/>
              <a:t>The association between a metadata file and the dataset should be made explicit by using the dataset’s globally unique and persistent identifier in the metadata.** </a:t>
            </a:r>
          </a:p>
          <a:p>
            <a:pPr marL="0" indent="0">
              <a:buNone/>
            </a:pPr>
            <a:r>
              <a:rPr lang="en-GB" dirty="0"/>
              <a:t>A metadata descriptor is required to contain the identifier of the item being described, This also allows that identifier to be used as the search term to discover its metadata record.*</a:t>
            </a:r>
            <a:endParaRPr lang="en-US" dirty="0"/>
          </a:p>
          <a:p>
            <a:pPr marL="0" indent="0">
              <a:buNone/>
            </a:pPr>
            <a:endParaRPr lang="en-GB" dirty="0"/>
          </a:p>
        </p:txBody>
      </p:sp>
      <p:sp>
        <p:nvSpPr>
          <p:cNvPr id="6" name="TextBox 5">
            <a:extLst>
              <a:ext uri="{FF2B5EF4-FFF2-40B4-BE49-F238E27FC236}">
                <a16:creationId xmlns:a16="http://schemas.microsoft.com/office/drawing/2014/main" id="{2C483A66-2975-84A4-63D6-F01F9CDC0A48}"/>
              </a:ext>
            </a:extLst>
          </p:cNvPr>
          <p:cNvSpPr txBox="1"/>
          <p:nvPr/>
        </p:nvSpPr>
        <p:spPr>
          <a:xfrm>
            <a:off x="674370" y="4412211"/>
            <a:ext cx="9967965" cy="461665"/>
          </a:xfrm>
          <a:prstGeom prst="rect">
            <a:avLst/>
          </a:prstGeom>
          <a:noFill/>
        </p:spPr>
        <p:txBody>
          <a:bodyPr wrap="square" rtlCol="0">
            <a:spAutoFit/>
          </a:bodyPr>
          <a:lstStyle/>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DDI supports the identification of every resource it describes.</a:t>
            </a:r>
          </a:p>
        </p:txBody>
      </p:sp>
      <p:sp>
        <p:nvSpPr>
          <p:cNvPr id="7" name="TextBox 6">
            <a:extLst>
              <a:ext uri="{FF2B5EF4-FFF2-40B4-BE49-F238E27FC236}">
                <a16:creationId xmlns:a16="http://schemas.microsoft.com/office/drawing/2014/main" id="{24EE8BAD-D180-108A-3E7C-C99D2687309F}"/>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
        <p:nvSpPr>
          <p:cNvPr id="8" name="TextBox 7">
            <a:extLst>
              <a:ext uri="{FF2B5EF4-FFF2-40B4-BE49-F238E27FC236}">
                <a16:creationId xmlns:a16="http://schemas.microsoft.com/office/drawing/2014/main" id="{6CB10F8E-2BD0-8891-1C15-F48DEFE7E7AE}"/>
              </a:ext>
            </a:extLst>
          </p:cNvPr>
          <p:cNvSpPr txBox="1"/>
          <p:nvPr/>
        </p:nvSpPr>
        <p:spPr>
          <a:xfrm>
            <a:off x="6511069" y="6246178"/>
            <a:ext cx="5680931" cy="276999"/>
          </a:xfrm>
          <a:prstGeom prst="rect">
            <a:avLst/>
          </a:prstGeom>
          <a:noFill/>
        </p:spPr>
        <p:txBody>
          <a:bodyPr wrap="square">
            <a:spAutoFit/>
          </a:bodyPr>
          <a:lstStyle/>
          <a:p>
            <a:r>
              <a:rPr lang="en-US" sz="1200" dirty="0"/>
              <a:t>**https://www.go-fair.org/fair-principles/f2-data-described-rich-metadata/</a:t>
            </a:r>
          </a:p>
        </p:txBody>
      </p:sp>
    </p:spTree>
    <p:extLst>
      <p:ext uri="{BB962C8B-B14F-4D97-AF65-F5344CB8AC3E}">
        <p14:creationId xmlns:p14="http://schemas.microsoft.com/office/powerpoint/2010/main" val="735478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BFA626-D4D7-4117-F1C2-9FFF8D74A4DD}"/>
              </a:ext>
            </a:extLst>
          </p:cNvPr>
          <p:cNvSpPr/>
          <p:nvPr/>
        </p:nvSpPr>
        <p:spPr>
          <a:xfrm>
            <a:off x="674370" y="343059"/>
            <a:ext cx="10679430" cy="2971641"/>
          </a:xfrm>
          <a:prstGeom prst="rect">
            <a:avLst/>
          </a:prstGeom>
          <a:solidFill>
            <a:srgbClr val="4472C4">
              <a:alpha val="1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A52EEA99-F43B-53B6-7CDC-BA20861D9E93}"/>
              </a:ext>
            </a:extLst>
          </p:cNvPr>
          <p:cNvSpPr>
            <a:spLocks noGrp="1"/>
          </p:cNvSpPr>
          <p:nvPr>
            <p:ph type="title"/>
          </p:nvPr>
        </p:nvSpPr>
        <p:spPr>
          <a:xfrm>
            <a:off x="674370" y="361122"/>
            <a:ext cx="10679430" cy="1143000"/>
          </a:xfrm>
        </p:spPr>
        <p:txBody>
          <a:bodyPr>
            <a:normAutofit fontScale="90000"/>
          </a:bodyPr>
          <a:lstStyle/>
          <a:p>
            <a:r>
              <a:rPr lang="en-GB" sz="4000" b="1" dirty="0"/>
              <a:t>F4: (Meta)data are registered or indexed in a searchable resource</a:t>
            </a:r>
            <a:endParaRPr lang="en-GB" sz="4000" dirty="0"/>
          </a:p>
        </p:txBody>
      </p:sp>
      <p:sp>
        <p:nvSpPr>
          <p:cNvPr id="3" name="Content Placeholder 2">
            <a:extLst>
              <a:ext uri="{FF2B5EF4-FFF2-40B4-BE49-F238E27FC236}">
                <a16:creationId xmlns:a16="http://schemas.microsoft.com/office/drawing/2014/main" id="{602049C5-A880-594C-493D-20A75A486BF9}"/>
              </a:ext>
            </a:extLst>
          </p:cNvPr>
          <p:cNvSpPr>
            <a:spLocks noGrp="1"/>
          </p:cNvSpPr>
          <p:nvPr>
            <p:ph idx="1"/>
          </p:nvPr>
        </p:nvSpPr>
        <p:spPr>
          <a:xfrm>
            <a:off x="838200" y="1825625"/>
            <a:ext cx="10515600" cy="1489075"/>
          </a:xfrm>
        </p:spPr>
        <p:txBody>
          <a:bodyPr>
            <a:normAutofit lnSpcReduction="10000"/>
          </a:bodyPr>
          <a:lstStyle/>
          <a:p>
            <a:pPr marL="0" indent="0">
              <a:buNone/>
            </a:pPr>
            <a:r>
              <a:rPr lang="en-GB" dirty="0"/>
              <a:t>Digital resources must be registered or indexed in a searchable resource, so they are discoverable. </a:t>
            </a:r>
          </a:p>
          <a:p>
            <a:pPr marL="0" indent="0">
              <a:buNone/>
            </a:pPr>
            <a:r>
              <a:rPr lang="en-GB" dirty="0"/>
              <a:t>Principles F1-F3 are needed for fine-grained indexing by some repositories and services.**</a:t>
            </a:r>
            <a:endParaRPr lang="en-GB" sz="2400" dirty="0"/>
          </a:p>
          <a:p>
            <a:pPr marL="0" indent="0">
              <a:buNone/>
            </a:pPr>
            <a:endParaRPr lang="en-GB" sz="2400" dirty="0"/>
          </a:p>
        </p:txBody>
      </p:sp>
      <p:sp>
        <p:nvSpPr>
          <p:cNvPr id="5" name="Content Placeholder 2">
            <a:extLst>
              <a:ext uri="{FF2B5EF4-FFF2-40B4-BE49-F238E27FC236}">
                <a16:creationId xmlns:a16="http://schemas.microsoft.com/office/drawing/2014/main" id="{73D19169-D534-1C98-6766-19F80C3DD4AE}"/>
              </a:ext>
            </a:extLst>
          </p:cNvPr>
          <p:cNvSpPr txBox="1">
            <a:spLocks/>
          </p:cNvSpPr>
          <p:nvPr/>
        </p:nvSpPr>
        <p:spPr>
          <a:xfrm>
            <a:off x="674370" y="3543301"/>
            <a:ext cx="10515600" cy="25165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DDI standards are intended to be used as the schemas for metadata repositories – databases of metadata</a:t>
            </a:r>
          </a:p>
          <a:p>
            <a:r>
              <a:rPr lang="en-GB" sz="2400" dirty="0"/>
              <a:t>Repositories support identification, searches, discovery, and queries of the metadata they organize</a:t>
            </a:r>
          </a:p>
          <a:p>
            <a:r>
              <a:rPr lang="en-GB" sz="2400" dirty="0"/>
              <a:t>Controlled vocabularies are supported by DDI which allows for uniform searching</a:t>
            </a:r>
          </a:p>
          <a:p>
            <a:endParaRPr lang="en-GB" sz="2400" dirty="0"/>
          </a:p>
          <a:p>
            <a:endParaRPr lang="en-GB" sz="2400" dirty="0"/>
          </a:p>
        </p:txBody>
      </p:sp>
      <p:sp>
        <p:nvSpPr>
          <p:cNvPr id="7" name="TextBox 6">
            <a:extLst>
              <a:ext uri="{FF2B5EF4-FFF2-40B4-BE49-F238E27FC236}">
                <a16:creationId xmlns:a16="http://schemas.microsoft.com/office/drawing/2014/main" id="{A8927887-4F81-DC32-EAE6-2C12AAED1008}"/>
              </a:ext>
            </a:extLst>
          </p:cNvPr>
          <p:cNvSpPr txBox="1"/>
          <p:nvPr/>
        </p:nvSpPr>
        <p:spPr>
          <a:xfrm>
            <a:off x="6511069" y="6514941"/>
            <a:ext cx="5680931" cy="276999"/>
          </a:xfrm>
          <a:prstGeom prst="rect">
            <a:avLst/>
          </a:prstGeom>
          <a:noFill/>
        </p:spPr>
        <p:txBody>
          <a:bodyPr wrap="square">
            <a:spAutoFit/>
          </a:bodyPr>
          <a:lstStyle/>
          <a:p>
            <a:r>
              <a:rPr lang="en-US" sz="1200" dirty="0"/>
              <a:t>**https://www.go-fair.org/fair-principles/f2-data-described-rich-metadata/</a:t>
            </a:r>
          </a:p>
        </p:txBody>
      </p:sp>
    </p:spTree>
    <p:extLst>
      <p:ext uri="{BB962C8B-B14F-4D97-AF65-F5344CB8AC3E}">
        <p14:creationId xmlns:p14="http://schemas.microsoft.com/office/powerpoint/2010/main" val="3393426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B1A52-0A8C-4B56-88EF-5CE60649F84C}"/>
              </a:ext>
            </a:extLst>
          </p:cNvPr>
          <p:cNvSpPr>
            <a:spLocks noGrp="1"/>
          </p:cNvSpPr>
          <p:nvPr>
            <p:ph type="title"/>
          </p:nvPr>
        </p:nvSpPr>
        <p:spPr/>
        <p:txBody>
          <a:bodyPr/>
          <a:lstStyle/>
          <a:p>
            <a:r>
              <a:rPr lang="en-US" b="1" dirty="0"/>
              <a:t>Overview</a:t>
            </a:r>
          </a:p>
        </p:txBody>
      </p:sp>
      <p:sp>
        <p:nvSpPr>
          <p:cNvPr id="3" name="Content Placeholder 2">
            <a:extLst>
              <a:ext uri="{FF2B5EF4-FFF2-40B4-BE49-F238E27FC236}">
                <a16:creationId xmlns:a16="http://schemas.microsoft.com/office/drawing/2014/main" id="{9BEA2E0A-E894-4518-A590-BB0BFF276B45}"/>
              </a:ext>
            </a:extLst>
          </p:cNvPr>
          <p:cNvSpPr>
            <a:spLocks noGrp="1"/>
          </p:cNvSpPr>
          <p:nvPr>
            <p:ph idx="1"/>
          </p:nvPr>
        </p:nvSpPr>
        <p:spPr>
          <a:xfrm>
            <a:off x="838200" y="1690688"/>
            <a:ext cx="10515600" cy="4351338"/>
          </a:xfrm>
        </p:spPr>
        <p:txBody>
          <a:bodyPr>
            <a:normAutofit/>
          </a:bodyPr>
          <a:lstStyle/>
          <a:p>
            <a:r>
              <a:rPr lang="en-US" sz="2200" dirty="0"/>
              <a:t>What is FAIR?</a:t>
            </a:r>
          </a:p>
          <a:p>
            <a:r>
              <a:rPr lang="en-US" sz="2200" dirty="0"/>
              <a:t>The Role of Metadata in FAIR</a:t>
            </a:r>
          </a:p>
          <a:p>
            <a:r>
              <a:rPr lang="en-US" sz="2200" dirty="0"/>
              <a:t>The Role of Standards in FAIR</a:t>
            </a:r>
          </a:p>
          <a:p>
            <a:r>
              <a:rPr lang="en-US" sz="2200" dirty="0"/>
              <a:t>What is DDI</a:t>
            </a:r>
          </a:p>
          <a:p>
            <a:r>
              <a:rPr lang="en-US" sz="2200" dirty="0"/>
              <a:t>How does DDI help with achieving FAIR</a:t>
            </a:r>
          </a:p>
          <a:p>
            <a:r>
              <a:rPr lang="en-US" sz="2200" dirty="0"/>
              <a:t>Findable: F1 - F4</a:t>
            </a:r>
          </a:p>
          <a:p>
            <a:r>
              <a:rPr lang="en-US" sz="2200" dirty="0"/>
              <a:t>Accessible: A1 - A2</a:t>
            </a:r>
          </a:p>
          <a:p>
            <a:r>
              <a:rPr lang="en-US" sz="2200" dirty="0"/>
              <a:t>Interoperable: I1 - I3</a:t>
            </a:r>
          </a:p>
          <a:p>
            <a:r>
              <a:rPr lang="en-US" sz="2200" dirty="0"/>
              <a:t>Reusable: R1.1 - R1.3</a:t>
            </a:r>
          </a:p>
          <a:p>
            <a:r>
              <a:rPr lang="en-US" sz="2200" dirty="0"/>
              <a:t>Summary</a:t>
            </a:r>
          </a:p>
        </p:txBody>
      </p:sp>
    </p:spTree>
    <p:extLst>
      <p:ext uri="{BB962C8B-B14F-4D97-AF65-F5344CB8AC3E}">
        <p14:creationId xmlns:p14="http://schemas.microsoft.com/office/powerpoint/2010/main" val="35989712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D779E6-6A3C-FD79-660B-C5E799733682}"/>
              </a:ext>
            </a:extLst>
          </p:cNvPr>
          <p:cNvSpPr/>
          <p:nvPr/>
        </p:nvSpPr>
        <p:spPr>
          <a:xfrm>
            <a:off x="674370" y="168354"/>
            <a:ext cx="10679430" cy="3439004"/>
          </a:xfrm>
          <a:prstGeom prst="rect">
            <a:avLst/>
          </a:prstGeom>
          <a:solidFill>
            <a:schemeClr val="accent3">
              <a:lumMod val="60000"/>
              <a:lumOff val="4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3B5E2174-B6A7-5A6F-2D06-916068CF858C}"/>
              </a:ext>
            </a:extLst>
          </p:cNvPr>
          <p:cNvSpPr>
            <a:spLocks noGrp="1"/>
          </p:cNvSpPr>
          <p:nvPr>
            <p:ph type="title"/>
          </p:nvPr>
        </p:nvSpPr>
        <p:spPr>
          <a:xfrm>
            <a:off x="674369" y="361122"/>
            <a:ext cx="10679431" cy="1143000"/>
          </a:xfrm>
        </p:spPr>
        <p:txBody>
          <a:bodyPr>
            <a:noAutofit/>
          </a:bodyPr>
          <a:lstStyle/>
          <a:p>
            <a:r>
              <a:rPr lang="en-GB" sz="3700" b="1" dirty="0"/>
              <a:t>A1: (Meta)data are retrievable by their identifier using a standardized communications protocol</a:t>
            </a:r>
            <a:endParaRPr lang="en-GB" sz="3700" dirty="0"/>
          </a:p>
        </p:txBody>
      </p:sp>
      <p:sp>
        <p:nvSpPr>
          <p:cNvPr id="3" name="Content Placeholder 2">
            <a:extLst>
              <a:ext uri="{FF2B5EF4-FFF2-40B4-BE49-F238E27FC236}">
                <a16:creationId xmlns:a16="http://schemas.microsoft.com/office/drawing/2014/main" id="{322C52FA-5378-1411-FA61-2F5773770F08}"/>
              </a:ext>
            </a:extLst>
          </p:cNvPr>
          <p:cNvSpPr>
            <a:spLocks noGrp="1"/>
          </p:cNvSpPr>
          <p:nvPr>
            <p:ph idx="1"/>
          </p:nvPr>
        </p:nvSpPr>
        <p:spPr>
          <a:xfrm>
            <a:off x="838200" y="2000249"/>
            <a:ext cx="10515600" cy="4028762"/>
          </a:xfrm>
        </p:spPr>
        <p:txBody>
          <a:bodyPr>
            <a:normAutofit/>
          </a:bodyPr>
          <a:lstStyle/>
          <a:p>
            <a:pPr marL="0" indent="0">
              <a:buNone/>
            </a:pPr>
            <a:r>
              <a:rPr lang="en-US" dirty="0"/>
              <a:t>Ability to retrieve meta(data) from their identifiers.</a:t>
            </a:r>
            <a:endParaRPr lang="en-GB" dirty="0"/>
          </a:p>
          <a:p>
            <a:pPr marL="0" indent="0">
              <a:buNone/>
            </a:pPr>
            <a:r>
              <a:rPr lang="en-GB" sz="2400" dirty="0"/>
              <a:t>The identifier follows a globally-accepted schema that is tied to a standardized, high-level communication protocol e.g. </a:t>
            </a:r>
            <a:r>
              <a:rPr lang="en-GB" dirty="0"/>
              <a:t>HTTP(s) **</a:t>
            </a:r>
            <a:endParaRPr lang="en-GB" sz="2400" dirty="0"/>
          </a:p>
          <a:p>
            <a:pPr marL="0" indent="0">
              <a:buNone/>
            </a:pPr>
            <a:endParaRPr lang="en-GB" sz="2400" dirty="0"/>
          </a:p>
          <a:p>
            <a:r>
              <a:rPr lang="en-GB" sz="2400" dirty="0"/>
              <a:t>DDI specifies the use of URNs and other URIs and assumes they are dereferenceable through the </a:t>
            </a:r>
            <a:r>
              <a:rPr lang="en-GB" sz="2400" dirty="0" err="1"/>
              <a:t>HyperText</a:t>
            </a:r>
            <a:r>
              <a:rPr lang="en-GB" sz="2400" dirty="0"/>
              <a:t> Transfer Protocol (HTTP).</a:t>
            </a:r>
          </a:p>
          <a:p>
            <a:r>
              <a:rPr lang="en-GB" sz="2400" dirty="0"/>
              <a:t>Identifiers are structured via the scheme in ISO/IEC 11179-6.</a:t>
            </a:r>
          </a:p>
          <a:p>
            <a:pPr lvl="1"/>
            <a:r>
              <a:rPr lang="en-GB" i="1" dirty="0"/>
              <a:t>Information technology – Metadata registries – Part 6: Registration</a:t>
            </a:r>
          </a:p>
        </p:txBody>
      </p:sp>
      <p:sp>
        <p:nvSpPr>
          <p:cNvPr id="6" name="TextBox 5">
            <a:extLst>
              <a:ext uri="{FF2B5EF4-FFF2-40B4-BE49-F238E27FC236}">
                <a16:creationId xmlns:a16="http://schemas.microsoft.com/office/drawing/2014/main" id="{BC9DE106-B7C7-3DBE-0C9D-98465F176F7F}"/>
              </a:ext>
            </a:extLst>
          </p:cNvPr>
          <p:cNvSpPr txBox="1"/>
          <p:nvPr/>
        </p:nvSpPr>
        <p:spPr>
          <a:xfrm>
            <a:off x="6511069" y="6514941"/>
            <a:ext cx="5680931" cy="276999"/>
          </a:xfrm>
          <a:prstGeom prst="rect">
            <a:avLst/>
          </a:prstGeom>
          <a:noFill/>
        </p:spPr>
        <p:txBody>
          <a:bodyPr wrap="square">
            <a:spAutoFit/>
          </a:bodyPr>
          <a:lstStyle/>
          <a:p>
            <a:r>
              <a:rPr lang="en-US" sz="1200" dirty="0"/>
              <a:t>**https://www.go-fair.org/fair-principles/f2-data-described-rich-metadata/</a:t>
            </a:r>
          </a:p>
        </p:txBody>
      </p:sp>
    </p:spTree>
    <p:extLst>
      <p:ext uri="{BB962C8B-B14F-4D97-AF65-F5344CB8AC3E}">
        <p14:creationId xmlns:p14="http://schemas.microsoft.com/office/powerpoint/2010/main" val="5081969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4B54F7-D4A4-7750-CA97-15E9145FCDB4}"/>
              </a:ext>
            </a:extLst>
          </p:cNvPr>
          <p:cNvSpPr/>
          <p:nvPr/>
        </p:nvSpPr>
        <p:spPr>
          <a:xfrm>
            <a:off x="674370" y="168354"/>
            <a:ext cx="10679430" cy="3374946"/>
          </a:xfrm>
          <a:prstGeom prst="rect">
            <a:avLst/>
          </a:prstGeom>
          <a:solidFill>
            <a:schemeClr val="accent3">
              <a:lumMod val="60000"/>
              <a:lumOff val="4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8879C13D-7959-53A2-5C20-3E1FCFE1B2E3}"/>
              </a:ext>
            </a:extLst>
          </p:cNvPr>
          <p:cNvSpPr>
            <a:spLocks noGrp="1"/>
          </p:cNvSpPr>
          <p:nvPr>
            <p:ph type="title"/>
          </p:nvPr>
        </p:nvSpPr>
        <p:spPr>
          <a:xfrm>
            <a:off x="674369" y="361122"/>
            <a:ext cx="10679431" cy="1143000"/>
          </a:xfrm>
        </p:spPr>
        <p:txBody>
          <a:bodyPr>
            <a:normAutofit fontScale="90000"/>
          </a:bodyPr>
          <a:lstStyle/>
          <a:p>
            <a:r>
              <a:rPr lang="en-GB" sz="4000" b="1" dirty="0"/>
              <a:t>A1.1: The protocol is open, free, and universally implementable</a:t>
            </a:r>
            <a:endParaRPr lang="en-GB" sz="4000" dirty="0"/>
          </a:p>
        </p:txBody>
      </p:sp>
      <p:sp>
        <p:nvSpPr>
          <p:cNvPr id="3" name="Content Placeholder 2">
            <a:extLst>
              <a:ext uri="{FF2B5EF4-FFF2-40B4-BE49-F238E27FC236}">
                <a16:creationId xmlns:a16="http://schemas.microsoft.com/office/drawing/2014/main" id="{1BC5939C-44EC-5907-B96D-8E31070CDE6C}"/>
              </a:ext>
            </a:extLst>
          </p:cNvPr>
          <p:cNvSpPr>
            <a:spLocks noGrp="1"/>
          </p:cNvSpPr>
          <p:nvPr>
            <p:ph idx="1"/>
          </p:nvPr>
        </p:nvSpPr>
        <p:spPr>
          <a:xfrm>
            <a:off x="674370" y="1879042"/>
            <a:ext cx="10679431" cy="3207308"/>
          </a:xfrm>
        </p:spPr>
        <p:txBody>
          <a:bodyPr>
            <a:normAutofit/>
          </a:bodyPr>
          <a:lstStyle/>
          <a:p>
            <a:pPr marL="0" indent="0">
              <a:buNone/>
            </a:pPr>
            <a:r>
              <a:rPr lang="en-GB" sz="2200" dirty="0"/>
              <a:t>Anyone with a computer and an internet connection can access at least the metadata.**</a:t>
            </a:r>
          </a:p>
          <a:p>
            <a:pPr marL="0" indent="0">
              <a:buNone/>
            </a:pPr>
            <a:r>
              <a:rPr lang="en-GB" sz="2200" dirty="0"/>
              <a:t>It describes an access process, hence does not directly pertain to restrictions that apply to using the resource.* </a:t>
            </a:r>
          </a:p>
          <a:p>
            <a:pPr marL="0" indent="0">
              <a:buNone/>
            </a:pPr>
            <a:endParaRPr lang="en-GB" sz="2400" dirty="0"/>
          </a:p>
          <a:p>
            <a:r>
              <a:rPr lang="en-GB" sz="2400" dirty="0"/>
              <a:t>This principle is not addressed by the DDI standards, but it is the responsibility of a DDI implementation.</a:t>
            </a:r>
          </a:p>
        </p:txBody>
      </p:sp>
      <p:sp>
        <p:nvSpPr>
          <p:cNvPr id="6" name="TextBox 5">
            <a:extLst>
              <a:ext uri="{FF2B5EF4-FFF2-40B4-BE49-F238E27FC236}">
                <a16:creationId xmlns:a16="http://schemas.microsoft.com/office/drawing/2014/main" id="{F75B05B8-9647-B59A-907F-D2B57ED645B7}"/>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
        <p:nvSpPr>
          <p:cNvPr id="7" name="TextBox 6">
            <a:extLst>
              <a:ext uri="{FF2B5EF4-FFF2-40B4-BE49-F238E27FC236}">
                <a16:creationId xmlns:a16="http://schemas.microsoft.com/office/drawing/2014/main" id="{DD750903-DE90-30BA-6958-CC920B9ADBAA}"/>
              </a:ext>
            </a:extLst>
          </p:cNvPr>
          <p:cNvSpPr txBox="1"/>
          <p:nvPr/>
        </p:nvSpPr>
        <p:spPr>
          <a:xfrm>
            <a:off x="6511069" y="6246178"/>
            <a:ext cx="5680931" cy="276999"/>
          </a:xfrm>
          <a:prstGeom prst="rect">
            <a:avLst/>
          </a:prstGeom>
          <a:noFill/>
        </p:spPr>
        <p:txBody>
          <a:bodyPr wrap="square">
            <a:spAutoFit/>
          </a:bodyPr>
          <a:lstStyle/>
          <a:p>
            <a:r>
              <a:rPr lang="en-US" sz="1200" dirty="0"/>
              <a:t>**https://www.go-fair.org/fair-principles/f2-data-described-rich-metadata/</a:t>
            </a:r>
          </a:p>
        </p:txBody>
      </p:sp>
    </p:spTree>
    <p:extLst>
      <p:ext uri="{BB962C8B-B14F-4D97-AF65-F5344CB8AC3E}">
        <p14:creationId xmlns:p14="http://schemas.microsoft.com/office/powerpoint/2010/main" val="1007092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1419FD-BB03-49EA-AEAF-BF6546C56A91}"/>
              </a:ext>
            </a:extLst>
          </p:cNvPr>
          <p:cNvSpPr/>
          <p:nvPr/>
        </p:nvSpPr>
        <p:spPr>
          <a:xfrm>
            <a:off x="674370" y="168355"/>
            <a:ext cx="10679430" cy="3066335"/>
          </a:xfrm>
          <a:prstGeom prst="rect">
            <a:avLst/>
          </a:prstGeom>
          <a:solidFill>
            <a:schemeClr val="accent3">
              <a:lumMod val="60000"/>
              <a:lumOff val="4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129CBCB7-6F7C-81EC-9691-6D0E399147A0}"/>
              </a:ext>
            </a:extLst>
          </p:cNvPr>
          <p:cNvSpPr>
            <a:spLocks noGrp="1"/>
          </p:cNvSpPr>
          <p:nvPr>
            <p:ph type="title"/>
          </p:nvPr>
        </p:nvSpPr>
        <p:spPr>
          <a:xfrm>
            <a:off x="674369" y="361122"/>
            <a:ext cx="10679431" cy="1143000"/>
          </a:xfrm>
        </p:spPr>
        <p:txBody>
          <a:bodyPr>
            <a:noAutofit/>
          </a:bodyPr>
          <a:lstStyle/>
          <a:p>
            <a:r>
              <a:rPr lang="en-GB" sz="3600" b="1" dirty="0"/>
              <a:t>A1.2: The protocol allows for an authentication and authorization procedure, where necessary</a:t>
            </a:r>
            <a:endParaRPr lang="en-GB" sz="3600" dirty="0"/>
          </a:p>
        </p:txBody>
      </p:sp>
      <p:sp>
        <p:nvSpPr>
          <p:cNvPr id="3" name="Content Placeholder 2">
            <a:extLst>
              <a:ext uri="{FF2B5EF4-FFF2-40B4-BE49-F238E27FC236}">
                <a16:creationId xmlns:a16="http://schemas.microsoft.com/office/drawing/2014/main" id="{453E3BC4-2EC1-D0EB-7A77-8CED1ADCDC61}"/>
              </a:ext>
            </a:extLst>
          </p:cNvPr>
          <p:cNvSpPr>
            <a:spLocks noGrp="1"/>
          </p:cNvSpPr>
          <p:nvPr>
            <p:ph idx="1"/>
          </p:nvPr>
        </p:nvSpPr>
        <p:spPr>
          <a:xfrm>
            <a:off x="674369" y="1580323"/>
            <a:ext cx="10679431" cy="4297964"/>
          </a:xfrm>
        </p:spPr>
        <p:txBody>
          <a:bodyPr>
            <a:normAutofit/>
          </a:bodyPr>
          <a:lstStyle/>
          <a:p>
            <a:pPr marL="0" indent="0">
              <a:buNone/>
            </a:pPr>
            <a:r>
              <a:rPr lang="en-US" dirty="0"/>
              <a:t>Accessible does not necessarily mean ‘open’ or ‘free’. </a:t>
            </a:r>
          </a:p>
          <a:p>
            <a:pPr marL="0" indent="0">
              <a:buNone/>
            </a:pPr>
            <a:r>
              <a:rPr lang="en-US" dirty="0"/>
              <a:t>The exact conditions under which the data are accessible should be provided.</a:t>
            </a:r>
          </a:p>
          <a:p>
            <a:pPr marL="0" indent="0">
              <a:buNone/>
            </a:pPr>
            <a:r>
              <a:rPr lang="en-GB" sz="2400" dirty="0"/>
              <a:t>Requester can be a human or a machine agent.*</a:t>
            </a:r>
          </a:p>
          <a:p>
            <a:endParaRPr lang="en-GB" sz="2400" dirty="0"/>
          </a:p>
          <a:p>
            <a:r>
              <a:rPr lang="en-GB" sz="2400" dirty="0"/>
              <a:t>This principle is not addressed by the DDI standards, but it is the responsibility of a DDI implementation</a:t>
            </a:r>
          </a:p>
        </p:txBody>
      </p:sp>
      <p:sp>
        <p:nvSpPr>
          <p:cNvPr id="6" name="TextBox 5">
            <a:extLst>
              <a:ext uri="{FF2B5EF4-FFF2-40B4-BE49-F238E27FC236}">
                <a16:creationId xmlns:a16="http://schemas.microsoft.com/office/drawing/2014/main" id="{BD6E011E-C316-A0BB-4B96-F9250164F003}"/>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Tree>
    <p:extLst>
      <p:ext uri="{BB962C8B-B14F-4D97-AF65-F5344CB8AC3E}">
        <p14:creationId xmlns:p14="http://schemas.microsoft.com/office/powerpoint/2010/main" val="34171001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40BDA0D-02E0-BB58-DD2D-0C0EC39266F6}"/>
              </a:ext>
            </a:extLst>
          </p:cNvPr>
          <p:cNvSpPr/>
          <p:nvPr/>
        </p:nvSpPr>
        <p:spPr>
          <a:xfrm>
            <a:off x="674370" y="168354"/>
            <a:ext cx="10679430" cy="3386375"/>
          </a:xfrm>
          <a:prstGeom prst="rect">
            <a:avLst/>
          </a:prstGeom>
          <a:solidFill>
            <a:schemeClr val="accent3">
              <a:lumMod val="60000"/>
              <a:lumOff val="4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7A7291F7-B834-BE1D-2E90-13BC9532DBE6}"/>
              </a:ext>
            </a:extLst>
          </p:cNvPr>
          <p:cNvSpPr>
            <a:spLocks noGrp="1"/>
          </p:cNvSpPr>
          <p:nvPr>
            <p:ph type="title"/>
          </p:nvPr>
        </p:nvSpPr>
        <p:spPr>
          <a:xfrm>
            <a:off x="674369" y="361122"/>
            <a:ext cx="10679431" cy="1143000"/>
          </a:xfrm>
        </p:spPr>
        <p:txBody>
          <a:bodyPr>
            <a:normAutofit fontScale="90000"/>
          </a:bodyPr>
          <a:lstStyle/>
          <a:p>
            <a:r>
              <a:rPr lang="en-GB" sz="4000" b="1" dirty="0"/>
              <a:t>A2: Metadata are accessible, even when the data are no longer available</a:t>
            </a:r>
            <a:endParaRPr lang="en-GB" sz="4000" dirty="0"/>
          </a:p>
        </p:txBody>
      </p:sp>
      <p:sp>
        <p:nvSpPr>
          <p:cNvPr id="3" name="Content Placeholder 2">
            <a:extLst>
              <a:ext uri="{FF2B5EF4-FFF2-40B4-BE49-F238E27FC236}">
                <a16:creationId xmlns:a16="http://schemas.microsoft.com/office/drawing/2014/main" id="{6516B07D-E514-8B8B-DB67-F475AC9BB026}"/>
              </a:ext>
            </a:extLst>
          </p:cNvPr>
          <p:cNvSpPr>
            <a:spLocks noGrp="1"/>
          </p:cNvSpPr>
          <p:nvPr>
            <p:ph idx="1"/>
          </p:nvPr>
        </p:nvSpPr>
        <p:spPr>
          <a:xfrm>
            <a:off x="674369" y="1696889"/>
            <a:ext cx="10679431" cy="4515068"/>
          </a:xfrm>
        </p:spPr>
        <p:txBody>
          <a:bodyPr>
            <a:normAutofit/>
          </a:bodyPr>
          <a:lstStyle/>
          <a:p>
            <a:r>
              <a:rPr lang="en-GB" dirty="0"/>
              <a:t>Users can access high quality metadata that describes resources sufficiently to minimally understand their nature and their provenance, even when the relevant data are not available anymore *</a:t>
            </a:r>
          </a:p>
          <a:p>
            <a:pPr marL="0" indent="0">
              <a:buNone/>
            </a:pPr>
            <a:endParaRPr lang="en-GB" sz="2400" dirty="0"/>
          </a:p>
          <a:p>
            <a:pPr marL="0" indent="0">
              <a:buNone/>
            </a:pPr>
            <a:endParaRPr lang="en-GB" sz="2400" dirty="0"/>
          </a:p>
          <a:p>
            <a:r>
              <a:rPr lang="en-GB" sz="2400" dirty="0"/>
              <a:t>This principle is not addressed by the DDI standards, but it is the responsibility of a DDI implementation</a:t>
            </a:r>
          </a:p>
          <a:p>
            <a:r>
              <a:rPr lang="en-GB" dirty="0"/>
              <a:t>Following the DDI standard supports futureproofing metadata (i.e. we know the schema and therefore the metadata are accessible)</a:t>
            </a:r>
            <a:endParaRPr lang="en-GB" sz="2400" dirty="0"/>
          </a:p>
          <a:p>
            <a:endParaRPr lang="en-GB" sz="2400" dirty="0"/>
          </a:p>
        </p:txBody>
      </p:sp>
      <p:sp>
        <p:nvSpPr>
          <p:cNvPr id="6" name="TextBox 5">
            <a:extLst>
              <a:ext uri="{FF2B5EF4-FFF2-40B4-BE49-F238E27FC236}">
                <a16:creationId xmlns:a16="http://schemas.microsoft.com/office/drawing/2014/main" id="{1B4E315D-A1C6-87FC-7BEA-D8369A76E591}"/>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Tree>
    <p:extLst>
      <p:ext uri="{BB962C8B-B14F-4D97-AF65-F5344CB8AC3E}">
        <p14:creationId xmlns:p14="http://schemas.microsoft.com/office/powerpoint/2010/main" val="20308082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CF4472-71D5-49CB-8717-C71400076AB1}"/>
              </a:ext>
            </a:extLst>
          </p:cNvPr>
          <p:cNvSpPr/>
          <p:nvPr/>
        </p:nvSpPr>
        <p:spPr>
          <a:xfrm>
            <a:off x="678180" y="125731"/>
            <a:ext cx="10679430" cy="4194809"/>
          </a:xfrm>
          <a:prstGeom prst="rect">
            <a:avLst/>
          </a:prstGeom>
          <a:solidFill>
            <a:schemeClr val="accent6">
              <a:lumMod val="50000"/>
              <a:lumOff val="5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0A6B348F-4673-C782-8C1B-CFA9F84991CA}"/>
              </a:ext>
            </a:extLst>
          </p:cNvPr>
          <p:cNvSpPr>
            <a:spLocks noGrp="1"/>
          </p:cNvSpPr>
          <p:nvPr>
            <p:ph type="title"/>
          </p:nvPr>
        </p:nvSpPr>
        <p:spPr>
          <a:xfrm>
            <a:off x="678179" y="361122"/>
            <a:ext cx="10675621" cy="1143000"/>
          </a:xfrm>
        </p:spPr>
        <p:txBody>
          <a:bodyPr>
            <a:noAutofit/>
          </a:bodyPr>
          <a:lstStyle/>
          <a:p>
            <a:r>
              <a:rPr lang="en-GB" sz="3600" b="1" dirty="0"/>
              <a:t>I1: (Meta)data use a formal, accessible, shared, and broadly applicable language for knowledge representation</a:t>
            </a:r>
            <a:endParaRPr lang="en-GB" sz="3600" dirty="0"/>
          </a:p>
        </p:txBody>
      </p:sp>
      <p:sp>
        <p:nvSpPr>
          <p:cNvPr id="3" name="Content Placeholder 2">
            <a:extLst>
              <a:ext uri="{FF2B5EF4-FFF2-40B4-BE49-F238E27FC236}">
                <a16:creationId xmlns:a16="http://schemas.microsoft.com/office/drawing/2014/main" id="{D654358D-753F-EC6E-6BB4-F84F727A8EBC}"/>
              </a:ext>
            </a:extLst>
          </p:cNvPr>
          <p:cNvSpPr>
            <a:spLocks noGrp="1"/>
          </p:cNvSpPr>
          <p:nvPr>
            <p:ph idx="1"/>
          </p:nvPr>
        </p:nvSpPr>
        <p:spPr>
          <a:xfrm>
            <a:off x="838200" y="1825624"/>
            <a:ext cx="10515600" cy="4483735"/>
          </a:xfrm>
        </p:spPr>
        <p:txBody>
          <a:bodyPr>
            <a:noAutofit/>
          </a:bodyPr>
          <a:lstStyle/>
          <a:p>
            <a:pPr marL="0" indent="0">
              <a:buNone/>
            </a:pPr>
            <a:r>
              <a:rPr lang="en-GB" sz="2000" dirty="0"/>
              <a:t>Achieving a “common understanding” of digital resources through a globally understood language for humans and machines.</a:t>
            </a:r>
          </a:p>
          <a:p>
            <a:pPr marL="0" indent="0">
              <a:buNone/>
            </a:pPr>
            <a:r>
              <a:rPr lang="en-GB" sz="2000" dirty="0"/>
              <a:t>Employing commonly used controlled vocabularies, ontologies and thesauri. **</a:t>
            </a:r>
          </a:p>
          <a:p>
            <a:pPr marL="0" indent="0">
              <a:buNone/>
            </a:pPr>
            <a:r>
              <a:rPr lang="en-GB" sz="2000" dirty="0"/>
              <a:t>A good data model - a well-defined framework to describe and structure (meta)data including the difference between an entity, as well as any relevant relationship between entities, allowing machines and humans to consume the information with at least a basic “understanding” of its content. *</a:t>
            </a:r>
          </a:p>
          <a:p>
            <a:pPr marL="0" indent="0">
              <a:buNone/>
            </a:pPr>
            <a:endParaRPr lang="en-GB" sz="2000" dirty="0"/>
          </a:p>
          <a:p>
            <a:r>
              <a:rPr lang="en-US" sz="1800" dirty="0"/>
              <a:t>DDI-C and DDI-L are currently modeled and available for implementation using XML schema</a:t>
            </a:r>
          </a:p>
          <a:p>
            <a:r>
              <a:rPr lang="en-US" sz="1800" dirty="0"/>
              <a:t>UML model driven DDI-CDI (to be released) allows for multiple syntax representations:</a:t>
            </a:r>
          </a:p>
          <a:p>
            <a:pPr lvl="1"/>
            <a:r>
              <a:rPr lang="en-US" sz="1400" dirty="0"/>
              <a:t>XML, RDF, etc.</a:t>
            </a:r>
          </a:p>
          <a:p>
            <a:r>
              <a:rPr lang="en-US" sz="1800" dirty="0"/>
              <a:t>DDI supports many different relationships between metadata elements</a:t>
            </a:r>
          </a:p>
          <a:p>
            <a:r>
              <a:rPr lang="en-GB" sz="1800" dirty="0"/>
              <a:t>Controlled vocabularies are supported by DDI allowing for shared understanding </a:t>
            </a:r>
          </a:p>
          <a:p>
            <a:pPr marL="0" indent="0">
              <a:buNone/>
            </a:pPr>
            <a:endParaRPr lang="en-US" sz="2000" dirty="0"/>
          </a:p>
        </p:txBody>
      </p:sp>
      <p:sp>
        <p:nvSpPr>
          <p:cNvPr id="6" name="TextBox 5">
            <a:extLst>
              <a:ext uri="{FF2B5EF4-FFF2-40B4-BE49-F238E27FC236}">
                <a16:creationId xmlns:a16="http://schemas.microsoft.com/office/drawing/2014/main" id="{D0CC903A-B87C-9C67-0D01-461846C8EB5A}"/>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
        <p:nvSpPr>
          <p:cNvPr id="7" name="TextBox 6">
            <a:extLst>
              <a:ext uri="{FF2B5EF4-FFF2-40B4-BE49-F238E27FC236}">
                <a16:creationId xmlns:a16="http://schemas.microsoft.com/office/drawing/2014/main" id="{0CE017A8-568C-33D8-96B6-C52A2EB1757A}"/>
              </a:ext>
            </a:extLst>
          </p:cNvPr>
          <p:cNvSpPr txBox="1"/>
          <p:nvPr/>
        </p:nvSpPr>
        <p:spPr>
          <a:xfrm>
            <a:off x="6511069" y="6246178"/>
            <a:ext cx="5680931" cy="276999"/>
          </a:xfrm>
          <a:prstGeom prst="rect">
            <a:avLst/>
          </a:prstGeom>
          <a:noFill/>
        </p:spPr>
        <p:txBody>
          <a:bodyPr wrap="square">
            <a:spAutoFit/>
          </a:bodyPr>
          <a:lstStyle/>
          <a:p>
            <a:r>
              <a:rPr lang="en-US" sz="1200" dirty="0"/>
              <a:t>**https://www.go-fair.org/fair-principles/f2-data-described-rich-metadata/</a:t>
            </a:r>
          </a:p>
        </p:txBody>
      </p:sp>
    </p:spTree>
    <p:extLst>
      <p:ext uri="{BB962C8B-B14F-4D97-AF65-F5344CB8AC3E}">
        <p14:creationId xmlns:p14="http://schemas.microsoft.com/office/powerpoint/2010/main" val="40520395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0163161-A063-17B1-0F4A-7F5427598209}"/>
              </a:ext>
            </a:extLst>
          </p:cNvPr>
          <p:cNvSpPr/>
          <p:nvPr/>
        </p:nvSpPr>
        <p:spPr>
          <a:xfrm>
            <a:off x="678180" y="125730"/>
            <a:ext cx="10679430" cy="3737609"/>
          </a:xfrm>
          <a:prstGeom prst="rect">
            <a:avLst/>
          </a:prstGeom>
          <a:solidFill>
            <a:schemeClr val="accent6">
              <a:lumMod val="50000"/>
              <a:lumOff val="5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0CCB5CD8-1F2F-473A-BF2C-B23D280EAB84}"/>
              </a:ext>
            </a:extLst>
          </p:cNvPr>
          <p:cNvSpPr>
            <a:spLocks noGrp="1"/>
          </p:cNvSpPr>
          <p:nvPr>
            <p:ph type="title"/>
          </p:nvPr>
        </p:nvSpPr>
        <p:spPr>
          <a:xfrm>
            <a:off x="678179" y="361122"/>
            <a:ext cx="10675621" cy="1143000"/>
          </a:xfrm>
        </p:spPr>
        <p:txBody>
          <a:bodyPr>
            <a:normAutofit fontScale="90000"/>
          </a:bodyPr>
          <a:lstStyle/>
          <a:p>
            <a:r>
              <a:rPr lang="en-GB" sz="4000" b="1" dirty="0"/>
              <a:t>I2: (Meta)data use vocabularies that follow FAIR principles</a:t>
            </a:r>
            <a:endParaRPr lang="en-GB" sz="4000" dirty="0"/>
          </a:p>
        </p:txBody>
      </p:sp>
      <p:sp>
        <p:nvSpPr>
          <p:cNvPr id="3" name="Content Placeholder 2">
            <a:extLst>
              <a:ext uri="{FF2B5EF4-FFF2-40B4-BE49-F238E27FC236}">
                <a16:creationId xmlns:a16="http://schemas.microsoft.com/office/drawing/2014/main" id="{AC686F8E-ABCA-0252-8497-D26F3A90D7A5}"/>
              </a:ext>
            </a:extLst>
          </p:cNvPr>
          <p:cNvSpPr>
            <a:spLocks noGrp="1"/>
          </p:cNvSpPr>
          <p:nvPr>
            <p:ph idx="1"/>
          </p:nvPr>
        </p:nvSpPr>
        <p:spPr>
          <a:xfrm>
            <a:off x="758189" y="1739515"/>
            <a:ext cx="10515600" cy="4653964"/>
          </a:xfrm>
        </p:spPr>
        <p:txBody>
          <a:bodyPr>
            <a:normAutofit fontScale="92500" lnSpcReduction="10000"/>
          </a:bodyPr>
          <a:lstStyle/>
          <a:p>
            <a:pPr marL="0" indent="0">
              <a:buNone/>
            </a:pPr>
            <a:r>
              <a:rPr lang="en-GB" dirty="0"/>
              <a:t>Vocabularies used for metadata or data also need to be FAIR so users (including machines) can fully understand the meaning of the terms used in the metadata.*</a:t>
            </a:r>
          </a:p>
          <a:p>
            <a:pPr marL="0" indent="0">
              <a:buNone/>
            </a:pPr>
            <a:r>
              <a:rPr lang="en-GB" dirty="0"/>
              <a:t>The controlled vocabulary used to describe datasets needs to be documented and resolvable using globally unique and persistent identifiers.** </a:t>
            </a:r>
          </a:p>
          <a:p>
            <a:pPr marL="0" indent="0">
              <a:buNone/>
            </a:pPr>
            <a:endParaRPr lang="en-GB" sz="2400" dirty="0"/>
          </a:p>
          <a:p>
            <a:pPr marL="0" indent="0">
              <a:buNone/>
            </a:pPr>
            <a:endParaRPr lang="en-GB" sz="2400" dirty="0"/>
          </a:p>
          <a:p>
            <a:r>
              <a:rPr lang="en-GB" sz="2400" dirty="0"/>
              <a:t>DDI creates and maintains many controlled vocabularies, these are serviced (as well as others) by the </a:t>
            </a:r>
            <a:r>
              <a:rPr lang="en-GB" sz="2400" dirty="0">
                <a:effectLst/>
                <a:hlinkClick r:id="rId3"/>
              </a:rPr>
              <a:t>CESSDA Vocabulary Service </a:t>
            </a:r>
            <a:r>
              <a:rPr lang="en-GB" sz="2400" dirty="0">
                <a:effectLst/>
              </a:rPr>
              <a:t>(</a:t>
            </a:r>
            <a:r>
              <a:rPr lang="en-GB" sz="2400" dirty="0">
                <a:effectLst/>
                <a:hlinkClick r:id="rId4"/>
              </a:rPr>
              <a:t>https://vocabularies.cessda.eu/</a:t>
            </a:r>
            <a:r>
              <a:rPr lang="en-GB" sz="2400" dirty="0">
                <a:effectLst/>
              </a:rPr>
              <a:t>)</a:t>
            </a:r>
          </a:p>
          <a:p>
            <a:r>
              <a:rPr lang="en-GB" sz="2400" dirty="0">
                <a:effectLst/>
              </a:rPr>
              <a:t>D</a:t>
            </a:r>
            <a:r>
              <a:rPr lang="en-GB" sz="2400" dirty="0"/>
              <a:t>DI </a:t>
            </a:r>
            <a:r>
              <a:rPr lang="en-US" sz="2400" dirty="0"/>
              <a:t>supports the use of external controlled vocabularies and references to metadata outside the control of a DDI instance.</a:t>
            </a:r>
          </a:p>
          <a:p>
            <a:r>
              <a:rPr lang="en-US" sz="2400" dirty="0"/>
              <a:t>DDI supports linkages to outside vocabularies such as DCAT, Dublin Core, PROV etc.</a:t>
            </a:r>
          </a:p>
        </p:txBody>
      </p:sp>
      <p:sp>
        <p:nvSpPr>
          <p:cNvPr id="6" name="TextBox 5">
            <a:extLst>
              <a:ext uri="{FF2B5EF4-FFF2-40B4-BE49-F238E27FC236}">
                <a16:creationId xmlns:a16="http://schemas.microsoft.com/office/drawing/2014/main" id="{DA88A36A-46D9-5356-7121-8C1846839377}"/>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
        <p:nvSpPr>
          <p:cNvPr id="7" name="TextBox 6">
            <a:extLst>
              <a:ext uri="{FF2B5EF4-FFF2-40B4-BE49-F238E27FC236}">
                <a16:creationId xmlns:a16="http://schemas.microsoft.com/office/drawing/2014/main" id="{330FBF45-D4D0-0216-4950-9B822ACBA15D}"/>
              </a:ext>
            </a:extLst>
          </p:cNvPr>
          <p:cNvSpPr txBox="1"/>
          <p:nvPr/>
        </p:nvSpPr>
        <p:spPr>
          <a:xfrm>
            <a:off x="6511069" y="6246178"/>
            <a:ext cx="5680931" cy="276999"/>
          </a:xfrm>
          <a:prstGeom prst="rect">
            <a:avLst/>
          </a:prstGeom>
          <a:noFill/>
        </p:spPr>
        <p:txBody>
          <a:bodyPr wrap="square">
            <a:spAutoFit/>
          </a:bodyPr>
          <a:lstStyle/>
          <a:p>
            <a:r>
              <a:rPr lang="en-US" sz="1200" dirty="0"/>
              <a:t>**https://www.go-fair.org/fair-principles/f2-data-described-rich-metadata/</a:t>
            </a:r>
          </a:p>
        </p:txBody>
      </p:sp>
    </p:spTree>
    <p:extLst>
      <p:ext uri="{BB962C8B-B14F-4D97-AF65-F5344CB8AC3E}">
        <p14:creationId xmlns:p14="http://schemas.microsoft.com/office/powerpoint/2010/main" val="40449563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54F3B63-572B-A4A3-D665-364A25D991F4}"/>
              </a:ext>
            </a:extLst>
          </p:cNvPr>
          <p:cNvSpPr/>
          <p:nvPr/>
        </p:nvSpPr>
        <p:spPr>
          <a:xfrm>
            <a:off x="678180" y="125731"/>
            <a:ext cx="10679430" cy="3657599"/>
          </a:xfrm>
          <a:prstGeom prst="rect">
            <a:avLst/>
          </a:prstGeom>
          <a:solidFill>
            <a:schemeClr val="accent6">
              <a:lumMod val="50000"/>
              <a:lumOff val="5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D307F937-AC22-5896-1D7C-8F26C83B37F1}"/>
              </a:ext>
            </a:extLst>
          </p:cNvPr>
          <p:cNvSpPr>
            <a:spLocks noGrp="1"/>
          </p:cNvSpPr>
          <p:nvPr>
            <p:ph type="title"/>
          </p:nvPr>
        </p:nvSpPr>
        <p:spPr>
          <a:xfrm>
            <a:off x="678180" y="361122"/>
            <a:ext cx="10679430" cy="1143000"/>
          </a:xfrm>
        </p:spPr>
        <p:txBody>
          <a:bodyPr>
            <a:normAutofit fontScale="90000"/>
          </a:bodyPr>
          <a:lstStyle/>
          <a:p>
            <a:r>
              <a:rPr lang="en-GB" sz="4000" b="1" dirty="0"/>
              <a:t>I3: (Meta)data include qualified references to other (meta)data</a:t>
            </a:r>
            <a:endParaRPr lang="en-GB" sz="4000" dirty="0"/>
          </a:p>
        </p:txBody>
      </p:sp>
      <p:sp>
        <p:nvSpPr>
          <p:cNvPr id="3" name="Content Placeholder 2">
            <a:extLst>
              <a:ext uri="{FF2B5EF4-FFF2-40B4-BE49-F238E27FC236}">
                <a16:creationId xmlns:a16="http://schemas.microsoft.com/office/drawing/2014/main" id="{0E4BF51C-EBA0-10C0-A921-5DC6415EC1CB}"/>
              </a:ext>
            </a:extLst>
          </p:cNvPr>
          <p:cNvSpPr>
            <a:spLocks noGrp="1"/>
          </p:cNvSpPr>
          <p:nvPr>
            <p:ph idx="1"/>
          </p:nvPr>
        </p:nvSpPr>
        <p:spPr>
          <a:xfrm>
            <a:off x="678180" y="1580322"/>
            <a:ext cx="10679430" cy="4631635"/>
          </a:xfrm>
        </p:spPr>
        <p:txBody>
          <a:bodyPr>
            <a:normAutofit/>
          </a:bodyPr>
          <a:lstStyle/>
          <a:p>
            <a:pPr marL="0" indent="0">
              <a:buNone/>
            </a:pPr>
            <a:r>
              <a:rPr lang="en-GB" sz="2400" dirty="0"/>
              <a:t>A “qualified reference” is a reference to another resource in which the </a:t>
            </a:r>
            <a:r>
              <a:rPr lang="en-GB" sz="2400" i="1" dirty="0"/>
              <a:t>nature</a:t>
            </a:r>
            <a:r>
              <a:rPr lang="en-GB" sz="2400" dirty="0"/>
              <a:t> or intent of the relationship is clearly specified.*</a:t>
            </a:r>
          </a:p>
          <a:p>
            <a:pPr marL="0" indent="0">
              <a:buNone/>
            </a:pPr>
            <a:endParaRPr lang="en-GB" sz="2400" dirty="0"/>
          </a:p>
          <a:p>
            <a:pPr marL="0" indent="0">
              <a:buNone/>
            </a:pPr>
            <a:r>
              <a:rPr lang="en-GB" dirty="0"/>
              <a:t>i.e. this variable is a </a:t>
            </a:r>
            <a:r>
              <a:rPr lang="en-US" dirty="0"/>
              <a:t>prior version of that variable, or this dataset is needed to complete that dataset or this question is based on that question.</a:t>
            </a:r>
            <a:endParaRPr lang="en-GB" sz="2400" dirty="0"/>
          </a:p>
          <a:p>
            <a:pPr marL="0" indent="0">
              <a:buNone/>
            </a:pPr>
            <a:endParaRPr lang="en-US" sz="2400" dirty="0"/>
          </a:p>
          <a:p>
            <a:r>
              <a:rPr lang="en-US" sz="2400" dirty="0"/>
              <a:t>DDI supports references to other materials. The type of other material can be described and includes citation, external reference to a persistent ID, and a statement about the relationship</a:t>
            </a:r>
          </a:p>
          <a:p>
            <a:r>
              <a:rPr lang="en-US" dirty="0"/>
              <a:t>DDI includes elements to describe the type of relationships</a:t>
            </a:r>
            <a:endParaRPr lang="en-US" sz="2400" dirty="0"/>
          </a:p>
          <a:p>
            <a:endParaRPr lang="en-US" sz="2400" dirty="0"/>
          </a:p>
          <a:p>
            <a:pPr marL="0" indent="0">
              <a:buNone/>
            </a:pPr>
            <a:endParaRPr lang="en-GB" sz="2400" dirty="0"/>
          </a:p>
        </p:txBody>
      </p:sp>
      <p:sp>
        <p:nvSpPr>
          <p:cNvPr id="7" name="TextBox 6">
            <a:extLst>
              <a:ext uri="{FF2B5EF4-FFF2-40B4-BE49-F238E27FC236}">
                <a16:creationId xmlns:a16="http://schemas.microsoft.com/office/drawing/2014/main" id="{17661E24-AD5B-320E-B12B-05C3D0748536}"/>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Tree>
    <p:extLst>
      <p:ext uri="{BB962C8B-B14F-4D97-AF65-F5344CB8AC3E}">
        <p14:creationId xmlns:p14="http://schemas.microsoft.com/office/powerpoint/2010/main" val="28843829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75ABD4-E60E-1460-58B0-F7FBEA619F96}"/>
              </a:ext>
            </a:extLst>
          </p:cNvPr>
          <p:cNvSpPr/>
          <p:nvPr/>
        </p:nvSpPr>
        <p:spPr>
          <a:xfrm>
            <a:off x="678180" y="125731"/>
            <a:ext cx="10679430" cy="2777489"/>
          </a:xfrm>
          <a:prstGeom prst="rect">
            <a:avLst/>
          </a:prstGeom>
          <a:solidFill>
            <a:schemeClr val="accent3">
              <a:lumMod val="5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EDBEE60E-D9DD-68B7-9B3E-8610B7017047}"/>
              </a:ext>
            </a:extLst>
          </p:cNvPr>
          <p:cNvSpPr>
            <a:spLocks noGrp="1"/>
          </p:cNvSpPr>
          <p:nvPr>
            <p:ph type="title"/>
          </p:nvPr>
        </p:nvSpPr>
        <p:spPr>
          <a:xfrm>
            <a:off x="678179" y="361122"/>
            <a:ext cx="10675621" cy="1143000"/>
          </a:xfrm>
        </p:spPr>
        <p:txBody>
          <a:bodyPr>
            <a:normAutofit fontScale="90000"/>
          </a:bodyPr>
          <a:lstStyle/>
          <a:p>
            <a:r>
              <a:rPr lang="en-GB" b="1" dirty="0"/>
              <a:t>R1: (Meta)data are richly described with a plurality of accurate and relevant attributes</a:t>
            </a:r>
            <a:endParaRPr lang="en-GB" dirty="0"/>
          </a:p>
        </p:txBody>
      </p:sp>
      <p:sp>
        <p:nvSpPr>
          <p:cNvPr id="3" name="Content Placeholder 2">
            <a:extLst>
              <a:ext uri="{FF2B5EF4-FFF2-40B4-BE49-F238E27FC236}">
                <a16:creationId xmlns:a16="http://schemas.microsoft.com/office/drawing/2014/main" id="{A65B0D93-06DB-41A7-E358-11E83634B05B}"/>
              </a:ext>
            </a:extLst>
          </p:cNvPr>
          <p:cNvSpPr>
            <a:spLocks noGrp="1"/>
          </p:cNvSpPr>
          <p:nvPr>
            <p:ph idx="1"/>
          </p:nvPr>
        </p:nvSpPr>
        <p:spPr>
          <a:xfrm>
            <a:off x="838200" y="1930081"/>
            <a:ext cx="10515600" cy="4562794"/>
          </a:xfrm>
        </p:spPr>
        <p:txBody>
          <a:bodyPr>
            <a:normAutofit/>
          </a:bodyPr>
          <a:lstStyle/>
          <a:p>
            <a:pPr marL="0" indent="0">
              <a:buNone/>
            </a:pPr>
            <a:r>
              <a:rPr lang="en-GB" sz="2400" dirty="0"/>
              <a:t>Allows machines and humans to assess if the discovered resource is appropriate for reuse, given a specific task.*</a:t>
            </a:r>
          </a:p>
          <a:p>
            <a:endParaRPr lang="en-GB" sz="2400" dirty="0"/>
          </a:p>
          <a:p>
            <a:r>
              <a:rPr lang="en-GB" sz="2400" dirty="0"/>
              <a:t>Using DDI allows for replicating, reproducing, repeating, reusing, an</a:t>
            </a:r>
            <a:r>
              <a:rPr lang="en-US" sz="2400" dirty="0"/>
              <a:t>d/or combining data in different settings</a:t>
            </a:r>
          </a:p>
          <a:p>
            <a:r>
              <a:rPr lang="en-US" sz="2400" dirty="0"/>
              <a:t>DDI has a rich and exhaustive set of metadata elements, including </a:t>
            </a:r>
            <a:r>
              <a:rPr lang="en-GB" sz="2400" dirty="0"/>
              <a:t>those for methodology, meaning, provenance, and context. Summary statistics for variables in Data sets are included. </a:t>
            </a:r>
            <a:r>
              <a:rPr lang="en-GB" dirty="0"/>
              <a:t>These enable</a:t>
            </a:r>
            <a:r>
              <a:rPr lang="en-GB" sz="2400" dirty="0"/>
              <a:t> transparency of data and processes.</a:t>
            </a:r>
          </a:p>
          <a:p>
            <a:r>
              <a:rPr lang="en-US" sz="2400" dirty="0"/>
              <a:t>DDI can document and manage different stages in the data lifecycle, such as design, collection, processing, distribution, discovery, and archiving</a:t>
            </a:r>
          </a:p>
        </p:txBody>
      </p:sp>
      <p:sp>
        <p:nvSpPr>
          <p:cNvPr id="6" name="TextBox 5">
            <a:extLst>
              <a:ext uri="{FF2B5EF4-FFF2-40B4-BE49-F238E27FC236}">
                <a16:creationId xmlns:a16="http://schemas.microsoft.com/office/drawing/2014/main" id="{F1255FE1-2A5C-B3F8-BFA3-0AD4DC365D90}"/>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Tree>
    <p:extLst>
      <p:ext uri="{BB962C8B-B14F-4D97-AF65-F5344CB8AC3E}">
        <p14:creationId xmlns:p14="http://schemas.microsoft.com/office/powerpoint/2010/main" val="31494062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93CF781-C494-412B-A7B7-E4F5790905A5}"/>
              </a:ext>
            </a:extLst>
          </p:cNvPr>
          <p:cNvSpPr/>
          <p:nvPr/>
        </p:nvSpPr>
        <p:spPr>
          <a:xfrm>
            <a:off x="678180" y="125732"/>
            <a:ext cx="10679430" cy="3051808"/>
          </a:xfrm>
          <a:prstGeom prst="rect">
            <a:avLst/>
          </a:prstGeom>
          <a:solidFill>
            <a:schemeClr val="accent3">
              <a:lumMod val="5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B50CA6BC-AD1C-AF41-846E-CBE926057F08}"/>
              </a:ext>
            </a:extLst>
          </p:cNvPr>
          <p:cNvSpPr>
            <a:spLocks noGrp="1"/>
          </p:cNvSpPr>
          <p:nvPr>
            <p:ph type="title"/>
          </p:nvPr>
        </p:nvSpPr>
        <p:spPr>
          <a:xfrm>
            <a:off x="678179" y="361122"/>
            <a:ext cx="10675621" cy="1143000"/>
          </a:xfrm>
        </p:spPr>
        <p:txBody>
          <a:bodyPr>
            <a:normAutofit fontScale="90000"/>
          </a:bodyPr>
          <a:lstStyle/>
          <a:p>
            <a:r>
              <a:rPr lang="en-GB" b="1" dirty="0"/>
              <a:t>R1.1: (Meta)data are released with a clear and accessible data usage license</a:t>
            </a:r>
            <a:endParaRPr lang="en-GB" dirty="0"/>
          </a:p>
        </p:txBody>
      </p:sp>
      <p:sp>
        <p:nvSpPr>
          <p:cNvPr id="3" name="Content Placeholder 2">
            <a:extLst>
              <a:ext uri="{FF2B5EF4-FFF2-40B4-BE49-F238E27FC236}">
                <a16:creationId xmlns:a16="http://schemas.microsoft.com/office/drawing/2014/main" id="{85E4037D-CA50-5D56-36E7-08C07B1F8917}"/>
              </a:ext>
            </a:extLst>
          </p:cNvPr>
          <p:cNvSpPr>
            <a:spLocks noGrp="1"/>
          </p:cNvSpPr>
          <p:nvPr>
            <p:ph idx="1"/>
          </p:nvPr>
        </p:nvSpPr>
        <p:spPr>
          <a:xfrm>
            <a:off x="838200" y="1920241"/>
            <a:ext cx="10515600" cy="4256722"/>
          </a:xfrm>
        </p:spPr>
        <p:txBody>
          <a:bodyPr>
            <a:normAutofit/>
          </a:bodyPr>
          <a:lstStyle/>
          <a:p>
            <a:r>
              <a:rPr lang="en-GB" sz="2400" dirty="0"/>
              <a:t>Legal rights and licensing restrictions attached to the data should be described clearly for humans and machines **</a:t>
            </a:r>
          </a:p>
          <a:p>
            <a:endParaRPr lang="en-GB" dirty="0"/>
          </a:p>
          <a:p>
            <a:endParaRPr lang="en-GB" sz="2400" dirty="0"/>
          </a:p>
          <a:p>
            <a:r>
              <a:rPr lang="en-GB" sz="2400" dirty="0"/>
              <a:t>DDI has metadata elements to describe data usage licenses </a:t>
            </a:r>
          </a:p>
          <a:p>
            <a:endParaRPr lang="en-GB" sz="2400" dirty="0"/>
          </a:p>
        </p:txBody>
      </p:sp>
      <p:sp>
        <p:nvSpPr>
          <p:cNvPr id="6" name="TextBox 5">
            <a:extLst>
              <a:ext uri="{FF2B5EF4-FFF2-40B4-BE49-F238E27FC236}">
                <a16:creationId xmlns:a16="http://schemas.microsoft.com/office/drawing/2014/main" id="{FCDD2581-353F-D631-E683-BF4A8C18F193}"/>
              </a:ext>
            </a:extLst>
          </p:cNvPr>
          <p:cNvSpPr txBox="1"/>
          <p:nvPr/>
        </p:nvSpPr>
        <p:spPr>
          <a:xfrm>
            <a:off x="6511069" y="6563539"/>
            <a:ext cx="5680931" cy="276999"/>
          </a:xfrm>
          <a:prstGeom prst="rect">
            <a:avLst/>
          </a:prstGeom>
          <a:noFill/>
        </p:spPr>
        <p:txBody>
          <a:bodyPr wrap="square">
            <a:spAutoFit/>
          </a:bodyPr>
          <a:lstStyle/>
          <a:p>
            <a:r>
              <a:rPr lang="en-US" sz="1200" dirty="0"/>
              <a:t>**https://www.go-fair.org/fair-principles/f2-data-described-rich-metadata/</a:t>
            </a:r>
          </a:p>
        </p:txBody>
      </p:sp>
    </p:spTree>
    <p:extLst>
      <p:ext uri="{BB962C8B-B14F-4D97-AF65-F5344CB8AC3E}">
        <p14:creationId xmlns:p14="http://schemas.microsoft.com/office/powerpoint/2010/main" val="23448263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7E1F5B8-E72A-D596-81CE-15D7B75C5CE1}"/>
              </a:ext>
            </a:extLst>
          </p:cNvPr>
          <p:cNvSpPr/>
          <p:nvPr/>
        </p:nvSpPr>
        <p:spPr>
          <a:xfrm>
            <a:off x="678180" y="125732"/>
            <a:ext cx="10679430" cy="3794758"/>
          </a:xfrm>
          <a:prstGeom prst="rect">
            <a:avLst/>
          </a:prstGeom>
          <a:solidFill>
            <a:schemeClr val="accent3">
              <a:lumMod val="5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A8F87C8B-407C-1DE1-7B8C-5A07460EF1D6}"/>
              </a:ext>
            </a:extLst>
          </p:cNvPr>
          <p:cNvSpPr>
            <a:spLocks noGrp="1"/>
          </p:cNvSpPr>
          <p:nvPr>
            <p:ph type="title"/>
          </p:nvPr>
        </p:nvSpPr>
        <p:spPr>
          <a:xfrm>
            <a:off x="678179" y="361122"/>
            <a:ext cx="10679431" cy="1143000"/>
          </a:xfrm>
        </p:spPr>
        <p:txBody>
          <a:bodyPr>
            <a:normAutofit fontScale="90000"/>
          </a:bodyPr>
          <a:lstStyle/>
          <a:p>
            <a:r>
              <a:rPr lang="en-GB" sz="4000" b="1" dirty="0"/>
              <a:t>R1.2: (meta)data are associated with detailed provenance</a:t>
            </a:r>
            <a:endParaRPr lang="en-GB" sz="4000" dirty="0"/>
          </a:p>
        </p:txBody>
      </p:sp>
      <p:sp>
        <p:nvSpPr>
          <p:cNvPr id="3" name="Content Placeholder 2">
            <a:extLst>
              <a:ext uri="{FF2B5EF4-FFF2-40B4-BE49-F238E27FC236}">
                <a16:creationId xmlns:a16="http://schemas.microsoft.com/office/drawing/2014/main" id="{0AF08447-B6A7-98D4-EFD5-0E56A992DBCE}"/>
              </a:ext>
            </a:extLst>
          </p:cNvPr>
          <p:cNvSpPr>
            <a:spLocks noGrp="1"/>
          </p:cNvSpPr>
          <p:nvPr>
            <p:ph idx="1"/>
          </p:nvPr>
        </p:nvSpPr>
        <p:spPr>
          <a:xfrm>
            <a:off x="678180" y="1580322"/>
            <a:ext cx="10679430" cy="4631635"/>
          </a:xfrm>
        </p:spPr>
        <p:txBody>
          <a:bodyPr>
            <a:normAutofit/>
          </a:bodyPr>
          <a:lstStyle/>
          <a:p>
            <a:pPr marL="0" indent="0">
              <a:buNone/>
            </a:pPr>
            <a:r>
              <a:rPr lang="en-GB" sz="2400" dirty="0"/>
              <a:t>Detailed provenance includes how the resource was generated, why, by whom, under what conditions, using what starting-data or source-resource, using what funding/resources, who owns the data, who should be given credit, and any filters or cleansing processes that have been applied post-generation.*</a:t>
            </a:r>
          </a:p>
          <a:p>
            <a:pPr marL="0" indent="0">
              <a:buNone/>
            </a:pPr>
            <a:endParaRPr lang="en-GB" sz="2800" dirty="0"/>
          </a:p>
          <a:p>
            <a:r>
              <a:rPr lang="en-GB" sz="2400" dirty="0"/>
              <a:t>DDI can describe all of the provenance above such as</a:t>
            </a:r>
          </a:p>
          <a:p>
            <a:pPr lvl="1"/>
            <a:r>
              <a:rPr lang="en-GB" dirty="0"/>
              <a:t>Methodology</a:t>
            </a:r>
          </a:p>
          <a:p>
            <a:pPr lvl="1"/>
            <a:r>
              <a:rPr lang="en-GB" dirty="0"/>
              <a:t>Acquisition</a:t>
            </a:r>
          </a:p>
          <a:p>
            <a:pPr lvl="1"/>
            <a:r>
              <a:rPr lang="en-GB" dirty="0"/>
              <a:t>Processing</a:t>
            </a:r>
          </a:p>
        </p:txBody>
      </p:sp>
      <p:sp>
        <p:nvSpPr>
          <p:cNvPr id="6" name="TextBox 5">
            <a:extLst>
              <a:ext uri="{FF2B5EF4-FFF2-40B4-BE49-F238E27FC236}">
                <a16:creationId xmlns:a16="http://schemas.microsoft.com/office/drawing/2014/main" id="{B7300F4E-1B9E-6E05-EF74-AD9558D74F42}"/>
              </a:ext>
            </a:extLst>
          </p:cNvPr>
          <p:cNvSpPr txBox="1"/>
          <p:nvPr/>
        </p:nvSpPr>
        <p:spPr>
          <a:xfrm>
            <a:off x="4023360" y="6492875"/>
            <a:ext cx="8168641" cy="276999"/>
          </a:xfrm>
          <a:prstGeom prst="rect">
            <a:avLst/>
          </a:prstGeom>
          <a:noFill/>
        </p:spPr>
        <p:txBody>
          <a:bodyPr wrap="square">
            <a:spAutoFit/>
          </a:bodyPr>
          <a:lstStyle/>
          <a:p>
            <a:r>
              <a:rPr lang="en-US" sz="1200" dirty="0"/>
              <a:t>* Jacobsen et al. (2020)</a:t>
            </a:r>
            <a:r>
              <a:rPr lang="en-GB" sz="1200" dirty="0"/>
              <a:t>  https://direct.mit.edu/dint/article/2/1-2/10/10017/FAIR-Principles-Interpretations-and-Implementation</a:t>
            </a:r>
            <a:endParaRPr lang="en-US" sz="1200" dirty="0"/>
          </a:p>
        </p:txBody>
      </p:sp>
    </p:spTree>
    <p:extLst>
      <p:ext uri="{BB962C8B-B14F-4D97-AF65-F5344CB8AC3E}">
        <p14:creationId xmlns:p14="http://schemas.microsoft.com/office/powerpoint/2010/main" val="457833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AFE04-E0C3-0A96-5369-4DA008FA4C47}"/>
              </a:ext>
            </a:extLst>
          </p:cNvPr>
          <p:cNvSpPr>
            <a:spLocks noGrp="1"/>
          </p:cNvSpPr>
          <p:nvPr>
            <p:ph type="title"/>
          </p:nvPr>
        </p:nvSpPr>
        <p:spPr/>
        <p:txBody>
          <a:bodyPr/>
          <a:lstStyle/>
          <a:p>
            <a:r>
              <a:rPr lang="en-US" b="1" dirty="0"/>
              <a:t>Audience</a:t>
            </a:r>
          </a:p>
        </p:txBody>
      </p:sp>
      <p:sp>
        <p:nvSpPr>
          <p:cNvPr id="3" name="Content Placeholder 2">
            <a:extLst>
              <a:ext uri="{FF2B5EF4-FFF2-40B4-BE49-F238E27FC236}">
                <a16:creationId xmlns:a16="http://schemas.microsoft.com/office/drawing/2014/main" id="{C3A916DF-C5F8-4993-703D-D9A7171DDB14}"/>
              </a:ext>
            </a:extLst>
          </p:cNvPr>
          <p:cNvSpPr>
            <a:spLocks noGrp="1"/>
          </p:cNvSpPr>
          <p:nvPr>
            <p:ph idx="1"/>
          </p:nvPr>
        </p:nvSpPr>
        <p:spPr/>
        <p:txBody>
          <a:bodyPr/>
          <a:lstStyle/>
          <a:p>
            <a:r>
              <a:rPr lang="en-US" dirty="0"/>
              <a:t>The content in this slide deck is detailed and was created for a general audience with some knowledge of metadata. </a:t>
            </a:r>
          </a:p>
        </p:txBody>
      </p:sp>
      <p:sp>
        <p:nvSpPr>
          <p:cNvPr id="4" name="Footer Placeholder 3">
            <a:extLst>
              <a:ext uri="{FF2B5EF4-FFF2-40B4-BE49-F238E27FC236}">
                <a16:creationId xmlns:a16="http://schemas.microsoft.com/office/drawing/2014/main" id="{7FC288F4-43C2-02E1-E2D9-9853878671FB}"/>
              </a:ext>
            </a:extLst>
          </p:cNvPr>
          <p:cNvSpPr>
            <a:spLocks noGrp="1"/>
          </p:cNvSpPr>
          <p:nvPr>
            <p:ph type="ftr" sz="quarter" idx="10"/>
          </p:nvPr>
        </p:nvSpPr>
        <p:spPr/>
        <p:txBody>
          <a:bodyPr/>
          <a:lstStyle/>
          <a:p>
            <a:endParaRPr lang="en-US"/>
          </a:p>
        </p:txBody>
      </p:sp>
      <p:sp>
        <p:nvSpPr>
          <p:cNvPr id="5" name="Slide Number Placeholder 4">
            <a:extLst>
              <a:ext uri="{FF2B5EF4-FFF2-40B4-BE49-F238E27FC236}">
                <a16:creationId xmlns:a16="http://schemas.microsoft.com/office/drawing/2014/main" id="{76DEBCF4-84E8-7CD8-3657-16C01A19EEBD}"/>
              </a:ext>
            </a:extLst>
          </p:cNvPr>
          <p:cNvSpPr>
            <a:spLocks noGrp="1"/>
          </p:cNvSpPr>
          <p:nvPr>
            <p:ph type="sldNum" sz="quarter" idx="11"/>
          </p:nvPr>
        </p:nvSpPr>
        <p:spPr/>
        <p:txBody>
          <a:bodyPr/>
          <a:lstStyle/>
          <a:p>
            <a:fld id="{FCCF701F-132A-3A49-9D65-6DE889BBBF78}" type="slidenum">
              <a:rPr lang="en-US" smtClean="0"/>
              <a:t>3</a:t>
            </a:fld>
            <a:endParaRPr lang="en-US"/>
          </a:p>
        </p:txBody>
      </p:sp>
    </p:spTree>
    <p:extLst>
      <p:ext uri="{BB962C8B-B14F-4D97-AF65-F5344CB8AC3E}">
        <p14:creationId xmlns:p14="http://schemas.microsoft.com/office/powerpoint/2010/main" val="30235647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9FAD429-D2CF-1C56-6043-8AF332123B68}"/>
              </a:ext>
            </a:extLst>
          </p:cNvPr>
          <p:cNvSpPr/>
          <p:nvPr/>
        </p:nvSpPr>
        <p:spPr>
          <a:xfrm>
            <a:off x="678180" y="125732"/>
            <a:ext cx="10679430" cy="2914648"/>
          </a:xfrm>
          <a:prstGeom prst="rect">
            <a:avLst/>
          </a:prstGeom>
          <a:solidFill>
            <a:schemeClr val="accent3">
              <a:lumMod val="50000"/>
              <a:alpha val="1686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endParaRPr lang="en-GB" sz="2800" dirty="0">
              <a:solidFill>
                <a:schemeClr val="tx1"/>
              </a:solidFill>
              <a:latin typeface="Arial" panose="020B0604020202020204" pitchFamily="34" charset="0"/>
              <a:cs typeface="Arial" panose="020B0604020202020204" pitchFamily="34" charset="0"/>
            </a:endParaRPr>
          </a:p>
          <a:p>
            <a:pPr marL="0" indent="0">
              <a:buNone/>
            </a:pPr>
            <a:endParaRPr lang="en-GB" sz="2800" dirty="0">
              <a:solidFill>
                <a:schemeClr val="tx1"/>
              </a:solidFill>
              <a:latin typeface="Arial" panose="020B0604020202020204" pitchFamily="34" charset="0"/>
              <a:cs typeface="Arial" panose="020B0604020202020204" pitchFamily="34" charset="0"/>
            </a:endParaRPr>
          </a:p>
          <a:p>
            <a:pPr marL="0" indent="0">
              <a:buNone/>
            </a:pPr>
            <a:endParaRPr lang="en-GB" sz="2800" dirty="0">
              <a:solidFill>
                <a:schemeClr val="tx1"/>
              </a:solidFill>
              <a:latin typeface="Arial" panose="020B0604020202020204" pitchFamily="34" charset="0"/>
              <a:cs typeface="Arial" panose="020B0604020202020204" pitchFamily="34" charset="0"/>
            </a:endParaRPr>
          </a:p>
          <a:p>
            <a:pPr marL="0" indent="0">
              <a:buNone/>
            </a:pPr>
            <a:endParaRPr lang="en-GB" sz="2800" dirty="0">
              <a:solidFill>
                <a:schemeClr val="tx1"/>
              </a:solidFill>
              <a:latin typeface="Arial" panose="020B0604020202020204" pitchFamily="34" charset="0"/>
              <a:cs typeface="Arial" panose="020B0604020202020204" pitchFamily="34" charset="0"/>
            </a:endParaRPr>
          </a:p>
          <a:p>
            <a:pPr marL="0" indent="0">
              <a:buNone/>
            </a:pPr>
            <a:r>
              <a:rPr lang="en-GB" sz="2400" dirty="0">
                <a:solidFill>
                  <a:schemeClr val="tx1"/>
                </a:solidFill>
                <a:latin typeface="Arial" panose="020B0604020202020204" pitchFamily="34" charset="0"/>
                <a:cs typeface="Arial" panose="020B0604020202020204" pitchFamily="34" charset="0"/>
              </a:rPr>
              <a:t>Where community standards or best practices for data archiving and sharing exist, they should be followed.</a:t>
            </a:r>
          </a:p>
        </p:txBody>
      </p:sp>
      <p:sp>
        <p:nvSpPr>
          <p:cNvPr id="2" name="Title 1">
            <a:extLst>
              <a:ext uri="{FF2B5EF4-FFF2-40B4-BE49-F238E27FC236}">
                <a16:creationId xmlns:a16="http://schemas.microsoft.com/office/drawing/2014/main" id="{98B9BB89-48C8-15C4-374C-E3324AD34496}"/>
              </a:ext>
            </a:extLst>
          </p:cNvPr>
          <p:cNvSpPr>
            <a:spLocks noGrp="1"/>
          </p:cNvSpPr>
          <p:nvPr>
            <p:ph type="title"/>
          </p:nvPr>
        </p:nvSpPr>
        <p:spPr>
          <a:xfrm>
            <a:off x="678179" y="361122"/>
            <a:ext cx="10675621" cy="1143000"/>
          </a:xfrm>
        </p:spPr>
        <p:txBody>
          <a:bodyPr>
            <a:normAutofit fontScale="90000"/>
          </a:bodyPr>
          <a:lstStyle/>
          <a:p>
            <a:r>
              <a:rPr lang="en-GB" sz="4000" b="1" dirty="0"/>
              <a:t>R1.3: (Meta)data meet domain-relevant community standards</a:t>
            </a:r>
            <a:endParaRPr lang="en-GB" sz="4000" dirty="0"/>
          </a:p>
        </p:txBody>
      </p:sp>
      <p:sp>
        <p:nvSpPr>
          <p:cNvPr id="3" name="Content Placeholder 2">
            <a:extLst>
              <a:ext uri="{FF2B5EF4-FFF2-40B4-BE49-F238E27FC236}">
                <a16:creationId xmlns:a16="http://schemas.microsoft.com/office/drawing/2014/main" id="{4B147E4F-2C36-A1FF-F606-9AEC194B968F}"/>
              </a:ext>
            </a:extLst>
          </p:cNvPr>
          <p:cNvSpPr>
            <a:spLocks noGrp="1"/>
          </p:cNvSpPr>
          <p:nvPr>
            <p:ph idx="1"/>
          </p:nvPr>
        </p:nvSpPr>
        <p:spPr>
          <a:xfrm>
            <a:off x="838200" y="3428999"/>
            <a:ext cx="10515600" cy="2747963"/>
          </a:xfrm>
        </p:spPr>
        <p:txBody>
          <a:bodyPr>
            <a:normAutofit/>
          </a:bodyPr>
          <a:lstStyle/>
          <a:p>
            <a:r>
              <a:rPr lang="en-US" sz="2400" dirty="0"/>
              <a:t>DDI is an international and domain-relevant open, consensus standard for describing the data produced by surveys and other observational methods in the social, behavioral, economic, and health sciences</a:t>
            </a:r>
          </a:p>
        </p:txBody>
      </p:sp>
      <p:sp>
        <p:nvSpPr>
          <p:cNvPr id="5" name="TextBox 4">
            <a:extLst>
              <a:ext uri="{FF2B5EF4-FFF2-40B4-BE49-F238E27FC236}">
                <a16:creationId xmlns:a16="http://schemas.microsoft.com/office/drawing/2014/main" id="{E8BC7A2F-ADFD-293E-F8D0-1298F12E8045}"/>
              </a:ext>
            </a:extLst>
          </p:cNvPr>
          <p:cNvSpPr txBox="1"/>
          <p:nvPr/>
        </p:nvSpPr>
        <p:spPr>
          <a:xfrm>
            <a:off x="5572637" y="6492875"/>
            <a:ext cx="6619363" cy="276999"/>
          </a:xfrm>
          <a:prstGeom prst="rect">
            <a:avLst/>
          </a:prstGeom>
          <a:noFill/>
        </p:spPr>
        <p:txBody>
          <a:bodyPr wrap="square">
            <a:spAutoFit/>
          </a:bodyPr>
          <a:lstStyle/>
          <a:p>
            <a:r>
              <a:rPr lang="en-GB" sz="1200" dirty="0"/>
              <a:t>https://direct.mit.edu/dint/article/2/1-2/10/10017/FAIR-Principles-Interpretations-and-Implementation</a:t>
            </a:r>
            <a:endParaRPr lang="en-US" sz="1200" dirty="0"/>
          </a:p>
        </p:txBody>
      </p:sp>
    </p:spTree>
    <p:extLst>
      <p:ext uri="{BB962C8B-B14F-4D97-AF65-F5344CB8AC3E}">
        <p14:creationId xmlns:p14="http://schemas.microsoft.com/office/powerpoint/2010/main" val="16752501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D276C-C4C3-4A4C-B36B-5AAC7E2DAFA3}"/>
              </a:ext>
            </a:extLst>
          </p:cNvPr>
          <p:cNvSpPr>
            <a:spLocks noGrp="1"/>
          </p:cNvSpPr>
          <p:nvPr>
            <p:ph type="title"/>
          </p:nvPr>
        </p:nvSpPr>
        <p:spPr/>
        <p:txBody>
          <a:bodyPr/>
          <a:lstStyle/>
          <a:p>
            <a:r>
              <a:rPr lang="en-US" b="1" dirty="0"/>
              <a:t>Summary</a:t>
            </a:r>
            <a:r>
              <a:rPr lang="en-US" dirty="0"/>
              <a:t> </a:t>
            </a:r>
          </a:p>
        </p:txBody>
      </p:sp>
      <p:sp>
        <p:nvSpPr>
          <p:cNvPr id="3" name="Content Placeholder 2">
            <a:extLst>
              <a:ext uri="{FF2B5EF4-FFF2-40B4-BE49-F238E27FC236}">
                <a16:creationId xmlns:a16="http://schemas.microsoft.com/office/drawing/2014/main" id="{A8FBC488-9808-49B8-84D0-34D28311C5FE}"/>
              </a:ext>
            </a:extLst>
          </p:cNvPr>
          <p:cNvSpPr>
            <a:spLocks noGrp="1"/>
          </p:cNvSpPr>
          <p:nvPr>
            <p:ph idx="1"/>
          </p:nvPr>
        </p:nvSpPr>
        <p:spPr/>
        <p:txBody>
          <a:bodyPr>
            <a:normAutofit/>
          </a:bodyPr>
          <a:lstStyle/>
          <a:p>
            <a:r>
              <a:rPr lang="en-US" sz="2800" dirty="0"/>
              <a:t>FAIR represents </a:t>
            </a:r>
            <a:r>
              <a:rPr lang="en-US" sz="2800" dirty="0">
                <a:solidFill>
                  <a:schemeClr val="tx1"/>
                </a:solidFill>
              </a:rPr>
              <a:t>basic principles which should be followed for sharing research data in sciences of all kinds</a:t>
            </a:r>
          </a:p>
          <a:p>
            <a:r>
              <a:rPr lang="en-US" sz="2800" dirty="0"/>
              <a:t>The key to FAIR data is metadata</a:t>
            </a:r>
          </a:p>
          <a:p>
            <a:r>
              <a:rPr lang="en-US" sz="2800" dirty="0"/>
              <a:t>DDI standards provide the rich metadata that is required in a standardized and interoperable way</a:t>
            </a:r>
          </a:p>
          <a:p>
            <a:r>
              <a:rPr lang="en-US" sz="2800" dirty="0"/>
              <a:t>DDI standards can be implemented to help achieve the FAIR principles</a:t>
            </a:r>
          </a:p>
          <a:p>
            <a:pPr marL="0" indent="0">
              <a:buNone/>
            </a:pPr>
            <a:endParaRPr lang="en-US" dirty="0"/>
          </a:p>
          <a:p>
            <a:pPr marL="0" indent="0">
              <a:buNone/>
            </a:pPr>
            <a:r>
              <a:rPr lang="en-US" dirty="0"/>
              <a:t>Curious to know more? </a:t>
            </a:r>
            <a:r>
              <a:rPr lang="en-US" dirty="0">
                <a:hlinkClick r:id="rId2"/>
              </a:rPr>
              <a:t>Watch the original webinar recording</a:t>
            </a:r>
            <a:r>
              <a:rPr lang="en-US" dirty="0"/>
              <a:t>. </a:t>
            </a:r>
          </a:p>
        </p:txBody>
      </p:sp>
    </p:spTree>
    <p:extLst>
      <p:ext uri="{BB962C8B-B14F-4D97-AF65-F5344CB8AC3E}">
        <p14:creationId xmlns:p14="http://schemas.microsoft.com/office/powerpoint/2010/main" val="26918963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F4F3061-9D3F-D279-4DEC-F56744959D48}"/>
              </a:ext>
            </a:extLst>
          </p:cNvPr>
          <p:cNvSpPr>
            <a:spLocks noGrp="1"/>
          </p:cNvSpPr>
          <p:nvPr>
            <p:ph type="ftr" sz="quarter" idx="10"/>
          </p:nvPr>
        </p:nvSpPr>
        <p:spPr/>
        <p:txBody>
          <a:bodyPr/>
          <a:lstStyle/>
          <a:p>
            <a:endParaRPr lang="en-US"/>
          </a:p>
        </p:txBody>
      </p:sp>
      <p:sp>
        <p:nvSpPr>
          <p:cNvPr id="3" name="Slide Number Placeholder 2">
            <a:extLst>
              <a:ext uri="{FF2B5EF4-FFF2-40B4-BE49-F238E27FC236}">
                <a16:creationId xmlns:a16="http://schemas.microsoft.com/office/drawing/2014/main" id="{4D87F601-42F7-EDCE-BABE-E72A5E23E59E}"/>
              </a:ext>
            </a:extLst>
          </p:cNvPr>
          <p:cNvSpPr>
            <a:spLocks noGrp="1"/>
          </p:cNvSpPr>
          <p:nvPr>
            <p:ph type="sldNum" sz="quarter" idx="11"/>
          </p:nvPr>
        </p:nvSpPr>
        <p:spPr/>
        <p:txBody>
          <a:bodyPr/>
          <a:lstStyle/>
          <a:p>
            <a:fld id="{FCCF701F-132A-3A49-9D65-6DE889BBBF78}" type="slidenum">
              <a:rPr lang="en-US" smtClean="0"/>
              <a:t>32</a:t>
            </a:fld>
            <a:endParaRPr lang="en-US"/>
          </a:p>
        </p:txBody>
      </p:sp>
      <p:sp>
        <p:nvSpPr>
          <p:cNvPr id="4" name="Title 1">
            <a:extLst>
              <a:ext uri="{FF2B5EF4-FFF2-40B4-BE49-F238E27FC236}">
                <a16:creationId xmlns:a16="http://schemas.microsoft.com/office/drawing/2014/main" id="{A27C4828-800D-BA31-207D-1292DDF42C10}"/>
              </a:ext>
            </a:extLst>
          </p:cNvPr>
          <p:cNvSpPr txBox="1">
            <a:spLocks/>
          </p:cNvSpPr>
          <p:nvPr/>
        </p:nvSpPr>
        <p:spPr>
          <a:xfrm>
            <a:off x="838200" y="365125"/>
            <a:ext cx="10515600" cy="1325563"/>
          </a:xfrm>
          <a:prstGeom prst="rect">
            <a:avLst/>
          </a:prstGeom>
        </p:spPr>
        <p:txBody>
          <a:bodyPr>
            <a:normAutofit/>
          </a:bodyPr>
          <a:lstStyle>
            <a:lvl1pPr algn="l" rtl="0" eaLnBrk="1" fontAlgn="base" hangingPunct="1">
              <a:spcBef>
                <a:spcPct val="0"/>
              </a:spcBef>
              <a:spcAft>
                <a:spcPct val="0"/>
              </a:spcAft>
              <a:defRPr sz="3600" b="0">
                <a:solidFill>
                  <a:schemeClr val="tx2"/>
                </a:solidFill>
                <a:latin typeface="Gill Sans MT"/>
                <a:ea typeface="ＭＳ Ｐゴシック" charset="0"/>
                <a:cs typeface="Gill Sans MT"/>
              </a:defRPr>
            </a:lvl1pPr>
            <a:lvl2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2pPr>
            <a:lvl3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3pPr>
            <a:lvl4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4pPr>
            <a:lvl5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600" b="1">
                <a:solidFill>
                  <a:schemeClr val="tx2"/>
                </a:solidFill>
                <a:latin typeface="Verdana" charset="0"/>
              </a:defRPr>
            </a:lvl6pPr>
            <a:lvl7pPr marL="914400" algn="l" rtl="0" eaLnBrk="1" fontAlgn="base" hangingPunct="1">
              <a:spcBef>
                <a:spcPct val="0"/>
              </a:spcBef>
              <a:spcAft>
                <a:spcPct val="0"/>
              </a:spcAft>
              <a:defRPr sz="3600" b="1">
                <a:solidFill>
                  <a:schemeClr val="tx2"/>
                </a:solidFill>
                <a:latin typeface="Verdana" charset="0"/>
              </a:defRPr>
            </a:lvl7pPr>
            <a:lvl8pPr marL="1371600" algn="l" rtl="0" eaLnBrk="1" fontAlgn="base" hangingPunct="1">
              <a:spcBef>
                <a:spcPct val="0"/>
              </a:spcBef>
              <a:spcAft>
                <a:spcPct val="0"/>
              </a:spcAft>
              <a:defRPr sz="3600" b="1">
                <a:solidFill>
                  <a:schemeClr val="tx2"/>
                </a:solidFill>
                <a:latin typeface="Verdana" charset="0"/>
              </a:defRPr>
            </a:lvl8pPr>
            <a:lvl9pPr marL="1828800" algn="l" rtl="0" eaLnBrk="1" fontAlgn="base" hangingPunct="1">
              <a:spcBef>
                <a:spcPct val="0"/>
              </a:spcBef>
              <a:spcAft>
                <a:spcPct val="0"/>
              </a:spcAft>
              <a:defRPr sz="3600" b="1">
                <a:solidFill>
                  <a:schemeClr val="tx2"/>
                </a:solidFill>
                <a:latin typeface="Verdana" charset="0"/>
              </a:defRPr>
            </a:lvl9pPr>
          </a:lstStyle>
          <a:p>
            <a:pPr algn="ctr"/>
            <a:r>
              <a:rPr lang="en-US" sz="3300" kern="1200" dirty="0">
                <a:solidFill>
                  <a:schemeClr val="dk1"/>
                </a:solidFill>
                <a:latin typeface="Gill Sans MT" panose="020B0502020104020203" pitchFamily="34" charset="0"/>
                <a:ea typeface="Arial"/>
                <a:cs typeface="Arial"/>
              </a:rPr>
              <a:t>Credits: DDI Training Working Group 2022</a:t>
            </a:r>
            <a:endParaRPr lang="en-US" sz="3300" kern="0" dirty="0">
              <a:latin typeface="Gill Sans MT" panose="020B0502020104020203" pitchFamily="34" charset="0"/>
            </a:endParaRPr>
          </a:p>
        </p:txBody>
      </p:sp>
      <p:cxnSp>
        <p:nvCxnSpPr>
          <p:cNvPr id="5" name="Google Shape;301;p31">
            <a:extLst>
              <a:ext uri="{FF2B5EF4-FFF2-40B4-BE49-F238E27FC236}">
                <a16:creationId xmlns:a16="http://schemas.microsoft.com/office/drawing/2014/main" id="{63DA6D92-1266-91F8-6765-7CA7B17F760B}"/>
              </a:ext>
              <a:ext uri="{C183D7F6-B498-43B3-948B-1728B52AA6E4}">
                <adec:decorative xmlns:adec="http://schemas.microsoft.com/office/drawing/2017/decorative" val="1"/>
              </a:ext>
            </a:extLst>
          </p:cNvPr>
          <p:cNvCxnSpPr>
            <a:cxnSpLocks/>
          </p:cNvCxnSpPr>
          <p:nvPr/>
        </p:nvCxnSpPr>
        <p:spPr bwMode="auto">
          <a:xfrm rot="10800000" flipH="1">
            <a:off x="2113280" y="1045266"/>
            <a:ext cx="7965440" cy="13546"/>
          </a:xfrm>
          <a:prstGeom prst="straightConnector1">
            <a:avLst/>
          </a:prstGeom>
          <a:noFill/>
          <a:ln w="25400" cap="flat" cmpd="sng">
            <a:solidFill>
              <a:schemeClr val="accent1"/>
            </a:solidFill>
            <a:prstDash val="solid"/>
            <a:miter lim="800000"/>
            <a:headEnd type="none" w="sm" len="sm"/>
            <a:tailEnd type="none" w="sm" len="sm"/>
          </a:ln>
        </p:spPr>
      </p:cxnSp>
      <p:sp>
        <p:nvSpPr>
          <p:cNvPr id="6" name="Content Placeholder 2">
            <a:extLst>
              <a:ext uri="{FF2B5EF4-FFF2-40B4-BE49-F238E27FC236}">
                <a16:creationId xmlns:a16="http://schemas.microsoft.com/office/drawing/2014/main" id="{0C0DB5A7-04C8-D624-2B7E-31A43877C76F}"/>
              </a:ext>
            </a:extLst>
          </p:cNvPr>
          <p:cNvSpPr txBox="1">
            <a:spLocks/>
          </p:cNvSpPr>
          <p:nvPr/>
        </p:nvSpPr>
        <p:spPr>
          <a:xfrm>
            <a:off x="838200" y="1825625"/>
            <a:ext cx="5181600" cy="4667250"/>
          </a:xfrm>
          <a:prstGeom prst="rect">
            <a:avLst/>
          </a:prstGeom>
        </p:spPr>
        <p:txBody>
          <a:bodyPr>
            <a:normAutofit/>
          </a:bodyPr>
          <a:lstStyle>
            <a:lvl1pPr marL="342900" indent="-342900" algn="l" rtl="0" eaLnBrk="1" fontAlgn="base" hangingPunct="1">
              <a:spcBef>
                <a:spcPct val="20000"/>
              </a:spcBef>
              <a:spcAft>
                <a:spcPct val="0"/>
              </a:spcAft>
              <a:buChar char="•"/>
              <a:defRPr sz="2400" b="0" i="0">
                <a:solidFill>
                  <a:schemeClr val="tx1"/>
                </a:solidFill>
                <a:latin typeface="Arial" panose="020B0604020202020204" pitchFamily="34" charset="0"/>
                <a:ea typeface="ＭＳ Ｐゴシック" charset="0"/>
                <a:cs typeface="Arial" panose="020B0604020202020204" pitchFamily="34" charset="0"/>
              </a:defRPr>
            </a:lvl1pPr>
            <a:lvl2pPr marL="742950" indent="-285750" algn="l" rtl="0" eaLnBrk="1" fontAlgn="base" hangingPunct="1">
              <a:spcBef>
                <a:spcPct val="20000"/>
              </a:spcBef>
              <a:spcAft>
                <a:spcPct val="0"/>
              </a:spcAft>
              <a:buChar char="–"/>
              <a:defRPr sz="2000" b="0" i="0">
                <a:solidFill>
                  <a:schemeClr val="tx1"/>
                </a:solidFill>
                <a:latin typeface="Arial" panose="020B0604020202020204" pitchFamily="34" charset="0"/>
                <a:ea typeface="ＭＳ Ｐゴシック" charset="-128"/>
                <a:cs typeface="Arial" panose="020B0604020202020204" pitchFamily="34" charset="0"/>
              </a:defRPr>
            </a:lvl2pPr>
            <a:lvl3pPr marL="1143000" indent="-228600" algn="l" rtl="0" eaLnBrk="1" fontAlgn="base" hangingPunct="1">
              <a:spcBef>
                <a:spcPct val="20000"/>
              </a:spcBef>
              <a:spcAft>
                <a:spcPct val="0"/>
              </a:spcAft>
              <a:buChar char="•"/>
              <a:defRPr sz="1800" b="0" i="0">
                <a:solidFill>
                  <a:schemeClr val="tx1"/>
                </a:solidFill>
                <a:latin typeface="Arial" panose="020B0604020202020204" pitchFamily="34" charset="0"/>
                <a:ea typeface="ＭＳ Ｐゴシック" charset="-128"/>
                <a:cs typeface="Arial" panose="020B0604020202020204" pitchFamily="34" charset="0"/>
              </a:defRPr>
            </a:lvl3pPr>
            <a:lvl4pPr marL="16002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4pPr>
            <a:lvl5pPr marL="20574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a:lstStyle>
          <a:p>
            <a:pPr marL="342900" lvl="1" indent="0" algn="ctr">
              <a:lnSpc>
                <a:spcPct val="150000"/>
              </a:lnSpc>
              <a:spcBef>
                <a:spcPts val="0"/>
              </a:spcBef>
              <a:buSzPts val="1600"/>
              <a:buFontTx/>
              <a:buNone/>
              <a:defRPr/>
            </a:pPr>
            <a:r>
              <a:rPr lang="en-US" sz="2100" kern="0"/>
              <a:t>Alina Danciu</a:t>
            </a:r>
          </a:p>
          <a:p>
            <a:pPr marL="342900" lvl="1" indent="0" algn="ctr">
              <a:lnSpc>
                <a:spcPct val="150000"/>
              </a:lnSpc>
              <a:spcBef>
                <a:spcPts val="0"/>
              </a:spcBef>
              <a:buSzPts val="1600"/>
              <a:buFontTx/>
              <a:buNone/>
              <a:defRPr/>
            </a:pPr>
            <a:r>
              <a:rPr lang="en-US" sz="2100" kern="0"/>
              <a:t>Adrian Dusa</a:t>
            </a:r>
          </a:p>
          <a:p>
            <a:pPr marL="342900" lvl="1" indent="0" algn="ctr">
              <a:lnSpc>
                <a:spcPct val="150000"/>
              </a:lnSpc>
              <a:spcBef>
                <a:spcPts val="0"/>
              </a:spcBef>
              <a:buSzPts val="1600"/>
              <a:buFontTx/>
              <a:buNone/>
              <a:defRPr/>
            </a:pPr>
            <a:r>
              <a:rPr lang="en-US" sz="2100" kern="0"/>
              <a:t>Christophe Dzikowski</a:t>
            </a:r>
          </a:p>
          <a:p>
            <a:pPr marL="342900" lvl="1" indent="0" algn="ctr">
              <a:lnSpc>
                <a:spcPct val="150000"/>
              </a:lnSpc>
              <a:spcBef>
                <a:spcPts val="0"/>
              </a:spcBef>
              <a:buSzPts val="1600"/>
              <a:buFontTx/>
              <a:buNone/>
              <a:defRPr/>
            </a:pPr>
            <a:r>
              <a:rPr lang="en-US" sz="2100" kern="0"/>
              <a:t>Dan Gillman</a:t>
            </a:r>
          </a:p>
          <a:p>
            <a:pPr marL="342900" lvl="1" indent="0" algn="ctr">
              <a:lnSpc>
                <a:spcPct val="150000"/>
              </a:lnSpc>
              <a:spcBef>
                <a:spcPts val="0"/>
              </a:spcBef>
              <a:buSzPts val="1600"/>
              <a:buFontTx/>
              <a:buNone/>
              <a:defRPr/>
            </a:pPr>
            <a:r>
              <a:rPr lang="en-US" sz="2100" kern="0"/>
              <a:t>Arofan Gregory</a:t>
            </a:r>
          </a:p>
          <a:p>
            <a:pPr marL="342900" lvl="1" indent="0" algn="ctr">
              <a:lnSpc>
                <a:spcPct val="150000"/>
              </a:lnSpc>
              <a:spcBef>
                <a:spcPts val="0"/>
              </a:spcBef>
              <a:buSzPts val="1600"/>
              <a:buFontTx/>
              <a:buNone/>
              <a:defRPr/>
            </a:pPr>
            <a:r>
              <a:rPr lang="en-US" sz="2100" kern="0"/>
              <a:t>Kaia Kulla</a:t>
            </a:r>
          </a:p>
          <a:p>
            <a:pPr marL="342900" lvl="1" indent="0" algn="ctr">
              <a:lnSpc>
                <a:spcPct val="150000"/>
              </a:lnSpc>
              <a:spcBef>
                <a:spcPts val="0"/>
              </a:spcBef>
              <a:buSzPts val="1600"/>
              <a:buFontTx/>
              <a:buNone/>
              <a:defRPr/>
            </a:pPr>
            <a:r>
              <a:rPr lang="en-US" sz="2100" kern="0"/>
              <a:t>Kathryn Lavender</a:t>
            </a:r>
          </a:p>
          <a:p>
            <a:pPr marL="342900" lvl="1" indent="0" algn="ctr">
              <a:lnSpc>
                <a:spcPct val="150000"/>
              </a:lnSpc>
              <a:spcBef>
                <a:spcPts val="0"/>
              </a:spcBef>
              <a:buSzPts val="1600"/>
              <a:buFontTx/>
              <a:buNone/>
              <a:defRPr/>
            </a:pPr>
            <a:r>
              <a:rPr lang="en-US" sz="2100" kern="0"/>
              <a:t>Jared Lyle</a:t>
            </a:r>
          </a:p>
          <a:p>
            <a:pPr marL="342900" lvl="1" indent="0" algn="ctr">
              <a:lnSpc>
                <a:spcPct val="150000"/>
              </a:lnSpc>
              <a:spcBef>
                <a:spcPts val="0"/>
              </a:spcBef>
              <a:buSzPts val="1600"/>
              <a:buFontTx/>
              <a:buNone/>
              <a:defRPr/>
            </a:pPr>
            <a:endParaRPr lang="en-US" sz="2100" kern="0"/>
          </a:p>
          <a:p>
            <a:pPr marL="342900" lvl="1" indent="0" algn="ctr">
              <a:lnSpc>
                <a:spcPct val="150000"/>
              </a:lnSpc>
              <a:spcBef>
                <a:spcPts val="0"/>
              </a:spcBef>
              <a:buSzPts val="1600"/>
              <a:buFontTx/>
              <a:buNone/>
              <a:defRPr/>
            </a:pPr>
            <a:endParaRPr lang="en-US" sz="2100" kern="0"/>
          </a:p>
          <a:p>
            <a:pPr marL="342900" lvl="1" indent="0" algn="ctr">
              <a:lnSpc>
                <a:spcPct val="150000"/>
              </a:lnSpc>
              <a:spcBef>
                <a:spcPts val="0"/>
              </a:spcBef>
              <a:buSzPts val="1600"/>
              <a:buFontTx/>
              <a:buNone/>
              <a:defRPr/>
            </a:pPr>
            <a:endParaRPr lang="en-US" sz="2100" kern="0" dirty="0"/>
          </a:p>
        </p:txBody>
      </p:sp>
      <p:sp>
        <p:nvSpPr>
          <p:cNvPr id="7" name="Content Placeholder 3">
            <a:extLst>
              <a:ext uri="{FF2B5EF4-FFF2-40B4-BE49-F238E27FC236}">
                <a16:creationId xmlns:a16="http://schemas.microsoft.com/office/drawing/2014/main" id="{FA46A157-C4F3-A661-AC40-A313F1630C07}"/>
              </a:ext>
            </a:extLst>
          </p:cNvPr>
          <p:cNvSpPr txBox="1">
            <a:spLocks/>
          </p:cNvSpPr>
          <p:nvPr/>
        </p:nvSpPr>
        <p:spPr>
          <a:xfrm>
            <a:off x="6172200" y="1825625"/>
            <a:ext cx="5181600" cy="4667250"/>
          </a:xfrm>
          <a:prstGeom prst="rect">
            <a:avLst/>
          </a:prstGeom>
        </p:spPr>
        <p:txBody>
          <a:bodyPr>
            <a:normAutofit/>
          </a:bodyPr>
          <a:lstStyle>
            <a:lvl1pPr marL="342900" indent="-342900" algn="l" rtl="0" eaLnBrk="1" fontAlgn="base" hangingPunct="1">
              <a:spcBef>
                <a:spcPct val="20000"/>
              </a:spcBef>
              <a:spcAft>
                <a:spcPct val="0"/>
              </a:spcAft>
              <a:buChar char="•"/>
              <a:defRPr sz="2400" b="0" i="0">
                <a:solidFill>
                  <a:schemeClr val="tx1"/>
                </a:solidFill>
                <a:latin typeface="Arial" panose="020B0604020202020204" pitchFamily="34" charset="0"/>
                <a:ea typeface="ＭＳ Ｐゴシック" charset="0"/>
                <a:cs typeface="Arial" panose="020B0604020202020204" pitchFamily="34" charset="0"/>
              </a:defRPr>
            </a:lvl1pPr>
            <a:lvl2pPr marL="742950" indent="-285750" algn="l" rtl="0" eaLnBrk="1" fontAlgn="base" hangingPunct="1">
              <a:spcBef>
                <a:spcPct val="20000"/>
              </a:spcBef>
              <a:spcAft>
                <a:spcPct val="0"/>
              </a:spcAft>
              <a:buChar char="–"/>
              <a:defRPr sz="2000" b="0" i="0">
                <a:solidFill>
                  <a:schemeClr val="tx1"/>
                </a:solidFill>
                <a:latin typeface="Arial" panose="020B0604020202020204" pitchFamily="34" charset="0"/>
                <a:ea typeface="ＭＳ Ｐゴシック" charset="-128"/>
                <a:cs typeface="Arial" panose="020B0604020202020204" pitchFamily="34" charset="0"/>
              </a:defRPr>
            </a:lvl2pPr>
            <a:lvl3pPr marL="1143000" indent="-228600" algn="l" rtl="0" eaLnBrk="1" fontAlgn="base" hangingPunct="1">
              <a:spcBef>
                <a:spcPct val="20000"/>
              </a:spcBef>
              <a:spcAft>
                <a:spcPct val="0"/>
              </a:spcAft>
              <a:buChar char="•"/>
              <a:defRPr sz="1800" b="0" i="0">
                <a:solidFill>
                  <a:schemeClr val="tx1"/>
                </a:solidFill>
                <a:latin typeface="Arial" panose="020B0604020202020204" pitchFamily="34" charset="0"/>
                <a:ea typeface="ＭＳ Ｐゴシック" charset="-128"/>
                <a:cs typeface="Arial" panose="020B0604020202020204" pitchFamily="34" charset="0"/>
              </a:defRPr>
            </a:lvl3pPr>
            <a:lvl4pPr marL="16002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4pPr>
            <a:lvl5pPr marL="20574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a:lstStyle>
          <a:p>
            <a:pPr marL="0" indent="0" algn="ctr">
              <a:lnSpc>
                <a:spcPct val="150000"/>
              </a:lnSpc>
              <a:spcBef>
                <a:spcPts val="0"/>
              </a:spcBef>
              <a:buClr>
                <a:schemeClr val="dk1"/>
              </a:buClr>
              <a:buSzPts val="1600"/>
              <a:buFontTx/>
              <a:buNone/>
              <a:defRPr/>
            </a:pPr>
            <a:r>
              <a:rPr lang="en-US" sz="2100" kern="0"/>
              <a:t>Lucie Marie</a:t>
            </a:r>
          </a:p>
          <a:p>
            <a:pPr marL="0" indent="0" algn="ctr">
              <a:lnSpc>
                <a:spcPct val="150000"/>
              </a:lnSpc>
              <a:spcBef>
                <a:spcPts val="0"/>
              </a:spcBef>
              <a:buClr>
                <a:schemeClr val="dk1"/>
              </a:buClr>
              <a:buSzPts val="1600"/>
              <a:buFontTx/>
              <a:buNone/>
              <a:defRPr/>
            </a:pPr>
            <a:r>
              <a:rPr lang="en-US" sz="2100" kern="0"/>
              <a:t>Geneviève Michaud </a:t>
            </a:r>
          </a:p>
          <a:p>
            <a:pPr marL="0" indent="0" algn="ctr">
              <a:lnSpc>
                <a:spcPct val="150000"/>
              </a:lnSpc>
              <a:spcBef>
                <a:spcPts val="0"/>
              </a:spcBef>
              <a:buClr>
                <a:schemeClr val="dk1"/>
              </a:buClr>
              <a:buSzPts val="1600"/>
              <a:buFontTx/>
              <a:buNone/>
              <a:defRPr/>
            </a:pPr>
            <a:r>
              <a:rPr lang="en-US" sz="2100" kern="0"/>
              <a:t>Hayley Mills</a:t>
            </a:r>
          </a:p>
          <a:p>
            <a:pPr marL="0" indent="0" algn="ctr">
              <a:lnSpc>
                <a:spcPct val="150000"/>
              </a:lnSpc>
              <a:spcBef>
                <a:spcPts val="0"/>
              </a:spcBef>
              <a:buClr>
                <a:schemeClr val="dk1"/>
              </a:buClr>
              <a:buSzPts val="1600"/>
              <a:buFontTx/>
              <a:buNone/>
              <a:defRPr/>
            </a:pPr>
            <a:r>
              <a:rPr lang="en-US" sz="2100" kern="0"/>
              <a:t>Laura Molloy</a:t>
            </a:r>
          </a:p>
          <a:p>
            <a:pPr marL="0" indent="0" algn="ctr">
              <a:lnSpc>
                <a:spcPct val="150000"/>
              </a:lnSpc>
              <a:spcBef>
                <a:spcPts val="0"/>
              </a:spcBef>
              <a:buClr>
                <a:schemeClr val="dk1"/>
              </a:buClr>
              <a:buSzPts val="1600"/>
              <a:buFontTx/>
              <a:buNone/>
              <a:defRPr/>
            </a:pPr>
            <a:r>
              <a:rPr lang="en-US" sz="2100" kern="0"/>
              <a:t>Hilde Orten</a:t>
            </a:r>
          </a:p>
          <a:p>
            <a:pPr marL="0" indent="0" algn="ctr">
              <a:lnSpc>
                <a:spcPct val="150000"/>
              </a:lnSpc>
              <a:spcBef>
                <a:spcPts val="0"/>
              </a:spcBef>
              <a:buClr>
                <a:schemeClr val="dk1"/>
              </a:buClr>
              <a:buSzPts val="1600"/>
              <a:buFontTx/>
              <a:buNone/>
              <a:defRPr/>
            </a:pPr>
            <a:r>
              <a:rPr lang="en-US" sz="2100" kern="0"/>
              <a:t>Catharina Wasner</a:t>
            </a:r>
          </a:p>
          <a:p>
            <a:pPr marL="0" indent="0" algn="ctr">
              <a:lnSpc>
                <a:spcPct val="150000"/>
              </a:lnSpc>
              <a:spcBef>
                <a:spcPts val="0"/>
              </a:spcBef>
              <a:buClr>
                <a:schemeClr val="dk1"/>
              </a:buClr>
              <a:buSzPts val="1600"/>
              <a:buFontTx/>
              <a:buNone/>
              <a:defRPr/>
            </a:pPr>
            <a:r>
              <a:rPr lang="en-US" sz="2100" kern="0"/>
              <a:t>Jennifer Zeiger</a:t>
            </a:r>
            <a:endParaRPr lang="en-US" sz="2100" kern="0" dirty="0"/>
          </a:p>
        </p:txBody>
      </p:sp>
    </p:spTree>
    <p:extLst>
      <p:ext uri="{BB962C8B-B14F-4D97-AF65-F5344CB8AC3E}">
        <p14:creationId xmlns:p14="http://schemas.microsoft.com/office/powerpoint/2010/main" val="3072715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734F0BC-5F64-474C-986E-F69CF90854B4}"/>
              </a:ext>
            </a:extLst>
          </p:cNvPr>
          <p:cNvSpPr>
            <a:spLocks noGrp="1"/>
          </p:cNvSpPr>
          <p:nvPr>
            <p:ph type="title"/>
          </p:nvPr>
        </p:nvSpPr>
        <p:spPr>
          <a:xfrm>
            <a:off x="276202" y="332922"/>
            <a:ext cx="10812282" cy="1045037"/>
          </a:xfrm>
        </p:spPr>
        <p:txBody>
          <a:bodyPr/>
          <a:lstStyle/>
          <a:p>
            <a:r>
              <a:rPr lang="en-US" sz="3600" cap="none" dirty="0"/>
              <a:t>What is FAIR?</a:t>
            </a:r>
          </a:p>
        </p:txBody>
      </p:sp>
      <p:sp>
        <p:nvSpPr>
          <p:cNvPr id="5" name="Text Placeholder 4">
            <a:extLst>
              <a:ext uri="{FF2B5EF4-FFF2-40B4-BE49-F238E27FC236}">
                <a16:creationId xmlns:a16="http://schemas.microsoft.com/office/drawing/2014/main" id="{7D42525A-4C98-4C22-AF52-3AD496F567C8}"/>
              </a:ext>
            </a:extLst>
          </p:cNvPr>
          <p:cNvSpPr>
            <a:spLocks noGrp="1"/>
          </p:cNvSpPr>
          <p:nvPr>
            <p:ph type="body" idx="1"/>
          </p:nvPr>
        </p:nvSpPr>
        <p:spPr>
          <a:xfrm>
            <a:off x="781050" y="1133475"/>
            <a:ext cx="10458450" cy="4894489"/>
          </a:xfrm>
        </p:spPr>
        <p:txBody>
          <a:bodyPr>
            <a:normAutofit fontScale="92500" lnSpcReduction="10000"/>
          </a:bodyPr>
          <a:lstStyle/>
          <a:p>
            <a:r>
              <a:rPr lang="en-US" dirty="0">
                <a:solidFill>
                  <a:srgbClr val="1B3E57"/>
                </a:solidFill>
              </a:rPr>
              <a:t>An article published in </a:t>
            </a:r>
            <a:r>
              <a:rPr lang="en-US" i="1" dirty="0">
                <a:solidFill>
                  <a:srgbClr val="1B3E57"/>
                </a:solidFill>
              </a:rPr>
              <a:t>Nature</a:t>
            </a:r>
            <a:r>
              <a:rPr lang="en-US" dirty="0">
                <a:solidFill>
                  <a:srgbClr val="1B3E57"/>
                </a:solidFill>
              </a:rPr>
              <a:t> in 2016*, describing the basic principles which should be followed for sharing research data in sciences of all kinds.</a:t>
            </a:r>
          </a:p>
          <a:p>
            <a:endParaRPr lang="en-US" sz="1800" b="1" dirty="0">
              <a:solidFill>
                <a:srgbClr val="1B3E57"/>
              </a:solidFill>
            </a:endParaRPr>
          </a:p>
          <a:p>
            <a:r>
              <a:rPr lang="en-US" b="1" dirty="0">
                <a:solidFill>
                  <a:srgbClr val="FF0000"/>
                </a:solidFill>
              </a:rPr>
              <a:t>F</a:t>
            </a:r>
            <a:r>
              <a:rPr lang="en-US" dirty="0">
                <a:solidFill>
                  <a:srgbClr val="FF0000"/>
                </a:solidFill>
              </a:rPr>
              <a:t>indable</a:t>
            </a:r>
            <a:r>
              <a:rPr lang="en-US" dirty="0">
                <a:solidFill>
                  <a:schemeClr val="accent2"/>
                </a:solidFill>
              </a:rPr>
              <a:t>: </a:t>
            </a:r>
            <a:r>
              <a:rPr lang="en-US" dirty="0">
                <a:solidFill>
                  <a:srgbClr val="1B3E57"/>
                </a:solidFill>
              </a:rPr>
              <a:t>t</a:t>
            </a:r>
            <a:r>
              <a:rPr lang="en-US" b="0" i="0" dirty="0">
                <a:solidFill>
                  <a:srgbClr val="1B3E57"/>
                </a:solidFill>
                <a:effectLst/>
              </a:rPr>
              <a:t>he first step in (re)using data is to find them. Metadata and data should be easy to find for both humans and computers. Machine-readable metadata are essential for automatic discovery of datasets and services.</a:t>
            </a:r>
          </a:p>
          <a:p>
            <a:endParaRPr lang="en-US" dirty="0">
              <a:solidFill>
                <a:srgbClr val="1B3E57"/>
              </a:solidFill>
            </a:endParaRPr>
          </a:p>
          <a:p>
            <a:r>
              <a:rPr lang="en-US" b="1" dirty="0">
                <a:solidFill>
                  <a:srgbClr val="FF0000"/>
                </a:solidFill>
              </a:rPr>
              <a:t>A</a:t>
            </a:r>
            <a:r>
              <a:rPr lang="en-US" dirty="0">
                <a:solidFill>
                  <a:srgbClr val="FF0000"/>
                </a:solidFill>
              </a:rPr>
              <a:t>ccessible</a:t>
            </a:r>
            <a:r>
              <a:rPr lang="en-US" dirty="0">
                <a:solidFill>
                  <a:schemeClr val="accent2"/>
                </a:solidFill>
              </a:rPr>
              <a:t>: </a:t>
            </a:r>
            <a:r>
              <a:rPr lang="en-US" b="0" i="0" dirty="0">
                <a:solidFill>
                  <a:srgbClr val="1B3E57"/>
                </a:solidFill>
                <a:effectLst/>
              </a:rPr>
              <a:t>Once the user finds the required data, she/he/they need to know how they can be accessed, possibly including authentication and </a:t>
            </a:r>
            <a:r>
              <a:rPr lang="en-US" b="0" i="0" dirty="0" err="1">
                <a:solidFill>
                  <a:srgbClr val="1B3E57"/>
                </a:solidFill>
                <a:effectLst/>
              </a:rPr>
              <a:t>authorisation</a:t>
            </a:r>
            <a:r>
              <a:rPr lang="en-US" b="0" i="0" dirty="0">
                <a:solidFill>
                  <a:srgbClr val="1B3E57"/>
                </a:solidFill>
                <a:effectLst/>
              </a:rPr>
              <a:t>.</a:t>
            </a:r>
          </a:p>
          <a:p>
            <a:endParaRPr lang="en-US" dirty="0">
              <a:solidFill>
                <a:srgbClr val="1B3E57"/>
              </a:solidFill>
            </a:endParaRPr>
          </a:p>
          <a:p>
            <a:r>
              <a:rPr lang="en-US" b="1" dirty="0">
                <a:solidFill>
                  <a:srgbClr val="FF0000"/>
                </a:solidFill>
              </a:rPr>
              <a:t>I</a:t>
            </a:r>
            <a:r>
              <a:rPr lang="en-US" dirty="0">
                <a:solidFill>
                  <a:srgbClr val="FF0000"/>
                </a:solidFill>
              </a:rPr>
              <a:t>nteroperable</a:t>
            </a:r>
            <a:r>
              <a:rPr lang="en-US" dirty="0">
                <a:solidFill>
                  <a:schemeClr val="accent2"/>
                </a:solidFill>
              </a:rPr>
              <a:t>: </a:t>
            </a:r>
            <a:r>
              <a:rPr lang="en-US" b="0" i="0" dirty="0">
                <a:solidFill>
                  <a:srgbClr val="1B3E57"/>
                </a:solidFill>
                <a:effectLst/>
              </a:rPr>
              <a:t>The data usually need to be integrated with other data. In addition, the data need to interoperate with applications or workflows for analysis, storage, and processing.</a:t>
            </a:r>
            <a:r>
              <a:rPr lang="en-US" dirty="0">
                <a:solidFill>
                  <a:srgbClr val="1B3E57"/>
                </a:solidFill>
              </a:rPr>
              <a:t> </a:t>
            </a:r>
          </a:p>
          <a:p>
            <a:endParaRPr lang="en-US" dirty="0">
              <a:solidFill>
                <a:srgbClr val="1B3E57"/>
              </a:solidFill>
            </a:endParaRPr>
          </a:p>
          <a:p>
            <a:r>
              <a:rPr lang="en-US" b="1" dirty="0">
                <a:solidFill>
                  <a:srgbClr val="FF0000"/>
                </a:solidFill>
              </a:rPr>
              <a:t>R</a:t>
            </a:r>
            <a:r>
              <a:rPr lang="en-US" dirty="0">
                <a:solidFill>
                  <a:srgbClr val="FF0000"/>
                </a:solidFill>
              </a:rPr>
              <a:t>e-usable</a:t>
            </a:r>
            <a:r>
              <a:rPr lang="en-US" dirty="0">
                <a:solidFill>
                  <a:schemeClr val="accent2"/>
                </a:solidFill>
              </a:rPr>
              <a:t>: </a:t>
            </a:r>
            <a:r>
              <a:rPr lang="en-US" b="0" i="0" dirty="0">
                <a:solidFill>
                  <a:srgbClr val="1B3E57"/>
                </a:solidFill>
                <a:effectLst/>
              </a:rPr>
              <a:t>The ultimate goal of FAIR is to </a:t>
            </a:r>
            <a:r>
              <a:rPr lang="en-US" b="0" i="0" dirty="0" err="1">
                <a:solidFill>
                  <a:srgbClr val="1B3E57"/>
                </a:solidFill>
                <a:effectLst/>
              </a:rPr>
              <a:t>optimise</a:t>
            </a:r>
            <a:r>
              <a:rPr lang="en-US" b="0" i="0" dirty="0">
                <a:solidFill>
                  <a:srgbClr val="1B3E57"/>
                </a:solidFill>
                <a:effectLst/>
              </a:rPr>
              <a:t> the reuse of data. To achieve this, metadata and data should be well-described so that they can be replicated and/or combined in different settings.</a:t>
            </a:r>
            <a:endParaRPr lang="en-US" dirty="0">
              <a:solidFill>
                <a:srgbClr val="1B3E57"/>
              </a:solidFill>
            </a:endParaRPr>
          </a:p>
          <a:p>
            <a:r>
              <a:rPr lang="en-US" sz="1200" dirty="0">
                <a:solidFill>
                  <a:srgbClr val="1B3E57"/>
                </a:solidFill>
                <a:hlinkClick r:id="rId2">
                  <a:extLst>
                    <a:ext uri="{A12FA001-AC4F-418D-AE19-62706E023703}">
                      <ahyp:hlinkClr xmlns:ahyp="http://schemas.microsoft.com/office/drawing/2018/hyperlinkcolor" val="tx"/>
                    </a:ext>
                  </a:extLst>
                </a:hlinkClick>
              </a:rPr>
              <a:t>https://www.go-fair.org/fair-principles/</a:t>
            </a:r>
            <a:endParaRPr lang="en-US" sz="1200" dirty="0">
              <a:solidFill>
                <a:srgbClr val="1B3E57"/>
              </a:solidFill>
            </a:endParaRPr>
          </a:p>
        </p:txBody>
      </p:sp>
      <p:sp>
        <p:nvSpPr>
          <p:cNvPr id="2" name="TextBox 1">
            <a:extLst>
              <a:ext uri="{FF2B5EF4-FFF2-40B4-BE49-F238E27FC236}">
                <a16:creationId xmlns:a16="http://schemas.microsoft.com/office/drawing/2014/main" id="{1DB57159-F037-D83E-463C-79F59FCDAF84}"/>
              </a:ext>
            </a:extLst>
          </p:cNvPr>
          <p:cNvSpPr txBox="1"/>
          <p:nvPr/>
        </p:nvSpPr>
        <p:spPr>
          <a:xfrm>
            <a:off x="2181683" y="6263468"/>
            <a:ext cx="9491241" cy="523220"/>
          </a:xfrm>
          <a:prstGeom prst="rect">
            <a:avLst/>
          </a:prstGeom>
          <a:noFill/>
          <a:ln w="3175">
            <a:noFill/>
          </a:ln>
        </p:spPr>
        <p:txBody>
          <a:bodyPr wrap="square" rtlCol="0">
            <a:spAutoFit/>
          </a:bodyPr>
          <a:lstStyle/>
          <a:p>
            <a:r>
              <a:rPr lang="en-US" sz="1400" dirty="0">
                <a:effectLst/>
                <a:latin typeface="Calibri" panose="020F0502020204030204" pitchFamily="34" charset="0"/>
                <a:ea typeface="Arial Unicode MS"/>
              </a:rPr>
              <a:t>* Wilkinson MD, Dumontier M, </a:t>
            </a:r>
            <a:r>
              <a:rPr lang="en-US" sz="1400" dirty="0" err="1">
                <a:effectLst/>
                <a:latin typeface="Calibri" panose="020F0502020204030204" pitchFamily="34" charset="0"/>
                <a:ea typeface="Arial Unicode MS"/>
              </a:rPr>
              <a:t>Aalbersberg</a:t>
            </a:r>
            <a:r>
              <a:rPr lang="en-US" sz="1400" dirty="0">
                <a:effectLst/>
                <a:latin typeface="Calibri" panose="020F0502020204030204" pitchFamily="34" charset="0"/>
                <a:ea typeface="Arial Unicode MS"/>
              </a:rPr>
              <a:t> IJJ, Appleton G, Axton M, </a:t>
            </a:r>
            <a:r>
              <a:rPr lang="en-US" sz="1400" dirty="0" err="1">
                <a:effectLst/>
                <a:latin typeface="Calibri" panose="020F0502020204030204" pitchFamily="34" charset="0"/>
                <a:ea typeface="Arial Unicode MS"/>
              </a:rPr>
              <a:t>Baak</a:t>
            </a:r>
            <a:r>
              <a:rPr lang="en-US" sz="1400" dirty="0">
                <a:effectLst/>
                <a:latin typeface="Calibri" panose="020F0502020204030204" pitchFamily="34" charset="0"/>
                <a:ea typeface="Arial Unicode MS"/>
              </a:rPr>
              <a:t> A et al. The FAIR Guiding Principles for scientific data management and stewardship. Scientific Data. 2016;3. 160018. </a:t>
            </a:r>
            <a:r>
              <a:rPr lang="en-US" sz="1400" u="sng" dirty="0">
                <a:effectLst/>
                <a:latin typeface="Calibri" panose="020F0502020204030204" pitchFamily="34" charset="0"/>
                <a:ea typeface="Arial Unicode MS"/>
                <a:hlinkClick r:id="rId3"/>
              </a:rPr>
              <a:t>https://doi.org/10.1038/sdata.2016.18</a:t>
            </a:r>
            <a:r>
              <a:rPr lang="en-US" sz="1400" u="sng" dirty="0">
                <a:solidFill>
                  <a:srgbClr val="0563C1"/>
                </a:solidFill>
                <a:effectLst/>
                <a:uFill>
                  <a:solidFill>
                    <a:srgbClr val="0563C1"/>
                  </a:solidFill>
                </a:uFill>
                <a:latin typeface="Calibri" panose="020F0502020204030204" pitchFamily="34" charset="0"/>
                <a:ea typeface="Arial Unicode MS"/>
              </a:rPr>
              <a:t> </a:t>
            </a:r>
            <a:endParaRPr lang="en-US" sz="1400" dirty="0"/>
          </a:p>
        </p:txBody>
      </p:sp>
    </p:spTree>
    <p:extLst>
      <p:ext uri="{BB962C8B-B14F-4D97-AF65-F5344CB8AC3E}">
        <p14:creationId xmlns:p14="http://schemas.microsoft.com/office/powerpoint/2010/main" val="2900216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C48D9-EC72-47A5-9DAC-D864B0CC79BB}"/>
              </a:ext>
            </a:extLst>
          </p:cNvPr>
          <p:cNvSpPr>
            <a:spLocks noGrp="1"/>
          </p:cNvSpPr>
          <p:nvPr>
            <p:ph type="title"/>
          </p:nvPr>
        </p:nvSpPr>
        <p:spPr>
          <a:xfrm>
            <a:off x="838200" y="365126"/>
            <a:ext cx="10515600" cy="607331"/>
          </a:xfrm>
        </p:spPr>
        <p:txBody>
          <a:bodyPr>
            <a:noAutofit/>
          </a:bodyPr>
          <a:lstStyle/>
          <a:p>
            <a:r>
              <a:rPr lang="en-US" b="1" dirty="0"/>
              <a:t>FAIR is a (Simple) Idea</a:t>
            </a:r>
          </a:p>
        </p:txBody>
      </p:sp>
      <p:sp>
        <p:nvSpPr>
          <p:cNvPr id="6" name="Content Placeholder 2">
            <a:extLst>
              <a:ext uri="{FF2B5EF4-FFF2-40B4-BE49-F238E27FC236}">
                <a16:creationId xmlns:a16="http://schemas.microsoft.com/office/drawing/2014/main" id="{14CD6CE3-CE00-C842-84E4-AE382B097E34}"/>
              </a:ext>
            </a:extLst>
          </p:cNvPr>
          <p:cNvSpPr txBox="1">
            <a:spLocks/>
          </p:cNvSpPr>
          <p:nvPr/>
        </p:nvSpPr>
        <p:spPr bwMode="auto">
          <a:xfrm>
            <a:off x="397567" y="1580322"/>
            <a:ext cx="11277600" cy="46316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b="0" i="0">
                <a:solidFill>
                  <a:schemeClr val="tx1"/>
                </a:solidFill>
                <a:latin typeface="Arial" panose="020B0604020202020204" pitchFamily="34" charset="0"/>
                <a:ea typeface="ＭＳ Ｐゴシック" charset="0"/>
                <a:cs typeface="Arial" panose="020B0604020202020204" pitchFamily="34" charset="0"/>
              </a:defRPr>
            </a:lvl1pPr>
            <a:lvl2pPr marL="742950" indent="-285750" algn="l" rtl="0" eaLnBrk="1" fontAlgn="base" hangingPunct="1">
              <a:spcBef>
                <a:spcPct val="20000"/>
              </a:spcBef>
              <a:spcAft>
                <a:spcPct val="0"/>
              </a:spcAft>
              <a:buChar char="–"/>
              <a:defRPr sz="2000" b="0" i="0">
                <a:solidFill>
                  <a:schemeClr val="tx1"/>
                </a:solidFill>
                <a:latin typeface="Arial" panose="020B0604020202020204" pitchFamily="34" charset="0"/>
                <a:ea typeface="ＭＳ Ｐゴシック" charset="-128"/>
                <a:cs typeface="Arial" panose="020B0604020202020204" pitchFamily="34" charset="0"/>
              </a:defRPr>
            </a:lvl2pPr>
            <a:lvl3pPr marL="1143000" indent="-228600" algn="l" rtl="0" eaLnBrk="1" fontAlgn="base" hangingPunct="1">
              <a:spcBef>
                <a:spcPct val="20000"/>
              </a:spcBef>
              <a:spcAft>
                <a:spcPct val="0"/>
              </a:spcAft>
              <a:buChar char="•"/>
              <a:defRPr sz="1800" b="0" i="0">
                <a:solidFill>
                  <a:schemeClr val="tx1"/>
                </a:solidFill>
                <a:latin typeface="Arial" panose="020B0604020202020204" pitchFamily="34" charset="0"/>
                <a:ea typeface="ＭＳ Ｐゴシック" charset="-128"/>
                <a:cs typeface="Arial" panose="020B0604020202020204" pitchFamily="34" charset="0"/>
              </a:defRPr>
            </a:lvl3pPr>
            <a:lvl4pPr marL="16002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4pPr>
            <a:lvl5pPr marL="20574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a:lstStyle>
          <a:p>
            <a:r>
              <a:rPr lang="en-US" dirty="0"/>
              <a:t>Embodied in a set of ‘Guiding Principles’ for scientific data management and stewardship</a:t>
            </a:r>
          </a:p>
          <a:p>
            <a:pPr lvl="1"/>
            <a:r>
              <a:rPr lang="en-US" dirty="0"/>
              <a:t>Promotes data-sharing and reuse within and between domains</a:t>
            </a:r>
          </a:p>
          <a:p>
            <a:pPr lvl="1"/>
            <a:r>
              <a:rPr lang="en-US" dirty="0"/>
              <a:t>Allows the ideas and concepts to be easily communicated</a:t>
            </a:r>
          </a:p>
          <a:p>
            <a:pPr>
              <a:buFont typeface="Arial" panose="020B0604020202020204" pitchFamily="34" charset="0"/>
              <a:buChar char="•"/>
            </a:pPr>
            <a:r>
              <a:rPr lang="en-US" dirty="0"/>
              <a:t>Ideas which are now more important and widely accepted</a:t>
            </a:r>
          </a:p>
          <a:p>
            <a:pPr lvl="1"/>
            <a:r>
              <a:rPr lang="en-US" dirty="0"/>
              <a:t>More emphasis on machine actionability</a:t>
            </a:r>
          </a:p>
          <a:p>
            <a:pPr lvl="1"/>
            <a:r>
              <a:rPr lang="en-US" dirty="0"/>
              <a:t>Demand for more data (e.g., large projects, new technologies)</a:t>
            </a:r>
          </a:p>
          <a:p>
            <a:pPr lvl="1"/>
            <a:r>
              <a:rPr lang="en-US" dirty="0"/>
              <a:t>More cross-cutting, multi-domain research (e.g., UN Sustainable Development Goals)</a:t>
            </a:r>
          </a:p>
          <a:p>
            <a:pPr lvl="1"/>
            <a:r>
              <a:rPr lang="en-US" dirty="0"/>
              <a:t>Demand for data from more diverse sources</a:t>
            </a:r>
          </a:p>
          <a:p>
            <a:pPr lvl="1"/>
            <a:r>
              <a:rPr lang="en-US" dirty="0"/>
              <a:t>Broader acceptance of data-sharing as important</a:t>
            </a:r>
            <a:r>
              <a:rPr lang="en-US" i="1" dirty="0"/>
              <a:t> </a:t>
            </a:r>
            <a:r>
              <a:rPr lang="en-US" dirty="0"/>
              <a:t>and necessary</a:t>
            </a:r>
            <a:endParaRPr lang="en-US" kern="0" dirty="0"/>
          </a:p>
        </p:txBody>
      </p:sp>
    </p:spTree>
    <p:extLst>
      <p:ext uri="{BB962C8B-B14F-4D97-AF65-F5344CB8AC3E}">
        <p14:creationId xmlns:p14="http://schemas.microsoft.com/office/powerpoint/2010/main" val="4286197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77E75A-EFE4-4B0B-BD13-D3CE080CAB58}"/>
              </a:ext>
            </a:extLst>
          </p:cNvPr>
          <p:cNvSpPr>
            <a:spLocks noGrp="1"/>
          </p:cNvSpPr>
          <p:nvPr>
            <p:ph type="title"/>
          </p:nvPr>
        </p:nvSpPr>
        <p:spPr>
          <a:xfrm>
            <a:off x="588781" y="459672"/>
            <a:ext cx="10515600" cy="1114485"/>
          </a:xfrm>
        </p:spPr>
        <p:txBody>
          <a:bodyPr/>
          <a:lstStyle/>
          <a:p>
            <a:r>
              <a:rPr lang="en-US" sz="3600" cap="none" dirty="0"/>
              <a:t>The role of metadata in FAIR</a:t>
            </a:r>
          </a:p>
        </p:txBody>
      </p:sp>
      <p:sp>
        <p:nvSpPr>
          <p:cNvPr id="5" name="Text Placeholder 4">
            <a:extLst>
              <a:ext uri="{FF2B5EF4-FFF2-40B4-BE49-F238E27FC236}">
                <a16:creationId xmlns:a16="http://schemas.microsoft.com/office/drawing/2014/main" id="{AA2545E3-68A3-4B2D-82D0-39750766AFD6}"/>
              </a:ext>
            </a:extLst>
          </p:cNvPr>
          <p:cNvSpPr>
            <a:spLocks noGrp="1"/>
          </p:cNvSpPr>
          <p:nvPr>
            <p:ph type="body" idx="1"/>
          </p:nvPr>
        </p:nvSpPr>
        <p:spPr>
          <a:xfrm>
            <a:off x="831850" y="1574157"/>
            <a:ext cx="10515600" cy="2403475"/>
          </a:xfrm>
        </p:spPr>
        <p:txBody>
          <a:bodyPr>
            <a:normAutofit/>
          </a:bodyPr>
          <a:lstStyle/>
          <a:p>
            <a:pPr lvl="1"/>
            <a:endParaRPr lang="en-US" sz="2400" dirty="0"/>
          </a:p>
          <a:p>
            <a:endParaRPr lang="en-US" dirty="0"/>
          </a:p>
        </p:txBody>
      </p:sp>
      <p:sp>
        <p:nvSpPr>
          <p:cNvPr id="2" name="Content Placeholder 2">
            <a:extLst>
              <a:ext uri="{FF2B5EF4-FFF2-40B4-BE49-F238E27FC236}">
                <a16:creationId xmlns:a16="http://schemas.microsoft.com/office/drawing/2014/main" id="{D41E0EF9-6A4D-B3A8-4CAD-DFDF64B5279F}"/>
              </a:ext>
            </a:extLst>
          </p:cNvPr>
          <p:cNvSpPr txBox="1">
            <a:spLocks/>
          </p:cNvSpPr>
          <p:nvPr/>
        </p:nvSpPr>
        <p:spPr bwMode="auto">
          <a:xfrm>
            <a:off x="397567" y="1574158"/>
            <a:ext cx="11277600" cy="463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None/>
              <a:defRPr sz="2000" b="0" i="0">
                <a:solidFill>
                  <a:schemeClr val="tx1"/>
                </a:solidFill>
                <a:latin typeface="Arial" panose="020B0604020202020204" pitchFamily="34" charset="0"/>
                <a:ea typeface="ＭＳ Ｐゴシック" charset="0"/>
                <a:cs typeface="Arial" panose="020B0604020202020204" pitchFamily="34" charset="0"/>
              </a:defRPr>
            </a:lvl1pPr>
            <a:lvl2pPr marL="457200" indent="0" algn="l" rtl="0" eaLnBrk="1" fontAlgn="base" hangingPunct="1">
              <a:spcBef>
                <a:spcPct val="20000"/>
              </a:spcBef>
              <a:spcAft>
                <a:spcPct val="0"/>
              </a:spcAft>
              <a:buNone/>
              <a:defRPr sz="1800" b="0" i="0">
                <a:solidFill>
                  <a:schemeClr val="tx1"/>
                </a:solidFill>
                <a:latin typeface="Arial" panose="020B0604020202020204" pitchFamily="34" charset="0"/>
                <a:ea typeface="ＭＳ Ｐゴシック" charset="-128"/>
                <a:cs typeface="Arial" panose="020B0604020202020204" pitchFamily="34" charset="0"/>
              </a:defRPr>
            </a:lvl2pPr>
            <a:lvl3pPr marL="914400" indent="0" algn="l" rtl="0" eaLnBrk="1" fontAlgn="base" hangingPunct="1">
              <a:spcBef>
                <a:spcPct val="20000"/>
              </a:spcBef>
              <a:spcAft>
                <a:spcPct val="0"/>
              </a:spcAft>
              <a:buNone/>
              <a:defRPr sz="1600" b="0" i="0">
                <a:solidFill>
                  <a:schemeClr val="tx1"/>
                </a:solidFill>
                <a:latin typeface="Arial" panose="020B0604020202020204" pitchFamily="34" charset="0"/>
                <a:ea typeface="ＭＳ Ｐゴシック" charset="-128"/>
                <a:cs typeface="Arial" panose="020B0604020202020204" pitchFamily="34" charset="0"/>
              </a:defRPr>
            </a:lvl3pPr>
            <a:lvl4pPr marL="1371600" indent="0" algn="l" rtl="0" eaLnBrk="1" fontAlgn="base" hangingPunct="1">
              <a:spcBef>
                <a:spcPct val="20000"/>
              </a:spcBef>
              <a:spcAft>
                <a:spcPct val="0"/>
              </a:spcAft>
              <a:buNone/>
              <a:defRPr sz="1400" b="0" i="0">
                <a:solidFill>
                  <a:schemeClr val="tx1"/>
                </a:solidFill>
                <a:latin typeface="Arial" panose="020B0604020202020204" pitchFamily="34" charset="0"/>
                <a:ea typeface="ＭＳ Ｐゴシック" charset="-128"/>
                <a:cs typeface="Arial" panose="020B0604020202020204" pitchFamily="34" charset="0"/>
              </a:defRPr>
            </a:lvl4pPr>
            <a:lvl5pPr marL="1828800" indent="0" algn="l" rtl="0" eaLnBrk="1" fontAlgn="base" hangingPunct="1">
              <a:spcBef>
                <a:spcPct val="20000"/>
              </a:spcBef>
              <a:spcAft>
                <a:spcPct val="0"/>
              </a:spcAft>
              <a:buNone/>
              <a:defRPr sz="1400" b="0" i="0">
                <a:solidFill>
                  <a:schemeClr val="tx1"/>
                </a:solidFill>
                <a:latin typeface="Arial" panose="020B0604020202020204" pitchFamily="34" charset="0"/>
                <a:ea typeface="ＭＳ Ｐゴシック" charset="-128"/>
                <a:cs typeface="Arial" panose="020B0604020202020204" pitchFamily="34" charset="0"/>
              </a:defRPr>
            </a:lvl5pPr>
            <a:lvl6pPr marL="2286000" indent="0" algn="l" rtl="0" eaLnBrk="1" fontAlgn="base" hangingPunct="1">
              <a:spcBef>
                <a:spcPct val="20000"/>
              </a:spcBef>
              <a:spcAft>
                <a:spcPct val="0"/>
              </a:spcAft>
              <a:buNone/>
              <a:defRPr sz="1400">
                <a:solidFill>
                  <a:schemeClr val="tx1"/>
                </a:solidFill>
                <a:latin typeface="+mn-lt"/>
                <a:ea typeface="ＭＳ Ｐゴシック" charset="-128"/>
              </a:defRPr>
            </a:lvl6pPr>
            <a:lvl7pPr marL="2743200" indent="0" algn="l" rtl="0" eaLnBrk="1" fontAlgn="base" hangingPunct="1">
              <a:spcBef>
                <a:spcPct val="20000"/>
              </a:spcBef>
              <a:spcAft>
                <a:spcPct val="0"/>
              </a:spcAft>
              <a:buNone/>
              <a:defRPr sz="1400">
                <a:solidFill>
                  <a:schemeClr val="tx1"/>
                </a:solidFill>
                <a:latin typeface="+mn-lt"/>
                <a:ea typeface="ＭＳ Ｐゴシック" charset="-128"/>
              </a:defRPr>
            </a:lvl7pPr>
            <a:lvl8pPr marL="3200400" indent="0" algn="l" rtl="0" eaLnBrk="1" fontAlgn="base" hangingPunct="1">
              <a:spcBef>
                <a:spcPct val="20000"/>
              </a:spcBef>
              <a:spcAft>
                <a:spcPct val="0"/>
              </a:spcAft>
              <a:buNone/>
              <a:defRPr sz="1400">
                <a:solidFill>
                  <a:schemeClr val="tx1"/>
                </a:solidFill>
                <a:latin typeface="+mn-lt"/>
                <a:ea typeface="ＭＳ Ｐゴシック" charset="-128"/>
              </a:defRPr>
            </a:lvl8pPr>
            <a:lvl9pPr marL="3657600" indent="0" algn="l" rtl="0" eaLnBrk="1" fontAlgn="base" hangingPunct="1">
              <a:spcBef>
                <a:spcPct val="20000"/>
              </a:spcBef>
              <a:spcAft>
                <a:spcPct val="0"/>
              </a:spcAft>
              <a:buNone/>
              <a:defRPr sz="1400">
                <a:solidFill>
                  <a:schemeClr val="tx1"/>
                </a:solidFill>
                <a:latin typeface="+mn-lt"/>
                <a:ea typeface="ＭＳ Ｐゴシック" charset="-128"/>
              </a:defRPr>
            </a:lvl9pPr>
          </a:lstStyle>
          <a:p>
            <a:r>
              <a:rPr lang="en-US" sz="2400" b="1" dirty="0">
                <a:solidFill>
                  <a:schemeClr val="tx1"/>
                </a:solidFill>
              </a:rPr>
              <a:t>The key to FAIR data is </a:t>
            </a:r>
            <a:r>
              <a:rPr lang="en-US" sz="2400" b="1" i="1" dirty="0">
                <a:solidFill>
                  <a:schemeClr val="tx1"/>
                </a:solidFill>
              </a:rPr>
              <a:t>metadata</a:t>
            </a:r>
          </a:p>
          <a:p>
            <a:endParaRPr lang="en-US" sz="2400" b="1" i="1" dirty="0">
              <a:solidFill>
                <a:schemeClr val="tx1"/>
              </a:solidFill>
            </a:endParaRPr>
          </a:p>
          <a:p>
            <a:pPr marL="342900" indent="-342900">
              <a:buFont typeface="Arial" panose="020B0604020202020204" pitchFamily="34" charset="0"/>
              <a:buChar char="•"/>
            </a:pPr>
            <a:r>
              <a:rPr lang="en-US" sz="2400" dirty="0">
                <a:solidFill>
                  <a:schemeClr val="tx1"/>
                </a:solidFill>
              </a:rPr>
              <a:t>FAIR principles relate to data and rely on metadata for their implementation.</a:t>
            </a:r>
          </a:p>
          <a:p>
            <a:pPr marL="342900" indent="-342900">
              <a:buFont typeface="Arial" panose="020B0604020202020204" pitchFamily="34" charset="0"/>
              <a:buChar char="•"/>
            </a:pPr>
            <a:r>
              <a:rPr lang="en-US" sz="2400" dirty="0">
                <a:solidFill>
                  <a:schemeClr val="tx1"/>
                </a:solidFill>
              </a:rPr>
              <a:t>The FAIR principles mention “metadata” frequently indicating that it is a crucial part of FAIR.</a:t>
            </a:r>
          </a:p>
          <a:p>
            <a:endParaRPr lang="en-US" sz="2400" kern="0" dirty="0"/>
          </a:p>
        </p:txBody>
      </p:sp>
    </p:spTree>
    <p:extLst>
      <p:ext uri="{BB962C8B-B14F-4D97-AF65-F5344CB8AC3E}">
        <p14:creationId xmlns:p14="http://schemas.microsoft.com/office/powerpoint/2010/main" val="4142950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F49F33-1711-4A7F-83C2-928D7A48F840}"/>
              </a:ext>
            </a:extLst>
          </p:cNvPr>
          <p:cNvSpPr>
            <a:spLocks noGrp="1"/>
          </p:cNvSpPr>
          <p:nvPr>
            <p:ph type="title"/>
          </p:nvPr>
        </p:nvSpPr>
        <p:spPr/>
        <p:txBody>
          <a:bodyPr/>
          <a:lstStyle/>
          <a:p>
            <a:r>
              <a:rPr lang="en-US" sz="6000" b="1" dirty="0"/>
              <a:t>F</a:t>
            </a:r>
            <a:r>
              <a:rPr lang="en-US" b="1" dirty="0"/>
              <a:t>INDABLE</a:t>
            </a:r>
          </a:p>
        </p:txBody>
      </p:sp>
      <p:sp>
        <p:nvSpPr>
          <p:cNvPr id="5" name="Content Placeholder 4">
            <a:extLst>
              <a:ext uri="{FF2B5EF4-FFF2-40B4-BE49-F238E27FC236}">
                <a16:creationId xmlns:a16="http://schemas.microsoft.com/office/drawing/2014/main" id="{90960CB6-923A-4C63-ADA7-5994E84DBB29}"/>
              </a:ext>
            </a:extLst>
          </p:cNvPr>
          <p:cNvSpPr>
            <a:spLocks noGrp="1"/>
          </p:cNvSpPr>
          <p:nvPr>
            <p:ph idx="1"/>
          </p:nvPr>
        </p:nvSpPr>
        <p:spPr/>
        <p:txBody>
          <a:bodyPr/>
          <a:lstStyle/>
          <a:p>
            <a:pPr marL="0" indent="0">
              <a:buNone/>
            </a:pPr>
            <a:r>
              <a:rPr lang="en-US" dirty="0"/>
              <a:t>F1 – </a:t>
            </a:r>
            <a:r>
              <a:rPr lang="en-US" dirty="0">
                <a:solidFill>
                  <a:srgbClr val="FF0000"/>
                </a:solidFill>
              </a:rPr>
              <a:t>(Meta)data </a:t>
            </a:r>
            <a:r>
              <a:rPr lang="en-US" dirty="0"/>
              <a:t>are assigned a globally unique and eternally persistent identifier</a:t>
            </a:r>
          </a:p>
          <a:p>
            <a:pPr marL="0" indent="0">
              <a:buNone/>
            </a:pPr>
            <a:r>
              <a:rPr lang="en-US" dirty="0"/>
              <a:t>F2 – Data are described with rich </a:t>
            </a:r>
            <a:r>
              <a:rPr lang="en-US" dirty="0">
                <a:solidFill>
                  <a:srgbClr val="FF0000"/>
                </a:solidFill>
              </a:rPr>
              <a:t>metadata</a:t>
            </a:r>
          </a:p>
          <a:p>
            <a:pPr marL="0" indent="0">
              <a:buNone/>
            </a:pPr>
            <a:r>
              <a:rPr lang="en-US" dirty="0"/>
              <a:t>F3 – </a:t>
            </a:r>
            <a:r>
              <a:rPr lang="en-US" dirty="0">
                <a:solidFill>
                  <a:srgbClr val="FF0000"/>
                </a:solidFill>
              </a:rPr>
              <a:t>(Meta)data </a:t>
            </a:r>
            <a:r>
              <a:rPr lang="en-US" dirty="0"/>
              <a:t>are registered or indexed in a searchable resource</a:t>
            </a:r>
          </a:p>
          <a:p>
            <a:pPr marL="0" indent="0">
              <a:buNone/>
            </a:pPr>
            <a:r>
              <a:rPr lang="en-US" dirty="0"/>
              <a:t>F4 – </a:t>
            </a:r>
            <a:r>
              <a:rPr lang="en-US" dirty="0">
                <a:solidFill>
                  <a:srgbClr val="FF0000"/>
                </a:solidFill>
              </a:rPr>
              <a:t>Metadata</a:t>
            </a:r>
            <a:r>
              <a:rPr lang="en-US" dirty="0"/>
              <a:t> specify the data identifier</a:t>
            </a:r>
          </a:p>
        </p:txBody>
      </p:sp>
    </p:spTree>
    <p:extLst>
      <p:ext uri="{BB962C8B-B14F-4D97-AF65-F5344CB8AC3E}">
        <p14:creationId xmlns:p14="http://schemas.microsoft.com/office/powerpoint/2010/main" val="275714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CC20E-5A61-46D0-82D6-E423CC226A68}"/>
              </a:ext>
            </a:extLst>
          </p:cNvPr>
          <p:cNvSpPr>
            <a:spLocks noGrp="1"/>
          </p:cNvSpPr>
          <p:nvPr>
            <p:ph type="title"/>
          </p:nvPr>
        </p:nvSpPr>
        <p:spPr/>
        <p:txBody>
          <a:bodyPr/>
          <a:lstStyle/>
          <a:p>
            <a:r>
              <a:rPr lang="en-US" sz="6000" b="1" dirty="0"/>
              <a:t>A</a:t>
            </a:r>
            <a:r>
              <a:rPr lang="en-US" b="1" dirty="0"/>
              <a:t>CCESSIBLE</a:t>
            </a:r>
          </a:p>
        </p:txBody>
      </p:sp>
      <p:sp>
        <p:nvSpPr>
          <p:cNvPr id="3" name="Content Placeholder 2">
            <a:extLst>
              <a:ext uri="{FF2B5EF4-FFF2-40B4-BE49-F238E27FC236}">
                <a16:creationId xmlns:a16="http://schemas.microsoft.com/office/drawing/2014/main" id="{71A90C4D-3B1F-4AD5-9030-F37E2D35C1B5}"/>
              </a:ext>
            </a:extLst>
          </p:cNvPr>
          <p:cNvSpPr>
            <a:spLocks noGrp="1"/>
          </p:cNvSpPr>
          <p:nvPr>
            <p:ph idx="1"/>
          </p:nvPr>
        </p:nvSpPr>
        <p:spPr/>
        <p:txBody>
          <a:bodyPr>
            <a:normAutofit/>
          </a:bodyPr>
          <a:lstStyle/>
          <a:p>
            <a:pPr marL="0" indent="0">
              <a:buNone/>
            </a:pPr>
            <a:r>
              <a:rPr lang="en-US" dirty="0"/>
              <a:t>A1 – </a:t>
            </a:r>
            <a:r>
              <a:rPr lang="en-US" dirty="0">
                <a:solidFill>
                  <a:srgbClr val="FF0000"/>
                </a:solidFill>
              </a:rPr>
              <a:t>(Meta)data </a:t>
            </a:r>
            <a:r>
              <a:rPr lang="en-US" dirty="0"/>
              <a:t>are retrievable by their identifier using a standardized communications protocol</a:t>
            </a:r>
          </a:p>
          <a:p>
            <a:pPr marL="0" indent="0">
              <a:buNone/>
            </a:pPr>
            <a:r>
              <a:rPr lang="en-US" dirty="0"/>
              <a:t>A1.1 – The protocol is open, free, and universally implementable</a:t>
            </a:r>
          </a:p>
          <a:p>
            <a:pPr marL="0" indent="0">
              <a:buNone/>
            </a:pPr>
            <a:r>
              <a:rPr lang="en-US" dirty="0"/>
              <a:t>A1.2 – The protocol allows for an authentication and authorization procedure, where necessary</a:t>
            </a:r>
          </a:p>
          <a:p>
            <a:pPr marL="0" indent="0">
              <a:buNone/>
            </a:pPr>
            <a:r>
              <a:rPr lang="en-US" dirty="0"/>
              <a:t>A2 – </a:t>
            </a:r>
            <a:r>
              <a:rPr lang="en-US" dirty="0">
                <a:solidFill>
                  <a:srgbClr val="FF0000"/>
                </a:solidFill>
              </a:rPr>
              <a:t>Metadata</a:t>
            </a:r>
            <a:r>
              <a:rPr lang="en-US" dirty="0"/>
              <a:t> are accessible, even when the data are no longer available</a:t>
            </a:r>
          </a:p>
        </p:txBody>
      </p:sp>
    </p:spTree>
    <p:extLst>
      <p:ext uri="{BB962C8B-B14F-4D97-AF65-F5344CB8AC3E}">
        <p14:creationId xmlns:p14="http://schemas.microsoft.com/office/powerpoint/2010/main" val="124358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2F705-45C3-498D-B5A1-1BD6935A4201}"/>
              </a:ext>
            </a:extLst>
          </p:cNvPr>
          <p:cNvSpPr>
            <a:spLocks noGrp="1"/>
          </p:cNvSpPr>
          <p:nvPr>
            <p:ph type="title"/>
          </p:nvPr>
        </p:nvSpPr>
        <p:spPr/>
        <p:txBody>
          <a:bodyPr/>
          <a:lstStyle/>
          <a:p>
            <a:r>
              <a:rPr lang="en-US" sz="6000" b="1" dirty="0"/>
              <a:t>I</a:t>
            </a:r>
            <a:r>
              <a:rPr lang="en-US" b="1" dirty="0"/>
              <a:t>NTEROPERABLE</a:t>
            </a:r>
          </a:p>
        </p:txBody>
      </p:sp>
      <p:sp>
        <p:nvSpPr>
          <p:cNvPr id="3" name="Content Placeholder 2">
            <a:extLst>
              <a:ext uri="{FF2B5EF4-FFF2-40B4-BE49-F238E27FC236}">
                <a16:creationId xmlns:a16="http://schemas.microsoft.com/office/drawing/2014/main" id="{8F97C689-4BD5-4488-80F5-74947B2ABFC1}"/>
              </a:ext>
            </a:extLst>
          </p:cNvPr>
          <p:cNvSpPr>
            <a:spLocks noGrp="1"/>
          </p:cNvSpPr>
          <p:nvPr>
            <p:ph idx="1"/>
          </p:nvPr>
        </p:nvSpPr>
        <p:spPr/>
        <p:txBody>
          <a:bodyPr/>
          <a:lstStyle/>
          <a:p>
            <a:pPr marL="0" indent="0">
              <a:buNone/>
            </a:pPr>
            <a:r>
              <a:rPr lang="en-US" dirty="0"/>
              <a:t>I1 – </a:t>
            </a:r>
            <a:r>
              <a:rPr lang="en-US" dirty="0">
                <a:solidFill>
                  <a:srgbClr val="FF0000"/>
                </a:solidFill>
              </a:rPr>
              <a:t>(Meta)data </a:t>
            </a:r>
            <a:r>
              <a:rPr lang="en-US" dirty="0"/>
              <a:t>use a formal, accessible, shared, and broadly applicable language for knowledge representation</a:t>
            </a:r>
          </a:p>
          <a:p>
            <a:pPr marL="0" indent="0">
              <a:buNone/>
            </a:pPr>
            <a:r>
              <a:rPr lang="en-US" dirty="0"/>
              <a:t>I2 – </a:t>
            </a:r>
            <a:r>
              <a:rPr lang="en-US" dirty="0">
                <a:solidFill>
                  <a:srgbClr val="FF0000"/>
                </a:solidFill>
              </a:rPr>
              <a:t>(Meta)data </a:t>
            </a:r>
            <a:r>
              <a:rPr lang="en-US" dirty="0"/>
              <a:t>use vocabularies that follow FAIR principles</a:t>
            </a:r>
          </a:p>
          <a:p>
            <a:pPr marL="0" indent="0">
              <a:buNone/>
            </a:pPr>
            <a:r>
              <a:rPr lang="en-US" dirty="0"/>
              <a:t>I3 – </a:t>
            </a:r>
            <a:r>
              <a:rPr lang="en-US" dirty="0">
                <a:solidFill>
                  <a:srgbClr val="FF0000"/>
                </a:solidFill>
              </a:rPr>
              <a:t>(Meta)data </a:t>
            </a:r>
            <a:r>
              <a:rPr lang="en-US" dirty="0"/>
              <a:t>include qualified references to other </a:t>
            </a:r>
            <a:r>
              <a:rPr lang="en-US" dirty="0">
                <a:solidFill>
                  <a:srgbClr val="FF0000"/>
                </a:solidFill>
              </a:rPr>
              <a:t>(meta)data</a:t>
            </a:r>
          </a:p>
        </p:txBody>
      </p:sp>
    </p:spTree>
    <p:extLst>
      <p:ext uri="{BB962C8B-B14F-4D97-AF65-F5344CB8AC3E}">
        <p14:creationId xmlns:p14="http://schemas.microsoft.com/office/powerpoint/2010/main" val="3446618912"/>
      </p:ext>
    </p:extLst>
  </p:cSld>
  <p:clrMapOvr>
    <a:masterClrMapping/>
  </p:clrMapOvr>
</p:sld>
</file>

<file path=ppt/theme/theme1.xml><?xml version="1.0" encoding="utf-8"?>
<a:theme xmlns:a="http://schemas.openxmlformats.org/drawingml/2006/main" name="Default Theme">
  <a:themeElements>
    <a:clrScheme name="DDI-2016">
      <a:dk1>
        <a:srgbClr val="204663"/>
      </a:dk1>
      <a:lt1>
        <a:srgbClr val="E7EFFF"/>
      </a:lt1>
      <a:dk2>
        <a:srgbClr val="1B3E57"/>
      </a:dk2>
      <a:lt2>
        <a:srgbClr val="C6CDD6"/>
      </a:lt2>
      <a:accent1>
        <a:srgbClr val="216973"/>
      </a:accent1>
      <a:accent2>
        <a:srgbClr val="437B38"/>
      </a:accent2>
      <a:accent3>
        <a:srgbClr val="6C8E39"/>
      </a:accent3>
      <a:accent4>
        <a:srgbClr val="4C2954"/>
      </a:accent4>
      <a:accent5>
        <a:srgbClr val="637A8E"/>
      </a:accent5>
      <a:accent6>
        <a:srgbClr val="49270C"/>
      </a:accent6>
      <a:hlink>
        <a:srgbClr val="1654FE"/>
      </a:hlink>
      <a:folHlink>
        <a:srgbClr val="7ABC3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ICPSR_blue_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CPSR_blue_tex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CPSR_blue_tex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CPSR_blue_tex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CPSR_blue_tex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CPSR_blue_tex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CPSR_blue_tex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CPSR_blue_tex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CPSR_blue_tex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CPSR_blue_tex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CPSR_blue_tex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CPSR_blue_tex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DIPresentations" id="{1B7555D7-30BE-DE47-BA86-B13387CA9C17}" vid="{F31987D5-B273-B441-837D-90075574EE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DDIPresentationsTemplate2022-1</Template>
  <TotalTime>3784</TotalTime>
  <Words>3094</Words>
  <Application>Microsoft Office PowerPoint</Application>
  <PresentationFormat>Widescreen</PresentationFormat>
  <Paragraphs>279</Paragraphs>
  <Slides>32</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Gill Sans MT</vt:lpstr>
      <vt:lpstr>Lato</vt:lpstr>
      <vt:lpstr>Segoe UI</vt:lpstr>
      <vt:lpstr>Times</vt:lpstr>
      <vt:lpstr>Verdana</vt:lpstr>
      <vt:lpstr>Default Theme</vt:lpstr>
      <vt:lpstr>Achieving FAIR with DDI</vt:lpstr>
      <vt:lpstr>Overview</vt:lpstr>
      <vt:lpstr>Audience</vt:lpstr>
      <vt:lpstr>What is FAIR?</vt:lpstr>
      <vt:lpstr>FAIR is a (Simple) Idea</vt:lpstr>
      <vt:lpstr>The role of metadata in FAIR</vt:lpstr>
      <vt:lpstr>FINDABLE</vt:lpstr>
      <vt:lpstr>ACCESSIBLE</vt:lpstr>
      <vt:lpstr>INTEROPERABLE</vt:lpstr>
      <vt:lpstr>RE-USABLE</vt:lpstr>
      <vt:lpstr>Other “Metadata” in FAIR</vt:lpstr>
      <vt:lpstr>The role of standards in FAIR</vt:lpstr>
      <vt:lpstr>DDI and FAIR share the same goals </vt:lpstr>
      <vt:lpstr>What is DDI</vt:lpstr>
      <vt:lpstr>How does DDI help with achieving FAIR</vt:lpstr>
      <vt:lpstr>F1: (Meta)data are assigned a globally unique and persistent identifier</vt:lpstr>
      <vt:lpstr>F2: Data are described with rich metadata</vt:lpstr>
      <vt:lpstr>F3: Metadata clearly and explicitly include the identifier of the data it describes</vt:lpstr>
      <vt:lpstr>F4: (Meta)data are registered or indexed in a searchable resource</vt:lpstr>
      <vt:lpstr>A1: (Meta)data are retrievable by their identifier using a standardized communications protocol</vt:lpstr>
      <vt:lpstr>A1.1: The protocol is open, free, and universally implementable</vt:lpstr>
      <vt:lpstr>A1.2: The protocol allows for an authentication and authorization procedure, where necessary</vt:lpstr>
      <vt:lpstr>A2: Metadata are accessible, even when the data are no longer available</vt:lpstr>
      <vt:lpstr>I1: (Meta)data use a formal, accessible, shared, and broadly applicable language for knowledge representation</vt:lpstr>
      <vt:lpstr>I2: (Meta)data use vocabularies that follow FAIR principles</vt:lpstr>
      <vt:lpstr>I3: (Meta)data include qualified references to other (meta)data</vt:lpstr>
      <vt:lpstr>R1: (Meta)data are richly described with a plurality of accurate and relevant attributes</vt:lpstr>
      <vt:lpstr>R1.1: (Meta)data are released with a clear and accessible data usage license</vt:lpstr>
      <vt:lpstr>R1.2: (meta)data are associated with detailed provenance</vt:lpstr>
      <vt:lpstr>R1.3: (Meta)data meet domain-relevant community standards</vt:lpstr>
      <vt:lpstr>Summary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Achieving FAIR with DDI</dc:title>
  <dc:creator>DDI Training Group</dc:creator>
  <cp:keywords>DDI, FAIR, metadata</cp:keywords>
  <cp:lastModifiedBy>kfrania</cp:lastModifiedBy>
  <cp:revision>24</cp:revision>
  <dcterms:created xsi:type="dcterms:W3CDTF">2022-11-03T15:19:57Z</dcterms:created>
  <dcterms:modified xsi:type="dcterms:W3CDTF">2023-11-01T20:05:56Z</dcterms:modified>
  <cp:category>presentation, training</cp:category>
</cp:coreProperties>
</file>