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6" r:id="rId2"/>
    <p:sldId id="696" r:id="rId3"/>
    <p:sldId id="459" r:id="rId4"/>
    <p:sldId id="892" r:id="rId5"/>
    <p:sldId id="951" r:id="rId6"/>
    <p:sldId id="954" r:id="rId7"/>
    <p:sldId id="955" r:id="rId8"/>
    <p:sldId id="956" r:id="rId9"/>
    <p:sldId id="957" r:id="rId10"/>
    <p:sldId id="958" r:id="rId11"/>
    <p:sldId id="959" r:id="rId12"/>
    <p:sldId id="960" r:id="rId13"/>
    <p:sldId id="961" r:id="rId14"/>
    <p:sldId id="962" r:id="rId15"/>
    <p:sldId id="963" r:id="rId16"/>
    <p:sldId id="964" r:id="rId17"/>
    <p:sldId id="966" r:id="rId18"/>
    <p:sldId id="967" r:id="rId19"/>
    <p:sldId id="952" r:id="rId20"/>
    <p:sldId id="953" r:id="rId21"/>
    <p:sldId id="968" r:id="rId22"/>
    <p:sldId id="969" r:id="rId23"/>
    <p:sldId id="487" r:id="rId24"/>
  </p:sldIdLst>
  <p:sldSz cx="9144000" cy="5143500" type="screen16x9"/>
  <p:notesSz cx="7315200" cy="12344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87" autoAdjust="0"/>
    <p:restoredTop sz="92424" autoAdjust="0"/>
  </p:normalViewPr>
  <p:slideViewPr>
    <p:cSldViewPr>
      <p:cViewPr varScale="1">
        <p:scale>
          <a:sx n="82" d="100"/>
          <a:sy n="82" d="100"/>
        </p:scale>
        <p:origin x="45" y="255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271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5" y="5"/>
            <a:ext cx="3170237" cy="616403"/>
          </a:xfrm>
          <a:prstGeom prst="rect">
            <a:avLst/>
          </a:prstGeom>
        </p:spPr>
        <p:txBody>
          <a:bodyPr vert="horz" lIns="123469" tIns="61735" rIns="123469" bIns="61735" rtlCol="0"/>
          <a:lstStyle>
            <a:lvl1pPr algn="l">
              <a:defRPr sz="16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80" y="5"/>
            <a:ext cx="3170237" cy="616403"/>
          </a:xfrm>
          <a:prstGeom prst="rect">
            <a:avLst/>
          </a:prstGeom>
        </p:spPr>
        <p:txBody>
          <a:bodyPr vert="horz" lIns="123469" tIns="61735" rIns="123469" bIns="61735" rtlCol="0"/>
          <a:lstStyle>
            <a:lvl1pPr algn="r">
              <a:defRPr sz="1600"/>
            </a:lvl1pPr>
          </a:lstStyle>
          <a:p>
            <a:fld id="{32836D55-C9C6-41FB-B0E7-05088DC87CF3}" type="datetimeFigureOut">
              <a:rPr lang="en-US" smtClean="0"/>
              <a:pPr/>
              <a:t>2023-10-26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5" y="11725960"/>
            <a:ext cx="3170237" cy="616403"/>
          </a:xfrm>
          <a:prstGeom prst="rect">
            <a:avLst/>
          </a:prstGeom>
        </p:spPr>
        <p:txBody>
          <a:bodyPr vert="horz" lIns="123469" tIns="61735" rIns="123469" bIns="61735" rtlCol="0" anchor="b"/>
          <a:lstStyle>
            <a:lvl1pPr algn="l">
              <a:defRPr sz="16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80" y="11725960"/>
            <a:ext cx="3170237" cy="616403"/>
          </a:xfrm>
          <a:prstGeom prst="rect">
            <a:avLst/>
          </a:prstGeom>
        </p:spPr>
        <p:txBody>
          <a:bodyPr vert="horz" lIns="123469" tIns="61735" rIns="123469" bIns="61735" rtlCol="0" anchor="b"/>
          <a:lstStyle>
            <a:lvl1pPr algn="r">
              <a:defRPr sz="1600"/>
            </a:lvl1pPr>
          </a:lstStyle>
          <a:p>
            <a:fld id="{94A01664-0125-4083-8587-AFF99C99732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3169920" cy="617223"/>
          </a:xfrm>
          <a:prstGeom prst="rect">
            <a:avLst/>
          </a:prstGeom>
        </p:spPr>
        <p:txBody>
          <a:bodyPr vert="horz" lIns="130502" tIns="65253" rIns="130502" bIns="65253" rtlCol="0"/>
          <a:lstStyle>
            <a:lvl1pPr algn="l">
              <a:defRPr sz="16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8" y="1"/>
            <a:ext cx="3169920" cy="617223"/>
          </a:xfrm>
          <a:prstGeom prst="rect">
            <a:avLst/>
          </a:prstGeom>
        </p:spPr>
        <p:txBody>
          <a:bodyPr vert="horz" lIns="130502" tIns="65253" rIns="130502" bIns="65253" rtlCol="0"/>
          <a:lstStyle>
            <a:lvl1pPr algn="r">
              <a:defRPr sz="1600"/>
            </a:lvl1pPr>
          </a:lstStyle>
          <a:p>
            <a:pPr>
              <a:defRPr/>
            </a:pPr>
            <a:fld id="{7890D98F-6777-4E6F-ABF9-57B8519804F8}" type="datetimeFigureOut">
              <a:rPr lang="en-US"/>
              <a:pPr>
                <a:defRPr/>
              </a:pPr>
              <a:t>2023-10-26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455613" y="922338"/>
            <a:ext cx="8231188" cy="4629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0502" tIns="65253" rIns="130502" bIns="65253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3" y="5863591"/>
            <a:ext cx="5852159" cy="5554983"/>
          </a:xfrm>
          <a:prstGeom prst="rect">
            <a:avLst/>
          </a:prstGeom>
        </p:spPr>
        <p:txBody>
          <a:bodyPr vert="horz" lIns="130502" tIns="65253" rIns="130502" bIns="65253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11725038"/>
            <a:ext cx="3169920" cy="617223"/>
          </a:xfrm>
          <a:prstGeom prst="rect">
            <a:avLst/>
          </a:prstGeom>
        </p:spPr>
        <p:txBody>
          <a:bodyPr vert="horz" lIns="130502" tIns="65253" rIns="130502" bIns="65253" rtlCol="0" anchor="b"/>
          <a:lstStyle>
            <a:lvl1pPr algn="l">
              <a:defRPr sz="16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8" y="11725038"/>
            <a:ext cx="3169920" cy="617223"/>
          </a:xfrm>
          <a:prstGeom prst="rect">
            <a:avLst/>
          </a:prstGeom>
        </p:spPr>
        <p:txBody>
          <a:bodyPr vert="horz" lIns="130502" tIns="65253" rIns="130502" bIns="65253" rtlCol="0" anchor="b"/>
          <a:lstStyle>
            <a:lvl1pPr algn="r">
              <a:defRPr sz="1600"/>
            </a:lvl1pPr>
          </a:lstStyle>
          <a:p>
            <a:pPr>
              <a:defRPr/>
            </a:pPr>
            <a:fld id="{09AF5637-508C-4270-9C07-7A6F748877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AF5637-508C-4270-9C07-7A6F74887777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9AF5637-508C-4270-9C07-7A6F74887777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6614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9AF5637-508C-4270-9C07-7A6F74887777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6544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FI4002-01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2023-10-27 | 40132 | +62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A9E59A-8EC2-4DC5-999D-DAA8D02502D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3048000" y="2857500"/>
            <a:ext cx="6096000" cy="1371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FI4002-01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2023-10-27 | 40132 | +62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BB966E-8C2D-4BC1-8E0A-7B3027E9FA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FI4002-01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2023-10-27 | 40132 | +62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DF35C-936D-46A5-8698-4D5B43DAAF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399" y="205980"/>
            <a:ext cx="2057401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1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FI4002-01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2023-10-27 | 40132 | +62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07D3F1-DC93-4A28-AD18-25E4200373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2" y="1597821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198" y="4767264"/>
            <a:ext cx="2743202" cy="273844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FI4002-01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7600" y="4767264"/>
            <a:ext cx="2133600" cy="273844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2023-10-27 | 40132 | +62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1179C8-1349-4548-830D-DF332C660C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FI4002-01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2023-10-27 | 40132 | +62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76344D-F0A0-4571-8A46-6868868382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4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4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FI4002-01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2023-10-27 | 40132 | +62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5F2195-D903-4C08-986A-275315ADD4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1" y="1200151"/>
            <a:ext cx="4038601" cy="33944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1" cy="33944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FI4002-01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2023-10-27 | 40132 | +62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282B95-DEC4-4DAB-B860-318CD0CDE3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151335"/>
            <a:ext cx="4041774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1631156"/>
            <a:ext cx="4041774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FI4002-01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2023-10-27 | 40132 | +62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C2EDE7-420D-4568-80FC-2440922981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FI4002-01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2023-10-27 | 40132 | +62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3D2A85-AE74-436B-B7CE-78D8E73A9D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FI4002-01</a:t>
            </a: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2023-10-27 | 40132 | +62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00713E-C24A-4DA9-9E2B-69657B8B78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2" y="204790"/>
            <a:ext cx="5111749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FI4002-01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2023-10-27 | 40132 | +62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7E43FF-E978-4C0D-9E32-2BB2C2A56A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743200" cy="273844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en-US"/>
              <a:t>FI4002-01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7596" y="4767264"/>
            <a:ext cx="2133604" cy="273844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en-US"/>
              <a:t>2023-10-27 | 40132 | +62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3A9E59A-8EC2-4DC5-999D-DAA8D02502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2857500"/>
            <a:ext cx="228601" cy="1371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5281/zenodo.10044153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akademik.itb.ac.id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dudung/lecture-notes/issues/19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s://akademik.itb.ac.id/" TargetMode="Externa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akademik.itb.ac.id/" TargetMode="Externa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FI4002-01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5E2BD2-9046-4A03-9863-E4C5FD7D6D94}" type="slidenum">
              <a:rPr lang="en-US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2857500"/>
            <a:ext cx="9144000" cy="1371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54" name="Title 1"/>
          <p:cNvSpPr>
            <a:spLocks noGrp="1"/>
          </p:cNvSpPr>
          <p:nvPr>
            <p:ph type="ctrTitle"/>
          </p:nvPr>
        </p:nvSpPr>
        <p:spPr>
          <a:xfrm>
            <a:off x="152401" y="514350"/>
            <a:ext cx="8839200" cy="1843088"/>
          </a:xfrm>
        </p:spPr>
        <p:txBody>
          <a:bodyPr/>
          <a:lstStyle/>
          <a:p>
            <a:pPr eaLnBrk="1" hangingPunct="1"/>
            <a:r>
              <a:rPr lang="en-US" sz="4800" dirty="0" err="1"/>
              <a:t>Kuisioner</a:t>
            </a:r>
            <a:r>
              <a:rPr lang="en-US" sz="4800" dirty="0"/>
              <a:t> Tengah Semester</a:t>
            </a:r>
            <a:br>
              <a:rPr lang="en-US" sz="4800" dirty="0"/>
            </a:br>
            <a:r>
              <a:rPr lang="es-ES" sz="3200" dirty="0">
                <a:solidFill>
                  <a:schemeClr val="bg1">
                    <a:lumMod val="75000"/>
                  </a:schemeClr>
                </a:solidFill>
              </a:rPr>
              <a:t>FI4002 </a:t>
            </a:r>
            <a:r>
              <a:rPr lang="es-ES" sz="3200" dirty="0" err="1">
                <a:solidFill>
                  <a:schemeClr val="bg1">
                    <a:lumMod val="75000"/>
                  </a:schemeClr>
                </a:solidFill>
              </a:rPr>
              <a:t>Simulasi</a:t>
            </a:r>
            <a:r>
              <a:rPr lang="es-ES" sz="3200" dirty="0">
                <a:solidFill>
                  <a:schemeClr val="bg1">
                    <a:lumMod val="75000"/>
                  </a:schemeClr>
                </a:solidFill>
              </a:rPr>
              <a:t> dan </a:t>
            </a:r>
            <a:r>
              <a:rPr lang="es-ES" sz="3200" dirty="0" err="1">
                <a:solidFill>
                  <a:schemeClr val="bg1">
                    <a:lumMod val="75000"/>
                  </a:schemeClr>
                </a:solidFill>
              </a:rPr>
              <a:t>Pemodelan</a:t>
            </a:r>
            <a:r>
              <a:rPr lang="es-ES" sz="32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s-ES" sz="3200" dirty="0" err="1">
                <a:solidFill>
                  <a:schemeClr val="bg1">
                    <a:lumMod val="75000"/>
                  </a:schemeClr>
                </a:solidFill>
              </a:rPr>
              <a:t>Sistem</a:t>
            </a:r>
            <a:r>
              <a:rPr lang="es-ES" sz="3200" dirty="0">
                <a:solidFill>
                  <a:schemeClr val="bg1">
                    <a:lumMod val="75000"/>
                  </a:schemeClr>
                </a:solidFill>
              </a:rPr>
              <a:t> Fisis</a:t>
            </a:r>
            <a:endParaRPr lang="en-US" sz="32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055" name="Subtitle 2"/>
          <p:cNvSpPr>
            <a:spLocks noGrp="1"/>
          </p:cNvSpPr>
          <p:nvPr>
            <p:ph type="subTitle" idx="1"/>
          </p:nvPr>
        </p:nvSpPr>
        <p:spPr>
          <a:xfrm>
            <a:off x="838202" y="2917124"/>
            <a:ext cx="7391398" cy="1254825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</a:pPr>
            <a:r>
              <a:rPr lang="pt-BR" sz="1800" dirty="0">
                <a:solidFill>
                  <a:schemeClr val="bg1"/>
                </a:solidFill>
              </a:rPr>
              <a:t>Sparisoma Viridi</a:t>
            </a:r>
            <a:endParaRPr lang="pt-BR" sz="300" baseline="30000" dirty="0">
              <a:solidFill>
                <a:schemeClr val="bg1"/>
              </a:solidFill>
            </a:endParaRPr>
          </a:p>
          <a:p>
            <a:pPr algn="l" eaLnBrk="1" hangingPunct="1">
              <a:lnSpc>
                <a:spcPct val="80000"/>
              </a:lnSpc>
            </a:pPr>
            <a:r>
              <a:rPr lang="en-US" sz="1400" dirty="0">
                <a:solidFill>
                  <a:schemeClr val="bg1"/>
                </a:solidFill>
              </a:rPr>
              <a:t>Master Program in Computational Science, Nuclear Physics and Biophysics Research Division,</a:t>
            </a:r>
          </a:p>
          <a:p>
            <a:pPr algn="l" eaLnBrk="1" hangingPunct="1">
              <a:lnSpc>
                <a:spcPct val="80000"/>
              </a:lnSpc>
            </a:pPr>
            <a:r>
              <a:rPr lang="en-US" sz="1400" dirty="0">
                <a:solidFill>
                  <a:schemeClr val="bg1"/>
                </a:solidFill>
              </a:rPr>
              <a:t>Department of Physics, Faculty of Mathematics and Natural Sciences, </a:t>
            </a:r>
            <a:r>
              <a:rPr lang="en-US" sz="1400" dirty="0" err="1">
                <a:solidFill>
                  <a:schemeClr val="bg1"/>
                </a:solidFill>
              </a:rPr>
              <a:t>Institut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Teknologi</a:t>
            </a:r>
            <a:r>
              <a:rPr lang="en-US" sz="1400" dirty="0">
                <a:solidFill>
                  <a:schemeClr val="bg1"/>
                </a:solidFill>
              </a:rPr>
              <a:t> Bandung,</a:t>
            </a:r>
          </a:p>
          <a:p>
            <a:pPr algn="l" eaLnBrk="1" hangingPunct="1">
              <a:lnSpc>
                <a:spcPct val="80000"/>
              </a:lnSpc>
            </a:pPr>
            <a:r>
              <a:rPr lang="en-US" sz="1400" dirty="0">
                <a:solidFill>
                  <a:schemeClr val="bg1"/>
                </a:solidFill>
              </a:rPr>
              <a:t>Bandung 40132, Indonesia</a:t>
            </a:r>
          </a:p>
          <a:p>
            <a:pPr algn="l" eaLnBrk="1" hangingPunct="1">
              <a:lnSpc>
                <a:spcPct val="80000"/>
              </a:lnSpc>
            </a:pPr>
            <a:endParaRPr lang="en-US" sz="1000" dirty="0">
              <a:solidFill>
                <a:schemeClr val="bg1"/>
              </a:solidFill>
            </a:endParaRPr>
          </a:p>
          <a:p>
            <a:pPr algn="l" eaLnBrk="1" hangingPunct="1">
              <a:lnSpc>
                <a:spcPct val="80000"/>
              </a:lnSpc>
            </a:pPr>
            <a:r>
              <a:rPr lang="en-US" sz="1100" dirty="0">
                <a:solidFill>
                  <a:schemeClr val="bg1"/>
                </a:solidFill>
              </a:rPr>
              <a:t>20231026_v1| https://doi.org/10.5281/zenodo.10044153</a:t>
            </a:r>
          </a:p>
        </p:txBody>
      </p:sp>
      <p:sp>
        <p:nvSpPr>
          <p:cNvPr id="8" name="Rectangle 7">
            <a:hlinkClick r:id="rId3"/>
          </p:cNvPr>
          <p:cNvSpPr/>
          <p:nvPr/>
        </p:nvSpPr>
        <p:spPr>
          <a:xfrm flipV="1">
            <a:off x="1810116" y="3926750"/>
            <a:ext cx="2410004" cy="26267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87F8BD6-9F6E-B627-B1DD-80A80065F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2023-10-27 | 40132 | +62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C2517BC-95CB-C1B5-AE0C-4D31C37EC2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FI4002-01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735EB9B-F02D-74CE-E597-670D4379CB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2023-10-27 | 40132 | +62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A9BAA9-4496-66D1-00FC-AB6990AB99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00713E-C24A-4DA9-9E2B-69657B8B78F5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7170" name="Picture 2" descr="Google Formulare-Antwortdiagramm. Titel der Frage: Dosen peduli terhadap pencapaian atau penguasaan mahasiswa akan luaran matakuliah ini. [The lecturer cared about the achievements of his/her students.]&#10;. Anzahl der Antworten: 17 Antworten.">
            <a:extLst>
              <a:ext uri="{FF2B5EF4-FFF2-40B4-BE49-F238E27FC236}">
                <a16:creationId xmlns:a16="http://schemas.microsoft.com/office/drawing/2014/main" id="{351D8359-E49C-AB2C-C307-CEF2F6FD66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3350"/>
            <a:ext cx="9144000" cy="4646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31721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C73B3B9-879A-4BB3-D34D-0BE0E0EFDB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FI4002-01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4EDB595-F58B-E31C-BBF4-E2271488B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2023-10-27 | 40132 | +62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EFC92F-ACB1-2A73-F34E-E1EC960E91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00713E-C24A-4DA9-9E2B-69657B8B78F5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8194" name="Picture 2" descr="Google Formulare-Antwortdiagramm. Titel der Frage: Dosen berlaku adil (fair) kepada seluruh mahasiswa. [The lecturer was fair to all students.]&#10;. Anzahl der Antworten: 17 Antworten.">
            <a:extLst>
              <a:ext uri="{FF2B5EF4-FFF2-40B4-BE49-F238E27FC236}">
                <a16:creationId xmlns:a16="http://schemas.microsoft.com/office/drawing/2014/main" id="{DA323495-F09D-531B-19A6-04BD2FEA08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4975"/>
            <a:ext cx="9144000" cy="4346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69684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E508E73-4DE7-0702-DE1D-1442D0EBE6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FI4002-01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5073EB5-C536-9823-E3AF-0AA9F55606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2023-10-27 | 40132 | +62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43325B-90FD-E953-7309-A2E793611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00713E-C24A-4DA9-9E2B-69657B8B78F5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pic>
        <p:nvPicPr>
          <p:cNvPr id="9218" name="Picture 2" descr="Google Formulare-Antwortdiagramm. Titel der Frage: Beban kerja untuk matakuliah ini sesuai dengan SKS-nya. [The workload for this course was practically in accordance with its credits.]&#10;. Anzahl der Antworten: 17 Antworten.">
            <a:extLst>
              <a:ext uri="{FF2B5EF4-FFF2-40B4-BE49-F238E27FC236}">
                <a16:creationId xmlns:a16="http://schemas.microsoft.com/office/drawing/2014/main" id="{3A2B3EE5-4187-DE62-634F-9F2BAE67A4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3350"/>
            <a:ext cx="9144000" cy="4646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2562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AA74E55-A29B-BE03-2CFC-DEF61E5933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FI4002-01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A7A6A89-8753-25A4-C9D3-76A1E20961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2023-10-27 | 40132 | +62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E1C5D2-19B9-103B-13E1-5E3E216F4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00713E-C24A-4DA9-9E2B-69657B8B78F5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pic>
        <p:nvPicPr>
          <p:cNvPr id="10242" name="Picture 2" descr="Google Formulare-Antwortdiagramm. Titel der Frage: Sarana dan prasarana untuk matakuliah tersedia dengan memadai. [The provided infrastructure for this course was adequate.]&#10;. Anzahl der Antworten: 17 Antworten.">
            <a:extLst>
              <a:ext uri="{FF2B5EF4-FFF2-40B4-BE49-F238E27FC236}">
                <a16:creationId xmlns:a16="http://schemas.microsoft.com/office/drawing/2014/main" id="{ADE0ECF8-736E-B95D-520F-385F35EE82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3350"/>
            <a:ext cx="9144000" cy="4646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89155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B8341C9-FB1D-0FA7-DB0F-7B0F328EBB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FI4002-01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C65EB6E-BAE4-3CD5-95C0-F82A234DF0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2023-10-27 | 40132 | +62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6791D3-4CD2-0A90-9184-4D97963330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00713E-C24A-4DA9-9E2B-69657B8B78F5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pic>
        <p:nvPicPr>
          <p:cNvPr id="11266" name="Picture 2" descr="Google Formulare-Antwortdiagramm. Titel der Frage: Tersedia cukup fasilitas pendukung di luar kuliah yang memungkinkan saya mengikuti matakuliah ini dengan baik. [There was enough supporting facility outside the lecture room which allowed me to understand this course.]&#10;. Anzahl der Antworten: 17 Antworten.">
            <a:extLst>
              <a:ext uri="{FF2B5EF4-FFF2-40B4-BE49-F238E27FC236}">
                <a16:creationId xmlns:a16="http://schemas.microsoft.com/office/drawing/2014/main" id="{DE496609-0298-6076-DE6A-41D858A3CD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3350"/>
            <a:ext cx="9144000" cy="4646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19534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8C82BE1-F288-E4C3-282D-4D9FC460B3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FI4002-01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B1ECBE0-10FA-EB14-0267-6E18D7C8D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2023-10-27 | 40132 | +62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18C2BA-C8B5-B8C6-60F5-7B25B26983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00713E-C24A-4DA9-9E2B-69657B8B78F5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pic>
        <p:nvPicPr>
          <p:cNvPr id="12290" name="Picture 2" descr="Google Formulare-Antwortdiagramm. Titel der Frage: Saya berusaha dengan sungguh-sungguh mengikuti matakuliah ini. [I did my best to learn this course.]&#10;. Anzahl der Antworten: 17 Antworten.">
            <a:extLst>
              <a:ext uri="{FF2B5EF4-FFF2-40B4-BE49-F238E27FC236}">
                <a16:creationId xmlns:a16="http://schemas.microsoft.com/office/drawing/2014/main" id="{A7D45F95-A0D1-23D8-E7CA-B60A4F3130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3350"/>
            <a:ext cx="9144000" cy="4646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72893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CDD8923-4A97-8F80-64DD-24FAB3B90B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FI4002-01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8E7ABAA-1A36-2D9F-A475-2AB1C48133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2023-10-27 | 40132 | +62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93B2DE-30D1-597F-E0E7-180D5AB64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00713E-C24A-4DA9-9E2B-69657B8B78F5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pic>
        <p:nvPicPr>
          <p:cNvPr id="13314" name="Picture 2" descr="Google Formulare-Antwortdiagramm. Titel der Frage: Saya memperoleh pengalaman belajar yang positif dalam matakuliah ini. [I obtained a positive learning experience in this course.]&#10;. Anzahl der Antworten: 17 Antworten.">
            <a:extLst>
              <a:ext uri="{FF2B5EF4-FFF2-40B4-BE49-F238E27FC236}">
                <a16:creationId xmlns:a16="http://schemas.microsoft.com/office/drawing/2014/main" id="{E5CE1DAD-6A15-AE2F-F092-42D8AA1AC9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3350"/>
            <a:ext cx="9144000" cy="4646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11498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723B4C0-A127-2BF4-C087-CA83305A3B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FI4002-01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0A489B-04A6-7BEA-3111-AE96476FCC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2023-10-27 | 40132 | +62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104CD3-7791-8D5D-7422-3B03910EEC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00713E-C24A-4DA9-9E2B-69657B8B78F5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0947469-E299-FC91-8F61-EAFB653EA47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8519"/>
          <a:stretch/>
        </p:blipFill>
        <p:spPr>
          <a:xfrm>
            <a:off x="644432" y="69888"/>
            <a:ext cx="7855136" cy="4705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04779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94F5C34-DD52-7F7A-81DF-9B746025B7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FI4002-01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528A031-A3E2-3E6B-8D50-8AA922259F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2023-10-27 | 40132 | +62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4FC4A3-AC7F-A03D-7AAE-BD57EB382D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00713E-C24A-4DA9-9E2B-69657B8B78F5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EFFB362-67F9-4B75-DF85-D497E734493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598"/>
          <a:stretch/>
        </p:blipFill>
        <p:spPr>
          <a:xfrm>
            <a:off x="738216" y="285750"/>
            <a:ext cx="7772400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8072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FI4002-01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2023-10-27 | 40132 | +62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6344D-F0A0-4571-8A46-686886838267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9" name="Subtitle 2"/>
          <p:cNvSpPr>
            <a:spLocks/>
          </p:cNvSpPr>
          <p:nvPr/>
        </p:nvSpPr>
        <p:spPr bwMode="auto">
          <a:xfrm>
            <a:off x="3581399" y="3105150"/>
            <a:ext cx="5105401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en-US" sz="2800" b="1" dirty="0" err="1">
                <a:solidFill>
                  <a:schemeClr val="bg1"/>
                </a:solidFill>
                <a:latin typeface="Calibri" pitchFamily="34" charset="0"/>
              </a:rPr>
              <a:t>Respons</a:t>
            </a:r>
            <a:endParaRPr lang="en-US" sz="28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" name="Rectangle 1">
            <a:hlinkClick r:id="rId2"/>
            <a:extLst>
              <a:ext uri="{FF2B5EF4-FFF2-40B4-BE49-F238E27FC236}">
                <a16:creationId xmlns:a16="http://schemas.microsoft.com/office/drawing/2014/main" id="{12ABBA78-70FC-1895-D85C-45EAE207E634}"/>
              </a:ext>
            </a:extLst>
          </p:cNvPr>
          <p:cNvSpPr/>
          <p:nvPr/>
        </p:nvSpPr>
        <p:spPr>
          <a:xfrm>
            <a:off x="469075" y="4348100"/>
            <a:ext cx="821772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/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41538646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4" y="1809750"/>
            <a:ext cx="8686796" cy="1102519"/>
          </a:xfrm>
        </p:spPr>
        <p:txBody>
          <a:bodyPr/>
          <a:lstStyle/>
          <a:p>
            <a:r>
              <a:rPr lang="en-US" sz="2600" dirty="0" err="1"/>
              <a:t>Silakan</a:t>
            </a:r>
            <a:r>
              <a:rPr lang="en-US" sz="2600" dirty="0"/>
              <a:t> </a:t>
            </a:r>
            <a:r>
              <a:rPr lang="en-US" sz="2600" dirty="0" err="1"/>
              <a:t>memberi</a:t>
            </a:r>
            <a:r>
              <a:rPr lang="en-US" sz="2600" dirty="0"/>
              <a:t> </a:t>
            </a:r>
            <a:r>
              <a:rPr lang="en-US" sz="2600" dirty="0" err="1"/>
              <a:t>tanggapan</a:t>
            </a:r>
            <a:r>
              <a:rPr lang="en-US" sz="2600" dirty="0"/>
              <a:t> </a:t>
            </a:r>
            <a:r>
              <a:rPr lang="en-US" sz="2600" dirty="0" err="1"/>
              <a:t>Kuisioner</a:t>
            </a:r>
            <a:r>
              <a:rPr lang="en-US" sz="2600" dirty="0"/>
              <a:t> Tengah Semester </a:t>
            </a:r>
            <a:r>
              <a:rPr lang="en-US" sz="2600" dirty="0" err="1"/>
              <a:t>ini</a:t>
            </a:r>
            <a:r>
              <a:rPr lang="en-US" sz="2600" dirty="0"/>
              <a:t> di</a:t>
            </a:r>
            <a:br>
              <a:rPr lang="en-US" sz="2600" dirty="0">
                <a:solidFill>
                  <a:srgbClr val="0070C0"/>
                </a:solidFill>
              </a:rPr>
            </a:br>
            <a:r>
              <a:rPr lang="en-US" sz="2500" dirty="0">
                <a:solidFill>
                  <a:srgbClr val="0070C0"/>
                </a:solidFill>
              </a:rPr>
              <a:t>https://github.com/dudung/lecture-notes/issues/19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FI4002-01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2023-10-27 | 40132 | +62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1179C8-1349-4548-830D-DF332C660C9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9" name="Rectangle 8">
            <a:hlinkClick r:id="rId2"/>
          </p:cNvPr>
          <p:cNvSpPr/>
          <p:nvPr/>
        </p:nvSpPr>
        <p:spPr>
          <a:xfrm>
            <a:off x="685800" y="2343150"/>
            <a:ext cx="7772400" cy="4572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`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53C97E-AD08-2AF1-B3D1-028F30C820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FI4002-01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6CC785-DDC9-53CF-75F6-0EF2838DB5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2023-10-27 | 40132 | +62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0946B5-2D65-4573-A8E2-A4A2F8A97F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6344D-F0A0-4571-8A46-686886838267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24A7ED7-C1C6-47DA-8D8A-D3DD524332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3141" y="152400"/>
            <a:ext cx="7167854" cy="4552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10755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E380C5B-B269-78F6-F5FC-0DD262D9B0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FI4002-01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AB8DB9B-5A49-54D9-D06D-AEF46DFE9F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2023-10-27 | 40132 | +62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F782BC-A47D-80DE-7963-B05BABB378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00713E-C24A-4DA9-9E2B-69657B8B78F5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65F05B4-FC00-6717-3CB3-A6C66B9F5E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2537456"/>
            <a:ext cx="7162800" cy="2167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31568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0341AF6-0D99-5E2C-0716-11EE079BD7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Diskusi</a:t>
            </a:r>
            <a:endParaRPr lang="en-ID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56986-17B5-A4C1-CFB8-1610E39601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Masukan</a:t>
            </a:r>
            <a:r>
              <a:rPr lang="en-US" dirty="0"/>
              <a:t> 1 – 3 </a:t>
            </a:r>
            <a:r>
              <a:rPr lang="en-US" dirty="0" err="1"/>
              <a:t>buah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perbaikan</a:t>
            </a:r>
            <a:r>
              <a:rPr lang="en-US" dirty="0"/>
              <a:t>.</a:t>
            </a:r>
          </a:p>
          <a:p>
            <a:r>
              <a:rPr lang="en-US" dirty="0"/>
              <a:t>Nama + NIM + Tanda </a:t>
            </a:r>
            <a:r>
              <a:rPr lang="en-US" dirty="0" err="1"/>
              <a:t>tangan</a:t>
            </a:r>
            <a:r>
              <a:rPr lang="en-US" dirty="0"/>
              <a:t> </a:t>
            </a:r>
            <a:r>
              <a:rPr lang="en-US" dirty="0" err="1"/>
              <a:t>perwakilan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kelas</a:t>
            </a:r>
            <a:r>
              <a:rPr lang="en-US" dirty="0"/>
              <a:t> </a:t>
            </a:r>
            <a:r>
              <a:rPr lang="en-US" dirty="0" err="1"/>
              <a:t>ini</a:t>
            </a:r>
            <a:r>
              <a:rPr lang="en-US" dirty="0"/>
              <a:t>.</a:t>
            </a:r>
          </a:p>
          <a:p>
            <a:r>
              <a:rPr lang="en-US" dirty="0"/>
              <a:t>Lain-lain, </a:t>
            </a:r>
            <a:r>
              <a:rPr lang="en-US" dirty="0" err="1"/>
              <a:t>silakan</a:t>
            </a:r>
            <a:r>
              <a:rPr lang="en-US" dirty="0"/>
              <a:t> </a:t>
            </a:r>
            <a:r>
              <a:rPr lang="en-US" dirty="0" err="1"/>
              <a:t>disampaikan</a:t>
            </a:r>
            <a:r>
              <a:rPr lang="en-US" dirty="0"/>
              <a:t>.</a:t>
            </a:r>
          </a:p>
          <a:p>
            <a:endParaRPr lang="en-US" dirty="0"/>
          </a:p>
          <a:p>
            <a:endParaRPr lang="en-ID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D84DE12-C25F-29C0-91A6-E9633E8DBB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FI4002-01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26E5964-514B-50D3-A73A-F8ACAB3CB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2023-10-27 | 40132 | +62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F84AC3-0DAE-4714-97CE-D468A8F851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00713E-C24A-4DA9-9E2B-69657B8B78F5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5506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FI4002-01</a:t>
            </a:r>
          </a:p>
        </p:txBody>
      </p:sp>
      <p:sp>
        <p:nvSpPr>
          <p:cNvPr id="43011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2023-10-27 | 40132 | +62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470EBE-197A-4ED7-87F9-BAF4AD9A6869}" type="slidenum">
              <a:rPr lang="en-US"/>
              <a:pPr>
                <a:defRPr/>
              </a:pPr>
              <a:t>23</a:t>
            </a:fld>
            <a:endParaRPr lang="en-US"/>
          </a:p>
        </p:txBody>
      </p:sp>
      <p:sp>
        <p:nvSpPr>
          <p:cNvPr id="43013" name="Title 6"/>
          <p:cNvSpPr>
            <a:spLocks noGrp="1"/>
          </p:cNvSpPr>
          <p:nvPr>
            <p:ph type="title" idx="4294967295"/>
          </p:nvPr>
        </p:nvSpPr>
        <p:spPr>
          <a:xfrm>
            <a:off x="457200" y="2091929"/>
            <a:ext cx="8229600" cy="857250"/>
          </a:xfrm>
        </p:spPr>
        <p:txBody>
          <a:bodyPr/>
          <a:lstStyle/>
          <a:p>
            <a:pPr eaLnBrk="1" hangingPunct="1"/>
            <a:r>
              <a:rPr lang="en-US" dirty="0" err="1"/>
              <a:t>Terima</a:t>
            </a:r>
            <a:r>
              <a:rPr lang="en-US" dirty="0"/>
              <a:t> </a:t>
            </a:r>
            <a:r>
              <a:rPr lang="en-US" dirty="0" err="1"/>
              <a:t>kasih</a:t>
            </a:r>
            <a:endParaRPr lang="en-US" dirty="0"/>
          </a:p>
        </p:txBody>
      </p:sp>
      <p:sp>
        <p:nvSpPr>
          <p:cNvPr id="6" name="Rectangle 5">
            <a:hlinkClick r:id="rId2"/>
          </p:cNvPr>
          <p:cNvSpPr/>
          <p:nvPr/>
        </p:nvSpPr>
        <p:spPr>
          <a:xfrm>
            <a:off x="469075" y="4348100"/>
            <a:ext cx="821772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/>
              <a:t>-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Kerangka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tabLst>
                <a:tab pos="3657600" algn="r"/>
              </a:tabLst>
            </a:pPr>
            <a:r>
              <a:rPr lang="en-US" dirty="0"/>
              <a:t>Hasil	4</a:t>
            </a:r>
          </a:p>
          <a:p>
            <a:pPr>
              <a:tabLst>
                <a:tab pos="3657600" algn="r"/>
              </a:tabLst>
            </a:pPr>
            <a:r>
              <a:rPr lang="en-US" dirty="0" err="1"/>
              <a:t>Respons</a:t>
            </a:r>
            <a:r>
              <a:rPr lang="en-US" dirty="0"/>
              <a:t>	19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tabLst>
                <a:tab pos="3657600" algn="r"/>
              </a:tabLst>
            </a:pP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FI4002-01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2023-10-27 | 40132 | +62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282B95-DEC4-4DAB-B860-318CD0CDE358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FI4002-01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2023-10-27 | 40132 | +62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6344D-F0A0-4571-8A46-686886838267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9" name="Subtitle 2"/>
          <p:cNvSpPr>
            <a:spLocks/>
          </p:cNvSpPr>
          <p:nvPr/>
        </p:nvSpPr>
        <p:spPr bwMode="auto">
          <a:xfrm>
            <a:off x="3581399" y="3105150"/>
            <a:ext cx="5105401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en-US" sz="2800" b="1" dirty="0">
                <a:solidFill>
                  <a:schemeClr val="bg1"/>
                </a:solidFill>
                <a:latin typeface="Calibri" pitchFamily="34" charset="0"/>
              </a:rPr>
              <a:t>Data</a:t>
            </a:r>
          </a:p>
        </p:txBody>
      </p:sp>
      <p:sp>
        <p:nvSpPr>
          <p:cNvPr id="2" name="Rectangle 1">
            <a:hlinkClick r:id="rId2"/>
            <a:extLst>
              <a:ext uri="{FF2B5EF4-FFF2-40B4-BE49-F238E27FC236}">
                <a16:creationId xmlns:a16="http://schemas.microsoft.com/office/drawing/2014/main" id="{12ABBA78-70FC-1895-D85C-45EAE207E634}"/>
              </a:ext>
            </a:extLst>
          </p:cNvPr>
          <p:cNvSpPr/>
          <p:nvPr/>
        </p:nvSpPr>
        <p:spPr>
          <a:xfrm>
            <a:off x="469075" y="4348100"/>
            <a:ext cx="821772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/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28398320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53C97E-AD08-2AF1-B3D1-028F30C820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FI4002-01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6CC785-DDC9-53CF-75F6-0EF2838DB5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2023-10-27 | 40132 | +62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0946B5-2D65-4573-A8E2-A4A2F8A97F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6344D-F0A0-4571-8A46-686886838267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1028" name="Picture 4" descr="Google Formulare-Antwortdiagramm. Titel der Frage: Saya memperoleh informasi yang cukup tentang hal-hal yang harus saya capai atau kuasai (luaran matakuliah). [I have obtained sufficient information on matters I should accomplish or master (the course outcomes).]&#10;. Anzahl der Antworten: 17 Antworten.">
            <a:extLst>
              <a:ext uri="{FF2B5EF4-FFF2-40B4-BE49-F238E27FC236}">
                <a16:creationId xmlns:a16="http://schemas.microsoft.com/office/drawing/2014/main" id="{70FED6B1-CB1D-7D6F-444F-9F023CF306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3350"/>
            <a:ext cx="9144000" cy="4646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90220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CDB3FFA-D29B-91F8-5C45-4924798BB9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FI4002-01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C5F33F1-445F-69BE-3CF6-4C71DBD6AB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2023-10-27 | 40132 | +62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18C793-1728-4AFF-D3E4-B7D47A9212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00713E-C24A-4DA9-9E2B-69657B8B78F5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3074" name="Picture 2" descr="Google Formulare-Antwortdiagramm. Titel der Frage: Pelaksanaan perkuliahan diarahkan agar mahasiswa dapat mencapai atau menguasai luaran matakuliah ini. [The lectures were directed so that students can reach or master the outcomes of this course.]&#10;. Anzahl der Antworten: 17 Antworten.">
            <a:extLst>
              <a:ext uri="{FF2B5EF4-FFF2-40B4-BE49-F238E27FC236}">
                <a16:creationId xmlns:a16="http://schemas.microsoft.com/office/drawing/2014/main" id="{6923D2CD-0FDA-A4EC-6BB8-A7B31903DF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3350"/>
            <a:ext cx="9144000" cy="4646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7286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A8F705D-4447-4728-35A0-6D5DB8BA8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FI4002-01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A377656-25F1-4C71-934F-90F0C5FDF8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2023-10-27 | 40132 | +62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DC0449-E182-B8FA-C20B-69A1AAE05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00713E-C24A-4DA9-9E2B-69657B8B78F5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4098" name="Picture 2" descr="Google Formulare-Antwortdiagramm. Titel der Frage: Saya mencapai atau menguasai luaran matakuliah ini. [I have mastered the outcomes of this course.]&#10;. Anzahl der Antworten: 17 Antworten.">
            <a:extLst>
              <a:ext uri="{FF2B5EF4-FFF2-40B4-BE49-F238E27FC236}">
                <a16:creationId xmlns:a16="http://schemas.microsoft.com/office/drawing/2014/main" id="{AABB0CD3-A9D0-2A47-EEB5-7294431F59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3350"/>
            <a:ext cx="9144000" cy="4646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14251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445D94E-CB98-CFFF-7C01-7150102DEE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FI4002-01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5C25D6-719A-6065-AAC6-F59B0263E3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2023-10-27 | 40132 | +62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03465A-6CE3-074F-24FB-D88DDB1A04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00713E-C24A-4DA9-9E2B-69657B8B78F5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5122" name="Picture 2" descr="Google Formulare-Antwortdiagramm. Titel der Frage: Pelaksanaan perkuliahan terorganisir dengan baik. [The lectures were well organized.]&#10;. Anzahl der Antworten: 17 Antworten.">
            <a:extLst>
              <a:ext uri="{FF2B5EF4-FFF2-40B4-BE49-F238E27FC236}">
                <a16:creationId xmlns:a16="http://schemas.microsoft.com/office/drawing/2014/main" id="{BDB7A159-F07B-5866-9A8C-21344EA34C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4975"/>
            <a:ext cx="9144000" cy="4346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36948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DE91CA8-63A2-EBCC-00F5-B795762695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FI4002-01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12FE63D-ADDC-3466-0BB3-B7E487999A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2023-10-27 | 40132 | +62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CCC77C-C029-F70E-1918-0FE4D5938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00713E-C24A-4DA9-9E2B-69657B8B78F5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6146" name="Picture 2" descr="Google Formulare-Antwortdiagramm. Titel der Frage: Dosen berkomunikasi dengan efektif. [The lecturer has communicated effectively with his/her students.]&#10;. Anzahl der Antworten: 17 Antworten.">
            <a:extLst>
              <a:ext uri="{FF2B5EF4-FFF2-40B4-BE49-F238E27FC236}">
                <a16:creationId xmlns:a16="http://schemas.microsoft.com/office/drawing/2014/main" id="{C2228C0D-F9B5-12E1-05E4-1592760F36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3350"/>
            <a:ext cx="9144000" cy="4646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15863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8655</TotalTime>
  <Words>308</Words>
  <Application>Microsoft Office PowerPoint</Application>
  <PresentationFormat>On-screen Show (16:9)</PresentationFormat>
  <Paragraphs>94</Paragraphs>
  <Slides>23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6" baseType="lpstr">
      <vt:lpstr>Arial</vt:lpstr>
      <vt:lpstr>Calibri</vt:lpstr>
      <vt:lpstr>Office Theme</vt:lpstr>
      <vt:lpstr>Kuisioner Tengah Semester FI4002 Simulasi dan Pemodelan Sistem Fisis</vt:lpstr>
      <vt:lpstr>Silakan memberi tanggapan Kuisioner Tengah Semester ini di https://github.com/dudung/lecture-notes/issues/19</vt:lpstr>
      <vt:lpstr>Kerangka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Diskusi</vt:lpstr>
      <vt:lpstr>Terima kasih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Fisika | Teknologi Informasi dan Komunikasi</dc:title>
  <dc:creator>Sparisoma Viridi</dc:creator>
  <cp:lastModifiedBy>Sparisoma Viridi</cp:lastModifiedBy>
  <cp:revision>1519</cp:revision>
  <dcterms:created xsi:type="dcterms:W3CDTF">2012-12-06T09:55:31Z</dcterms:created>
  <dcterms:modified xsi:type="dcterms:W3CDTF">2023-10-26T12:34:34Z</dcterms:modified>
</cp:coreProperties>
</file>