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311" r:id="rId2"/>
    <p:sldId id="256" r:id="rId3"/>
    <p:sldId id="320" r:id="rId4"/>
    <p:sldId id="312" r:id="rId5"/>
    <p:sldId id="313" r:id="rId6"/>
    <p:sldId id="340" r:id="rId7"/>
    <p:sldId id="282" r:id="rId8"/>
    <p:sldId id="321" r:id="rId9"/>
    <p:sldId id="314" r:id="rId10"/>
    <p:sldId id="348" r:id="rId11"/>
    <p:sldId id="338" r:id="rId12"/>
    <p:sldId id="341" r:id="rId13"/>
    <p:sldId id="323" r:id="rId14"/>
    <p:sldId id="330" r:id="rId15"/>
    <p:sldId id="324" r:id="rId16"/>
    <p:sldId id="325" r:id="rId17"/>
    <p:sldId id="331" r:id="rId18"/>
    <p:sldId id="342" r:id="rId19"/>
    <p:sldId id="336" r:id="rId20"/>
    <p:sldId id="326" r:id="rId21"/>
    <p:sldId id="332" r:id="rId22"/>
    <p:sldId id="337" r:id="rId23"/>
    <p:sldId id="327" r:id="rId24"/>
    <p:sldId id="328" r:id="rId25"/>
    <p:sldId id="335" r:id="rId26"/>
    <p:sldId id="333" r:id="rId27"/>
    <p:sldId id="345" r:id="rId28"/>
    <p:sldId id="344" r:id="rId29"/>
    <p:sldId id="346" r:id="rId30"/>
    <p:sldId id="349" r:id="rId31"/>
    <p:sldId id="34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A17645AF-FA1B-4650-8EA4-68DDA3EBD36E}">
          <p14:sldIdLst>
            <p14:sldId id="311"/>
            <p14:sldId id="256"/>
            <p14:sldId id="320"/>
            <p14:sldId id="312"/>
            <p14:sldId id="313"/>
            <p14:sldId id="340"/>
            <p14:sldId id="282"/>
            <p14:sldId id="321"/>
            <p14:sldId id="314"/>
            <p14:sldId id="348"/>
            <p14:sldId id="338"/>
            <p14:sldId id="341"/>
            <p14:sldId id="323"/>
            <p14:sldId id="330"/>
            <p14:sldId id="324"/>
            <p14:sldId id="325"/>
            <p14:sldId id="331"/>
            <p14:sldId id="342"/>
            <p14:sldId id="336"/>
            <p14:sldId id="326"/>
            <p14:sldId id="332"/>
            <p14:sldId id="337"/>
            <p14:sldId id="327"/>
            <p14:sldId id="328"/>
            <p14:sldId id="335"/>
            <p14:sldId id="333"/>
            <p14:sldId id="345"/>
            <p14:sldId id="344"/>
            <p14:sldId id="346"/>
            <p14:sldId id="349"/>
            <p14:sldId id="3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va, Lais Aparecida da (BIR)" initials="SLAd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2918" autoAdjust="0"/>
  </p:normalViewPr>
  <p:slideViewPr>
    <p:cSldViewPr snapToGrid="0" snapToObjects="1">
      <p:cViewPr varScale="1">
        <p:scale>
          <a:sx n="67" d="100"/>
          <a:sy n="67" d="100"/>
        </p:scale>
        <p:origin x="1092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608F1-178A-422D-9545-DE7B9DB3B3FA}" type="datetimeFigureOut">
              <a:rPr lang="pt-BR" smtClean="0"/>
              <a:t>25/10/2023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CFBC0-E00E-4BD9-81C3-A9FAE039599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238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CFBC0-E00E-4BD9-81C3-A9FAE0395993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534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19E68-D193-44A0-8D6C-269BD914E01B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5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577E-A62E-47A7-A6D3-567FC35D2B64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61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21B1-DB55-4968-A0B8-5FE8327C3013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373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6B6D-05A9-455E-9B02-97992BB62A95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7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23CC-9D9B-430D-A9B2-4DA8E1DAD66F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7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7119B-499E-4409-BA7D-5A7CDE19F647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396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03086-0927-4932-9C37-A4318588AF3A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551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98D9A-763A-4CA2-9031-297328C167E6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8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9805C-2F7F-493D-B9F2-81A3C55298D0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29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568F3-0666-4196-9F48-73ECC869EF6D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972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657F9-C36A-40FD-9FEB-48E0D22C5751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94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0E128-2E29-48F8-9E19-397FEC7FF6F4}" type="datetime1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6A9F8-D6BC-9344-8081-B5F0D204CB5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lilacs.bvsalud.org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lacs.bvsalud.org/blog/2017/03/28/capacitacion-en-indizacion-de-documentos-segun-metodologia-lilacs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sv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ologia.lilacs.bvsalud.org/download/P/LILACS-4-ManualIndexacao-pt.pdf" TargetMode="External"/><Relationship Id="rId2" Type="http://schemas.openxmlformats.org/officeDocument/2006/relationships/hyperlink" Target="http://metodologia.lilacs.bvsalud.org/download/P/LILACS-2-ManualDescricao-pt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todologia.lilacs.bvsalud.org/php/level.php?lang=pt&amp;component=74&amp;item=65" TargetMode="External"/><Relationship Id="rId5" Type="http://schemas.openxmlformats.org/officeDocument/2006/relationships/hyperlink" Target="http://lilacs.bvsalud.org/es/2018/05/11/capacitacion-en-indizacion-de-documentos-segun-metodologia-lilacs-2018/" TargetMode="External"/><Relationship Id="rId4" Type="http://schemas.openxmlformats.org/officeDocument/2006/relationships/hyperlink" Target="http://lilacs.bvsalud.org/blog/2017/03/28/capacitacion-en-indizacion-de-documentos-segun-metodologia-lilac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41D19784-4B03-44F4-9C95-3F06EFCCC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1</a:t>
            </a:fld>
            <a:endParaRPr lang="en-US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5CB901E-5782-4583-B2A9-0B0E6284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85" y="378691"/>
            <a:ext cx="8293315" cy="535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69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E79639-7BF8-482A-AC48-90484E50D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Processo de revisão</a:t>
            </a:r>
            <a:endParaRPr lang="es-419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154F8C-72CF-4322-80E0-8D3C38584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2684"/>
            <a:ext cx="8229600" cy="4903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200" dirty="0"/>
              <a:t>O acesso aos registros é realizado na aba “Indexado pelo meu centro”.</a:t>
            </a:r>
          </a:p>
          <a:p>
            <a:pPr marL="0" indent="0">
              <a:buNone/>
            </a:pPr>
            <a:r>
              <a:rPr lang="pt-BR" sz="2200" dirty="0"/>
              <a:t>Iniciar o processo de revisão pelos dados do fascículo/fonte</a:t>
            </a:r>
            <a:endParaRPr lang="es-419" sz="2200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74F0810-8591-469F-AE50-B733DCC7F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860100-BC5E-4B67-9C31-E5B0D351F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5" y="2090057"/>
            <a:ext cx="9070977" cy="4527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1906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50D64B-1155-4DBA-B8FC-55CA96CE1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74639"/>
            <a:ext cx="8229600" cy="990730"/>
          </a:xfrm>
        </p:spPr>
        <p:txBody>
          <a:bodyPr>
            <a:normAutofit fontScale="90000"/>
          </a:bodyPr>
          <a:lstStyle/>
          <a:p>
            <a:r>
              <a:rPr lang="pt-BR" sz="3600" dirty="0"/>
              <a:t>Pesquisar no FI-Admin pelo Título abreviado do periódico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BBCAF7-2815-44F9-B5FB-ADA70403B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49" y="1265369"/>
            <a:ext cx="8240752" cy="4756290"/>
          </a:xfrm>
        </p:spPr>
        <p:txBody>
          <a:bodyPr/>
          <a:lstStyle/>
          <a:p>
            <a:pPr marL="0" indent="0">
              <a:buNone/>
            </a:pPr>
            <a:r>
              <a:rPr lang="pt-BR" sz="2800" dirty="0"/>
              <a:t>A pesquisa pelos fascículos ou registros-fonte deve ser feita com o título abreviado exato. Para isso, copie e cole dos artigos que irá rever.  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83155F1-7DE6-4014-BDD7-6B857292C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132287"/>
            <a:ext cx="2133600" cy="365125"/>
          </a:xfrm>
        </p:spPr>
        <p:txBody>
          <a:bodyPr/>
          <a:lstStyle/>
          <a:p>
            <a:fld id="{1FC6A9F8-D6BC-9344-8081-B5F0D204CB53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760401C-7DDD-4533-985A-B459CD440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956" y="3596617"/>
            <a:ext cx="6735704" cy="906429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85CB8DD6-E6E6-429E-8280-1FA9ED8DC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786" y="5310774"/>
            <a:ext cx="6539614" cy="826938"/>
          </a:xfrm>
          <a:prstGeom prst="rect">
            <a:avLst/>
          </a:prstGeom>
        </p:spPr>
      </p:pic>
      <p:sp>
        <p:nvSpPr>
          <p:cNvPr id="9" name="Seta: para a Esquerda 8">
            <a:extLst>
              <a:ext uri="{FF2B5EF4-FFF2-40B4-BE49-F238E27FC236}">
                <a16:creationId xmlns:a16="http://schemas.microsoft.com/office/drawing/2014/main" id="{11741C65-C010-43F0-A002-254466A3A7AA}"/>
              </a:ext>
            </a:extLst>
          </p:cNvPr>
          <p:cNvSpPr/>
          <p:nvPr/>
        </p:nvSpPr>
        <p:spPr>
          <a:xfrm>
            <a:off x="7396400" y="5391351"/>
            <a:ext cx="1604491" cy="110265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Clique na lupa para pesquisar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025C1F5-BC86-4CC1-85E5-BCEF20CEB8BB}"/>
              </a:ext>
            </a:extLst>
          </p:cNvPr>
          <p:cNvSpPr txBox="1"/>
          <p:nvPr/>
        </p:nvSpPr>
        <p:spPr>
          <a:xfrm>
            <a:off x="2607058" y="3012165"/>
            <a:ext cx="2922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Exemplo_1: Título abreviado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08827C8-6AFD-45E2-9FBE-4FAEBF987C15}"/>
              </a:ext>
            </a:extLst>
          </p:cNvPr>
          <p:cNvSpPr txBox="1"/>
          <p:nvPr/>
        </p:nvSpPr>
        <p:spPr>
          <a:xfrm>
            <a:off x="2536500" y="4783093"/>
            <a:ext cx="478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Exemplo_2: Título abreviado, volume e fascículo</a:t>
            </a:r>
          </a:p>
        </p:txBody>
      </p:sp>
    </p:spTree>
    <p:extLst>
      <p:ext uri="{BB962C8B-B14F-4D97-AF65-F5344CB8AC3E}">
        <p14:creationId xmlns:p14="http://schemas.microsoft.com/office/powerpoint/2010/main" val="1395063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50D64B-1155-4DBA-B8FC-55CA96CE1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9"/>
            <a:ext cx="9077325" cy="861817"/>
          </a:xfrm>
        </p:spPr>
        <p:txBody>
          <a:bodyPr>
            <a:normAutofit fontScale="90000"/>
          </a:bodyPr>
          <a:lstStyle/>
          <a:p>
            <a:r>
              <a:rPr lang="pt-BR" sz="3600" dirty="0"/>
              <a:t>Caso queira revisar um registro específico pode-se pesquisar pelo número do ID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BBCAF7-2815-44F9-B5FB-ADA70403B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1457325"/>
            <a:ext cx="8848725" cy="4469440"/>
          </a:xfrm>
        </p:spPr>
        <p:txBody>
          <a:bodyPr/>
          <a:lstStyle/>
          <a:p>
            <a:pPr marL="0" indent="0">
              <a:buNone/>
            </a:pPr>
            <a:r>
              <a:rPr lang="pt-BR" sz="2800" dirty="0"/>
              <a:t>Portal de pesquisa LILACS: </a:t>
            </a:r>
            <a:r>
              <a:rPr lang="pt-BR" sz="2800" dirty="0">
                <a:hlinkClick r:id="rId2"/>
              </a:rPr>
              <a:t>lilacs.bvsalud.org</a:t>
            </a:r>
            <a:endParaRPr lang="pt-BR" sz="2800" dirty="0"/>
          </a:p>
          <a:p>
            <a:pPr marL="0" indent="0">
              <a:buNone/>
            </a:pPr>
            <a:endParaRPr lang="pt-BR" sz="1050" dirty="0"/>
          </a:p>
          <a:p>
            <a:pPr marL="0" indent="0">
              <a:buNone/>
            </a:pPr>
            <a:r>
              <a:rPr lang="pt-BR" sz="2800" dirty="0"/>
              <a:t>											Na aba “Todos registros”</a:t>
            </a:r>
          </a:p>
          <a:p>
            <a:pPr marL="0" indent="0">
              <a:buNone/>
            </a:pPr>
            <a:r>
              <a:rPr lang="pt-BR" sz="2800" dirty="0"/>
              <a:t>											Na caixa de busca incluir:   </a:t>
            </a:r>
          </a:p>
          <a:p>
            <a:pPr marL="0" indent="0">
              <a:buNone/>
            </a:pPr>
            <a:endParaRPr lang="pt-BR" sz="2800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83155F1-7DE6-4014-BDD7-6B857292C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410853"/>
            <a:ext cx="2133600" cy="365125"/>
          </a:xfrm>
        </p:spPr>
        <p:txBody>
          <a:bodyPr/>
          <a:lstStyle/>
          <a:p>
            <a:fld id="{1FC6A9F8-D6BC-9344-8081-B5F0D204CB53}" type="slidenum">
              <a:rPr lang="en-US" smtClean="0"/>
              <a:t>12</a:t>
            </a:fld>
            <a:endParaRPr lang="en-US" dirty="0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A046660-F5D8-4395-A4F7-CA48B714E6B6}"/>
              </a:ext>
            </a:extLst>
          </p:cNvPr>
          <p:cNvSpPr txBox="1"/>
          <p:nvPr/>
        </p:nvSpPr>
        <p:spPr>
          <a:xfrm>
            <a:off x="4995401" y="5118628"/>
            <a:ext cx="4072399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2800" dirty="0">
                <a:highlight>
                  <a:srgbClr val="FFFF00"/>
                </a:highlight>
              </a:rPr>
              <a:t>LILACS_original_id:</a:t>
            </a:r>
            <a:r>
              <a:rPr lang="pt-BR" sz="2800" dirty="0"/>
              <a:t>562196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FF4CFDA-8E32-48E0-AC42-9FF9C01935C4}"/>
              </a:ext>
            </a:extLst>
          </p:cNvPr>
          <p:cNvSpPr txBox="1"/>
          <p:nvPr/>
        </p:nvSpPr>
        <p:spPr>
          <a:xfrm>
            <a:off x="228600" y="4683396"/>
            <a:ext cx="39921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Número identificador no IAHX: </a:t>
            </a:r>
            <a:r>
              <a:rPr lang="pt-BR" sz="2800" dirty="0"/>
              <a:t>ID: </a:t>
            </a:r>
            <a:r>
              <a:rPr lang="pt-BR" sz="2800" dirty="0">
                <a:highlight>
                  <a:srgbClr val="FFFF00"/>
                </a:highlight>
              </a:rPr>
              <a:t>lil</a:t>
            </a:r>
            <a:r>
              <a:rPr lang="pt-BR" sz="2800" dirty="0"/>
              <a:t>-562196</a:t>
            </a:r>
          </a:p>
        </p:txBody>
      </p:sp>
      <p:sp>
        <p:nvSpPr>
          <p:cNvPr id="19" name="Seta: para a Direita 18">
            <a:extLst>
              <a:ext uri="{FF2B5EF4-FFF2-40B4-BE49-F238E27FC236}">
                <a16:creationId xmlns:a16="http://schemas.microsoft.com/office/drawing/2014/main" id="{79A94D2C-B23D-417D-849A-D0F8A5AB3519}"/>
              </a:ext>
            </a:extLst>
          </p:cNvPr>
          <p:cNvSpPr/>
          <p:nvPr/>
        </p:nvSpPr>
        <p:spPr>
          <a:xfrm>
            <a:off x="3286125" y="4904462"/>
            <a:ext cx="1709276" cy="105391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Pesquisa no FI-Admin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BD988E6A-F1BE-4304-B6A4-D1BFCECC868D}"/>
              </a:ext>
            </a:extLst>
          </p:cNvPr>
          <p:cNvSpPr/>
          <p:nvPr/>
        </p:nvSpPr>
        <p:spPr>
          <a:xfrm>
            <a:off x="228600" y="3326286"/>
            <a:ext cx="394390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Número identificador no </a:t>
            </a:r>
            <a:r>
              <a:rPr lang="pt-BR" sz="2400" dirty="0" err="1"/>
              <a:t>iAHX</a:t>
            </a:r>
            <a:r>
              <a:rPr lang="pt-BR" sz="2400" dirty="0"/>
              <a:t>  </a:t>
            </a:r>
          </a:p>
          <a:p>
            <a:r>
              <a:rPr lang="pt-BR" sz="2800" dirty="0"/>
              <a:t>ID: </a:t>
            </a:r>
            <a:r>
              <a:rPr lang="pt-BR" sz="2800" dirty="0">
                <a:highlight>
                  <a:srgbClr val="FFFF00"/>
                </a:highlight>
              </a:rPr>
              <a:t>biblio</a:t>
            </a:r>
            <a:r>
              <a:rPr lang="pt-BR" sz="2800" dirty="0"/>
              <a:t>-897198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34D7635C-5118-489D-94D6-BEAA74210F90}"/>
              </a:ext>
            </a:extLst>
          </p:cNvPr>
          <p:cNvSpPr/>
          <p:nvPr/>
        </p:nvSpPr>
        <p:spPr>
          <a:xfrm>
            <a:off x="6248952" y="3595412"/>
            <a:ext cx="1990726" cy="62342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chemeClr val="tx1"/>
                </a:solidFill>
                <a:highlight>
                  <a:srgbClr val="FFFF00"/>
                </a:highlight>
              </a:rPr>
              <a:t>id:</a:t>
            </a:r>
            <a:r>
              <a:rPr lang="pt-BR" sz="2800" dirty="0">
                <a:solidFill>
                  <a:schemeClr val="tx1"/>
                </a:solidFill>
              </a:rPr>
              <a:t>897198</a:t>
            </a:r>
          </a:p>
        </p:txBody>
      </p:sp>
      <p:sp>
        <p:nvSpPr>
          <p:cNvPr id="28" name="Seta: para a Direita 27">
            <a:extLst>
              <a:ext uri="{FF2B5EF4-FFF2-40B4-BE49-F238E27FC236}">
                <a16:creationId xmlns:a16="http://schemas.microsoft.com/office/drawing/2014/main" id="{25E1C140-E04C-408C-870C-84DB2A69502E}"/>
              </a:ext>
            </a:extLst>
          </p:cNvPr>
          <p:cNvSpPr/>
          <p:nvPr/>
        </p:nvSpPr>
        <p:spPr>
          <a:xfrm>
            <a:off x="4449493" y="3367925"/>
            <a:ext cx="1752600" cy="10972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Pesquisa no FI-Admin</a:t>
            </a:r>
          </a:p>
        </p:txBody>
      </p:sp>
    </p:spTree>
    <p:extLst>
      <p:ext uri="{BB962C8B-B14F-4D97-AF65-F5344CB8AC3E}">
        <p14:creationId xmlns:p14="http://schemas.microsoft.com/office/powerpoint/2010/main" val="2983861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8058150" cy="701792"/>
          </a:xfrm>
        </p:spPr>
        <p:txBody>
          <a:bodyPr>
            <a:normAutofit/>
          </a:bodyPr>
          <a:lstStyle/>
          <a:p>
            <a:r>
              <a:rPr lang="pt-BR" sz="3200" dirty="0"/>
              <a:t>Editar registro Fonte (1)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13</a:t>
            </a:fld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46" y="2124762"/>
            <a:ext cx="3891776" cy="2998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BB1916D3-F68E-46DB-96B7-3CEEC9F83221}"/>
              </a:ext>
            </a:extLst>
          </p:cNvPr>
          <p:cNvSpPr txBox="1"/>
          <p:nvPr/>
        </p:nvSpPr>
        <p:spPr>
          <a:xfrm>
            <a:off x="558146" y="1106181"/>
            <a:ext cx="80065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Revisar: Título do periódico, volume e número</a:t>
            </a:r>
          </a:p>
          <a:p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1E95758-4228-4682-BF46-36E8B6960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557" y="2036151"/>
            <a:ext cx="5450296" cy="379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3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8FDE7A-4B57-4E87-8C88-F8C5FF57E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6471"/>
            <a:ext cx="8229600" cy="698756"/>
          </a:xfrm>
        </p:spPr>
        <p:txBody>
          <a:bodyPr>
            <a:normAutofit/>
          </a:bodyPr>
          <a:lstStyle/>
          <a:p>
            <a:r>
              <a:rPr lang="pt-BR" sz="3200" dirty="0"/>
              <a:t>Editar registro fonte (2)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EE9B25-D4C8-4183-8DB0-48BDA7834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14</a:t>
            </a:fld>
            <a:endParaRPr lang="en-US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F191916-74EA-4AA0-9747-5AB09311D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05" y="1113121"/>
            <a:ext cx="2755631" cy="1853345"/>
          </a:xfrm>
          <a:prstGeom prst="rect">
            <a:avLst/>
          </a:prstGeom>
        </p:spPr>
      </p:pic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1F18D8CB-2EA1-488F-9442-312A88F65D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6605" y="3585497"/>
            <a:ext cx="8229600" cy="1139834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07FDBA64-EE4E-4CD2-AF5E-BFFBA18737FA}"/>
              </a:ext>
            </a:extLst>
          </p:cNvPr>
          <p:cNvSpPr txBox="1"/>
          <p:nvPr/>
        </p:nvSpPr>
        <p:spPr>
          <a:xfrm>
            <a:off x="4711279" y="1150584"/>
            <a:ext cx="41849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Atenção:</a:t>
            </a:r>
            <a:r>
              <a:rPr lang="pt-BR" sz="2800" dirty="0"/>
              <a:t> o campo de “Data de publicação normalizada” deve estar de acordo com a “Data de publicação”. </a:t>
            </a:r>
          </a:p>
          <a:p>
            <a:pPr algn="ctr"/>
            <a:r>
              <a:rPr lang="pt-BR" sz="2800" dirty="0"/>
              <a:t>Sempre revisar</a:t>
            </a:r>
          </a:p>
        </p:txBody>
      </p:sp>
      <p:pic>
        <p:nvPicPr>
          <p:cNvPr id="7" name="Gráfico 6" descr="Aviso">
            <a:extLst>
              <a:ext uri="{FF2B5EF4-FFF2-40B4-BE49-F238E27FC236}">
                <a16:creationId xmlns:a16="http://schemas.microsoft.com/office/drawing/2014/main" id="{528FCA7B-F209-4887-803A-D7F447A985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67005" y="1135225"/>
            <a:ext cx="914400" cy="9144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192EACE-D5DC-4E85-A960-95A26E60AC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505" y="4937721"/>
            <a:ext cx="914479" cy="914479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A1CF9C37-D823-4F35-9D72-B26C8D2CB36E}"/>
              </a:ext>
            </a:extLst>
          </p:cNvPr>
          <p:cNvSpPr txBox="1"/>
          <p:nvPr/>
        </p:nvSpPr>
        <p:spPr>
          <a:xfrm>
            <a:off x="1536568" y="4970658"/>
            <a:ext cx="72262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Sempre gravar como LILACS-Express até que termine toda a revisão</a:t>
            </a:r>
          </a:p>
        </p:txBody>
      </p:sp>
    </p:spTree>
    <p:extLst>
      <p:ext uri="{BB962C8B-B14F-4D97-AF65-F5344CB8AC3E}">
        <p14:creationId xmlns:p14="http://schemas.microsoft.com/office/powerpoint/2010/main" val="309606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7246"/>
          </a:xfrm>
        </p:spPr>
        <p:txBody>
          <a:bodyPr>
            <a:normAutofit/>
          </a:bodyPr>
          <a:lstStyle/>
          <a:p>
            <a:r>
              <a:rPr lang="pt-BR" sz="3200" dirty="0"/>
              <a:t>Revisar analíticas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15</a:t>
            </a:fld>
            <a:endParaRPr lang="en-US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27" y="1787830"/>
            <a:ext cx="8328073" cy="647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35" y="2630619"/>
            <a:ext cx="8240265" cy="3457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9F13CA5-7FFC-47CD-911C-8A86F1F3A23F}"/>
              </a:ext>
            </a:extLst>
          </p:cNvPr>
          <p:cNvSpPr txBox="1"/>
          <p:nvPr/>
        </p:nvSpPr>
        <p:spPr>
          <a:xfrm>
            <a:off x="457200" y="937654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Retornar ao registro-fonte e clicar em “Editar analíticas” para dar inicio a revisão</a:t>
            </a:r>
          </a:p>
        </p:txBody>
      </p:sp>
    </p:spTree>
    <p:extLst>
      <p:ext uri="{BB962C8B-B14F-4D97-AF65-F5344CB8AC3E}">
        <p14:creationId xmlns:p14="http://schemas.microsoft.com/office/powerpoint/2010/main" val="316975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1450" y="274638"/>
            <a:ext cx="8877300" cy="838919"/>
          </a:xfrm>
        </p:spPr>
        <p:txBody>
          <a:bodyPr>
            <a:normAutofit/>
          </a:bodyPr>
          <a:lstStyle/>
          <a:p>
            <a:r>
              <a:rPr lang="pt-BR" sz="3600" dirty="0"/>
              <a:t>Aba Metadados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16</a:t>
            </a:fld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2701"/>
            <a:ext cx="3465894" cy="2558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446" y="3511055"/>
            <a:ext cx="4247535" cy="1898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19DFC0E0-1E7A-4FC9-B38F-0134F14FD5F2}"/>
              </a:ext>
            </a:extLst>
          </p:cNvPr>
          <p:cNvSpPr txBox="1"/>
          <p:nvPr/>
        </p:nvSpPr>
        <p:spPr>
          <a:xfrm>
            <a:off x="256256" y="1303447"/>
            <a:ext cx="85491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Em “Nível série” confirme título, volume, número e ano.</a:t>
            </a:r>
          </a:p>
          <a:p>
            <a:r>
              <a:rPr lang="pt-BR" sz="2800" dirty="0"/>
              <a:t>Em “Base de dados” sempre estará selecionado “LILACS”. Se necessário, incluir as bases nas quais o registro deve ser inserido.</a:t>
            </a:r>
          </a:p>
          <a:p>
            <a:r>
              <a:rPr lang="pt-BR" sz="2800" dirty="0">
                <a:solidFill>
                  <a:srgbClr val="FF0000"/>
                </a:solidFill>
              </a:rPr>
              <a:t>	Atenção! </a:t>
            </a:r>
            <a:r>
              <a:rPr lang="pt-BR" sz="2800" dirty="0"/>
              <a:t>Nunca excluir bases já selecionadas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6C459FF-C1CF-4C58-AFEA-E3B402C91F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5805" y="2576413"/>
            <a:ext cx="914479" cy="914479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8BC6C553-2B17-4DEA-90E8-22608CED6362}"/>
              </a:ext>
            </a:extLst>
          </p:cNvPr>
          <p:cNvSpPr txBox="1"/>
          <p:nvPr/>
        </p:nvSpPr>
        <p:spPr>
          <a:xfrm>
            <a:off x="3780137" y="5342376"/>
            <a:ext cx="544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/>
              <a:t>Verificar se </a:t>
            </a:r>
            <a:r>
              <a:rPr lang="pt-BR" sz="2400" dirty="0" err="1"/>
              <a:t>aopção“Eletrônico</a:t>
            </a:r>
            <a:r>
              <a:rPr lang="pt-BR" sz="2400" dirty="0"/>
              <a:t>” está selecionado no campo “Forma do Item”.</a:t>
            </a:r>
          </a:p>
        </p:txBody>
      </p:sp>
    </p:spTree>
    <p:extLst>
      <p:ext uri="{BB962C8B-B14F-4D97-AF65-F5344CB8AC3E}">
        <p14:creationId xmlns:p14="http://schemas.microsoft.com/office/powerpoint/2010/main" val="317161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411605-5C52-4B75-85D5-D5D4357C8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2425"/>
          </a:xfrm>
        </p:spPr>
        <p:txBody>
          <a:bodyPr>
            <a:normAutofit/>
          </a:bodyPr>
          <a:lstStyle/>
          <a:p>
            <a:r>
              <a:rPr lang="pt-BR" sz="3200" dirty="0"/>
              <a:t>Aba </a:t>
            </a:r>
            <a:r>
              <a:rPr lang="pt-BR" sz="3200" dirty="0" err="1"/>
              <a:t>Metadados</a:t>
            </a:r>
            <a:r>
              <a:rPr lang="pt-BR" sz="3200" dirty="0"/>
              <a:t> Autor pessoal e Afiliação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63DD60-5172-4CC2-B4C4-D0F0CFA3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17</a:t>
            </a:fld>
            <a:endParaRPr lang="en-US" dirty="0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BC2EF2CF-8177-4201-B17C-4B0B98FF5DC9}"/>
              </a:ext>
            </a:extLst>
          </p:cNvPr>
          <p:cNvSpPr/>
          <p:nvPr/>
        </p:nvSpPr>
        <p:spPr>
          <a:xfrm>
            <a:off x="5550310" y="4718566"/>
            <a:ext cx="3736258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41B1793-EABD-4DB2-AF90-DF7FD1EDFA00}"/>
              </a:ext>
            </a:extLst>
          </p:cNvPr>
          <p:cNvSpPr/>
          <p:nvPr/>
        </p:nvSpPr>
        <p:spPr>
          <a:xfrm>
            <a:off x="4852440" y="3085554"/>
            <a:ext cx="40502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dirty="0"/>
              <a:t>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70878"/>
            <a:ext cx="7556961" cy="7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ta para a direita 7"/>
          <p:cNvSpPr/>
          <p:nvPr/>
        </p:nvSpPr>
        <p:spPr>
          <a:xfrm>
            <a:off x="3573966" y="3140067"/>
            <a:ext cx="1996068" cy="12411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Revisado e corrigido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CD1648E0-0D9B-4B2E-8D96-E51D33E34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952" y="2050990"/>
            <a:ext cx="2315053" cy="3875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49A1F85-33C1-4F13-9513-4FD82A2C0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218" y="2149813"/>
            <a:ext cx="2376586" cy="377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236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411605-5C52-4B75-85D5-D5D4357C8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2617"/>
            <a:ext cx="8229600" cy="726825"/>
          </a:xfrm>
        </p:spPr>
        <p:txBody>
          <a:bodyPr>
            <a:normAutofit/>
          </a:bodyPr>
          <a:lstStyle/>
          <a:p>
            <a:r>
              <a:rPr lang="pt-BR" sz="3200" dirty="0"/>
              <a:t>Aba </a:t>
            </a:r>
            <a:r>
              <a:rPr lang="pt-BR" sz="3200" dirty="0" err="1"/>
              <a:t>Metadados</a:t>
            </a:r>
            <a:r>
              <a:rPr lang="pt-BR" sz="3200" dirty="0"/>
              <a:t>  campo “Título”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63DD60-5172-4CC2-B4C4-D0F0CFA3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18</a:t>
            </a:fld>
            <a:endParaRPr lang="en-US" dirty="0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BC2EF2CF-8177-4201-B17C-4B0B98FF5DC9}"/>
              </a:ext>
            </a:extLst>
          </p:cNvPr>
          <p:cNvSpPr/>
          <p:nvPr/>
        </p:nvSpPr>
        <p:spPr>
          <a:xfrm>
            <a:off x="5327148" y="4680857"/>
            <a:ext cx="3789638" cy="95210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41B1793-EABD-4DB2-AF90-DF7FD1EDFA00}"/>
              </a:ext>
            </a:extLst>
          </p:cNvPr>
          <p:cNvSpPr/>
          <p:nvPr/>
        </p:nvSpPr>
        <p:spPr>
          <a:xfrm>
            <a:off x="5154386" y="1102187"/>
            <a:ext cx="396784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dirty="0"/>
              <a:t>Títulos devem seguir convenção ortográfica brasileira, reservando a caixa alta apenas para siglas, início de nomes próprios e início de parágrafos. 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24FF364-E90D-4AA6-8E9F-B5E235428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07" y="1277499"/>
            <a:ext cx="4986893" cy="955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D237BD7C-436E-4F8B-BF68-8077639D4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466" y="3121338"/>
            <a:ext cx="2006156" cy="3526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Seta: para a Esquerda 11">
            <a:extLst>
              <a:ext uri="{FF2B5EF4-FFF2-40B4-BE49-F238E27FC236}">
                <a16:creationId xmlns:a16="http://schemas.microsoft.com/office/drawing/2014/main" id="{CAE7551D-7457-4CA2-949B-FE09A54DB996}"/>
              </a:ext>
            </a:extLst>
          </p:cNvPr>
          <p:cNvSpPr/>
          <p:nvPr/>
        </p:nvSpPr>
        <p:spPr>
          <a:xfrm>
            <a:off x="7189203" y="6095912"/>
            <a:ext cx="1689347" cy="71558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Clique para gravar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A7353C51-7AF3-43E7-AB1E-1561B9A684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6973" y="4333082"/>
            <a:ext cx="2479451" cy="1924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Seta: para a Esquerda 17">
            <a:extLst>
              <a:ext uri="{FF2B5EF4-FFF2-40B4-BE49-F238E27FC236}">
                <a16:creationId xmlns:a16="http://schemas.microsoft.com/office/drawing/2014/main" id="{99FBC850-B6AA-4D52-89C2-C7154B5FD03F}"/>
              </a:ext>
            </a:extLst>
          </p:cNvPr>
          <p:cNvSpPr/>
          <p:nvPr/>
        </p:nvSpPr>
        <p:spPr>
          <a:xfrm>
            <a:off x="4854670" y="5660202"/>
            <a:ext cx="1803615" cy="75321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Clique para gravar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DAAAEFD-542D-4A64-B2C2-D1D503E57D37}"/>
              </a:ext>
            </a:extLst>
          </p:cNvPr>
          <p:cNvSpPr txBox="1"/>
          <p:nvPr/>
        </p:nvSpPr>
        <p:spPr>
          <a:xfrm>
            <a:off x="393001" y="3505976"/>
            <a:ext cx="37539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dirty="0"/>
              <a:t>Quando tratar-se de um documento disponível em meio eletrônico sem paginação tradicional, registrar o dado em </a:t>
            </a:r>
            <a:r>
              <a:rPr lang="pt-BR" sz="2200" b="1" dirty="0"/>
              <a:t>Identificador de localização eletrônica </a:t>
            </a:r>
            <a:r>
              <a:rPr lang="pt-BR" sz="2200" dirty="0"/>
              <a:t>(</a:t>
            </a:r>
            <a:r>
              <a:rPr lang="pt-BR" sz="2200" dirty="0" err="1"/>
              <a:t>elocation</a:t>
            </a:r>
            <a:r>
              <a:rPr lang="pt-BR" sz="2200" dirty="0"/>
              <a:t>), acompanhado da letra e. </a:t>
            </a:r>
          </a:p>
          <a:p>
            <a:pPr algn="just"/>
            <a:r>
              <a:rPr lang="pt-BR" sz="2200" dirty="0"/>
              <a:t>Exemplo: </a:t>
            </a:r>
            <a:r>
              <a:rPr lang="pt-BR" sz="2200" b="1" dirty="0"/>
              <a:t>e:</a:t>
            </a:r>
            <a:r>
              <a:rPr lang="pt-BR" sz="2200" dirty="0"/>
              <a:t> e20160071</a:t>
            </a:r>
          </a:p>
        </p:txBody>
      </p:sp>
    </p:spTree>
    <p:extLst>
      <p:ext uri="{BB962C8B-B14F-4D97-AF65-F5344CB8AC3E}">
        <p14:creationId xmlns:p14="http://schemas.microsoft.com/office/powerpoint/2010/main" val="263710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2" grpId="0" animBg="1"/>
      <p:bldP spid="18" grpId="0" animBg="1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411605-5C52-4B75-85D5-D5D4357C8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314325"/>
            <a:ext cx="8067368" cy="1153096"/>
          </a:xfrm>
        </p:spPr>
        <p:txBody>
          <a:bodyPr>
            <a:normAutofit fontScale="90000"/>
          </a:bodyPr>
          <a:lstStyle/>
          <a:p>
            <a:r>
              <a:rPr lang="pt-BR" sz="3600" dirty="0"/>
              <a:t>Aba Metadados campo Informações complementares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63DD60-5172-4CC2-B4C4-D0F0CFA34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61CDA6E-4FB3-4F22-BC9D-96DB37E01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4525581"/>
            <a:ext cx="2810500" cy="1414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BC2EF2CF-8177-4201-B17C-4B0B98FF5DC9}"/>
              </a:ext>
            </a:extLst>
          </p:cNvPr>
          <p:cNvSpPr/>
          <p:nvPr/>
        </p:nvSpPr>
        <p:spPr>
          <a:xfrm>
            <a:off x="5093110" y="2603574"/>
            <a:ext cx="3736258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A41B1793-EABD-4DB2-AF90-DF7FD1EDFA00}"/>
              </a:ext>
            </a:extLst>
          </p:cNvPr>
          <p:cNvSpPr/>
          <p:nvPr/>
        </p:nvSpPr>
        <p:spPr>
          <a:xfrm>
            <a:off x="4572000" y="1574800"/>
            <a:ext cx="4330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dirty="0"/>
              <a:t>. 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2457D2E-DF3E-4152-8038-3B3AFDF2D3E8}"/>
              </a:ext>
            </a:extLst>
          </p:cNvPr>
          <p:cNvSpPr txBox="1"/>
          <p:nvPr/>
        </p:nvSpPr>
        <p:spPr>
          <a:xfrm>
            <a:off x="4501842" y="2143174"/>
            <a:ext cx="45401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Sempre que o texto tiver outros detalhes físicos, incluir neste campo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8FF75E0C-AE1E-4623-8535-9C8876A384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8835" y="1819222"/>
            <a:ext cx="2726398" cy="4243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9F93AEC5-D498-4783-939B-786EA756F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842" y="3172028"/>
            <a:ext cx="4246220" cy="765350"/>
          </a:xfrm>
          <a:prstGeom prst="rect">
            <a:avLst/>
          </a:prstGeom>
        </p:spPr>
      </p:pic>
      <p:sp>
        <p:nvSpPr>
          <p:cNvPr id="13" name="Seta: para a Direita 12">
            <a:extLst>
              <a:ext uri="{FF2B5EF4-FFF2-40B4-BE49-F238E27FC236}">
                <a16:creationId xmlns:a16="http://schemas.microsoft.com/office/drawing/2014/main" id="{DDD8CAEC-72C0-4123-9BE5-9D4C82968B3C}"/>
              </a:ext>
            </a:extLst>
          </p:cNvPr>
          <p:cNvSpPr/>
          <p:nvPr/>
        </p:nvSpPr>
        <p:spPr>
          <a:xfrm>
            <a:off x="3028950" y="3172028"/>
            <a:ext cx="1302729" cy="93749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</a:rPr>
              <a:t>Informação descritiva</a:t>
            </a:r>
          </a:p>
        </p:txBody>
      </p:sp>
      <p:sp>
        <p:nvSpPr>
          <p:cNvPr id="14" name="Seta: para a Direita 13">
            <a:extLst>
              <a:ext uri="{FF2B5EF4-FFF2-40B4-BE49-F238E27FC236}">
                <a16:creationId xmlns:a16="http://schemas.microsoft.com/office/drawing/2014/main" id="{FCAE24FB-076A-463E-9FDF-51B2FB6BED1D}"/>
              </a:ext>
            </a:extLst>
          </p:cNvPr>
          <p:cNvSpPr/>
          <p:nvPr/>
        </p:nvSpPr>
        <p:spPr>
          <a:xfrm>
            <a:off x="3139888" y="2143174"/>
            <a:ext cx="1227076" cy="70490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3737759-E6A3-4D71-9486-1C3B6106CA16}"/>
              </a:ext>
            </a:extLst>
          </p:cNvPr>
          <p:cNvSpPr txBox="1"/>
          <p:nvPr/>
        </p:nvSpPr>
        <p:spPr>
          <a:xfrm>
            <a:off x="6738257" y="4571344"/>
            <a:ext cx="20098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Revisar campo “Idioma do texto” e “DOI”</a:t>
            </a:r>
          </a:p>
        </p:txBody>
      </p:sp>
    </p:spTree>
    <p:extLst>
      <p:ext uri="{BB962C8B-B14F-4D97-AF65-F5344CB8AC3E}">
        <p14:creationId xmlns:p14="http://schemas.microsoft.com/office/powerpoint/2010/main" val="147287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1513" y="1853294"/>
            <a:ext cx="7858125" cy="1588345"/>
          </a:xfrm>
        </p:spPr>
        <p:txBody>
          <a:bodyPr>
            <a:normAutofit fontScale="90000"/>
          </a:bodyPr>
          <a:lstStyle/>
          <a:p>
            <a:r>
              <a:rPr lang="pt-BR" sz="3600" b="1" dirty="0"/>
              <a:t>Revisão e indexação de registros LILACS-Express e Marcação de registros para bases BVS (catalogação cooperativa)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5953665" y="5638725"/>
            <a:ext cx="3094697" cy="1038934"/>
          </a:xfrm>
        </p:spPr>
        <p:txBody>
          <a:bodyPr/>
          <a:lstStyle/>
          <a:p>
            <a:endParaRPr lang="en-US" sz="1600" b="1" dirty="0"/>
          </a:p>
          <a:p>
            <a:endParaRPr lang="en-US" sz="1600" b="1" dirty="0"/>
          </a:p>
          <a:p>
            <a:r>
              <a:rPr lang="en-US" sz="1600" b="1" dirty="0"/>
              <a:t>Lais Ap. Silva</a:t>
            </a:r>
          </a:p>
          <a:p>
            <a:r>
              <a:rPr lang="en-US" sz="1600" b="1" dirty="0"/>
              <a:t>Sueli Mitiko Yano Suga</a:t>
            </a:r>
          </a:p>
          <a:p>
            <a:r>
              <a:rPr lang="en-US" sz="1600" b="1" dirty="0"/>
              <a:t>Fontes de informação referenciais</a:t>
            </a:r>
          </a:p>
          <a:p>
            <a:endParaRPr lang="en-US" sz="1600" b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3435716" y="6369882"/>
            <a:ext cx="2013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São Paulo, 13 junho 2018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E3AAB79C-3E5F-40E8-A1BC-2474C0DDCD2C}"/>
              </a:ext>
            </a:extLst>
          </p:cNvPr>
          <p:cNvSpPr/>
          <p:nvPr/>
        </p:nvSpPr>
        <p:spPr>
          <a:xfrm>
            <a:off x="0" y="6092884"/>
            <a:ext cx="37946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/>
              <a:t>Promoção: BVS- Economia da Saúde (ECOS)</a:t>
            </a:r>
          </a:p>
          <a:p>
            <a:r>
              <a:rPr lang="pt-BR" sz="1600" dirty="0"/>
              <a:t>BIREME/OPAS/OMS  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C73C248-A559-4221-B9AF-B8D266E73845}"/>
              </a:ext>
            </a:extLst>
          </p:cNvPr>
          <p:cNvSpPr txBox="1"/>
          <p:nvPr/>
        </p:nvSpPr>
        <p:spPr>
          <a:xfrm>
            <a:off x="1764362" y="1396339"/>
            <a:ext cx="6073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JUNHO na Rede Brasileira de Informação em Ciências da Saúde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BB4BF9D5-19C7-478F-B857-1838AD838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9755" y="3602528"/>
            <a:ext cx="280987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441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4141"/>
          </a:xfrm>
        </p:spPr>
        <p:txBody>
          <a:bodyPr>
            <a:normAutofit fontScale="90000"/>
          </a:bodyPr>
          <a:lstStyle/>
          <a:p>
            <a:r>
              <a:rPr lang="pt-BR" sz="3600" dirty="0"/>
              <a:t>Aba metadados Campo “Dados de conteúdo”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20</a:t>
            </a:fld>
            <a:endParaRPr lang="en-US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B220B95-D97B-4A64-A788-C5281E53F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89" y="1619637"/>
            <a:ext cx="2888723" cy="949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0068D23-F7DF-410F-AE1C-6C20677E1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05" y="4126976"/>
            <a:ext cx="1981518" cy="1805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A60B823-EC6D-4A21-9DDE-3034ECE02250}"/>
              </a:ext>
            </a:extLst>
          </p:cNvPr>
          <p:cNvSpPr txBox="1"/>
          <p:nvPr/>
        </p:nvSpPr>
        <p:spPr>
          <a:xfrm>
            <a:off x="562021" y="1058779"/>
            <a:ext cx="34029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200" dirty="0"/>
              <a:t>Na área dados de conteúdo: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7E4E721-B040-478E-98A6-BB5B82661D7F}"/>
              </a:ext>
            </a:extLst>
          </p:cNvPr>
          <p:cNvSpPr/>
          <p:nvPr/>
        </p:nvSpPr>
        <p:spPr>
          <a:xfrm>
            <a:off x="3650312" y="1593316"/>
            <a:ext cx="5217249" cy="225385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200" dirty="0">
                <a:solidFill>
                  <a:schemeClr val="tx1"/>
                </a:solidFill>
              </a:rPr>
              <a:t>Registro de “</a:t>
            </a:r>
            <a:r>
              <a:rPr lang="pt-BR" sz="2200" b="1" dirty="0">
                <a:solidFill>
                  <a:schemeClr val="tx1"/>
                </a:solidFill>
              </a:rPr>
              <a:t>Ensaio clínico” </a:t>
            </a:r>
            <a:r>
              <a:rPr lang="pt-BR" sz="2200" dirty="0">
                <a:solidFill>
                  <a:schemeClr val="tx1"/>
                </a:solidFill>
              </a:rPr>
              <a:t>refere-se ao número que provê evidências de que a pesquisa realizada tem confiabilidade. Sempre que o tipo de publicação for ensaio clinico verificar no documento se consta </a:t>
            </a:r>
            <a:r>
              <a:rPr lang="pt-BR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número</a:t>
            </a:r>
            <a:r>
              <a:rPr lang="pt-BR" sz="2200" dirty="0">
                <a:solidFill>
                  <a:schemeClr val="tx1"/>
                </a:solidFill>
              </a:rPr>
              <a:t> de onde o documento foi registrado. </a:t>
            </a:r>
          </a:p>
        </p:txBody>
      </p:sp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id="{225008D9-B617-4898-B282-F6F9D89C87C6}"/>
              </a:ext>
            </a:extLst>
          </p:cNvPr>
          <p:cNvSpPr/>
          <p:nvPr/>
        </p:nvSpPr>
        <p:spPr>
          <a:xfrm>
            <a:off x="2924475" y="2121897"/>
            <a:ext cx="789272" cy="53280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BB395803-ECA4-45D2-951E-AE4D90E63F39}"/>
              </a:ext>
            </a:extLst>
          </p:cNvPr>
          <p:cNvSpPr/>
          <p:nvPr/>
        </p:nvSpPr>
        <p:spPr>
          <a:xfrm>
            <a:off x="2886377" y="4319920"/>
            <a:ext cx="5866340" cy="165339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200" dirty="0">
                <a:solidFill>
                  <a:schemeClr val="tx1"/>
                </a:solidFill>
              </a:rPr>
              <a:t>São termos extraídos do texto pelo próprio autor que complementam o resumo e auxiliam o usuário na recuperação da informação. </a:t>
            </a:r>
          </a:p>
          <a:p>
            <a:r>
              <a:rPr lang="pt-BR" sz="2200" b="1" dirty="0">
                <a:solidFill>
                  <a:srgbClr val="FF0000"/>
                </a:solidFill>
              </a:rPr>
              <a:t>Alerta:  </a:t>
            </a:r>
            <a:r>
              <a:rPr lang="pt-BR" sz="2200" dirty="0">
                <a:solidFill>
                  <a:schemeClr val="tx1"/>
                </a:solidFill>
              </a:rPr>
              <a:t>Verificar se todas as palavras chaves em todos os idiomas que constam no documento foram registradas.  </a:t>
            </a:r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id="{B7862F60-D589-49A5-B36E-2B84C4BFB998}"/>
              </a:ext>
            </a:extLst>
          </p:cNvPr>
          <p:cNvSpPr/>
          <p:nvPr/>
        </p:nvSpPr>
        <p:spPr>
          <a:xfrm>
            <a:off x="2202167" y="4473468"/>
            <a:ext cx="582328" cy="60639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743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A088CF-3B25-4408-9C0D-D7921CD81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727" y="274638"/>
            <a:ext cx="8004047" cy="695544"/>
          </a:xfrm>
        </p:spPr>
        <p:txBody>
          <a:bodyPr>
            <a:normAutofit/>
          </a:bodyPr>
          <a:lstStyle/>
          <a:p>
            <a:r>
              <a:rPr lang="pt-BR" sz="3200" dirty="0"/>
              <a:t>Aba metadados - Resumo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131A6B-77A3-4364-8DAD-E11DEA947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21</a:t>
            </a:fld>
            <a:endParaRPr lang="en-US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04B02A4-217A-4534-808F-58745F6D9940}"/>
              </a:ext>
            </a:extLst>
          </p:cNvPr>
          <p:cNvSpPr txBox="1"/>
          <p:nvPr/>
        </p:nvSpPr>
        <p:spPr>
          <a:xfrm>
            <a:off x="409575" y="857250"/>
            <a:ext cx="83629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Resumo: deve estar descrito de acordo com o documento em todos os idiomas presente no texto.</a:t>
            </a:r>
          </a:p>
          <a:p>
            <a:r>
              <a:rPr lang="pt-BR" sz="2200" b="1" dirty="0">
                <a:solidFill>
                  <a:srgbClr val="FF0000"/>
                </a:solidFill>
              </a:rPr>
              <a:t>Atenção: </a:t>
            </a:r>
            <a:r>
              <a:rPr lang="pt-BR" sz="2200" dirty="0"/>
              <a:t>Aplicar sempre que possível o </a:t>
            </a:r>
            <a:r>
              <a:rPr lang="pt-BR" sz="2200" b="1" dirty="0"/>
              <a:t>resumo estruturado </a:t>
            </a:r>
            <a:r>
              <a:rPr lang="pt-BR" sz="2200" dirty="0"/>
              <a:t>incluindo áreas em caixa alta seguido de dois pontos. Visualização no </a:t>
            </a:r>
            <a:r>
              <a:rPr lang="pt-BR" sz="2200" dirty="0" err="1"/>
              <a:t>iAHx</a:t>
            </a:r>
            <a:r>
              <a:rPr lang="pt-BR" sz="2200" dirty="0"/>
              <a:t>:</a:t>
            </a:r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F27A2AE8-7983-42F5-90EB-4611A784C0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2727" y="2314016"/>
            <a:ext cx="8137397" cy="3992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61379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4500" y="329223"/>
            <a:ext cx="8229600" cy="627709"/>
          </a:xfrm>
        </p:spPr>
        <p:txBody>
          <a:bodyPr>
            <a:noAutofit/>
          </a:bodyPr>
          <a:lstStyle/>
          <a:p>
            <a:r>
              <a:rPr lang="pt-BR" sz="3200" dirty="0"/>
              <a:t>Aba indexação - Descritores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22</a:t>
            </a:fld>
            <a:endParaRPr lang="en-US" dirty="0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BE926F06-7AD6-475E-B96C-D094EA40E7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699" y="2346090"/>
            <a:ext cx="4399863" cy="3603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F1EEADE9-3A85-4A94-B11C-DC31CDE2CF8D}"/>
              </a:ext>
            </a:extLst>
          </p:cNvPr>
          <p:cNvSpPr txBox="1"/>
          <p:nvPr/>
        </p:nvSpPr>
        <p:spPr>
          <a:xfrm>
            <a:off x="4781663" y="4169699"/>
            <a:ext cx="37936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Para definir se um descritor é primário ou secundário clique na caixa de seleção.</a:t>
            </a:r>
          </a:p>
        </p:txBody>
      </p:sp>
      <p:sp>
        <p:nvSpPr>
          <p:cNvPr id="3" name="Seta: para a Esquerda 2">
            <a:extLst>
              <a:ext uri="{FF2B5EF4-FFF2-40B4-BE49-F238E27FC236}">
                <a16:creationId xmlns:a16="http://schemas.microsoft.com/office/drawing/2014/main" id="{0AB9AF55-6E32-4C8F-BCF8-E41E3F67EE8C}"/>
              </a:ext>
            </a:extLst>
          </p:cNvPr>
          <p:cNvSpPr/>
          <p:nvPr/>
        </p:nvSpPr>
        <p:spPr>
          <a:xfrm>
            <a:off x="3759201" y="4226125"/>
            <a:ext cx="800099" cy="49757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eta: para Cima 9">
            <a:extLst>
              <a:ext uri="{FF2B5EF4-FFF2-40B4-BE49-F238E27FC236}">
                <a16:creationId xmlns:a16="http://schemas.microsoft.com/office/drawing/2014/main" id="{FD67E11F-6E35-4919-A14E-D0AE63FB71FE}"/>
              </a:ext>
            </a:extLst>
          </p:cNvPr>
          <p:cNvSpPr/>
          <p:nvPr/>
        </p:nvSpPr>
        <p:spPr>
          <a:xfrm rot="16200000">
            <a:off x="1345547" y="5521105"/>
            <a:ext cx="406400" cy="50547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B079088-133E-4BFF-98E2-53F1C71DE10C}"/>
              </a:ext>
            </a:extLst>
          </p:cNvPr>
          <p:cNvSpPr txBox="1"/>
          <p:nvPr/>
        </p:nvSpPr>
        <p:spPr>
          <a:xfrm>
            <a:off x="1723107" y="5537585"/>
            <a:ext cx="7305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Para </a:t>
            </a:r>
            <a:r>
              <a:rPr lang="en-US" sz="2200" dirty="0" err="1"/>
              <a:t>inserir</a:t>
            </a:r>
            <a:r>
              <a:rPr lang="en-US" sz="2200" dirty="0"/>
              <a:t> </a:t>
            </a:r>
            <a:r>
              <a:rPr lang="en-US" sz="2200" dirty="0" err="1"/>
              <a:t>novos</a:t>
            </a:r>
            <a:r>
              <a:rPr lang="en-US" sz="2200" dirty="0"/>
              <a:t> </a:t>
            </a:r>
            <a:r>
              <a:rPr lang="en-US" sz="2200" dirty="0" err="1"/>
              <a:t>descritores</a:t>
            </a:r>
            <a:r>
              <a:rPr lang="en-US" sz="2200" dirty="0"/>
              <a:t>, </a:t>
            </a:r>
            <a:r>
              <a:rPr lang="en-US" sz="2200" dirty="0" err="1"/>
              <a:t>clicar</a:t>
            </a:r>
            <a:r>
              <a:rPr lang="en-US" sz="2200" dirty="0"/>
              <a:t> </a:t>
            </a:r>
            <a:r>
              <a:rPr lang="en-US" sz="2200" dirty="0" err="1"/>
              <a:t>em</a:t>
            </a:r>
            <a:r>
              <a:rPr lang="en-US" sz="2200" dirty="0"/>
              <a:t> “</a:t>
            </a:r>
            <a:r>
              <a:rPr lang="en-US" sz="2200" dirty="0" err="1"/>
              <a:t>Adicionar</a:t>
            </a:r>
            <a:r>
              <a:rPr lang="en-US" sz="2200" dirty="0"/>
              <a:t> descriptor”</a:t>
            </a:r>
            <a:endParaRPr lang="pt-BR" sz="2200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EB43496C-ED4A-4F10-AC93-0BF3CB22EC08}"/>
              </a:ext>
            </a:extLst>
          </p:cNvPr>
          <p:cNvSpPr txBox="1"/>
          <p:nvPr/>
        </p:nvSpPr>
        <p:spPr>
          <a:xfrm>
            <a:off x="342321" y="956932"/>
            <a:ext cx="86100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Incluir tantos descritores quantos necessários respeitando o limite de 6 descritores primários e 20 secundários. Um mesmo qualificador pode ser utilizado até 3 vezes com diferentes descritores sendo um deles com descritor primário e os outros dois com descritores secundários.</a:t>
            </a:r>
          </a:p>
        </p:txBody>
      </p:sp>
    </p:spTree>
    <p:extLst>
      <p:ext uri="{BB962C8B-B14F-4D97-AF65-F5344CB8AC3E}">
        <p14:creationId xmlns:p14="http://schemas.microsoft.com/office/powerpoint/2010/main" val="132018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4500" y="329223"/>
            <a:ext cx="8229600" cy="726389"/>
          </a:xfrm>
        </p:spPr>
        <p:txBody>
          <a:bodyPr>
            <a:noAutofit/>
          </a:bodyPr>
          <a:lstStyle/>
          <a:p>
            <a:r>
              <a:rPr lang="pt-BR" sz="3200" dirty="0"/>
              <a:t>Aba indexação- Descritores (2)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23</a:t>
            </a:fld>
            <a:endParaRPr lang="en-US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47E6E98A-B6CD-4932-B1D6-8A127762B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99" y="995377"/>
            <a:ext cx="3438071" cy="3591214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6F6B534-57F2-4C0C-A7AB-782E53DA4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709" y="2656114"/>
            <a:ext cx="4295541" cy="3551633"/>
          </a:xfrm>
          <a:prstGeom prst="rect">
            <a:avLst/>
          </a:prstGeom>
        </p:spPr>
      </p:pic>
      <p:sp>
        <p:nvSpPr>
          <p:cNvPr id="3" name="Seta: para a Esquerda 2">
            <a:extLst>
              <a:ext uri="{FF2B5EF4-FFF2-40B4-BE49-F238E27FC236}">
                <a16:creationId xmlns:a16="http://schemas.microsoft.com/office/drawing/2014/main" id="{0AB9AF55-6E32-4C8F-BCF8-E41E3F67EE8C}"/>
              </a:ext>
            </a:extLst>
          </p:cNvPr>
          <p:cNvSpPr/>
          <p:nvPr/>
        </p:nvSpPr>
        <p:spPr>
          <a:xfrm>
            <a:off x="2381213" y="1520697"/>
            <a:ext cx="800099" cy="49757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eta: para Cima 9">
            <a:extLst>
              <a:ext uri="{FF2B5EF4-FFF2-40B4-BE49-F238E27FC236}">
                <a16:creationId xmlns:a16="http://schemas.microsoft.com/office/drawing/2014/main" id="{FD67E11F-6E35-4919-A14E-D0AE63FB71FE}"/>
              </a:ext>
            </a:extLst>
          </p:cNvPr>
          <p:cNvSpPr/>
          <p:nvPr/>
        </p:nvSpPr>
        <p:spPr>
          <a:xfrm rot="5400000">
            <a:off x="6349999" y="3789866"/>
            <a:ext cx="406400" cy="50547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Seta: para Cima 13">
            <a:extLst>
              <a:ext uri="{FF2B5EF4-FFF2-40B4-BE49-F238E27FC236}">
                <a16:creationId xmlns:a16="http://schemas.microsoft.com/office/drawing/2014/main" id="{BF8DF463-D9C9-4A1B-8F79-89F5198507C7}"/>
              </a:ext>
            </a:extLst>
          </p:cNvPr>
          <p:cNvSpPr/>
          <p:nvPr/>
        </p:nvSpPr>
        <p:spPr>
          <a:xfrm rot="5400000">
            <a:off x="6514468" y="5607091"/>
            <a:ext cx="406400" cy="50547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1EEADE9-3A85-4A94-B11C-DC31CDE2CF8D}"/>
              </a:ext>
            </a:extLst>
          </p:cNvPr>
          <p:cNvSpPr txBox="1"/>
          <p:nvPr/>
        </p:nvSpPr>
        <p:spPr>
          <a:xfrm>
            <a:off x="3412562" y="1415378"/>
            <a:ext cx="42098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Para identificar o descritor a ser utilizado inicie a digitação do termo.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B079088-133E-4BFF-98E2-53F1C71DE10C}"/>
              </a:ext>
            </a:extLst>
          </p:cNvPr>
          <p:cNvSpPr txBox="1"/>
          <p:nvPr/>
        </p:nvSpPr>
        <p:spPr>
          <a:xfrm>
            <a:off x="1133929" y="4946160"/>
            <a:ext cx="451575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/>
              <a:t>Para incluir o descritor clicar no botão “Selecionar”. Se for adotar algum qualificador , clicar no botão azul com a sigla desse qualificador.</a:t>
            </a:r>
          </a:p>
          <a:p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312498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0975" y="228600"/>
            <a:ext cx="8610600" cy="929744"/>
          </a:xfrm>
        </p:spPr>
        <p:txBody>
          <a:bodyPr>
            <a:noAutofit/>
          </a:bodyPr>
          <a:lstStyle/>
          <a:p>
            <a:r>
              <a:rPr lang="pt-BR" sz="3200" dirty="0"/>
              <a:t>Aba indexação – Campos adicionais de indexação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24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98" y="1158344"/>
            <a:ext cx="8420346" cy="168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6" y="3570571"/>
            <a:ext cx="8334104" cy="1328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D65CB332-B272-4044-AB42-66455DA35684}"/>
              </a:ext>
            </a:extLst>
          </p:cNvPr>
          <p:cNvSpPr/>
          <p:nvPr/>
        </p:nvSpPr>
        <p:spPr>
          <a:xfrm>
            <a:off x="457200" y="2751184"/>
            <a:ext cx="8451615" cy="7780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solidFill>
                  <a:schemeClr val="tx1"/>
                </a:solidFill>
              </a:rPr>
              <a:t>Se necessário incluir mais de um, manter clicado a tecla </a:t>
            </a:r>
            <a:r>
              <a:rPr lang="pt-BR" sz="2000" dirty="0" err="1">
                <a:solidFill>
                  <a:schemeClr val="tx1"/>
                </a:solidFill>
              </a:rPr>
              <a:t>CTrl</a:t>
            </a:r>
            <a:r>
              <a:rPr lang="pt-BR" sz="2000" dirty="0">
                <a:solidFill>
                  <a:schemeClr val="tx1"/>
                </a:solidFill>
              </a:rPr>
              <a:t>. Se no documento o tipo de publicação não puder ser identificado, deixar em branco.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54335F6-4D88-426F-B4DF-E65081E2A800}"/>
              </a:ext>
            </a:extLst>
          </p:cNvPr>
          <p:cNvSpPr/>
          <p:nvPr/>
        </p:nvSpPr>
        <p:spPr>
          <a:xfrm>
            <a:off x="428462" y="4644394"/>
            <a:ext cx="8454239" cy="79944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000" dirty="0">
              <a:solidFill>
                <a:schemeClr val="tx1"/>
              </a:solidFill>
            </a:endParaRPr>
          </a:p>
          <a:p>
            <a:r>
              <a:rPr lang="pt-BR" sz="2000" dirty="0">
                <a:solidFill>
                  <a:schemeClr val="tx1"/>
                </a:solidFill>
              </a:rPr>
              <a:t>Checar se todos descritores </a:t>
            </a:r>
            <a:r>
              <a:rPr lang="pt-BR" sz="2000" dirty="0" err="1">
                <a:solidFill>
                  <a:schemeClr val="tx1"/>
                </a:solidFill>
              </a:rPr>
              <a:t>pré</a:t>
            </a:r>
            <a:r>
              <a:rPr lang="pt-BR" sz="2000" dirty="0">
                <a:solidFill>
                  <a:schemeClr val="tx1"/>
                </a:solidFill>
              </a:rPr>
              <a:t>-codificados foram selecionados. Buscar no documento pela descrição do sujeito da pesquisa (gênero, idade, animais, </a:t>
            </a:r>
            <a:r>
              <a:rPr lang="pt-BR" sz="2000" dirty="0" err="1">
                <a:solidFill>
                  <a:schemeClr val="tx1"/>
                </a:solidFill>
              </a:rPr>
              <a:t>etc</a:t>
            </a:r>
            <a:r>
              <a:rPr lang="pt-BR" sz="2000" dirty="0">
                <a:solidFill>
                  <a:schemeClr val="tx1"/>
                </a:solidFill>
              </a:rPr>
              <a:t>).</a:t>
            </a:r>
            <a:endParaRPr lang="pt-BR" sz="1400" dirty="0">
              <a:solidFill>
                <a:schemeClr val="tx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C4DE5F4-B32A-41D6-A48C-E4B02C5EF624}"/>
              </a:ext>
            </a:extLst>
          </p:cNvPr>
          <p:cNvSpPr txBox="1"/>
          <p:nvPr/>
        </p:nvSpPr>
        <p:spPr>
          <a:xfrm>
            <a:off x="266454" y="5563345"/>
            <a:ext cx="87520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dirty="0"/>
              <a:t>Sobre aplicação das regras de indexação, acessar: </a:t>
            </a:r>
            <a:r>
              <a:rPr lang="pt-BR" sz="1500" u="sng" dirty="0">
                <a:hlinkClick r:id="rId4"/>
              </a:rPr>
              <a:t>&lt;http://lilacs.bvsalud.org/blog/2017/03/28/capacitacion-en-indizacion-de-documentos-segun-metodologia-lilacs/</a:t>
            </a:r>
            <a:r>
              <a:rPr lang="pt-BR" sz="1500" u="sng" dirty="0"/>
              <a:t>&gt;</a:t>
            </a:r>
            <a:r>
              <a:rPr lang="pt-BR" sz="1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879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AF0811-76E1-47D1-87E5-938A7950D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274638"/>
            <a:ext cx="8542564" cy="595303"/>
          </a:xfrm>
        </p:spPr>
        <p:txBody>
          <a:bodyPr>
            <a:normAutofit fontScale="90000"/>
          </a:bodyPr>
          <a:lstStyle/>
          <a:p>
            <a:r>
              <a:rPr lang="pt-BR" sz="3600" dirty="0"/>
              <a:t>Aba indexação - Campos adicionais de indexação</a:t>
            </a:r>
            <a:endParaRPr lang="pt-BR" sz="3600" b="1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9861333-5944-4789-A69E-543E41CBB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E4C723F-B598-41C0-B815-0B9FFAF4A027}"/>
              </a:ext>
            </a:extLst>
          </p:cNvPr>
          <p:cNvSpPr/>
          <p:nvPr/>
        </p:nvSpPr>
        <p:spPr>
          <a:xfrm>
            <a:off x="4398745" y="1118614"/>
            <a:ext cx="4353369" cy="6882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Será preenchido quando for identificado aspectos históricos e epidemiológicos no documento</a:t>
            </a:r>
          </a:p>
        </p:txBody>
      </p:sp>
      <p:sp>
        <p:nvSpPr>
          <p:cNvPr id="7" name="Seta: para a Direita 6">
            <a:extLst>
              <a:ext uri="{FF2B5EF4-FFF2-40B4-BE49-F238E27FC236}">
                <a16:creationId xmlns:a16="http://schemas.microsoft.com/office/drawing/2014/main" id="{69E1A31B-D5F4-4CCF-8A34-566F0B3B0DBC}"/>
              </a:ext>
            </a:extLst>
          </p:cNvPr>
          <p:cNvSpPr/>
          <p:nvPr/>
        </p:nvSpPr>
        <p:spPr>
          <a:xfrm rot="10800000">
            <a:off x="3350119" y="1199626"/>
            <a:ext cx="693019" cy="394635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D2997C9B-B970-42EB-A4D3-4F87D0F81C8E}"/>
              </a:ext>
            </a:extLst>
          </p:cNvPr>
          <p:cNvSpPr/>
          <p:nvPr/>
        </p:nvSpPr>
        <p:spPr>
          <a:xfrm>
            <a:off x="4369867" y="2032899"/>
            <a:ext cx="4533776" cy="10917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Será preenchido com o nome da pessoa que representa por si mesma o conteúdo do documento, em geral ocorre em documentos históricos, biográficos ou obituários</a:t>
            </a:r>
            <a:r>
              <a:rPr lang="pt-BR" sz="1600" dirty="0">
                <a:solidFill>
                  <a:schemeClr val="tx1"/>
                </a:solidFill>
              </a:rPr>
              <a:t>. </a:t>
            </a:r>
            <a:endParaRPr lang="pt-BR" sz="1600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2479593A-DFC6-4428-83BD-51963333A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9825" y="3502414"/>
            <a:ext cx="2466975" cy="2428875"/>
          </a:xfrm>
          <a:prstGeom prst="rect">
            <a:avLst/>
          </a:prstGeom>
        </p:spPr>
      </p:pic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id="{B449CBEA-A84C-4216-8778-5B03A4C89841}"/>
              </a:ext>
            </a:extLst>
          </p:cNvPr>
          <p:cNvSpPr/>
          <p:nvPr/>
        </p:nvSpPr>
        <p:spPr>
          <a:xfrm rot="10800000">
            <a:off x="3350119" y="2336964"/>
            <a:ext cx="693019" cy="394637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77EF254-FDC1-45B4-9C12-5C5B82170B1D}"/>
              </a:ext>
            </a:extLst>
          </p:cNvPr>
          <p:cNvSpPr/>
          <p:nvPr/>
        </p:nvSpPr>
        <p:spPr>
          <a:xfrm>
            <a:off x="4845907" y="4117876"/>
            <a:ext cx="1729522" cy="63526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Exemplo preenchido</a:t>
            </a:r>
          </a:p>
        </p:txBody>
      </p:sp>
      <p:sp>
        <p:nvSpPr>
          <p:cNvPr id="14" name="Seta: para a Direita 13">
            <a:extLst>
              <a:ext uri="{FF2B5EF4-FFF2-40B4-BE49-F238E27FC236}">
                <a16:creationId xmlns:a16="http://schemas.microsoft.com/office/drawing/2014/main" id="{A07C0D99-EFB8-4E81-B264-0CA257EB4676}"/>
              </a:ext>
            </a:extLst>
          </p:cNvPr>
          <p:cNvSpPr/>
          <p:nvPr/>
        </p:nvSpPr>
        <p:spPr>
          <a:xfrm>
            <a:off x="5394074" y="4716851"/>
            <a:ext cx="742126" cy="413886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" name="Espaço Reservado para Conteúdo 16">
            <a:extLst>
              <a:ext uri="{FF2B5EF4-FFF2-40B4-BE49-F238E27FC236}">
                <a16:creationId xmlns:a16="http://schemas.microsoft.com/office/drawing/2014/main" id="{F0C78104-EB0E-403B-9615-30A5ED4ADE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1546" y="900040"/>
            <a:ext cx="2502623" cy="3076969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1DB11C23-389C-4E00-9F02-E42F37CF9D2B}"/>
              </a:ext>
            </a:extLst>
          </p:cNvPr>
          <p:cNvSpPr/>
          <p:nvPr/>
        </p:nvSpPr>
        <p:spPr>
          <a:xfrm>
            <a:off x="1010991" y="4306694"/>
            <a:ext cx="3581910" cy="10917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chemeClr val="tx1"/>
                </a:solidFill>
              </a:rPr>
              <a:t>Incluir cidades, regiões ou áreas geográficas sempre que pertinente ao documento e não seja possível indexar utilizando o </a:t>
            </a:r>
            <a:r>
              <a:rPr lang="pt-BR" dirty="0" err="1">
                <a:solidFill>
                  <a:schemeClr val="tx1"/>
                </a:solidFill>
              </a:rPr>
              <a:t>DeCS</a:t>
            </a:r>
            <a:r>
              <a:rPr lang="pt-BR" sz="1600" dirty="0">
                <a:solidFill>
                  <a:schemeClr val="tx1"/>
                </a:solidFill>
              </a:rPr>
              <a:t>. </a:t>
            </a:r>
            <a:endParaRPr lang="pt-BR" sz="1600" dirty="0"/>
          </a:p>
        </p:txBody>
      </p:sp>
      <p:sp>
        <p:nvSpPr>
          <p:cNvPr id="16" name="Seta: para a Direita 15">
            <a:extLst>
              <a:ext uri="{FF2B5EF4-FFF2-40B4-BE49-F238E27FC236}">
                <a16:creationId xmlns:a16="http://schemas.microsoft.com/office/drawing/2014/main" id="{EAF96C0A-0A77-41D3-B29A-26E2FF6DC27A}"/>
              </a:ext>
            </a:extLst>
          </p:cNvPr>
          <p:cNvSpPr/>
          <p:nvPr/>
        </p:nvSpPr>
        <p:spPr>
          <a:xfrm rot="16200000">
            <a:off x="1825134" y="3629266"/>
            <a:ext cx="693019" cy="394637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0361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62819F-664C-4E93-A83F-969D18072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1707"/>
          </a:xfrm>
        </p:spPr>
        <p:txBody>
          <a:bodyPr>
            <a:normAutofit fontScale="90000"/>
          </a:bodyPr>
          <a:lstStyle/>
          <a:p>
            <a:r>
              <a:rPr lang="pt-BR" sz="3600" dirty="0"/>
              <a:t>Aba indexação- Campos adicionais de indexação</a:t>
            </a:r>
            <a:endParaRPr lang="pt-BR" sz="3600" b="1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48308D9-321C-4FFC-BF3B-20178A3DB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26</a:t>
            </a:fld>
            <a:endParaRPr lang="en-US" dirty="0"/>
          </a:p>
        </p:txBody>
      </p:sp>
      <p:pic>
        <p:nvPicPr>
          <p:cNvPr id="1026" name="Picture 2" descr="https://lh3.googleusercontent.com/iddj3gaUEij6K9HOEua5QnN4dYc5eHIoqPeL2RytesVio4sYs-p2e_peiv68Y5Rmlpv-Sxc1rPEn6heqmlTJatK04z7TvSUEEcqZul67LJJ3j1lckgFyoXFAcECX_uh4GI7BYK7X5ZpRQs7c9w">
            <a:extLst>
              <a:ext uri="{FF2B5EF4-FFF2-40B4-BE49-F238E27FC236}">
                <a16:creationId xmlns:a16="http://schemas.microsoft.com/office/drawing/2014/main" id="{CCD1DFBD-4A03-4B6C-8A0D-69E24EA827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67" y="2231242"/>
            <a:ext cx="8800437" cy="170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8175640E-D321-4B87-8A27-AF184B59DF7A}"/>
              </a:ext>
            </a:extLst>
          </p:cNvPr>
          <p:cNvSpPr/>
          <p:nvPr/>
        </p:nvSpPr>
        <p:spPr>
          <a:xfrm>
            <a:off x="553453" y="1196256"/>
            <a:ext cx="8229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dirty="0"/>
              <a:t>Em “Instituição como tema” preencher quando uma determinada instituição for o assunto principal do documento, incluir o nome completo nesse campo. </a:t>
            </a:r>
          </a:p>
        </p:txBody>
      </p:sp>
      <p:pic>
        <p:nvPicPr>
          <p:cNvPr id="1028" name="Picture 4" descr="https://lh3.googleusercontent.com/d2AQ1x-0pQzTibYp-We2cGceO6s4EqSCfky0ssuNcBjTNBqyLgaedOgRpZ-MYuUNM2j0ajReUBkfp6lWC2kzY6HSZRXti6soJeslp4-WH-ox7yhfxk8O33-xXZ1hpj68uLMOQFVTzBBxP_hQIw">
            <a:extLst>
              <a:ext uri="{FF2B5EF4-FFF2-40B4-BE49-F238E27FC236}">
                <a16:creationId xmlns:a16="http://schemas.microsoft.com/office/drawing/2014/main" id="{CAAA4E3C-6778-47B7-8D23-E498EC183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29" y="4969823"/>
            <a:ext cx="8774360" cy="102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58950145-B10E-4717-B135-774748B38E6A}"/>
              </a:ext>
            </a:extLst>
          </p:cNvPr>
          <p:cNvSpPr/>
          <p:nvPr/>
        </p:nvSpPr>
        <p:spPr>
          <a:xfrm>
            <a:off x="590029" y="3861827"/>
            <a:ext cx="78782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dirty="0"/>
              <a:t>Em “Número total de referências” para finalizar o preenchimento da aba “indexação” adicionar o número total de referências citadas no trabalho</a:t>
            </a:r>
          </a:p>
        </p:txBody>
      </p:sp>
    </p:spTree>
    <p:extLst>
      <p:ext uri="{BB962C8B-B14F-4D97-AF65-F5344CB8AC3E}">
        <p14:creationId xmlns:p14="http://schemas.microsoft.com/office/powerpoint/2010/main" val="3372121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38B4F8-DBF6-4C28-AE80-14DA4AFC3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5663"/>
          </a:xfrm>
        </p:spPr>
        <p:txBody>
          <a:bodyPr>
            <a:normAutofit/>
          </a:bodyPr>
          <a:lstStyle/>
          <a:p>
            <a:r>
              <a:rPr lang="pt-BR" sz="3200" dirty="0"/>
              <a:t>Inserir URL para texto completo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2524CB9-B6F4-4AAB-8842-4FBAA3E3A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27</a:t>
            </a:fld>
            <a:endParaRPr lang="en-US" dirty="0"/>
          </a:p>
        </p:txBody>
      </p:sp>
      <p:pic>
        <p:nvPicPr>
          <p:cNvPr id="8" name="Espaço Reservado para Conteúdo 7">
            <a:extLst>
              <a:ext uri="{FF2B5EF4-FFF2-40B4-BE49-F238E27FC236}">
                <a16:creationId xmlns:a16="http://schemas.microsoft.com/office/drawing/2014/main" id="{22D1A7E8-C8EB-47A0-9711-ADF90294C1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71350" y="874830"/>
            <a:ext cx="2250136" cy="5745496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DA4752A6-7C10-48F5-A123-A343E1D42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73" y="2615047"/>
            <a:ext cx="4645820" cy="1352422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9B1DDF4-FA18-49B6-8F15-7B1569DA2FD3}"/>
              </a:ext>
            </a:extLst>
          </p:cNvPr>
          <p:cNvSpPr txBox="1"/>
          <p:nvPr/>
        </p:nvSpPr>
        <p:spPr>
          <a:xfrm>
            <a:off x="390525" y="1352550"/>
            <a:ext cx="55816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Sempre copiar e colar o link para evitar erros. Caso o documento esteja disponível em mais de um idioma,  clicar em “</a:t>
            </a:r>
            <a:r>
              <a:rPr lang="pt-BR" sz="2000" dirty="0" err="1"/>
              <a:t>Add</a:t>
            </a:r>
            <a:r>
              <a:rPr lang="pt-BR" sz="2000" dirty="0"/>
              <a:t> Endereço eletrônico” para poder incluir outro link e selecionar outro idioma.</a:t>
            </a:r>
          </a:p>
        </p:txBody>
      </p:sp>
      <p:pic>
        <p:nvPicPr>
          <p:cNvPr id="13" name="Gráfico 12" descr="Aviso">
            <a:extLst>
              <a:ext uri="{FF2B5EF4-FFF2-40B4-BE49-F238E27FC236}">
                <a16:creationId xmlns:a16="http://schemas.microsoft.com/office/drawing/2014/main" id="{DFC013B0-C0D7-4065-940B-AFBF643CD1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95476" y="3967469"/>
            <a:ext cx="914400" cy="914400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3C169094-AC92-4795-B606-B5BEB2078D99}"/>
              </a:ext>
            </a:extLst>
          </p:cNvPr>
          <p:cNvSpPr txBox="1"/>
          <p:nvPr/>
        </p:nvSpPr>
        <p:spPr>
          <a:xfrm>
            <a:off x="412786" y="4023360"/>
            <a:ext cx="58356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FF0000"/>
                </a:solidFill>
              </a:rPr>
              <a:t>Atenção: </a:t>
            </a:r>
            <a:r>
              <a:rPr lang="pt-BR" sz="2000" dirty="0"/>
              <a:t>Não incluir o Link da revista no todo.</a:t>
            </a:r>
          </a:p>
          <a:p>
            <a:r>
              <a:rPr lang="pt-BR" sz="2000" dirty="0"/>
              <a:t>Para cada artigo sua URL para o texto completo.</a:t>
            </a:r>
          </a:p>
          <a:p>
            <a:r>
              <a:rPr lang="pt-BR" sz="2000" dirty="0"/>
              <a:t>Sempre testar se URL está funcionando e se corresponde ao documento descrito.</a:t>
            </a:r>
          </a:p>
          <a:p>
            <a:r>
              <a:rPr lang="pt-BR" sz="2000" dirty="0"/>
              <a:t>Caso o artigo não esteja em acesso aberto o registro não poderá ser submetido ou salvo no FI-Admin. </a:t>
            </a:r>
          </a:p>
          <a:p>
            <a:r>
              <a:rPr lang="pt-BR" sz="2000" b="1" dirty="0"/>
              <a:t>Solicitamos informar editor com cópia para a LILACS.</a:t>
            </a:r>
          </a:p>
          <a:p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4767307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62819F-664C-4E93-A83F-969D18072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3212"/>
            <a:ext cx="8229600" cy="761707"/>
          </a:xfrm>
        </p:spPr>
        <p:txBody>
          <a:bodyPr>
            <a:normAutofit/>
          </a:bodyPr>
          <a:lstStyle/>
          <a:p>
            <a:r>
              <a:rPr lang="pt-BR" sz="3600" b="1" dirty="0"/>
              <a:t>Aba Biblioteca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48308D9-321C-4FFC-BF3B-20178A3DB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28</a:t>
            </a:fld>
            <a:endParaRPr lang="en-US" dirty="0"/>
          </a:p>
        </p:txBody>
      </p:sp>
      <p:pic>
        <p:nvPicPr>
          <p:cNvPr id="10" name="Espaço Reservado para Conteúdo 9">
            <a:extLst>
              <a:ext uri="{FF2B5EF4-FFF2-40B4-BE49-F238E27FC236}">
                <a16:creationId xmlns:a16="http://schemas.microsoft.com/office/drawing/2014/main" id="{7D43A944-AB18-4DE2-9C58-5637AC742A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19200"/>
            <a:ext cx="3594963" cy="4551422"/>
          </a:xfr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E7B665F8-034E-4A78-972F-59A00C46F519}"/>
              </a:ext>
            </a:extLst>
          </p:cNvPr>
          <p:cNvSpPr/>
          <p:nvPr/>
        </p:nvSpPr>
        <p:spPr>
          <a:xfrm>
            <a:off x="4052163" y="1285246"/>
            <a:ext cx="487276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/>
              <a:t>Localização do documento, incluir dados do acervo físico da sua biblioteca. </a:t>
            </a:r>
            <a:endParaRPr lang="pt-BR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/>
              <a:t>Quando aplicável, incluir </a:t>
            </a:r>
            <a:r>
              <a:rPr lang="pt-BR" sz="2000" b="1" dirty="0"/>
              <a:t>bases de dados </a:t>
            </a:r>
            <a:r>
              <a:rPr lang="pt-BR" sz="2000" dirty="0"/>
              <a:t>locais nas quais o registro deve ser incluído. Exemplo:</a:t>
            </a:r>
          </a:p>
          <a:p>
            <a:r>
              <a:rPr lang="pt-BR" sz="2000" dirty="0"/>
              <a:t>	MAIS MÉDICOS</a:t>
            </a:r>
          </a:p>
          <a:p>
            <a:r>
              <a:rPr lang="pt-BR" sz="2000" dirty="0"/>
              <a:t>	Acervo-XLS</a:t>
            </a:r>
          </a:p>
          <a:p>
            <a:r>
              <a:rPr lang="pt-BR" sz="2000" dirty="0"/>
              <a:t>	</a:t>
            </a:r>
            <a:r>
              <a:rPr lang="pt-BR" sz="2000" dirty="0" err="1"/>
              <a:t>Prod</a:t>
            </a:r>
            <a:r>
              <a:rPr lang="pt-BR" sz="2000" dirty="0"/>
              <a:t>-XLS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/>
              <a:t>Incluir </a:t>
            </a:r>
            <a:r>
              <a:rPr lang="pt-BR" sz="2000" b="1" dirty="0"/>
              <a:t>descritores locais </a:t>
            </a:r>
            <a:r>
              <a:rPr lang="pt-BR" sz="2000" dirty="0"/>
              <a:t>se a rede para a qual contribui utiliza outro glossário ou vocabulário controlado adicionalmente ao </a:t>
            </a:r>
            <a:r>
              <a:rPr lang="pt-BR" sz="2000" dirty="0" err="1"/>
              <a:t>DeCS</a:t>
            </a:r>
            <a:r>
              <a:rPr lang="pt-BR" sz="2000" dirty="0"/>
              <a:t>. Exemplo:</a:t>
            </a:r>
          </a:p>
          <a:p>
            <a:r>
              <a:rPr lang="pt-BR" sz="2000" dirty="0"/>
              <a:t>	Tesauro MS</a:t>
            </a:r>
          </a:p>
          <a:p>
            <a:r>
              <a:rPr lang="pt-BR" sz="2000" dirty="0"/>
              <a:t>	Taxonomia do SUS</a:t>
            </a:r>
          </a:p>
          <a:p>
            <a:r>
              <a:rPr lang="pt-BR" sz="2000" dirty="0"/>
              <a:t>	Terminologia em Psicologia</a:t>
            </a:r>
          </a:p>
        </p:txBody>
      </p:sp>
    </p:spTree>
    <p:extLst>
      <p:ext uri="{BB962C8B-B14F-4D97-AF65-F5344CB8AC3E}">
        <p14:creationId xmlns:p14="http://schemas.microsoft.com/office/powerpoint/2010/main" val="8352787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62819F-664C-4E93-A83F-969D18072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752475"/>
          </a:xfrm>
        </p:spPr>
        <p:txBody>
          <a:bodyPr>
            <a:normAutofit/>
          </a:bodyPr>
          <a:lstStyle/>
          <a:p>
            <a:r>
              <a:rPr lang="pt-BR" sz="3200" dirty="0"/>
              <a:t>Aba Evento/Projeto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48308D9-321C-4FFC-BF3B-20178A3DB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29</a:t>
            </a:fld>
            <a:endParaRPr lang="en-US" dirty="0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AE7C0A6-44A1-4F17-9B30-3B90CEF596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216" y="1276350"/>
            <a:ext cx="2566267" cy="452596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3587658C-4B0E-426B-99B9-0A6B379DBDD4}"/>
              </a:ext>
            </a:extLst>
          </p:cNvPr>
          <p:cNvSpPr txBox="1"/>
          <p:nvPr/>
        </p:nvSpPr>
        <p:spPr>
          <a:xfrm>
            <a:off x="3686175" y="1581151"/>
            <a:ext cx="45720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Revisar dados de evento e projeto e preencher caso se aplique ao documento descrito. Ao finalizar toda a revisão da descrição e realizar a indexação, clicar no botão "Publicar".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36846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41112" cy="1264230"/>
          </a:xfrm>
        </p:spPr>
        <p:txBody>
          <a:bodyPr>
            <a:noAutofit/>
          </a:bodyPr>
          <a:lstStyle/>
          <a:p>
            <a:r>
              <a:rPr lang="pt-BR" sz="3200" dirty="0"/>
              <a:t>Informação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D1D41904-1B96-460F-A782-8CB3590309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816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E7B281-352D-4B0D-AA32-D25153A08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FIM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E1A66687-2C03-4F2A-A04D-1A702ED3F6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9906" y="1541463"/>
            <a:ext cx="3985170" cy="3409950"/>
          </a:xfrm>
          <a:prstGeom prst="rect">
            <a:avLst/>
          </a:prstGeom>
        </p:spPr>
      </p:pic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AABAEFE-091C-46C4-8545-33E0149FE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30</a:t>
            </a:fld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F096BB3-0494-4F80-818F-C8B5217065BC}"/>
              </a:ext>
            </a:extLst>
          </p:cNvPr>
          <p:cNvSpPr txBox="1"/>
          <p:nvPr/>
        </p:nvSpPr>
        <p:spPr>
          <a:xfrm>
            <a:off x="2215606" y="5433497"/>
            <a:ext cx="3480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Caso tenham duvidas escreva para:</a:t>
            </a:r>
          </a:p>
          <a:p>
            <a:pPr algn="ctr"/>
            <a:r>
              <a:rPr lang="pt-BR" dirty="0"/>
              <a:t>lilacs@bireme.org</a:t>
            </a:r>
          </a:p>
        </p:txBody>
      </p:sp>
    </p:spTree>
    <p:extLst>
      <p:ext uri="{BB962C8B-B14F-4D97-AF65-F5344CB8AC3E}">
        <p14:creationId xmlns:p14="http://schemas.microsoft.com/office/powerpoint/2010/main" val="40905563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62819F-664C-4E93-A83F-969D18072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552451"/>
          </a:xfrm>
        </p:spPr>
        <p:txBody>
          <a:bodyPr>
            <a:normAutofit fontScale="90000"/>
          </a:bodyPr>
          <a:lstStyle/>
          <a:p>
            <a:r>
              <a:rPr lang="pt-BR" sz="3600" dirty="0"/>
              <a:t>Links – para apresentações virtuais e manuais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48308D9-321C-4FFC-BF3B-20178A3DB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31</a:t>
            </a:fld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587658C-4B0E-426B-99B9-0A6B379DBDD4}"/>
              </a:ext>
            </a:extLst>
          </p:cNvPr>
          <p:cNvSpPr txBox="1"/>
          <p:nvPr/>
        </p:nvSpPr>
        <p:spPr>
          <a:xfrm>
            <a:off x="314324" y="1057276"/>
            <a:ext cx="83724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hlinkClick r:id="rId2"/>
              </a:rPr>
              <a:t>Manual de Descrição Bibliográfica</a:t>
            </a:r>
            <a:endParaRPr lang="pt-BR" dirty="0"/>
          </a:p>
          <a:p>
            <a:endParaRPr lang="pt-BR" b="1" dirty="0"/>
          </a:p>
          <a:p>
            <a:r>
              <a:rPr lang="pt-BR" dirty="0">
                <a:hlinkClick r:id="rId3"/>
              </a:rPr>
              <a:t>Manual de Indexação de Documentos</a:t>
            </a:r>
            <a:endParaRPr lang="pt-BR" b="1" dirty="0"/>
          </a:p>
          <a:p>
            <a:endParaRPr lang="pt-BR" dirty="0"/>
          </a:p>
          <a:p>
            <a:r>
              <a:rPr lang="pt-BR" dirty="0"/>
              <a:t>Segue pagina com informações das apresentações </a:t>
            </a:r>
            <a:r>
              <a:rPr lang="pt-BR" b="1" dirty="0"/>
              <a:t>de </a:t>
            </a:r>
            <a:r>
              <a:rPr lang="pt-BR" b="1" dirty="0" err="1"/>
              <a:t>Capacitacion</a:t>
            </a:r>
            <a:r>
              <a:rPr lang="pt-BR" b="1" dirty="0"/>
              <a:t> em </a:t>
            </a:r>
            <a:r>
              <a:rPr lang="pt-BR" b="1" dirty="0" err="1"/>
              <a:t>indizacion</a:t>
            </a:r>
            <a:r>
              <a:rPr lang="pt-BR" b="1" dirty="0"/>
              <a:t> de documentos </a:t>
            </a:r>
            <a:r>
              <a:rPr lang="pt-BR" b="1" dirty="0" err="1"/>
              <a:t>segun</a:t>
            </a:r>
            <a:r>
              <a:rPr lang="pt-BR" b="1" dirty="0"/>
              <a:t> metodologia </a:t>
            </a:r>
            <a:r>
              <a:rPr lang="pt-BR" b="1" dirty="0" err="1"/>
              <a:t>lilacs</a:t>
            </a:r>
            <a:r>
              <a:rPr lang="pt-BR" b="1" dirty="0"/>
              <a:t>:</a:t>
            </a:r>
            <a:r>
              <a:rPr lang="pt-BR" dirty="0"/>
              <a:t> em 2017</a:t>
            </a:r>
          </a:p>
          <a:p>
            <a:r>
              <a:rPr lang="pt-BR" u="sng" dirty="0">
                <a:hlinkClick r:id="rId4"/>
              </a:rPr>
              <a:t>http://lilacs.bvsalud.org/blog/2017/03/28/capacitacion-en-indizacion-de-documentos-segun-metodologia-lilacs/</a:t>
            </a:r>
            <a:endParaRPr lang="pt-BR" u="sng" dirty="0"/>
          </a:p>
          <a:p>
            <a:endParaRPr lang="pt-BR" u="sng" dirty="0"/>
          </a:p>
          <a:p>
            <a:r>
              <a:rPr lang="pt-BR" dirty="0"/>
              <a:t>Pagina com informações das apresentações </a:t>
            </a:r>
            <a:r>
              <a:rPr lang="pt-BR" b="1" dirty="0"/>
              <a:t>de </a:t>
            </a:r>
            <a:r>
              <a:rPr lang="pt-BR" b="1" dirty="0" err="1"/>
              <a:t>de</a:t>
            </a:r>
            <a:r>
              <a:rPr lang="pt-BR" b="1" dirty="0"/>
              <a:t> </a:t>
            </a:r>
            <a:r>
              <a:rPr lang="pt-BR" b="1" dirty="0" err="1"/>
              <a:t>Capacitacion</a:t>
            </a:r>
            <a:r>
              <a:rPr lang="pt-BR" b="1" dirty="0"/>
              <a:t> em </a:t>
            </a:r>
            <a:r>
              <a:rPr lang="pt-BR" b="1" dirty="0" err="1"/>
              <a:t>indizacion</a:t>
            </a:r>
            <a:r>
              <a:rPr lang="pt-BR" b="1" dirty="0"/>
              <a:t> de documentos </a:t>
            </a:r>
            <a:r>
              <a:rPr lang="pt-BR" b="1" dirty="0" err="1"/>
              <a:t>segun</a:t>
            </a:r>
            <a:r>
              <a:rPr lang="pt-BR" b="1" dirty="0"/>
              <a:t> metodologia </a:t>
            </a:r>
            <a:r>
              <a:rPr lang="pt-BR" b="1" dirty="0" err="1"/>
              <a:t>lilacs</a:t>
            </a:r>
            <a:r>
              <a:rPr lang="pt-BR" b="1" dirty="0"/>
              <a:t>. </a:t>
            </a:r>
            <a:r>
              <a:rPr lang="pt-BR" dirty="0"/>
              <a:t>em 2018.</a:t>
            </a:r>
          </a:p>
          <a:p>
            <a:r>
              <a:rPr lang="pt-BR" u="sng" dirty="0">
                <a:hlinkClick r:id="rId5"/>
              </a:rPr>
              <a:t>http://lilacs.bvsalud.org/es/2018/05/11/capacitacion-en-indizacion-de-documentos-segun-metodologia-lilacs-2018/</a:t>
            </a:r>
            <a:endParaRPr lang="pt-BR" u="sng" dirty="0"/>
          </a:p>
          <a:p>
            <a:endParaRPr lang="pt-BR" u="sng" dirty="0"/>
          </a:p>
          <a:p>
            <a:r>
              <a:rPr lang="pt-BR" b="1" dirty="0"/>
              <a:t>Recomendação sobre Acesso Aberto e Conteúdo Online na LILACS </a:t>
            </a:r>
          </a:p>
          <a:p>
            <a:r>
              <a:rPr lang="pt-BR" b="1" dirty="0">
                <a:hlinkClick r:id="rId6"/>
              </a:rPr>
              <a:t>http://metodologia.lilacs.bvsalud.org/php/level.php?lang=pt&amp;component=74&amp;item=65</a:t>
            </a:r>
            <a:endParaRPr lang="pt-BR" b="1" dirty="0"/>
          </a:p>
          <a:p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75903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441BAC-8EA8-4870-B82D-37D49ADD1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0" y="471488"/>
            <a:ext cx="8146473" cy="885825"/>
          </a:xfrm>
        </p:spPr>
        <p:txBody>
          <a:bodyPr>
            <a:noAutofit/>
          </a:bodyPr>
          <a:lstStyle/>
          <a:p>
            <a:r>
              <a:rPr lang="pt-BR" sz="3200" dirty="0"/>
              <a:t>Uso do FI-Admin para Registros Bibliográficos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3D353B0-29F2-451F-9C94-F4174E85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65E7DAB-3D3D-4F97-AAE8-DDFC5763C762}"/>
              </a:ext>
            </a:extLst>
          </p:cNvPr>
          <p:cNvSpPr/>
          <p:nvPr/>
        </p:nvSpPr>
        <p:spPr>
          <a:xfrm>
            <a:off x="406400" y="1471611"/>
            <a:ext cx="8611754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sz="2400" b="1" dirty="0"/>
              <a:t>Centros Cooperantes</a:t>
            </a:r>
            <a:r>
              <a:rPr lang="pt-BR" sz="2400" dirty="0"/>
              <a:t>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/>
              <a:t>Criação de novos registros de revistas não LILACS-Express, e outros tipos de documentos (teses, monográficos e não convencionais)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/>
              <a:t>Revisão e complementação dos registros LILACS-Express enviados pelos editores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/>
              <a:t>Reutilização de registro em mais de uma base de dados (catalogação cooperativa)</a:t>
            </a:r>
          </a:p>
          <a:p>
            <a:pPr>
              <a:spcAft>
                <a:spcPts val="600"/>
              </a:spcAft>
            </a:pPr>
            <a:r>
              <a:rPr lang="pt-BR" sz="2400" b="1" dirty="0"/>
              <a:t>Editores de periódicos</a:t>
            </a:r>
            <a:r>
              <a:rPr lang="pt-BR" sz="2400" dirty="0"/>
              <a:t>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/>
              <a:t>Inclusão de  novos registros LILACS-Express</a:t>
            </a:r>
          </a:p>
        </p:txBody>
      </p:sp>
    </p:spTree>
    <p:extLst>
      <p:ext uri="{BB962C8B-B14F-4D97-AF65-F5344CB8AC3E}">
        <p14:creationId xmlns:p14="http://schemas.microsoft.com/office/powerpoint/2010/main" val="3787380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441BAC-8EA8-4870-B82D-37D49ADD1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419100"/>
            <a:ext cx="7000875" cy="819150"/>
          </a:xfrm>
        </p:spPr>
        <p:txBody>
          <a:bodyPr>
            <a:noAutofit/>
          </a:bodyPr>
          <a:lstStyle/>
          <a:p>
            <a:r>
              <a:rPr lang="pt-BR" sz="3200" dirty="0"/>
              <a:t>Como funciona o FI-Admin?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3D353B0-29F2-451F-9C94-F4174E85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65E7DAB-3D3D-4F97-AAE8-DDFC5763C762}"/>
              </a:ext>
            </a:extLst>
          </p:cNvPr>
          <p:cNvSpPr/>
          <p:nvPr/>
        </p:nvSpPr>
        <p:spPr>
          <a:xfrm>
            <a:off x="249382" y="1417637"/>
            <a:ext cx="85898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B5360E8-9CB1-4A72-BF75-A778C8AAB7EC}"/>
              </a:ext>
            </a:extLst>
          </p:cNvPr>
          <p:cNvSpPr/>
          <p:nvPr/>
        </p:nvSpPr>
        <p:spPr>
          <a:xfrm>
            <a:off x="857250" y="1770479"/>
            <a:ext cx="74866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Adota a Metodologia LILACS para a descrição e indexação de documentos, além da carga dos textos completos em formato PDF em servidor da BIREME/OPAS/OMS.</a:t>
            </a:r>
          </a:p>
          <a:p>
            <a:endParaRPr lang="pt-BR" sz="2400" dirty="0"/>
          </a:p>
          <a:p>
            <a:r>
              <a:rPr lang="pt-BR" sz="2400" dirty="0"/>
              <a:t>O FI-Admin, adota as terminologias: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/>
              <a:t>Fonte</a:t>
            </a:r>
            <a:r>
              <a:rPr lang="pt-BR" sz="2400" dirty="0"/>
              <a:t> para identificar os fascículos.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b="1" dirty="0"/>
              <a:t>Analíticas</a:t>
            </a:r>
            <a:r>
              <a:rPr lang="pt-BR" sz="2400" dirty="0"/>
              <a:t> para identificar os artigos do fascículo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17896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5E2EDE-BA33-4DFB-9E29-7690CE431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Perfis de uso do sistema</a:t>
            </a:r>
            <a:endParaRPr lang="x-none" dirty="0"/>
          </a:p>
        </p:txBody>
      </p:sp>
      <p:pic>
        <p:nvPicPr>
          <p:cNvPr id="5" name="Espaço Reservado para Conteúdo 4" descr="Motocicleta">
            <a:extLst>
              <a:ext uri="{FF2B5EF4-FFF2-40B4-BE49-F238E27FC236}">
                <a16:creationId xmlns:a16="http://schemas.microsoft.com/office/drawing/2014/main" id="{A72251CF-04AD-44B3-8DE2-3CE4AEF21F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2949" y="1182984"/>
            <a:ext cx="1206794" cy="1206794"/>
          </a:xfrm>
        </p:spPr>
      </p:pic>
      <p:pic>
        <p:nvPicPr>
          <p:cNvPr id="7" name="Gráfico 6" descr="Carro">
            <a:extLst>
              <a:ext uri="{FF2B5EF4-FFF2-40B4-BE49-F238E27FC236}">
                <a16:creationId xmlns:a16="http://schemas.microsoft.com/office/drawing/2014/main" id="{EFD4F078-3F48-4BC8-8283-6FA6DF5EA0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82385" y="1266327"/>
            <a:ext cx="1274762" cy="1274762"/>
          </a:xfrm>
          <a:prstGeom prst="rect">
            <a:avLst/>
          </a:prstGeom>
        </p:spPr>
      </p:pic>
      <p:pic>
        <p:nvPicPr>
          <p:cNvPr id="9" name="Gráfico 8" descr="Caminhão">
            <a:extLst>
              <a:ext uri="{FF2B5EF4-FFF2-40B4-BE49-F238E27FC236}">
                <a16:creationId xmlns:a16="http://schemas.microsoft.com/office/drawing/2014/main" id="{A4B62404-4AF0-43BF-8232-7946277FCE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01809" y="1322720"/>
            <a:ext cx="1161976" cy="1161976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E39353C9-11C5-4EF4-8015-127E9C02A6AA}"/>
              </a:ext>
            </a:extLst>
          </p:cNvPr>
          <p:cNvSpPr txBox="1"/>
          <p:nvPr/>
        </p:nvSpPr>
        <p:spPr>
          <a:xfrm>
            <a:off x="308788" y="2389778"/>
            <a:ext cx="300369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Editor LILACS-Express</a:t>
            </a:r>
          </a:p>
          <a:p>
            <a:r>
              <a:rPr lang="pt-BR" dirty="0"/>
              <a:t>Editores de periódico que realiza pré-catalogação com inclusão de dados de acesso ao texto completo.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Não acessam aba de Indexação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Não editam registros publicados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Não acessam outros registros bibliográficos geridos no FI-Admin</a:t>
            </a:r>
            <a:endParaRPr lang="x-none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44211D68-B141-4258-87D8-67DD271C5318}"/>
              </a:ext>
            </a:extLst>
          </p:cNvPr>
          <p:cNvSpPr txBox="1"/>
          <p:nvPr/>
        </p:nvSpPr>
        <p:spPr>
          <a:xfrm>
            <a:off x="3243189" y="2509143"/>
            <a:ext cx="30036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Documentalista</a:t>
            </a:r>
          </a:p>
          <a:p>
            <a:r>
              <a:rPr lang="pt-BR" dirty="0"/>
              <a:t>Bibliotecários dos CC que criam novos registros bibliográficos e revisam e indexam registros LILACS-Express.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Não editam registros publicados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B0802A1-5049-4E3B-AB96-A95DD6A9FCA5}"/>
              </a:ext>
            </a:extLst>
          </p:cNvPr>
          <p:cNvSpPr txBox="1"/>
          <p:nvPr/>
        </p:nvSpPr>
        <p:spPr>
          <a:xfrm>
            <a:off x="6031005" y="2528278"/>
            <a:ext cx="30036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Editor</a:t>
            </a:r>
          </a:p>
          <a:p>
            <a:r>
              <a:rPr lang="pt-BR" dirty="0"/>
              <a:t>Bibliotecários dos CC que realizam atividades iguais ao documentalista, e também o controle de qualidade de dados e catalogação cooperativa.</a:t>
            </a:r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Editam registros publicados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Acessam todos registros bibliográficos do FI-Admin </a:t>
            </a:r>
          </a:p>
        </p:txBody>
      </p:sp>
    </p:spTree>
    <p:extLst>
      <p:ext uri="{BB962C8B-B14F-4D97-AF65-F5344CB8AC3E}">
        <p14:creationId xmlns:p14="http://schemas.microsoft.com/office/powerpoint/2010/main" val="3430085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1366982" y="526473"/>
            <a:ext cx="63942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Revisão </a:t>
            </a:r>
            <a:r>
              <a:rPr lang="pt-BR" sz="3200" dirty="0"/>
              <a:t>de registros LILACS-Express</a:t>
            </a:r>
          </a:p>
          <a:p>
            <a:pPr algn="ctr"/>
            <a:r>
              <a:rPr lang="pt-BR" sz="32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no FI-Admin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5B4D765-5E1F-44A4-BD62-CB6E8979B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061" y="2143090"/>
            <a:ext cx="2389839" cy="2664183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ECA5DE9D-7669-426C-AC11-EAE0984F8A69}"/>
              </a:ext>
            </a:extLst>
          </p:cNvPr>
          <p:cNvSpPr/>
          <p:nvPr/>
        </p:nvSpPr>
        <p:spPr>
          <a:xfrm>
            <a:off x="3371273" y="1508989"/>
            <a:ext cx="2507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/>
              <a:t> </a:t>
            </a:r>
            <a:r>
              <a:rPr lang="pt-BR" sz="1400" dirty="0"/>
              <a:t>http://fi-admin.bvsalud.org/</a:t>
            </a:r>
          </a:p>
        </p:txBody>
      </p:sp>
    </p:spTree>
    <p:extLst>
      <p:ext uri="{BB962C8B-B14F-4D97-AF65-F5344CB8AC3E}">
        <p14:creationId xmlns:p14="http://schemas.microsoft.com/office/powerpoint/2010/main" val="3689794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0090"/>
          </a:xfrm>
        </p:spPr>
        <p:txBody>
          <a:bodyPr>
            <a:normAutofit fontScale="90000"/>
          </a:bodyPr>
          <a:lstStyle/>
          <a:p>
            <a:r>
              <a:rPr lang="pt-BR" dirty="0"/>
              <a:t>Painel de controle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8</a:t>
            </a:fld>
            <a:endParaRPr lang="en-US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34F5105-6F50-4A9A-AC2E-B2723C8B8E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882764"/>
            <a:ext cx="8858250" cy="5060836"/>
          </a:xfrm>
          <a:prstGeom prst="rect">
            <a:avLst/>
          </a:prstGeom>
        </p:spPr>
      </p:pic>
      <p:sp>
        <p:nvSpPr>
          <p:cNvPr id="5" name="Seta: para a Direita 4">
            <a:extLst>
              <a:ext uri="{FF2B5EF4-FFF2-40B4-BE49-F238E27FC236}">
                <a16:creationId xmlns:a16="http://schemas.microsoft.com/office/drawing/2014/main" id="{36A5984C-D559-4FC5-A22C-4EFFE3A0A7FE}"/>
              </a:ext>
            </a:extLst>
          </p:cNvPr>
          <p:cNvSpPr/>
          <p:nvPr/>
        </p:nvSpPr>
        <p:spPr>
          <a:xfrm>
            <a:off x="4614865" y="4500560"/>
            <a:ext cx="314325" cy="257175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9161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441BAC-8EA8-4870-B82D-37D49ADD1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27" y="378691"/>
            <a:ext cx="7790873" cy="591128"/>
          </a:xfrm>
        </p:spPr>
        <p:txBody>
          <a:bodyPr>
            <a:noAutofit/>
          </a:bodyPr>
          <a:lstStyle/>
          <a:p>
            <a:r>
              <a:rPr lang="pt-BR" sz="3200" dirty="0"/>
              <a:t>Acesso ao sistema e revisão de registro fonte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3D353B0-29F2-451F-9C94-F4174E85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6A9F8-D6BC-9344-8081-B5F0D204CB53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065E7DAB-3D3D-4F97-AAE8-DDFC5763C762}"/>
              </a:ext>
            </a:extLst>
          </p:cNvPr>
          <p:cNvSpPr/>
          <p:nvPr/>
        </p:nvSpPr>
        <p:spPr>
          <a:xfrm>
            <a:off x="249382" y="1417637"/>
            <a:ext cx="85898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1FBC206-07C8-4B1B-8931-F8F5049A7032}"/>
              </a:ext>
            </a:extLst>
          </p:cNvPr>
          <p:cNvSpPr/>
          <p:nvPr/>
        </p:nvSpPr>
        <p:spPr>
          <a:xfrm>
            <a:off x="540327" y="1200727"/>
            <a:ext cx="790170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Na tela inicial, temos:</a:t>
            </a:r>
          </a:p>
          <a:p>
            <a:r>
              <a:rPr lang="pt-BR" b="1" dirty="0"/>
              <a:t>Menu do sistema </a:t>
            </a:r>
            <a:r>
              <a:rPr lang="pt-BR" dirty="0"/>
              <a:t>(barra verde) com opções de acordo com perfil do usuário: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Registros bibliográficos: módulo onde criamos os registros dos artigos dos periódicos.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Idioma selecionado para o sistema (disponível em inglês, português ou espanhol).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Nome do usuário e código da instituição na rede BVS.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       </a:t>
            </a:r>
          </a:p>
          <a:p>
            <a:endParaRPr lang="pt-BR" dirty="0"/>
          </a:p>
          <a:p>
            <a:r>
              <a:rPr lang="pt-BR" dirty="0"/>
              <a:t> 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3795691-2ADE-4F50-8580-C4E2977E9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7" y="3569185"/>
            <a:ext cx="7613583" cy="763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EE53E9C-F281-49E2-8DA5-EE0F1BEA0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67" y="4333027"/>
            <a:ext cx="7613583" cy="139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9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Revisão e index de reg LILACS-Express_20180611</Template>
  <TotalTime>898</TotalTime>
  <Words>1620</Words>
  <Application>Microsoft Office PowerPoint</Application>
  <PresentationFormat>Apresentação na tela (4:3)</PresentationFormat>
  <Paragraphs>198</Paragraphs>
  <Slides>31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4" baseType="lpstr">
      <vt:lpstr>Arial</vt:lpstr>
      <vt:lpstr>Calibri</vt:lpstr>
      <vt:lpstr>Tema do Office</vt:lpstr>
      <vt:lpstr>Apresentação do PowerPoint</vt:lpstr>
      <vt:lpstr>Revisão e indexação de registros LILACS-Express e Marcação de registros para bases BVS (catalogação cooperativa)</vt:lpstr>
      <vt:lpstr>Informação</vt:lpstr>
      <vt:lpstr>Uso do FI-Admin para Registros Bibliográficos</vt:lpstr>
      <vt:lpstr>Como funciona o FI-Admin?</vt:lpstr>
      <vt:lpstr>Perfis de uso do sistema</vt:lpstr>
      <vt:lpstr>Apresentação do PowerPoint</vt:lpstr>
      <vt:lpstr>Painel de controle</vt:lpstr>
      <vt:lpstr>Acesso ao sistema e revisão de registro fonte</vt:lpstr>
      <vt:lpstr>Processo de revisão</vt:lpstr>
      <vt:lpstr>Pesquisar no FI-Admin pelo Título abreviado do periódico</vt:lpstr>
      <vt:lpstr>Caso queira revisar um registro específico pode-se pesquisar pelo número do ID</vt:lpstr>
      <vt:lpstr>Editar registro Fonte (1)</vt:lpstr>
      <vt:lpstr>Editar registro fonte (2)</vt:lpstr>
      <vt:lpstr>Revisar analíticas</vt:lpstr>
      <vt:lpstr>Aba Metadados</vt:lpstr>
      <vt:lpstr>Aba Metadados Autor pessoal e Afiliação</vt:lpstr>
      <vt:lpstr>Aba Metadados  campo “Título”</vt:lpstr>
      <vt:lpstr>Aba Metadados campo Informações complementares</vt:lpstr>
      <vt:lpstr>Aba metadados Campo “Dados de conteúdo”</vt:lpstr>
      <vt:lpstr>Aba metadados - Resumo</vt:lpstr>
      <vt:lpstr>Aba indexação - Descritores</vt:lpstr>
      <vt:lpstr>Aba indexação- Descritores (2)</vt:lpstr>
      <vt:lpstr>Aba indexação – Campos adicionais de indexação</vt:lpstr>
      <vt:lpstr>Aba indexação - Campos adicionais de indexação</vt:lpstr>
      <vt:lpstr>Aba indexação- Campos adicionais de indexação</vt:lpstr>
      <vt:lpstr>Inserir URL para texto completo</vt:lpstr>
      <vt:lpstr>Aba Biblioteca</vt:lpstr>
      <vt:lpstr>Aba Evento/Projeto</vt:lpstr>
      <vt:lpstr>FIM</vt:lpstr>
      <vt:lpstr>Links – para apresentações virtuais e manuais</vt:lpstr>
    </vt:vector>
  </TitlesOfParts>
  <Company>BIREME-OPS-OMS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Silva, Lais Aparecida da (BIR)</dc:creator>
  <cp:lastModifiedBy>Mota, Jefferson da Justa (BIR)</cp:lastModifiedBy>
  <cp:revision>85</cp:revision>
  <dcterms:created xsi:type="dcterms:W3CDTF">2018-06-12T13:19:05Z</dcterms:created>
  <dcterms:modified xsi:type="dcterms:W3CDTF">2023-10-25T11:23:10Z</dcterms:modified>
</cp:coreProperties>
</file>