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8" r:id="rId2"/>
  </p:sldMasterIdLst>
  <p:notesMasterIdLst>
    <p:notesMasterId r:id="rId18"/>
  </p:notesMasterIdLst>
  <p:sldIdLst>
    <p:sldId id="262" r:id="rId3"/>
    <p:sldId id="265" r:id="rId4"/>
    <p:sldId id="271" r:id="rId5"/>
    <p:sldId id="266" r:id="rId6"/>
    <p:sldId id="302" r:id="rId7"/>
    <p:sldId id="310" r:id="rId8"/>
    <p:sldId id="267" r:id="rId9"/>
    <p:sldId id="304" r:id="rId10"/>
    <p:sldId id="306" r:id="rId11"/>
    <p:sldId id="276" r:id="rId12"/>
    <p:sldId id="301" r:id="rId13"/>
    <p:sldId id="263" r:id="rId14"/>
    <p:sldId id="264" r:id="rId15"/>
    <p:sldId id="305" r:id="rId16"/>
    <p:sldId id="303" r:id="rId17"/>
  </p:sldIdLst>
  <p:sldSz cx="9144000" cy="5143500" type="screen16x9"/>
  <p:notesSz cx="18288000" cy="10287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92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imrYyHOQxUlqky8SUk4eotIPqeW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91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8"/>
  </p:normalViewPr>
  <p:slideViewPr>
    <p:cSldViewPr snapToGrid="0">
      <p:cViewPr varScale="1">
        <p:scale>
          <a:sx n="108" d="100"/>
          <a:sy n="108" d="100"/>
        </p:scale>
        <p:origin x="108" y="108"/>
      </p:cViewPr>
      <p:guideLst>
        <p:guide orient="horz" pos="2292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8" Type="http://customschemas.google.com/relationships/presentationmetadata" Target="metadata"/><Relationship Id="rId10" Type="http://schemas.openxmlformats.org/officeDocument/2006/relationships/slide" Target="slides/slide8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7924800" cy="51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0358438" y="0"/>
            <a:ext cx="7924800" cy="51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771063"/>
            <a:ext cx="7924800" cy="51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14d0feb1a0_2_50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g114d0feb1a0_2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197e76904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5" name="Google Shape;405;g1197e769044_0_0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g1197e769044_0_0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6660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14d0feb1a0_2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114d0feb1a0_2_61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g114d0feb1a0_2_61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14d0feb1a0_2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g114d0feb1a0_2_84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g114d0feb1a0_2_84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46593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197e769044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g1197e769044_0_77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64749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Figure traceability (which input datasets were used and giving the data creators credit)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464749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64749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Citations – used when archiving plotted datasets with the DDC.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64749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The data tables can also include links to code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64749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License type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g1197e769044_0_77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27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14d0feb1a0_2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114d0feb1a0_2_102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g114d0feb1a0_2_102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197e769044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g1197e769044_0_77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g1197e769044_0_77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14d0feb1a0_2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g114d0feb1a0_2_115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g114d0feb1a0_2_115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197e769044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g1197e769044_0_77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g1197e769044_0_77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7997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197e769044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g1197e769044_0_77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64749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Figure traceability (which input datasets were used and giving the data creators credit)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464749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64749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Citations – used when archiving plotted datasets with the DDC.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64749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The data tables can also include links to code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64749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License type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g1197e769044_0_77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7380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14d0feb1a0_2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g114d0feb1a0_2_132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g114d0feb1a0_2_132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3385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2:notes"/>
          <p:cNvSpPr txBox="1">
            <a:spLocks noGrp="1"/>
          </p:cNvSpPr>
          <p:nvPr>
            <p:ph type="body" idx="1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2:notes"/>
          <p:cNvSpPr txBox="1">
            <a:spLocks noGrp="1"/>
          </p:cNvSpPr>
          <p:nvPr>
            <p:ph type="sldNum" idx="12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6805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2"/>
          <p:cNvSpPr txBox="1">
            <a:spLocks noGrp="1"/>
          </p:cNvSpPr>
          <p:nvPr>
            <p:ph type="title"/>
          </p:nvPr>
        </p:nvSpPr>
        <p:spPr>
          <a:xfrm>
            <a:off x="5093098" y="973159"/>
            <a:ext cx="2454275" cy="196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75" b="0" i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body" idx="1"/>
          </p:nvPr>
        </p:nvSpPr>
        <p:spPr>
          <a:xfrm>
            <a:off x="508000" y="916643"/>
            <a:ext cx="8128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2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2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2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14d0feb1a0_2_16"/>
          <p:cNvSpPr txBox="1">
            <a:spLocks noGrp="1"/>
          </p:cNvSpPr>
          <p:nvPr>
            <p:ph type="ctrTitle"/>
          </p:nvPr>
        </p:nvSpPr>
        <p:spPr>
          <a:xfrm>
            <a:off x="685800" y="1594485"/>
            <a:ext cx="7772400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g114d0feb1a0_2_16"/>
          <p:cNvSpPr txBox="1">
            <a:spLocks noGrp="1"/>
          </p:cNvSpPr>
          <p:nvPr>
            <p:ph type="subTitle" idx="1"/>
          </p:nvPr>
        </p:nvSpPr>
        <p:spPr>
          <a:xfrm>
            <a:off x="1371600" y="2880360"/>
            <a:ext cx="6400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g114d0feb1a0_2_16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g114d0feb1a0_2_16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g114d0feb1a0_2_16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14d0feb1a0_2_22"/>
          <p:cNvSpPr txBox="1">
            <a:spLocks noGrp="1"/>
          </p:cNvSpPr>
          <p:nvPr>
            <p:ph type="title"/>
          </p:nvPr>
        </p:nvSpPr>
        <p:spPr>
          <a:xfrm>
            <a:off x="5093098" y="973159"/>
            <a:ext cx="2454275" cy="196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75" b="0" i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g114d0feb1a0_2_22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397764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114d0feb1a0_2_22"/>
          <p:cNvSpPr txBox="1">
            <a:spLocks noGrp="1"/>
          </p:cNvSpPr>
          <p:nvPr>
            <p:ph type="body" idx="2"/>
          </p:nvPr>
        </p:nvSpPr>
        <p:spPr>
          <a:xfrm>
            <a:off x="4709160" y="1183005"/>
            <a:ext cx="397764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g114d0feb1a0_2_22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g114d0feb1a0_2_22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g114d0feb1a0_2_22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14d0feb1a0_2_29"/>
          <p:cNvSpPr txBox="1">
            <a:spLocks noGrp="1"/>
          </p:cNvSpPr>
          <p:nvPr>
            <p:ph type="title"/>
          </p:nvPr>
        </p:nvSpPr>
        <p:spPr>
          <a:xfrm>
            <a:off x="5093098" y="973159"/>
            <a:ext cx="2454275" cy="196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75" b="0" i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114d0feb1a0_2_29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g114d0feb1a0_2_29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g114d0feb1a0_2_29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14d0feb1a0_2_34"/>
          <p:cNvSpPr txBox="1">
            <a:spLocks noGrp="1"/>
          </p:cNvSpPr>
          <p:nvPr>
            <p:ph type="title"/>
          </p:nvPr>
        </p:nvSpPr>
        <p:spPr>
          <a:xfrm>
            <a:off x="5093098" y="973159"/>
            <a:ext cx="2454275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114d0feb1a0_2_34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g114d0feb1a0_2_34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g114d0feb1a0_2_34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Picture with Caption">
  <p:cSld name="2_Picture with 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4d0feb1a0_2_39"/>
          <p:cNvSpPr>
            <a:spLocks noGrp="1"/>
          </p:cNvSpPr>
          <p:nvPr>
            <p:ph type="pic" idx="2"/>
          </p:nvPr>
        </p:nvSpPr>
        <p:spPr>
          <a:xfrm>
            <a:off x="-1920" y="0"/>
            <a:ext cx="2433638" cy="276999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g114d0feb1a0_2_39"/>
          <p:cNvSpPr/>
          <p:nvPr/>
        </p:nvSpPr>
        <p:spPr>
          <a:xfrm>
            <a:off x="0" y="0"/>
            <a:ext cx="2433638" cy="5143500"/>
          </a:xfrm>
          <a:custGeom>
            <a:avLst/>
            <a:gdLst/>
            <a:ahLst/>
            <a:cxnLst/>
            <a:rect l="l" t="t" r="r" b="b"/>
            <a:pathLst>
              <a:path w="4867275" h="10287000" extrusionOk="0">
                <a:moveTo>
                  <a:pt x="4867274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4867274" y="0"/>
                </a:lnTo>
                <a:lnTo>
                  <a:pt x="4867274" y="10286999"/>
                </a:lnTo>
                <a:close/>
              </a:path>
            </a:pathLst>
          </a:custGeom>
          <a:solidFill>
            <a:srgbClr val="5391CC">
              <a:alpha val="44705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g114d0feb1a0_2_39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3600" y="94775"/>
            <a:ext cx="3035399" cy="35124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114d0feb1a0_2_39"/>
          <p:cNvSpPr/>
          <p:nvPr/>
        </p:nvSpPr>
        <p:spPr>
          <a:xfrm>
            <a:off x="425284" y="331659"/>
            <a:ext cx="1581150" cy="790575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14d0feb1a0_2_44"/>
          <p:cNvSpPr>
            <a:spLocks noGrp="1"/>
          </p:cNvSpPr>
          <p:nvPr>
            <p:ph type="pic" idx="2"/>
          </p:nvPr>
        </p:nvSpPr>
        <p:spPr>
          <a:xfrm>
            <a:off x="0" y="-4763"/>
            <a:ext cx="9144000" cy="276999"/>
          </a:xfrm>
          <a:prstGeom prst="rect">
            <a:avLst/>
          </a:prstGeom>
          <a:noFill/>
          <a:ln>
            <a:noFill/>
          </a:ln>
        </p:spPr>
      </p:sp>
      <p:pic>
        <p:nvPicPr>
          <p:cNvPr id="113" name="Google Shape;113;g114d0feb1a0_2_44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29400" y="125308"/>
            <a:ext cx="2276888" cy="351292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114d0feb1a0_2_44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g114d0feb1a0_2_44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114d0feb1a0_2_44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5_Title Slide - White+Seal" userDrawn="1">
  <p:cSld name="5_Title Slide - White+Seal">
    <p:bg>
      <p:bgPr>
        <a:solidFill>
          <a:srgbClr val="5492CD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187;p31"/>
          <p:cNvSpPr>
            <a:spLocks noGrp="1"/>
          </p:cNvSpPr>
          <p:nvPr>
            <p:ph type="pic" idx="2"/>
          </p:nvPr>
        </p:nvSpPr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>
              <a:spcBef>
                <a:spcPts val="280"/>
              </a:spcBef>
              <a:spcAft>
                <a:spcPts val="0"/>
              </a:spcAft>
              <a:buClr>
                <a:srgbClr val="007DBA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</a:defRPr>
            </a:lvl1pPr>
            <a:lvl2pPr marR="0" lvl="1" algn="l">
              <a:spcBef>
                <a:spcPts val="280"/>
              </a:spcBef>
              <a:spcAft>
                <a:spcPts val="0"/>
              </a:spcAft>
              <a:buClr>
                <a:srgbClr val="007D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7DBA"/>
                </a:solidFill>
                <a:latin typeface="Arial"/>
                <a:ea typeface="Arial"/>
                <a:cs typeface="Arial"/>
              </a:defRPr>
            </a:lvl2pPr>
            <a:lvl3pPr marR="0" lvl="2" algn="l">
              <a:spcBef>
                <a:spcPts val="280"/>
              </a:spcBef>
              <a:spcAft>
                <a:spcPts val="0"/>
              </a:spcAft>
              <a:buClr>
                <a:srgbClr val="007D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7DBA"/>
                </a:solidFill>
                <a:latin typeface="Arial"/>
                <a:ea typeface="Arial"/>
                <a:cs typeface="Arial"/>
              </a:defRPr>
            </a:lvl3pPr>
            <a:lvl4pPr marR="0" lvl="3" algn="l">
              <a:spcBef>
                <a:spcPts val="280"/>
              </a:spcBef>
              <a:spcAft>
                <a:spcPts val="0"/>
              </a:spcAft>
              <a:buClr>
                <a:srgbClr val="007D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7DBA"/>
                </a:solidFill>
                <a:latin typeface="Arial"/>
                <a:ea typeface="Arial"/>
                <a:cs typeface="Arial"/>
              </a:defRPr>
            </a:lvl4pPr>
            <a:lvl5pPr marR="0" lvl="4" algn="l">
              <a:spcBef>
                <a:spcPts val="280"/>
              </a:spcBef>
              <a:spcAft>
                <a:spcPts val="0"/>
              </a:spcAft>
              <a:buClr>
                <a:srgbClr val="007D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7DBA"/>
                </a:solidFill>
                <a:latin typeface="Arial"/>
                <a:ea typeface="Arial"/>
                <a:cs typeface="Arial"/>
              </a:defRPr>
            </a:lvl5pPr>
            <a:lvl6pPr marR="0" lvl="5" algn="l"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Font typeface="Arial"/>
              <a:buChar char="•"/>
              <a:defRPr sz="11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188;p31"/>
          <p:cNvSpPr>
            <a:spLocks noGrp="1"/>
          </p:cNvSpPr>
          <p:nvPr>
            <p:ph type="ctrTitle"/>
          </p:nvPr>
        </p:nvSpPr>
        <p:spPr bwMode="auto">
          <a:xfrm>
            <a:off x="288702" y="1383672"/>
            <a:ext cx="85482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700"/>
              <a:buFont typeface="Arial"/>
              <a:buNone/>
              <a:defRPr sz="2700" b="1" cap="none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" name="Google Shape;189;p31"/>
          <p:cNvSpPr>
            <a:spLocks noGrp="1"/>
          </p:cNvSpPr>
          <p:nvPr>
            <p:ph type="subTitle" idx="1"/>
          </p:nvPr>
        </p:nvSpPr>
        <p:spPr bwMode="auto">
          <a:xfrm>
            <a:off x="288702" y="2595839"/>
            <a:ext cx="8548200" cy="17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lvl="1" algn="ctr">
              <a:spcBef>
                <a:spcPts val="900"/>
              </a:spcBef>
              <a:spcAft>
                <a:spcPts val="0"/>
              </a:spcAft>
              <a:buSzPts val="1400"/>
              <a:buNone/>
              <a:defRPr>
                <a:solidFill>
                  <a:srgbClr val="929293"/>
                </a:solidFill>
              </a:defRPr>
            </a:lvl2pPr>
            <a:lvl3pPr lvl="2" algn="ctr">
              <a:spcBef>
                <a:spcPts val="900"/>
              </a:spcBef>
              <a:spcAft>
                <a:spcPts val="0"/>
              </a:spcAft>
              <a:buSzPts val="1400"/>
              <a:buNone/>
              <a:defRPr>
                <a:solidFill>
                  <a:srgbClr val="929293"/>
                </a:solidFill>
              </a:defRPr>
            </a:lvl3pPr>
            <a:lvl4pPr lvl="3" algn="ctr">
              <a:spcBef>
                <a:spcPts val="900"/>
              </a:spcBef>
              <a:spcAft>
                <a:spcPts val="0"/>
              </a:spcAft>
              <a:buSzPts val="1400"/>
              <a:buNone/>
              <a:defRPr>
                <a:solidFill>
                  <a:srgbClr val="929293"/>
                </a:solidFill>
              </a:defRPr>
            </a:lvl4pPr>
            <a:lvl5pPr lvl="4" algn="ctr">
              <a:spcBef>
                <a:spcPts val="900"/>
              </a:spcBef>
              <a:spcAft>
                <a:spcPts val="0"/>
              </a:spcAft>
              <a:buSzPts val="1400"/>
              <a:buNone/>
              <a:defRPr>
                <a:solidFill>
                  <a:srgbClr val="929293"/>
                </a:solidFill>
              </a:defRPr>
            </a:lvl5pPr>
            <a:lvl6pPr lvl="5" algn="ctr">
              <a:spcBef>
                <a:spcPts val="900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6pPr>
            <a:lvl7pPr lvl="6" algn="ctr"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7pPr>
            <a:lvl8pPr lvl="7" algn="ctr"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8pPr>
            <a:lvl9pPr lvl="8" algn="ctr">
              <a:spcBef>
                <a:spcPts val="225"/>
              </a:spcBef>
              <a:spcAft>
                <a:spcPts val="0"/>
              </a:spcAft>
              <a:buClr>
                <a:srgbClr val="929293"/>
              </a:buClr>
              <a:buSzPts val="1125"/>
              <a:buNone/>
              <a:defRPr>
                <a:solidFill>
                  <a:srgbClr val="929293"/>
                </a:solidFill>
              </a:defRPr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045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3"/>
          <p:cNvSpPr txBox="1">
            <a:spLocks noGrp="1"/>
          </p:cNvSpPr>
          <p:nvPr>
            <p:ph type="ctrTitle"/>
          </p:nvPr>
        </p:nvSpPr>
        <p:spPr>
          <a:xfrm>
            <a:off x="685800" y="1594485"/>
            <a:ext cx="7772400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subTitle" idx="1"/>
          </p:nvPr>
        </p:nvSpPr>
        <p:spPr>
          <a:xfrm>
            <a:off x="1371600" y="2880360"/>
            <a:ext cx="6400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3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3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3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4"/>
          <p:cNvSpPr txBox="1">
            <a:spLocks noGrp="1"/>
          </p:cNvSpPr>
          <p:nvPr>
            <p:ph type="title"/>
          </p:nvPr>
        </p:nvSpPr>
        <p:spPr>
          <a:xfrm>
            <a:off x="5093098" y="973159"/>
            <a:ext cx="2454275" cy="196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75" b="0" i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body" idx="1"/>
          </p:nvPr>
        </p:nvSpPr>
        <p:spPr>
          <a:xfrm>
            <a:off x="457200" y="1183005"/>
            <a:ext cx="397764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2"/>
          </p:nvPr>
        </p:nvSpPr>
        <p:spPr>
          <a:xfrm>
            <a:off x="4709160" y="1183005"/>
            <a:ext cx="397764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4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4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"/>
          <p:cNvSpPr txBox="1">
            <a:spLocks noGrp="1"/>
          </p:cNvSpPr>
          <p:nvPr>
            <p:ph type="title"/>
          </p:nvPr>
        </p:nvSpPr>
        <p:spPr>
          <a:xfrm>
            <a:off x="5093098" y="973159"/>
            <a:ext cx="2454275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5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Picture with Caption">
  <p:cSld name="2_Picture with 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6"/>
          <p:cNvSpPr>
            <a:spLocks noGrp="1"/>
          </p:cNvSpPr>
          <p:nvPr>
            <p:ph type="pic" idx="2"/>
          </p:nvPr>
        </p:nvSpPr>
        <p:spPr>
          <a:xfrm>
            <a:off x="-1920" y="0"/>
            <a:ext cx="2433638" cy="276999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16"/>
          <p:cNvSpPr/>
          <p:nvPr/>
        </p:nvSpPr>
        <p:spPr>
          <a:xfrm>
            <a:off x="0" y="0"/>
            <a:ext cx="2433638" cy="5143500"/>
          </a:xfrm>
          <a:custGeom>
            <a:avLst/>
            <a:gdLst/>
            <a:ahLst/>
            <a:cxnLst/>
            <a:rect l="l" t="t" r="r" b="b"/>
            <a:pathLst>
              <a:path w="4867275" h="10287000" extrusionOk="0">
                <a:moveTo>
                  <a:pt x="4867274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4867274" y="0"/>
                </a:lnTo>
                <a:lnTo>
                  <a:pt x="4867274" y="10286999"/>
                </a:lnTo>
                <a:close/>
              </a:path>
            </a:pathLst>
          </a:custGeom>
          <a:solidFill>
            <a:srgbClr val="5391CC">
              <a:alpha val="44705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" name="Google Shape;51;p16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3600" y="94775"/>
            <a:ext cx="3035399" cy="35124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6"/>
          <p:cNvSpPr/>
          <p:nvPr/>
        </p:nvSpPr>
        <p:spPr>
          <a:xfrm>
            <a:off x="425284" y="331659"/>
            <a:ext cx="1581150" cy="790575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7"/>
          <p:cNvSpPr>
            <a:spLocks noGrp="1"/>
          </p:cNvSpPr>
          <p:nvPr>
            <p:ph type="pic" idx="2"/>
          </p:nvPr>
        </p:nvSpPr>
        <p:spPr>
          <a:xfrm>
            <a:off x="0" y="-4763"/>
            <a:ext cx="9144000" cy="276999"/>
          </a:xfrm>
          <a:prstGeom prst="rect">
            <a:avLst/>
          </a:prstGeom>
          <a:noFill/>
          <a:ln>
            <a:noFill/>
          </a:ln>
        </p:spPr>
      </p:sp>
      <p:pic>
        <p:nvPicPr>
          <p:cNvPr id="55" name="Google Shape;55;p17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29400" y="125308"/>
            <a:ext cx="2276888" cy="351292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7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7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>
  <p:cSld name="OBJECT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11c1bc7cdb_0_182"/>
          <p:cNvSpPr txBox="1">
            <a:spLocks noGrp="1"/>
          </p:cNvSpPr>
          <p:nvPr>
            <p:ph type="title"/>
          </p:nvPr>
        </p:nvSpPr>
        <p:spPr>
          <a:xfrm>
            <a:off x="628653" y="273847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g111c1bc7cdb_0_182"/>
          <p:cNvSpPr txBox="1">
            <a:spLocks noGrp="1"/>
          </p:cNvSpPr>
          <p:nvPr>
            <p:ph type="body" idx="1"/>
          </p:nvPr>
        </p:nvSpPr>
        <p:spPr>
          <a:xfrm>
            <a:off x="628653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g111c1bc7cdb_0_182"/>
          <p:cNvSpPr txBox="1">
            <a:spLocks noGrp="1"/>
          </p:cNvSpPr>
          <p:nvPr>
            <p:ph type="dt" idx="10"/>
          </p:nvPr>
        </p:nvSpPr>
        <p:spPr>
          <a:xfrm>
            <a:off x="628651" y="4767268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111c1bc7cdb_0_182"/>
          <p:cNvSpPr txBox="1">
            <a:spLocks noGrp="1"/>
          </p:cNvSpPr>
          <p:nvPr>
            <p:ph type="ftr" idx="11"/>
          </p:nvPr>
        </p:nvSpPr>
        <p:spPr>
          <a:xfrm>
            <a:off x="3028953" y="476726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g111c1bc7cdb_0_182"/>
          <p:cNvSpPr txBox="1">
            <a:spLocks noGrp="1"/>
          </p:cNvSpPr>
          <p:nvPr>
            <p:ph type="sldNum" idx="12"/>
          </p:nvPr>
        </p:nvSpPr>
        <p:spPr>
          <a:xfrm>
            <a:off x="6457951" y="4767268"/>
            <a:ext cx="2057400" cy="2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pic>
        <p:nvPicPr>
          <p:cNvPr id="65" name="Google Shape;65;g111c1bc7cdb_0_182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1339" y="4527972"/>
            <a:ext cx="4267200" cy="493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g111c1bc7cdb_0_182"/>
          <p:cNvPicPr preferRelativeResize="0"/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173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obj">
  <p:cSld name="OBJEC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14d0feb1a0_2_6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g114d0feb1a0_2_6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g114d0feb1a0_2_6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14d0feb1a0_2_10"/>
          <p:cNvSpPr txBox="1">
            <a:spLocks noGrp="1"/>
          </p:cNvSpPr>
          <p:nvPr>
            <p:ph type="title"/>
          </p:nvPr>
        </p:nvSpPr>
        <p:spPr>
          <a:xfrm>
            <a:off x="5093098" y="973159"/>
            <a:ext cx="2454275" cy="196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75" b="0" i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g114d0feb1a0_2_10"/>
          <p:cNvSpPr txBox="1">
            <a:spLocks noGrp="1"/>
          </p:cNvSpPr>
          <p:nvPr>
            <p:ph type="body" idx="1"/>
          </p:nvPr>
        </p:nvSpPr>
        <p:spPr>
          <a:xfrm>
            <a:off x="508000" y="916643"/>
            <a:ext cx="8128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g114d0feb1a0_2_10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g114d0feb1a0_2_10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 sz="9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g114d0feb1a0_2_10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5093098" y="973159"/>
            <a:ext cx="2454275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50" b="0" i="0" u="none" strike="noStrike" cap="none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508000" y="916643"/>
            <a:ext cx="8128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14d0feb1a0_2_0"/>
          <p:cNvSpPr txBox="1">
            <a:spLocks noGrp="1"/>
          </p:cNvSpPr>
          <p:nvPr>
            <p:ph type="title"/>
          </p:nvPr>
        </p:nvSpPr>
        <p:spPr>
          <a:xfrm>
            <a:off x="5093098" y="973159"/>
            <a:ext cx="2454275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50" b="0" i="0" u="none" strike="noStrike" cap="none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9" name="Google Shape;69;g114d0feb1a0_2_0"/>
          <p:cNvSpPr txBox="1">
            <a:spLocks noGrp="1"/>
          </p:cNvSpPr>
          <p:nvPr>
            <p:ph type="body" idx="1"/>
          </p:nvPr>
        </p:nvSpPr>
        <p:spPr>
          <a:xfrm>
            <a:off x="508000" y="916643"/>
            <a:ext cx="8128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g114d0feb1a0_2_0"/>
          <p:cNvSpPr txBox="1">
            <a:spLocks noGrp="1"/>
          </p:cNvSpPr>
          <p:nvPr>
            <p:ph type="ftr" idx="11"/>
          </p:nvPr>
        </p:nvSpPr>
        <p:spPr>
          <a:xfrm>
            <a:off x="3108960" y="4783455"/>
            <a:ext cx="292608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g114d0feb1a0_2_0"/>
          <p:cNvSpPr txBox="1">
            <a:spLocks noGrp="1"/>
          </p:cNvSpPr>
          <p:nvPr>
            <p:ph type="dt" idx="10"/>
          </p:nvPr>
        </p:nvSpPr>
        <p:spPr>
          <a:xfrm>
            <a:off x="457200" y="4783455"/>
            <a:ext cx="2103120" cy="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g114d0feb1a0_2_0"/>
          <p:cNvSpPr txBox="1">
            <a:spLocks noGrp="1"/>
          </p:cNvSpPr>
          <p:nvPr>
            <p:ph type="sldNum" idx="12"/>
          </p:nvPr>
        </p:nvSpPr>
        <p:spPr>
          <a:xfrm>
            <a:off x="6583681" y="4783455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png"/><Relationship Id="rId5" Type="http://schemas.openxmlformats.org/officeDocument/2006/relationships/hyperlink" Target="https://ipcc-data.org/" TargetMode="External"/><Relationship Id="rId4" Type="http://schemas.openxmlformats.org/officeDocument/2006/relationships/hyperlink" Target="http://www.ipcc.ch/" TargetMode="External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9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://doi.org/10.5334/dsj-2019-02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hyperlink" Target="https://doi.org/10.5281/zenodo.650446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IPCC-WG1" TargetMode="External"/><Relationship Id="rId5" Type="http://schemas.openxmlformats.org/officeDocument/2006/relationships/hyperlink" Target="https://www.ipcc.ch/report/ar6/wg1/resources/data-access/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5281/zenodo.6992172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g114d0feb1a0_2_50"/>
          <p:cNvPicPr preferRelativeResize="0"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12"/>
          <a:stretch/>
        </p:blipFill>
        <p:spPr>
          <a:xfrm>
            <a:off x="2431718" y="1631073"/>
            <a:ext cx="6731262" cy="13822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3" name="Google Shape;183;g114d0feb1a0_2_50"/>
          <p:cNvGrpSpPr/>
          <p:nvPr/>
        </p:nvGrpSpPr>
        <p:grpSpPr>
          <a:xfrm>
            <a:off x="0" y="0"/>
            <a:ext cx="7939389" cy="5143500"/>
            <a:chOff x="0" y="0"/>
            <a:chExt cx="15878778" cy="10287000"/>
          </a:xfrm>
        </p:grpSpPr>
        <p:sp>
          <p:nvSpPr>
            <p:cNvPr id="184" name="Google Shape;184;g114d0feb1a0_2_50"/>
            <p:cNvSpPr/>
            <p:nvPr/>
          </p:nvSpPr>
          <p:spPr>
            <a:xfrm>
              <a:off x="0" y="0"/>
              <a:ext cx="4867275" cy="10287000"/>
            </a:xfrm>
            <a:custGeom>
              <a:avLst/>
              <a:gdLst/>
              <a:ahLst/>
              <a:cxnLst/>
              <a:rect l="l" t="t" r="r" b="b"/>
              <a:pathLst>
                <a:path w="4867275" h="10287000" extrusionOk="0">
                  <a:moveTo>
                    <a:pt x="4867274" y="10286999"/>
                  </a:moveTo>
                  <a:lnTo>
                    <a:pt x="0" y="10286999"/>
                  </a:lnTo>
                  <a:lnTo>
                    <a:pt x="0" y="0"/>
                  </a:lnTo>
                  <a:lnTo>
                    <a:pt x="4867274" y="0"/>
                  </a:lnTo>
                  <a:lnTo>
                    <a:pt x="4867274" y="10286999"/>
                  </a:lnTo>
                  <a:close/>
                </a:path>
              </a:pathLst>
            </a:custGeom>
            <a:solidFill>
              <a:srgbClr val="5391CC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g114d0feb1a0_2_50"/>
            <p:cNvSpPr/>
            <p:nvPr/>
          </p:nvSpPr>
          <p:spPr>
            <a:xfrm>
              <a:off x="7620603" y="7624234"/>
              <a:ext cx="8258175" cy="19050"/>
            </a:xfrm>
            <a:custGeom>
              <a:avLst/>
              <a:gdLst/>
              <a:ahLst/>
              <a:cxnLst/>
              <a:rect l="l" t="t" r="r" b="b"/>
              <a:pathLst>
                <a:path w="8258175" h="19050" extrusionOk="0">
                  <a:moveTo>
                    <a:pt x="8258174" y="19049"/>
                  </a:moveTo>
                  <a:lnTo>
                    <a:pt x="0" y="19049"/>
                  </a:lnTo>
                  <a:lnTo>
                    <a:pt x="0" y="0"/>
                  </a:lnTo>
                  <a:lnTo>
                    <a:pt x="8258174" y="0"/>
                  </a:lnTo>
                  <a:lnTo>
                    <a:pt x="8258174" y="19049"/>
                  </a:lnTo>
                  <a:close/>
                </a:path>
              </a:pathLst>
            </a:custGeom>
            <a:solidFill>
              <a:srgbClr val="5391CC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g114d0feb1a0_2_50"/>
            <p:cNvSpPr/>
            <p:nvPr/>
          </p:nvSpPr>
          <p:spPr>
            <a:xfrm>
              <a:off x="850567" y="663317"/>
              <a:ext cx="3162299" cy="1581149"/>
            </a:xfrm>
            <a:prstGeom prst="rect">
              <a:avLst/>
            </a:prstGeom>
            <a:blipFill rotWithShape="1">
              <a:blip r:embed="rId4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5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7" name="Google Shape;187;g114d0feb1a0_2_50"/>
          <p:cNvSpPr txBox="1"/>
          <p:nvPr/>
        </p:nvSpPr>
        <p:spPr>
          <a:xfrm>
            <a:off x="2763982" y="3257550"/>
            <a:ext cx="6161809" cy="437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lvl="0" algn="ctr"/>
            <a:r>
              <a:rPr lang="en-US" dirty="0"/>
              <a:t>Implementation of the IPCC FAIR Guidelines into the Sixth Assessment Report (AR6): benefit, challenges and recommendations for AR7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114d0feb1a0_2_50"/>
          <p:cNvSpPr txBox="1"/>
          <p:nvPr/>
        </p:nvSpPr>
        <p:spPr>
          <a:xfrm>
            <a:off x="2763981" y="3933518"/>
            <a:ext cx="6085609" cy="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lvl="0" algn="ctr"/>
            <a:r>
              <a:rPr lang="en-US" sz="1100" dirty="0">
                <a:solidFill>
                  <a:srgbClr val="3A3A3B"/>
                </a:solidFill>
              </a:rPr>
              <a:t>Martina Stockhause, Anna Pirani, Lina </a:t>
            </a:r>
            <a:r>
              <a:rPr lang="en-US" sz="1100" dirty="0" err="1">
                <a:solidFill>
                  <a:srgbClr val="3A3A3B"/>
                </a:solidFill>
              </a:rPr>
              <a:t>Sitz</a:t>
            </a:r>
            <a:r>
              <a:rPr lang="en-US" sz="1100" dirty="0">
                <a:solidFill>
                  <a:srgbClr val="3A3A3B"/>
                </a:solidFill>
              </a:rPr>
              <a:t>, </a:t>
            </a:r>
            <a:r>
              <a:rPr lang="en-US" sz="1100" dirty="0" err="1">
                <a:solidFill>
                  <a:srgbClr val="3A3A3B"/>
                </a:solidFill>
              </a:rPr>
              <a:t>Beate</a:t>
            </a:r>
            <a:r>
              <a:rPr lang="en-US" sz="1100" dirty="0">
                <a:solidFill>
                  <a:srgbClr val="3A3A3B"/>
                </a:solidFill>
              </a:rPr>
              <a:t> </a:t>
            </a:r>
            <a:r>
              <a:rPr lang="en-US" sz="1100" dirty="0" err="1">
                <a:solidFill>
                  <a:srgbClr val="3A3A3B"/>
                </a:solidFill>
              </a:rPr>
              <a:t>Krüss</a:t>
            </a:r>
            <a:r>
              <a:rPr lang="en-US" sz="1100" dirty="0">
                <a:solidFill>
                  <a:srgbClr val="3A3A3B"/>
                </a:solidFill>
              </a:rPr>
              <a:t>, Charlotte Pascoe, </a:t>
            </a:r>
            <a:r>
              <a:rPr lang="en-US" sz="1100" dirty="0" smtClean="0">
                <a:solidFill>
                  <a:srgbClr val="3A3A3B"/>
                </a:solidFill>
              </a:rPr>
              <a:t/>
            </a:r>
            <a:br>
              <a:rPr lang="en-US" sz="1100" dirty="0" smtClean="0">
                <a:solidFill>
                  <a:srgbClr val="3A3A3B"/>
                </a:solidFill>
              </a:rPr>
            </a:br>
            <a:r>
              <a:rPr lang="en-US" sz="1100" dirty="0" smtClean="0">
                <a:solidFill>
                  <a:srgbClr val="3A3A3B"/>
                </a:solidFill>
              </a:rPr>
              <a:t>Molly </a:t>
            </a:r>
            <a:r>
              <a:rPr lang="en-US" sz="1100" dirty="0" err="1">
                <a:solidFill>
                  <a:srgbClr val="3A3A3B"/>
                </a:solidFill>
              </a:rPr>
              <a:t>MacRae</a:t>
            </a:r>
            <a:r>
              <a:rPr lang="en-US" sz="1100" dirty="0">
                <a:solidFill>
                  <a:srgbClr val="3A3A3B"/>
                </a:solidFill>
              </a:rPr>
              <a:t>, Emily Anderson, Ellie </a:t>
            </a:r>
            <a:r>
              <a:rPr lang="en-US" sz="1100" dirty="0" smtClean="0">
                <a:solidFill>
                  <a:srgbClr val="3A3A3B"/>
                </a:solidFill>
              </a:rPr>
              <a:t>Fisher</a:t>
            </a:r>
            <a:endParaRPr sz="1100" dirty="0">
              <a:solidFill>
                <a:schemeClr val="dk1"/>
              </a:solidFill>
              <a:sym typeface="Arial"/>
            </a:endParaRPr>
          </a:p>
        </p:txBody>
      </p:sp>
      <p:pic>
        <p:nvPicPr>
          <p:cNvPr id="11" name="Google Shape;346;g111c1bc7cdb_0_10"/>
          <p:cNvPicPr preferRelativeResize="0"/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31718" y="-2867"/>
            <a:ext cx="6712282" cy="168629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88;g114d0feb1a0_2_50"/>
          <p:cNvSpPr txBox="1"/>
          <p:nvPr/>
        </p:nvSpPr>
        <p:spPr>
          <a:xfrm>
            <a:off x="2988336" y="4514738"/>
            <a:ext cx="5753098" cy="345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lvl="0"/>
            <a:r>
              <a:rPr lang="en-US" sz="1100" i="1" dirty="0" smtClean="0">
                <a:solidFill>
                  <a:srgbClr val="3A3A3B"/>
                </a:solidFill>
              </a:rPr>
              <a:t>Acknowledgements: WGI TSU and DDC Staff, TG-Data members, WGII / WGIII TSUs, </a:t>
            </a:r>
            <a:br>
              <a:rPr lang="en-US" sz="1100" i="1" dirty="0" smtClean="0">
                <a:solidFill>
                  <a:srgbClr val="3A3A3B"/>
                </a:solidFill>
              </a:rPr>
            </a:br>
            <a:r>
              <a:rPr lang="en-US" sz="1100" i="1" dirty="0" smtClean="0">
                <a:solidFill>
                  <a:srgbClr val="3A3A3B"/>
                </a:solidFill>
              </a:rPr>
              <a:t>                                  IPCC Authors and many more  </a:t>
            </a:r>
            <a:endParaRPr sz="1100" i="1" dirty="0">
              <a:solidFill>
                <a:schemeClr val="dk1"/>
              </a:solidFill>
              <a:sym typeface="Arial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718" y="4943500"/>
            <a:ext cx="558730" cy="20000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4206780" y="4852448"/>
            <a:ext cx="34820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International Data Week 2023, Salzburg, 2023-10-25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1197e769044_0_0"/>
          <p:cNvSpPr/>
          <p:nvPr/>
        </p:nvSpPr>
        <p:spPr>
          <a:xfrm>
            <a:off x="6233029" y="127625"/>
            <a:ext cx="2604000" cy="381000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g1197e769044_0_0"/>
          <p:cNvSpPr txBox="1"/>
          <p:nvPr/>
        </p:nvSpPr>
        <p:spPr>
          <a:xfrm>
            <a:off x="432978" y="204819"/>
            <a:ext cx="56631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3A3A3B"/>
                </a:solidFill>
              </a:rPr>
              <a:t>Summary 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g1197e769044_0_0"/>
          <p:cNvSpPr/>
          <p:nvPr/>
        </p:nvSpPr>
        <p:spPr>
          <a:xfrm rot="10800000" flipH="1">
            <a:off x="432978" y="549115"/>
            <a:ext cx="8415790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g1197e769044_0_0"/>
          <p:cNvSpPr txBox="1"/>
          <p:nvPr/>
        </p:nvSpPr>
        <p:spPr>
          <a:xfrm>
            <a:off x="541149" y="1044123"/>
            <a:ext cx="7560859" cy="2398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AR6 established TG-Data, strengthened the collaboration with DDC and TSUs and implemented FAIR data principles for the first time in the IPCC.</a:t>
            </a:r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dk1"/>
                </a:solidFill>
              </a:rPr>
              <a:t>TG-Data </a:t>
            </a:r>
            <a:r>
              <a:rPr lang="en-US" dirty="0" smtClean="0">
                <a:solidFill>
                  <a:schemeClr val="dk1"/>
                </a:solidFill>
              </a:rPr>
              <a:t>is debriefing </a:t>
            </a:r>
            <a:r>
              <a:rPr lang="en-US" dirty="0">
                <a:solidFill>
                  <a:schemeClr val="dk1"/>
                </a:solidFill>
              </a:rPr>
              <a:t>on the experience in AR6 with the DDC, TSUs, authors to provide recommendations for future cycles</a:t>
            </a:r>
            <a:r>
              <a:rPr lang="en-US" dirty="0" smtClean="0">
                <a:solidFill>
                  <a:schemeClr val="dk1"/>
                </a:solidFill>
              </a:rPr>
              <a:t>.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Direct links between dedicated contacts in the TSU, the DDC and TG-Data and important external partners have been reestablished for AR7.</a:t>
            </a:r>
          </a:p>
        </p:txBody>
      </p:sp>
      <p:sp>
        <p:nvSpPr>
          <p:cNvPr id="7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453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227;p35"/>
          <p:cNvSpPr>
            <a:spLocks/>
          </p:cNvSpPr>
          <p:nvPr/>
        </p:nvSpPr>
        <p:spPr bwMode="auto">
          <a:xfrm>
            <a:off x="330566" y="1589971"/>
            <a:ext cx="52317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defRPr/>
            </a:pPr>
            <a:r>
              <a:rPr lang="en" sz="1800" b="1">
                <a:solidFill>
                  <a:schemeClr val="lt1"/>
                </a:solidFill>
              </a:rPr>
              <a:t>9 August 2021</a:t>
            </a:r>
            <a:endParaRPr sz="1800">
              <a:solidFill>
                <a:schemeClr val="lt1"/>
              </a:solidFill>
            </a:endParaRPr>
          </a:p>
        </p:txBody>
      </p:sp>
      <p:pic>
        <p:nvPicPr>
          <p:cNvPr id="5" name="Google Shape;228;p35"/>
          <p:cNvPicPr/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-9000" y="3153907"/>
            <a:ext cx="9144000" cy="198959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233;p35"/>
          <p:cNvSpPr/>
          <p:nvPr/>
        </p:nvSpPr>
        <p:spPr bwMode="auto">
          <a:xfrm rot="-403090">
            <a:off x="-312739" y="-542409"/>
            <a:ext cx="9612740" cy="4243947"/>
          </a:xfrm>
          <a:custGeom>
            <a:avLst/>
            <a:gdLst/>
            <a:ahLst/>
            <a:cxnLst/>
            <a:rect l="l" t="t" r="r" b="b"/>
            <a:pathLst>
              <a:path w="9570662" h="4142248" extrusionOk="0">
                <a:moveTo>
                  <a:pt x="489969" y="0"/>
                </a:moveTo>
                <a:lnTo>
                  <a:pt x="9570662" y="1074117"/>
                </a:lnTo>
                <a:lnTo>
                  <a:pt x="9207746" y="4142248"/>
                </a:lnTo>
                <a:lnTo>
                  <a:pt x="0" y="4142248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defRPr/>
            </a:pPr>
            <a:r>
              <a:rPr lang="en" sz="1800">
                <a:solidFill>
                  <a:schemeClr val="lt1"/>
                </a:solidFill>
              </a:rPr>
              <a:t> </a:t>
            </a:r>
            <a:endParaRPr sz="1800"/>
          </a:p>
        </p:txBody>
      </p:sp>
      <p:sp>
        <p:nvSpPr>
          <p:cNvPr id="6" name="Google Shape;229;p35"/>
          <p:cNvSpPr>
            <a:spLocks/>
          </p:cNvSpPr>
          <p:nvPr/>
        </p:nvSpPr>
        <p:spPr bwMode="auto">
          <a:xfrm>
            <a:off x="9907929" y="2407534"/>
            <a:ext cx="1848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defRPr/>
            </a:pPr>
            <a:endParaRPr sz="1800">
              <a:solidFill>
                <a:schemeClr val="dk1"/>
              </a:solidFill>
            </a:endParaRPr>
          </a:p>
        </p:txBody>
      </p:sp>
      <p:sp>
        <p:nvSpPr>
          <p:cNvPr id="7" name="Google Shape;230;p35"/>
          <p:cNvSpPr>
            <a:spLocks/>
          </p:cNvSpPr>
          <p:nvPr/>
        </p:nvSpPr>
        <p:spPr bwMode="auto">
          <a:xfrm>
            <a:off x="12240125" y="2582779"/>
            <a:ext cx="1848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defRPr/>
            </a:pPr>
            <a:endParaRPr sz="1800">
              <a:solidFill>
                <a:schemeClr val="dk1"/>
              </a:solidFill>
            </a:endParaRPr>
          </a:p>
        </p:txBody>
      </p:sp>
      <p:sp>
        <p:nvSpPr>
          <p:cNvPr id="8" name="Google Shape;231;p35"/>
          <p:cNvSpPr>
            <a:spLocks/>
          </p:cNvSpPr>
          <p:nvPr/>
        </p:nvSpPr>
        <p:spPr bwMode="auto">
          <a:xfrm>
            <a:off x="10427368" y="3785938"/>
            <a:ext cx="1848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defRPr/>
            </a:pPr>
            <a:endParaRPr sz="1800">
              <a:solidFill>
                <a:schemeClr val="dk1"/>
              </a:solidFill>
            </a:endParaRPr>
          </a:p>
        </p:txBody>
      </p:sp>
      <p:sp>
        <p:nvSpPr>
          <p:cNvPr id="11" name="Google Shape;234;p35"/>
          <p:cNvSpPr>
            <a:spLocks/>
          </p:cNvSpPr>
          <p:nvPr/>
        </p:nvSpPr>
        <p:spPr bwMode="auto">
          <a:xfrm>
            <a:off x="258763" y="226214"/>
            <a:ext cx="3027000" cy="3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7DBA"/>
              </a:buClr>
              <a:buSzPts val="1400"/>
              <a:defRPr/>
            </a:pPr>
            <a:r>
              <a:rPr lang="en" b="1">
                <a:solidFill>
                  <a:schemeClr val="lt1"/>
                </a:solidFill>
              </a:rPr>
              <a:t>SIXTH ASSESSMENT REPORT</a:t>
            </a:r>
            <a:endParaRPr sz="1800"/>
          </a:p>
        </p:txBody>
      </p:sp>
      <p:pic>
        <p:nvPicPr>
          <p:cNvPr id="13" name="Google Shape;236;p35"/>
          <p:cNvPicPr/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819616" y="133227"/>
            <a:ext cx="3237834" cy="5849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6F8A748-DA4E-2A40-BD36-E58F24B819F3}"/>
              </a:ext>
            </a:extLst>
          </p:cNvPr>
          <p:cNvGrpSpPr/>
          <p:nvPr/>
        </p:nvGrpSpPr>
        <p:grpSpPr>
          <a:xfrm>
            <a:off x="254376" y="1703835"/>
            <a:ext cx="6121588" cy="2008863"/>
            <a:chOff x="339167" y="1911556"/>
            <a:chExt cx="8162117" cy="267848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FD2B274-B092-0B42-9597-9C5A479BBDF4}"/>
                </a:ext>
              </a:extLst>
            </p:cNvPr>
            <p:cNvGrpSpPr/>
            <p:nvPr/>
          </p:nvGrpSpPr>
          <p:grpSpPr>
            <a:xfrm>
              <a:off x="339167" y="1911556"/>
              <a:ext cx="5512400" cy="2678483"/>
              <a:chOff x="339167" y="1786862"/>
              <a:chExt cx="5512400" cy="2678483"/>
            </a:xfrm>
          </p:grpSpPr>
          <p:sp>
            <p:nvSpPr>
              <p:cNvPr id="15" name="Google Shape;238;p35"/>
              <p:cNvSpPr>
                <a:spLocks/>
              </p:cNvSpPr>
              <p:nvPr/>
            </p:nvSpPr>
            <p:spPr bwMode="auto">
              <a:xfrm>
                <a:off x="1365698" y="2880349"/>
                <a:ext cx="3733600" cy="15849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>
                  <a:buClr>
                    <a:schemeClr val="lt1"/>
                  </a:buClr>
                  <a:buSzPts val="1600"/>
                  <a:defRPr/>
                </a:pPr>
                <a:r>
                  <a:rPr lang="en" sz="1425">
                    <a:solidFill>
                      <a:schemeClr val="lt1"/>
                    </a:solidFill>
                  </a:rPr>
                  <a:t>@IPCC</a:t>
                </a:r>
                <a:endParaRPr sz="1425">
                  <a:solidFill>
                    <a:schemeClr val="lt1"/>
                  </a:solidFill>
                </a:endParaRPr>
              </a:p>
              <a:p>
                <a:pPr>
                  <a:buClr>
                    <a:schemeClr val="lt1"/>
                  </a:buClr>
                  <a:buSzPts val="1600"/>
                  <a:defRPr/>
                </a:pPr>
                <a:endParaRPr sz="1425">
                  <a:solidFill>
                    <a:schemeClr val="lt1"/>
                  </a:solidFill>
                </a:endParaRPr>
              </a:p>
              <a:p>
                <a:pPr>
                  <a:buClr>
                    <a:schemeClr val="lt1"/>
                  </a:buClr>
                  <a:buSzPts val="1600"/>
                  <a:defRPr/>
                </a:pPr>
                <a:r>
                  <a:rPr lang="en" sz="1425">
                    <a:solidFill>
                      <a:schemeClr val="lt1"/>
                    </a:solidFill>
                  </a:rPr>
                  <a:t>@IPCC_CH</a:t>
                </a:r>
                <a:endParaRPr sz="1425">
                  <a:solidFill>
                    <a:schemeClr val="lt1"/>
                  </a:solidFill>
                </a:endParaRPr>
              </a:p>
              <a:p>
                <a:pPr>
                  <a:buClr>
                    <a:schemeClr val="lt1"/>
                  </a:buClr>
                  <a:buSzPts val="1600"/>
                  <a:defRPr/>
                </a:pPr>
                <a:endParaRPr sz="1425">
                  <a:solidFill>
                    <a:schemeClr val="lt1"/>
                  </a:solidFill>
                </a:endParaRPr>
              </a:p>
              <a:p>
                <a:pPr>
                  <a:buClr>
                    <a:schemeClr val="lt1"/>
                  </a:buClr>
                  <a:buSzPts val="1600"/>
                  <a:defRPr/>
                </a:pPr>
                <a:r>
                  <a:rPr lang="en" sz="1425">
                    <a:solidFill>
                      <a:schemeClr val="lt1"/>
                    </a:solidFill>
                  </a:rPr>
                  <a:t>linkedin.com/company/ipcc</a:t>
                </a:r>
                <a:endParaRPr sz="1425">
                  <a:solidFill>
                    <a:schemeClr val="lt1"/>
                  </a:solidFill>
                </a:endParaRPr>
              </a:p>
            </p:txBody>
          </p:sp>
          <p:sp>
            <p:nvSpPr>
              <p:cNvPr id="16" name="Google Shape;239;p35"/>
              <p:cNvSpPr>
                <a:spLocks/>
              </p:cNvSpPr>
              <p:nvPr/>
            </p:nvSpPr>
            <p:spPr bwMode="auto">
              <a:xfrm>
                <a:off x="339167" y="1786862"/>
                <a:ext cx="5512400" cy="1000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>
                  <a:buClr>
                    <a:schemeClr val="lt1"/>
                  </a:buClr>
                  <a:buSzPts val="1600"/>
                  <a:defRPr/>
                </a:pPr>
                <a:r>
                  <a:rPr lang="en" sz="1425" u="sng" dirty="0">
                    <a:solidFill>
                      <a:schemeClr val="bg1"/>
                    </a:solidFill>
                    <a:hlinkClick r:id="rId4" tooltip="http://www.ipcc.ch/">
                      <a:extLst>
                        <a:ext uri="{A12FA001-AC4F-418D-AE19-62706E023703}">
                          <ahyp:hlinkClr xmlns:ahyp="http://schemas.microsoft.com/office/drawing/2018/hyperlinkcolor" xmlns="" val="tx"/>
                        </a:ext>
                      </a:extLst>
                    </a:hlinkClick>
                  </a:rPr>
                  <a:t>www.ipcc.ch</a:t>
                </a:r>
                <a:endParaRPr lang="en" sz="1425" u="sng" dirty="0">
                  <a:solidFill>
                    <a:schemeClr val="bg1"/>
                  </a:solidFill>
                </a:endParaRPr>
              </a:p>
              <a:p>
                <a:pPr>
                  <a:buClr>
                    <a:schemeClr val="lt1"/>
                  </a:buClr>
                  <a:buSzPts val="1600"/>
                  <a:defRPr/>
                </a:pPr>
                <a:endParaRPr lang="en" sz="1425" dirty="0">
                  <a:solidFill>
                    <a:schemeClr val="bg1"/>
                  </a:solidFill>
                </a:endParaRPr>
              </a:p>
              <a:p>
                <a:pPr>
                  <a:buClr>
                    <a:schemeClr val="lt1"/>
                  </a:buClr>
                  <a:buSzPts val="1600"/>
                  <a:defRPr/>
                </a:pPr>
                <a:r>
                  <a:rPr lang="en-US" sz="1425" dirty="0" smtClean="0">
                    <a:solidFill>
                      <a:schemeClr val="bg1"/>
                    </a:solidFill>
                  </a:rPr>
                  <a:t>IPCC DDC: </a:t>
                </a:r>
                <a:r>
                  <a:rPr lang="en-US" sz="1425" dirty="0" smtClean="0">
                    <a:solidFill>
                      <a:schemeClr val="bg1"/>
                    </a:solidFill>
                    <a:hlinkClick r:id="rId5"/>
                  </a:rPr>
                  <a:t>ipcc-data.org</a:t>
                </a:r>
                <a:endParaRPr sz="1425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9" name="Google Shape;242;p35"/>
              <p:cNvPicPr/>
              <p:nvPr/>
            </p:nvPicPr>
            <p:blipFill>
              <a:blip r:embed="rId6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/>
            </p:blipFill>
            <p:spPr bwMode="auto">
              <a:xfrm>
                <a:off x="440779" y="3531883"/>
                <a:ext cx="359663" cy="28972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Google Shape;243;p35"/>
              <p:cNvPicPr/>
              <p:nvPr/>
            </p:nvPicPr>
            <p:blipFill>
              <a:blip r:embed="rId7">
                <a:alphaModFix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/>
            </p:blipFill>
            <p:spPr bwMode="auto">
              <a:xfrm>
                <a:off x="440762" y="4043714"/>
                <a:ext cx="290576" cy="290577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21" name="Google Shape;244;p35"/>
              <p:cNvGrpSpPr/>
              <p:nvPr/>
            </p:nvGrpSpPr>
            <p:grpSpPr bwMode="auto">
              <a:xfrm>
                <a:off x="440755" y="2986012"/>
                <a:ext cx="820388" cy="323776"/>
                <a:chOff x="4794893" y="4900673"/>
                <a:chExt cx="615291" cy="242832"/>
              </a:xfrm>
            </p:grpSpPr>
            <p:pic>
              <p:nvPicPr>
                <p:cNvPr id="22" name="Google Shape;245;p35"/>
                <p:cNvPicPr/>
                <p:nvPr/>
              </p:nvPicPr>
              <p:blipFill>
                <a:blip r:embed="rId8">
                  <a:alphaModFix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/>
              </p:blipFill>
              <p:spPr bwMode="auto">
                <a:xfrm>
                  <a:off x="5167351" y="4900673"/>
                  <a:ext cx="242832" cy="24283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3" name="Google Shape;246;p35"/>
                <p:cNvPicPr/>
                <p:nvPr/>
              </p:nvPicPr>
              <p:blipFill>
                <a:blip r:embed="rId9">
                  <a:alphaModFix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/>
              </p:blipFill>
              <p:spPr bwMode="auto">
                <a:xfrm>
                  <a:off x="4794893" y="4900673"/>
                  <a:ext cx="242832" cy="242832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</p:grpSp>
        <p:sp>
          <p:nvSpPr>
            <p:cNvPr id="9" name="Google Shape;232;p35"/>
            <p:cNvSpPr/>
            <p:nvPr/>
          </p:nvSpPr>
          <p:spPr bwMode="auto">
            <a:xfrm>
              <a:off x="2744484" y="3581183"/>
              <a:ext cx="5756800" cy="649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defRPr/>
              </a:pPr>
              <a:r>
                <a:rPr lang="en" sz="1425">
                  <a:solidFill>
                    <a:schemeClr val="lt1"/>
                  </a:solidFill>
                </a:rPr>
                <a:t>#ClimateReport #IPCC </a:t>
              </a:r>
              <a:endParaRPr sz="1425">
                <a:solidFill>
                  <a:schemeClr val="lt1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51D62D26-FB94-5F4C-88E2-EAFAAE0EC3DC}"/>
              </a:ext>
            </a:extLst>
          </p:cNvPr>
          <p:cNvSpPr/>
          <p:nvPr/>
        </p:nvSpPr>
        <p:spPr>
          <a:xfrm>
            <a:off x="3522903" y="884482"/>
            <a:ext cx="13885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350" lvl="0" algn="ctr"/>
            <a:r>
              <a:rPr lang="en-US" sz="200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3044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14d0feb1a0_2_61"/>
          <p:cNvSpPr/>
          <p:nvPr/>
        </p:nvSpPr>
        <p:spPr>
          <a:xfrm rot="10800000" flipH="1">
            <a:off x="432978" y="549115"/>
            <a:ext cx="8409568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g114d0feb1a0_2_61"/>
          <p:cNvSpPr/>
          <p:nvPr/>
        </p:nvSpPr>
        <p:spPr>
          <a:xfrm>
            <a:off x="6233029" y="127625"/>
            <a:ext cx="2604105" cy="380865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g114d0feb1a0_2_61"/>
          <p:cNvSpPr txBox="1"/>
          <p:nvPr/>
        </p:nvSpPr>
        <p:spPr>
          <a:xfrm>
            <a:off x="432978" y="204819"/>
            <a:ext cx="4991544" cy="252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lvl="0"/>
            <a:r>
              <a:rPr lang="en-US" sz="1600" b="1" dirty="0" smtClean="0">
                <a:solidFill>
                  <a:srgbClr val="3A3A3B"/>
                </a:solidFill>
              </a:rPr>
              <a:t>INTRODUCTION </a:t>
            </a:r>
            <a:r>
              <a:rPr lang="en-US" dirty="0" smtClean="0">
                <a:solidFill>
                  <a:srgbClr val="3A3A3B"/>
                </a:solidFill>
              </a:rPr>
              <a:t>IPCC, TG Data </a:t>
            </a:r>
            <a:r>
              <a:rPr lang="en-US" dirty="0">
                <a:solidFill>
                  <a:srgbClr val="3A3A3B"/>
                </a:solidFill>
              </a:rPr>
              <a:t>and DDC </a:t>
            </a:r>
            <a:endParaRPr lang="en-US" sz="1600" dirty="0">
              <a:solidFill>
                <a:schemeClr val="dk1"/>
              </a:solidFill>
            </a:endParaRPr>
          </a:p>
        </p:txBody>
      </p:sp>
      <p:sp>
        <p:nvSpPr>
          <p:cNvPr id="198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g114d0feb1a0_2_61"/>
          <p:cNvPicPr preferRelativeResize="0"/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37520" y="590550"/>
            <a:ext cx="5517356" cy="411051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114d0feb1a0_2_61"/>
          <p:cNvSpPr/>
          <p:nvPr/>
        </p:nvSpPr>
        <p:spPr>
          <a:xfrm>
            <a:off x="565343" y="2699008"/>
            <a:ext cx="1278313" cy="12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114d0feb1a0_2_61"/>
          <p:cNvSpPr txBox="1"/>
          <p:nvPr/>
        </p:nvSpPr>
        <p:spPr>
          <a:xfrm>
            <a:off x="509765" y="2682264"/>
            <a:ext cx="134684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Task Group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Data Support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Climate Change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Assessments</a:t>
            </a:r>
            <a:endParaRPr sz="12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114d0feb1a0_2_61"/>
          <p:cNvSpPr txBox="1"/>
          <p:nvPr/>
        </p:nvSpPr>
        <p:spPr>
          <a:xfrm>
            <a:off x="360000" y="1536749"/>
            <a:ext cx="2273379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TG Data: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provides guidance to the DDC.</a:t>
            </a:r>
            <a:endParaRPr sz="12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4" name="Google Shape;204;g114d0feb1a0_2_61"/>
          <p:cNvCxnSpPr/>
          <p:nvPr/>
        </p:nvCxnSpPr>
        <p:spPr>
          <a:xfrm>
            <a:off x="3121496" y="590550"/>
            <a:ext cx="0" cy="4110514"/>
          </a:xfrm>
          <a:prstGeom prst="straightConnector1">
            <a:avLst/>
          </a:prstGeom>
          <a:noFill/>
          <a:ln w="19050" cap="flat" cmpd="sng">
            <a:solidFill>
              <a:srgbClr val="5391CC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05" name="Google Shape;205;g114d0feb1a0_2_61"/>
          <p:cNvGrpSpPr/>
          <p:nvPr/>
        </p:nvGrpSpPr>
        <p:grpSpPr>
          <a:xfrm>
            <a:off x="360000" y="2054373"/>
            <a:ext cx="2702984" cy="2646691"/>
            <a:chOff x="6400711" y="2229315"/>
            <a:chExt cx="2702984" cy="2646691"/>
          </a:xfrm>
        </p:grpSpPr>
        <p:sp>
          <p:nvSpPr>
            <p:cNvPr id="206" name="Google Shape;206;g114d0feb1a0_2_61"/>
            <p:cNvSpPr/>
            <p:nvPr/>
          </p:nvSpPr>
          <p:spPr>
            <a:xfrm>
              <a:off x="6606054" y="4509908"/>
              <a:ext cx="1278311" cy="366098"/>
            </a:xfrm>
            <a:prstGeom prst="rect">
              <a:avLst/>
            </a:prstGeom>
            <a:solidFill>
              <a:srgbClr val="95B3D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DDC</a:t>
              </a:r>
              <a:endParaRPr sz="13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g114d0feb1a0_2_61"/>
            <p:cNvSpPr txBox="1"/>
            <p:nvPr/>
          </p:nvSpPr>
          <p:spPr>
            <a:xfrm>
              <a:off x="6400711" y="2229315"/>
              <a:ext cx="2702984" cy="4924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rgbClr val="5391CC"/>
                  </a:solidFill>
                  <a:latin typeface="Arial"/>
                  <a:ea typeface="Arial"/>
                  <a:cs typeface="Arial"/>
                  <a:sym typeface="Arial"/>
                </a:rPr>
                <a:t>Data Distribution Centre (DDC):</a:t>
              </a:r>
              <a:endParaRPr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is jointly managed by DDC Partners.</a:t>
              </a:r>
              <a:endParaRPr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" name="Google Shape;208;g114d0feb1a0_2_61"/>
          <p:cNvGrpSpPr/>
          <p:nvPr/>
        </p:nvGrpSpPr>
        <p:grpSpPr>
          <a:xfrm>
            <a:off x="1159640" y="3908976"/>
            <a:ext cx="6256624" cy="405081"/>
            <a:chOff x="1314000" y="4083918"/>
            <a:chExt cx="6256624" cy="405081"/>
          </a:xfrm>
        </p:grpSpPr>
        <p:sp>
          <p:nvSpPr>
            <p:cNvPr id="209" name="Google Shape;209;g114d0feb1a0_2_61"/>
            <p:cNvSpPr/>
            <p:nvPr/>
          </p:nvSpPr>
          <p:spPr>
            <a:xfrm>
              <a:off x="3522460" y="4106034"/>
              <a:ext cx="4048164" cy="219836"/>
            </a:xfrm>
            <a:prstGeom prst="rect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10" name="Google Shape;210;g114d0feb1a0_2_61"/>
            <p:cNvCxnSpPr/>
            <p:nvPr/>
          </p:nvCxnSpPr>
          <p:spPr>
            <a:xfrm>
              <a:off x="1331640" y="4083918"/>
              <a:ext cx="0" cy="403208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stealth" w="med" len="med"/>
              <a:tailEnd type="none" w="sm" len="sm"/>
            </a:ln>
          </p:spPr>
        </p:cxnSp>
        <p:cxnSp>
          <p:nvCxnSpPr>
            <p:cNvPr id="211" name="Google Shape;211;g114d0feb1a0_2_61"/>
            <p:cNvCxnSpPr>
              <a:stCxn id="209" idx="1"/>
            </p:cNvCxnSpPr>
            <p:nvPr/>
          </p:nvCxnSpPr>
          <p:spPr>
            <a:xfrm flipH="1">
              <a:off x="1331560" y="4215952"/>
              <a:ext cx="2190900" cy="12000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12" name="Google Shape;212;g114d0feb1a0_2_61"/>
            <p:cNvSpPr txBox="1"/>
            <p:nvPr/>
          </p:nvSpPr>
          <p:spPr>
            <a:xfrm>
              <a:off x="1314000" y="4212000"/>
              <a:ext cx="16033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rPr>
                <a:t>Ex-officio Members</a:t>
              </a:r>
              <a:endParaRPr sz="1200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" name="Google Shape;203;g114d0feb1a0_2_61"/>
          <p:cNvSpPr txBox="1"/>
          <p:nvPr/>
        </p:nvSpPr>
        <p:spPr>
          <a:xfrm>
            <a:off x="360000" y="628045"/>
            <a:ext cx="2729518" cy="892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rgbClr val="5391CC"/>
                </a:solidFill>
              </a:rPr>
              <a:t>Intergovernmental Panel on Climate Change (IPCC)</a:t>
            </a:r>
            <a:r>
              <a:rPr lang="en-US" sz="1400" dirty="0" smtClean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lvl="0"/>
            <a:r>
              <a:rPr lang="en-US" sz="1200" dirty="0"/>
              <a:t>United Nations body for assessing the science related to climate </a:t>
            </a:r>
            <a:r>
              <a:rPr lang="en-US" sz="1200" dirty="0" smtClean="0"/>
              <a:t>change</a:t>
            </a:r>
            <a:endParaRPr sz="11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14d0feb1a0_2_84"/>
          <p:cNvSpPr/>
          <p:nvPr/>
        </p:nvSpPr>
        <p:spPr>
          <a:xfrm rot="10800000" flipH="1">
            <a:off x="432978" y="549115"/>
            <a:ext cx="8409568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114d0feb1a0_2_84"/>
          <p:cNvSpPr/>
          <p:nvPr/>
        </p:nvSpPr>
        <p:spPr>
          <a:xfrm>
            <a:off x="6233029" y="127625"/>
            <a:ext cx="2604105" cy="380865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114d0feb1a0_2_84"/>
          <p:cNvSpPr txBox="1"/>
          <p:nvPr/>
        </p:nvSpPr>
        <p:spPr>
          <a:xfrm>
            <a:off x="432978" y="204819"/>
            <a:ext cx="4991544" cy="252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rPr>
              <a:t>INTRODUCTION </a:t>
            </a:r>
            <a:r>
              <a:rPr lang="en-US" sz="1400" dirty="0" smtClean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rPr>
              <a:t>DDC Partners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114d0feb1a0_2_84"/>
          <p:cNvSpPr txBox="1"/>
          <p:nvPr/>
        </p:nvSpPr>
        <p:spPr>
          <a:xfrm>
            <a:off x="395537" y="699542"/>
            <a:ext cx="6039282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 Data Distribution Centre Partners in AR6:</a:t>
            </a:r>
            <a:endParaRPr sz="220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g114d0feb1a0_2_84"/>
          <p:cNvPicPr preferRelativeResize="0"/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90128" y="1868631"/>
            <a:ext cx="1267253" cy="428126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g114d0feb1a0_2_84"/>
          <p:cNvSpPr txBox="1"/>
          <p:nvPr/>
        </p:nvSpPr>
        <p:spPr>
          <a:xfrm>
            <a:off x="426031" y="1200150"/>
            <a:ext cx="6989923" cy="350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1200"/>
              </a:spcAft>
              <a:buClr>
                <a:srgbClr val="5391CC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MetadataWorks, UK:</a:t>
            </a:r>
            <a:br>
              <a:rPr lang="en-US" sz="17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Climatologies</a:t>
            </a: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final data of AR6 WGII/III, web pages, catalogue</a:t>
            </a:r>
            <a:endParaRPr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1200"/>
              </a:spcAft>
              <a:buClr>
                <a:srgbClr val="5391CC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German Climate Computing Center (DKRZ), Germany: </a:t>
            </a:r>
            <a:r>
              <a:rPr lang="en-US" sz="1700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700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Reference Data Archive for climate model output (input data)</a:t>
            </a:r>
            <a:endParaRPr sz="1100" dirty="0"/>
          </a:p>
          <a:p>
            <a:pPr marL="342900" marR="0" lvl="0" indent="-342900" algn="l" rtl="0">
              <a:spcBef>
                <a:spcPts val="0"/>
              </a:spcBef>
              <a:spcAft>
                <a:spcPts val="1200"/>
              </a:spcAft>
              <a:buClr>
                <a:srgbClr val="5391CC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Center for International Earth Science Information </a:t>
            </a:r>
            <a:br>
              <a:rPr lang="en-US" sz="17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7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Network (CIESIN) at Columbia University, USA:</a:t>
            </a:r>
            <a:br>
              <a:rPr lang="en-US" sz="17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Socioeconomic and scenario input data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1200"/>
              </a:spcAft>
              <a:buClr>
                <a:srgbClr val="5391CC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Spanish Research Council (CSIC), Spain:</a:t>
            </a:r>
            <a:r>
              <a:rPr lang="en-US" sz="1700" dirty="0">
                <a:solidFill>
                  <a:srgbClr val="1F4A7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700" dirty="0">
                <a:solidFill>
                  <a:srgbClr val="1F4A7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IPCC WGI Interactive Atlas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1200"/>
              </a:spcAft>
              <a:buClr>
                <a:srgbClr val="5391CC"/>
              </a:buClr>
              <a:buSzPts val="1700"/>
              <a:buFont typeface="Arial"/>
              <a:buChar char="•"/>
            </a:pPr>
            <a:r>
              <a:rPr lang="en-US" sz="17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Centre for Environmental Data Analysis (CEDA), UK</a:t>
            </a:r>
            <a:r>
              <a:rPr lang="en-US" sz="1700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br>
              <a:rPr lang="en-US" sz="1700" dirty="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final data of AR6 WGI</a:t>
            </a:r>
            <a:endParaRPr sz="17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" name="Google Shape;227;g114d0feb1a0_2_84"/>
          <p:cNvPicPr preferRelativeResize="0"/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63640" y="2647221"/>
            <a:ext cx="1529715" cy="417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g114d0feb1a0_2_84"/>
          <p:cNvPicPr preferRelativeResize="0"/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7528" y="2575213"/>
            <a:ext cx="524952" cy="430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g114d0feb1a0_2_84"/>
          <p:cNvPicPr preferRelativeResize="0"/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3811" y="1317912"/>
            <a:ext cx="1880497" cy="354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g114d0feb1a0_2_84"/>
          <p:cNvPicPr preferRelativeResize="0"/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8304" y="3461905"/>
            <a:ext cx="1596122" cy="226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g114d0feb1a0_2_84"/>
          <p:cNvPicPr preferRelativeResize="0"/>
          <p:nvPr/>
        </p:nvPicPr>
        <p:blipFill rotWithShape="1"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593" y="4057651"/>
            <a:ext cx="1341426" cy="35822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53;g1197e769044_0_77">
            <a:extLst>
              <a:ext uri="{FF2B5EF4-FFF2-40B4-BE49-F238E27FC236}">
                <a16:creationId xmlns:a16="http://schemas.microsoft.com/office/drawing/2014/main" id="{C03E9E92-930B-ACD3-1B9E-2571C6280C8F}"/>
              </a:ext>
            </a:extLst>
          </p:cNvPr>
          <p:cNvSpPr/>
          <p:nvPr/>
        </p:nvSpPr>
        <p:spPr>
          <a:xfrm>
            <a:off x="6233029" y="127625"/>
            <a:ext cx="2604000" cy="381000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/>
            <a:endParaRPr sz="450"/>
          </a:p>
        </p:txBody>
      </p:sp>
      <p:sp>
        <p:nvSpPr>
          <p:cNvPr id="3" name="Google Shape;354;g1197e769044_0_77">
            <a:extLst>
              <a:ext uri="{FF2B5EF4-FFF2-40B4-BE49-F238E27FC236}">
                <a16:creationId xmlns:a16="http://schemas.microsoft.com/office/drawing/2014/main" id="{058ED054-6FBE-5D11-08F2-4AC95ECB7790}"/>
              </a:ext>
            </a:extLst>
          </p:cNvPr>
          <p:cNvSpPr txBox="1"/>
          <p:nvPr/>
        </p:nvSpPr>
        <p:spPr>
          <a:xfrm>
            <a:off x="407925" y="196461"/>
            <a:ext cx="6139648" cy="499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defTabSz="914378"/>
            <a:r>
              <a:rPr lang="en-US" sz="1600" b="1" dirty="0">
                <a:solidFill>
                  <a:srgbClr val="3A3A3B"/>
                </a:solidFill>
              </a:rPr>
              <a:t>FAIR </a:t>
            </a:r>
            <a:r>
              <a:rPr lang="en-US" dirty="0">
                <a:solidFill>
                  <a:srgbClr val="3A3A3B"/>
                </a:solidFill>
              </a:rPr>
              <a:t>Implementation in WGI AR6</a:t>
            </a:r>
          </a:p>
          <a:p>
            <a:pPr marL="6350" defTabSz="914378"/>
            <a:endParaRPr lang="en-US" sz="1600" dirty="0"/>
          </a:p>
        </p:txBody>
      </p:sp>
      <p:sp>
        <p:nvSpPr>
          <p:cNvPr id="4" name="Google Shape;355;g1197e769044_0_77">
            <a:extLst>
              <a:ext uri="{FF2B5EF4-FFF2-40B4-BE49-F238E27FC236}">
                <a16:creationId xmlns:a16="http://schemas.microsoft.com/office/drawing/2014/main" id="{FADD5862-ABF3-0F7F-34D0-8855C1555FA5}"/>
              </a:ext>
            </a:extLst>
          </p:cNvPr>
          <p:cNvSpPr/>
          <p:nvPr/>
        </p:nvSpPr>
        <p:spPr>
          <a:xfrm rot="10800000" flipH="1">
            <a:off x="432978" y="549115"/>
            <a:ext cx="8415790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/>
            <a:endParaRPr sz="4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05186B-F870-DFB4-E66F-2294EE6915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77821" y="-1327448"/>
            <a:ext cx="4501051" cy="844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54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197e769044_0_77"/>
          <p:cNvSpPr/>
          <p:nvPr/>
        </p:nvSpPr>
        <p:spPr>
          <a:xfrm>
            <a:off x="6233029" y="127625"/>
            <a:ext cx="2604000" cy="381000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>
              <a:defRPr/>
            </a:pPr>
            <a:endParaRPr sz="450"/>
          </a:p>
        </p:txBody>
      </p:sp>
      <p:sp>
        <p:nvSpPr>
          <p:cNvPr id="354" name="Google Shape;354;g1197e769044_0_77"/>
          <p:cNvSpPr txBox="1"/>
          <p:nvPr/>
        </p:nvSpPr>
        <p:spPr>
          <a:xfrm>
            <a:off x="432978" y="204820"/>
            <a:ext cx="5663100" cy="252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defTabSz="914378"/>
            <a:r>
              <a:rPr lang="en-US" sz="1600" b="1" dirty="0" smtClean="0">
                <a:solidFill>
                  <a:srgbClr val="3A3A3B"/>
                </a:solidFill>
              </a:rPr>
              <a:t>FAIR </a:t>
            </a:r>
            <a:r>
              <a:rPr lang="en-US" dirty="0" smtClean="0">
                <a:solidFill>
                  <a:srgbClr val="3A3A3B"/>
                </a:solidFill>
              </a:rPr>
              <a:t>From report to data </a:t>
            </a:r>
            <a:endParaRPr sz="1600" dirty="0"/>
          </a:p>
        </p:txBody>
      </p:sp>
      <p:sp>
        <p:nvSpPr>
          <p:cNvPr id="355" name="Google Shape;355;g1197e769044_0_77"/>
          <p:cNvSpPr/>
          <p:nvPr/>
        </p:nvSpPr>
        <p:spPr>
          <a:xfrm rot="10800000" flipH="1">
            <a:off x="432978" y="549115"/>
            <a:ext cx="8415790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>
              <a:defRPr/>
            </a:pPr>
            <a:endParaRPr sz="450"/>
          </a:p>
        </p:txBody>
      </p:sp>
      <p:grpSp>
        <p:nvGrpSpPr>
          <p:cNvPr id="6" name="Google Shape;283;p7">
            <a:extLst>
              <a:ext uri="{FF2B5EF4-FFF2-40B4-BE49-F238E27FC236}">
                <a16:creationId xmlns:a16="http://schemas.microsoft.com/office/drawing/2014/main" id="{2AF0A7CD-DD05-4905-0D3B-B82DFE86847B}"/>
              </a:ext>
            </a:extLst>
          </p:cNvPr>
          <p:cNvGrpSpPr/>
          <p:nvPr/>
        </p:nvGrpSpPr>
        <p:grpSpPr>
          <a:xfrm>
            <a:off x="6853308" y="2949605"/>
            <a:ext cx="1561204" cy="1848472"/>
            <a:chOff x="10561525" y="3610285"/>
            <a:chExt cx="2081605" cy="2620527"/>
          </a:xfrm>
        </p:grpSpPr>
        <p:sp>
          <p:nvSpPr>
            <p:cNvPr id="7" name="Google Shape;284;p7">
              <a:extLst>
                <a:ext uri="{FF2B5EF4-FFF2-40B4-BE49-F238E27FC236}">
                  <a16:creationId xmlns:a16="http://schemas.microsoft.com/office/drawing/2014/main" id="{B9F75DE0-AC9D-8489-D108-AF4C20488DEB}"/>
                </a:ext>
              </a:extLst>
            </p:cNvPr>
            <p:cNvSpPr/>
            <p:nvPr/>
          </p:nvSpPr>
          <p:spPr>
            <a:xfrm>
              <a:off x="10561525" y="3610285"/>
              <a:ext cx="87923" cy="929772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 defTabSz="685800">
                <a:buClrTx/>
                <a:defRPr/>
              </a:pPr>
              <a:endParaRPr sz="1350" kern="1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285;p7">
              <a:extLst>
                <a:ext uri="{FF2B5EF4-FFF2-40B4-BE49-F238E27FC236}">
                  <a16:creationId xmlns:a16="http://schemas.microsoft.com/office/drawing/2014/main" id="{1DA36162-961B-CAEC-0162-0FF408EDF90B}"/>
                </a:ext>
              </a:extLst>
            </p:cNvPr>
            <p:cNvSpPr txBox="1"/>
            <p:nvPr/>
          </p:nvSpPr>
          <p:spPr>
            <a:xfrm>
              <a:off x="10708050" y="3766184"/>
              <a:ext cx="1915022" cy="6217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defTabSz="685800">
                <a:buClrTx/>
                <a:defRPr/>
              </a:pPr>
              <a:r>
                <a:rPr lang="en-GB" sz="1200" b="1" i="1" kern="1200" dirty="0">
                  <a:solidFill>
                    <a:srgbClr val="464749"/>
                  </a:solidFill>
                  <a:latin typeface="Calibri"/>
                  <a:ea typeface="Calibri"/>
                  <a:cs typeface="Calibri"/>
                  <a:sym typeface="Calibri"/>
                </a:rPr>
                <a:t>Observational dataset</a:t>
              </a:r>
              <a:endParaRPr sz="1350" kern="1200" dirty="0">
                <a:solidFill>
                  <a:srgbClr val="464749"/>
                </a:solidFill>
              </a:endParaRPr>
            </a:p>
          </p:txBody>
        </p:sp>
        <p:sp>
          <p:nvSpPr>
            <p:cNvPr id="9" name="Google Shape;286;p7">
              <a:extLst>
                <a:ext uri="{FF2B5EF4-FFF2-40B4-BE49-F238E27FC236}">
                  <a16:creationId xmlns:a16="http://schemas.microsoft.com/office/drawing/2014/main" id="{3EBCFD5B-F067-A9BD-5AC2-CAF515DCF935}"/>
                </a:ext>
              </a:extLst>
            </p:cNvPr>
            <p:cNvSpPr/>
            <p:nvPr/>
          </p:nvSpPr>
          <p:spPr>
            <a:xfrm>
              <a:off x="10561525" y="4594980"/>
              <a:ext cx="87923" cy="936804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 defTabSz="685800">
                <a:buClrTx/>
                <a:defRPr/>
              </a:pPr>
              <a:endParaRPr sz="1350" kern="1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287;p7">
              <a:extLst>
                <a:ext uri="{FF2B5EF4-FFF2-40B4-BE49-F238E27FC236}">
                  <a16:creationId xmlns:a16="http://schemas.microsoft.com/office/drawing/2014/main" id="{56CD6072-6AC0-681C-0008-1353F3DB4A41}"/>
                </a:ext>
              </a:extLst>
            </p:cNvPr>
            <p:cNvSpPr txBox="1"/>
            <p:nvPr/>
          </p:nvSpPr>
          <p:spPr>
            <a:xfrm>
              <a:off x="10710712" y="4656242"/>
              <a:ext cx="1156438" cy="6217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defTabSz="685800">
                <a:buClrTx/>
                <a:defRPr/>
              </a:pPr>
              <a:r>
                <a:rPr lang="en-GB" sz="1200" b="1" i="1" kern="1200" dirty="0">
                  <a:solidFill>
                    <a:srgbClr val="464749"/>
                  </a:solidFill>
                  <a:latin typeface="Calibri"/>
                  <a:ea typeface="Calibri"/>
                  <a:cs typeface="Calibri"/>
                  <a:sym typeface="Calibri"/>
                </a:rPr>
                <a:t>Model dataset</a:t>
              </a:r>
              <a:endParaRPr sz="1350" kern="1200" dirty="0">
                <a:solidFill>
                  <a:srgbClr val="464749"/>
                </a:solidFill>
              </a:endParaRPr>
            </a:p>
          </p:txBody>
        </p:sp>
        <p:sp>
          <p:nvSpPr>
            <p:cNvPr id="11" name="Google Shape;288;p7">
              <a:extLst>
                <a:ext uri="{FF2B5EF4-FFF2-40B4-BE49-F238E27FC236}">
                  <a16:creationId xmlns:a16="http://schemas.microsoft.com/office/drawing/2014/main" id="{224721BE-F7E8-EA5F-FE56-77B9F907776D}"/>
                </a:ext>
              </a:extLst>
            </p:cNvPr>
            <p:cNvSpPr/>
            <p:nvPr/>
          </p:nvSpPr>
          <p:spPr>
            <a:xfrm>
              <a:off x="10568126" y="5586708"/>
              <a:ext cx="45719" cy="644104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 defTabSz="685800">
                <a:buClrTx/>
                <a:defRPr/>
              </a:pPr>
              <a:endParaRPr sz="1350" kern="1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289;p7">
              <a:extLst>
                <a:ext uri="{FF2B5EF4-FFF2-40B4-BE49-F238E27FC236}">
                  <a16:creationId xmlns:a16="http://schemas.microsoft.com/office/drawing/2014/main" id="{E9811E78-8225-A5BE-8DEF-A88DB0939A19}"/>
                </a:ext>
              </a:extLst>
            </p:cNvPr>
            <p:cNvSpPr txBox="1"/>
            <p:nvPr/>
          </p:nvSpPr>
          <p:spPr>
            <a:xfrm>
              <a:off x="10728108" y="5739482"/>
              <a:ext cx="1915022" cy="3599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34275" rIns="68569" bIns="34275" anchor="t" anchorCtr="0">
              <a:spAutoFit/>
            </a:bodyPr>
            <a:lstStyle/>
            <a:p>
              <a:pPr defTabSz="685800">
                <a:buClrTx/>
                <a:defRPr/>
              </a:pPr>
              <a:r>
                <a:rPr lang="en-GB" sz="1200" b="1" i="1" kern="1200" dirty="0">
                  <a:solidFill>
                    <a:srgbClr val="464749"/>
                  </a:solidFill>
                  <a:latin typeface="Calibri"/>
                  <a:ea typeface="Calibri"/>
                  <a:cs typeface="Calibri"/>
                  <a:sym typeface="Calibri"/>
                </a:rPr>
                <a:t>Figure code</a:t>
              </a:r>
              <a:endParaRPr sz="1350" kern="1200" dirty="0">
                <a:solidFill>
                  <a:srgbClr val="464749"/>
                </a:solidFill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235C41B-7C91-6E88-39FC-16D165B261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71" y="1974604"/>
            <a:ext cx="5964190" cy="28234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37EDD5-E107-024D-88F5-39DF8B152446}"/>
              </a:ext>
            </a:extLst>
          </p:cNvPr>
          <p:cNvSpPr txBox="1"/>
          <p:nvPr/>
        </p:nvSpPr>
        <p:spPr>
          <a:xfrm>
            <a:off x="251927" y="1629693"/>
            <a:ext cx="7948894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>
              <a:defRPr/>
            </a:pPr>
            <a:r>
              <a:rPr lang="en-US" sz="1350" dirty="0" smtClean="0">
                <a:solidFill>
                  <a:srgbClr val="101D3A"/>
                </a:solidFill>
              </a:rPr>
              <a:t>Supplementary Material data tables for each Chapter:</a:t>
            </a:r>
            <a:endParaRPr lang="en-US" sz="1350" dirty="0">
              <a:solidFill>
                <a:srgbClr val="101D3A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12971" y="773714"/>
            <a:ext cx="7667484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Data References: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 smtClean="0"/>
              <a:t>WGI </a:t>
            </a:r>
            <a:r>
              <a:rPr lang="en-US" sz="1350" dirty="0"/>
              <a:t>Annex II – All observational data products (in situ, satellite, reanalysis</a:t>
            </a:r>
            <a:r>
              <a:rPr lang="en-US" sz="1350" dirty="0" smtClean="0"/>
              <a:t>)</a:t>
            </a:r>
            <a:endParaRPr lang="en-US" sz="135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/>
              <a:t>WGI Annex III – All models and datasets (climate, ESM, CORDEX, ice sheet </a:t>
            </a:r>
            <a:r>
              <a:rPr lang="en-US" sz="1350" dirty="0" err="1"/>
              <a:t>intercomparison</a:t>
            </a:r>
            <a:r>
              <a:rPr lang="en-US" sz="1350" dirty="0" smtClean="0"/>
              <a:t>)</a:t>
            </a:r>
            <a:endParaRPr lang="en-US" sz="1350" dirty="0"/>
          </a:p>
        </p:txBody>
      </p:sp>
      <p:sp>
        <p:nvSpPr>
          <p:cNvPr id="15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228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14d0feb1a0_2_102"/>
          <p:cNvSpPr/>
          <p:nvPr/>
        </p:nvSpPr>
        <p:spPr>
          <a:xfrm>
            <a:off x="6233029" y="127625"/>
            <a:ext cx="2604105" cy="380865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114d0feb1a0_2_102"/>
          <p:cNvSpPr txBox="1"/>
          <p:nvPr/>
        </p:nvSpPr>
        <p:spPr>
          <a:xfrm>
            <a:off x="432978" y="204819"/>
            <a:ext cx="4991544" cy="252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rPr>
              <a:t>FAIR </a:t>
            </a:r>
            <a:r>
              <a:rPr lang="en-US" dirty="0" smtClean="0">
                <a:solidFill>
                  <a:srgbClr val="3A3A3B"/>
                </a:solidFill>
              </a:rPr>
              <a:t>The IPCC FAIR Guidelines and their benefits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g114d0feb1a0_2_102"/>
          <p:cNvSpPr txBox="1"/>
          <p:nvPr/>
        </p:nvSpPr>
        <p:spPr>
          <a:xfrm>
            <a:off x="426032" y="1896192"/>
            <a:ext cx="8032168" cy="1546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lvl="0" indent="-342900">
              <a:spcAft>
                <a:spcPts val="900"/>
              </a:spcAft>
              <a:buClr>
                <a:srgbClr val="5391CC"/>
              </a:buClr>
              <a:buSzPts val="1800"/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Traceability </a:t>
            </a:r>
            <a:r>
              <a:rPr lang="en-US" dirty="0">
                <a:solidFill>
                  <a:schemeClr val="tx1"/>
                </a:solidFill>
              </a:rPr>
              <a:t>of key statements of the report by documentation of data usage and figure/table </a:t>
            </a:r>
            <a:r>
              <a:rPr lang="en-US" dirty="0" smtClean="0">
                <a:solidFill>
                  <a:schemeClr val="tx1"/>
                </a:solidFill>
              </a:rPr>
              <a:t>creation process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>
              <a:spcAft>
                <a:spcPts val="900"/>
              </a:spcAft>
              <a:buClr>
                <a:srgbClr val="5391CC"/>
              </a:buClr>
              <a:buSzPts val="1800"/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Credit </a:t>
            </a:r>
            <a:r>
              <a:rPr lang="en-US" dirty="0">
                <a:solidFill>
                  <a:schemeClr val="tx1"/>
                </a:solidFill>
              </a:rPr>
              <a:t>for input data like CMIP6, created </a:t>
            </a:r>
            <a:r>
              <a:rPr lang="en-US" dirty="0" smtClean="0">
                <a:solidFill>
                  <a:schemeClr val="tx1"/>
                </a:solidFill>
              </a:rPr>
              <a:t>scripts, intermediate and final data</a:t>
            </a:r>
            <a:endParaRPr lang="en-US" dirty="0">
              <a:solidFill>
                <a:schemeClr val="tx1"/>
              </a:solidFill>
            </a:endParaRPr>
          </a:p>
          <a:p>
            <a:pPr marL="342900" lvl="0" indent="-342900">
              <a:spcAft>
                <a:spcPts val="900"/>
              </a:spcAft>
              <a:buClr>
                <a:srgbClr val="5391CC"/>
              </a:buClr>
              <a:buSzPts val="1800"/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Preservation </a:t>
            </a:r>
            <a:r>
              <a:rPr lang="en-US" dirty="0">
                <a:solidFill>
                  <a:schemeClr val="tx1"/>
                </a:solidFill>
              </a:rPr>
              <a:t>of curated input data, scripts, </a:t>
            </a:r>
            <a:r>
              <a:rPr lang="en-US" dirty="0" smtClean="0">
                <a:solidFill>
                  <a:schemeClr val="tx1"/>
                </a:solidFill>
              </a:rPr>
              <a:t>intermediate and </a:t>
            </a:r>
            <a:r>
              <a:rPr lang="en-US" dirty="0">
                <a:solidFill>
                  <a:schemeClr val="tx1"/>
                </a:solidFill>
              </a:rPr>
              <a:t>final </a:t>
            </a:r>
            <a:r>
              <a:rPr lang="en-US" dirty="0" smtClean="0">
                <a:solidFill>
                  <a:schemeClr val="tx1"/>
                </a:solidFill>
              </a:rPr>
              <a:t>data</a:t>
            </a:r>
            <a:endParaRPr lang="en-US" dirty="0" smtClean="0">
              <a:solidFill>
                <a:schemeClr val="tx1"/>
              </a:solidFill>
              <a:sym typeface="Arial"/>
            </a:endParaRPr>
          </a:p>
          <a:p>
            <a:pPr marL="342900" lvl="0" indent="-342900">
              <a:buClr>
                <a:srgbClr val="5391CC"/>
              </a:buClr>
              <a:buSzPts val="1800"/>
              <a:buFont typeface="Arial"/>
              <a:buChar char="•"/>
            </a:pPr>
            <a:endParaRPr lang="en-US" sz="1600" dirty="0"/>
          </a:p>
        </p:txBody>
      </p:sp>
      <p:sp>
        <p:nvSpPr>
          <p:cNvPr id="243" name="Google Shape;243;g114d0feb1a0_2_102"/>
          <p:cNvSpPr txBox="1"/>
          <p:nvPr/>
        </p:nvSpPr>
        <p:spPr>
          <a:xfrm>
            <a:off x="441644" y="4471287"/>
            <a:ext cx="834135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 smtClean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References</a:t>
            </a:r>
            <a:r>
              <a:rPr lang="en-US" sz="1000" dirty="0" smtClean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000" dirty="0">
              <a:solidFill>
                <a:srgbClr val="5391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114d0feb1a0_2_102"/>
          <p:cNvSpPr/>
          <p:nvPr/>
        </p:nvSpPr>
        <p:spPr>
          <a:xfrm rot="10800000" flipH="1">
            <a:off x="432978" y="549115"/>
            <a:ext cx="8409568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g114d0feb1a0_2_102"/>
          <p:cNvSpPr txBox="1"/>
          <p:nvPr/>
        </p:nvSpPr>
        <p:spPr>
          <a:xfrm>
            <a:off x="1160207" y="4632656"/>
            <a:ext cx="8711380" cy="230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1000"/>
            </a:pPr>
            <a:r>
              <a:rPr lang="en-US" sz="900" dirty="0" smtClean="0">
                <a:solidFill>
                  <a:srgbClr val="000000"/>
                </a:solidFill>
                <a:sym typeface="Arial"/>
              </a:rPr>
              <a:t>Pirani et al. (2022</a:t>
            </a:r>
            <a:r>
              <a:rPr lang="en-US" sz="900" dirty="0" smtClean="0"/>
              <a:t>) </a:t>
            </a:r>
            <a:r>
              <a:rPr lang="en-US" sz="900" dirty="0"/>
              <a:t>The implementation of FAIR data principles in the IPCC AR6 assessment </a:t>
            </a:r>
            <a:r>
              <a:rPr lang="en-US" sz="900" dirty="0" smtClean="0"/>
              <a:t>process. </a:t>
            </a:r>
            <a:r>
              <a:rPr lang="en-US" sz="900" dirty="0" smtClean="0">
                <a:hlinkClick r:id="rId4"/>
              </a:rPr>
              <a:t>https</a:t>
            </a:r>
            <a:r>
              <a:rPr lang="en-US" sz="900" dirty="0">
                <a:hlinkClick r:id="rId4"/>
              </a:rPr>
              <a:t>://</a:t>
            </a:r>
            <a:r>
              <a:rPr lang="en-US" sz="900" dirty="0" smtClean="0">
                <a:hlinkClick r:id="rId4"/>
              </a:rPr>
              <a:t>doi.org/10.5281/zenodo.6504468</a:t>
            </a:r>
            <a:r>
              <a:rPr lang="en-US" sz="900" dirty="0" smtClean="0"/>
              <a:t>  </a:t>
            </a:r>
            <a:endParaRPr sz="900" dirty="0">
              <a:solidFill>
                <a:schemeClr val="dk1"/>
              </a:solidFill>
              <a:sym typeface="Arial"/>
            </a:endParaRPr>
          </a:p>
        </p:txBody>
      </p:sp>
      <p:pic>
        <p:nvPicPr>
          <p:cNvPr id="11" name="Google Shape;261;g114d0feb1a0_2_115"/>
          <p:cNvPicPr preferRelativeResize="0"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9845" y="3663683"/>
            <a:ext cx="1875035" cy="636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62;g114d0feb1a0_2_115"/>
          <p:cNvPicPr preferRelativeResize="0"/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7946" y="3557435"/>
            <a:ext cx="1644325" cy="79915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301;g114d0feb1a0_2_132"/>
          <p:cNvSpPr/>
          <p:nvPr/>
        </p:nvSpPr>
        <p:spPr>
          <a:xfrm>
            <a:off x="381000" y="1542183"/>
            <a:ext cx="845613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IPCC AR6 FAIR Guidelines </a:t>
            </a:r>
            <a:r>
              <a:rPr lang="en-US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enhance the transparency of IPCC’s </a:t>
            </a:r>
            <a:r>
              <a:rPr lang="en-US" sz="18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outputs:</a:t>
            </a:r>
            <a:endParaRPr dirty="0"/>
          </a:p>
        </p:txBody>
      </p:sp>
      <p:sp>
        <p:nvSpPr>
          <p:cNvPr id="14" name="Google Shape;242;g114d0feb1a0_2_102"/>
          <p:cNvSpPr txBox="1"/>
          <p:nvPr/>
        </p:nvSpPr>
        <p:spPr>
          <a:xfrm>
            <a:off x="441644" y="3317095"/>
            <a:ext cx="4603006" cy="1031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Clr>
                <a:srgbClr val="5391CC"/>
              </a:buClr>
              <a:buSzPts val="1800"/>
            </a:pPr>
            <a:r>
              <a:rPr lang="en-US" sz="1800" dirty="0" smtClean="0">
                <a:solidFill>
                  <a:srgbClr val="5391CC"/>
                </a:solidFill>
              </a:rPr>
              <a:t>Guiding Principles:</a:t>
            </a:r>
            <a:r>
              <a:rPr lang="en-US" sz="1800" dirty="0" smtClean="0"/>
              <a:t> </a:t>
            </a:r>
          </a:p>
          <a:p>
            <a:pPr marL="285750" lvl="0" indent="-285750">
              <a:spcBef>
                <a:spcPts val="900"/>
              </a:spcBef>
              <a:buClr>
                <a:srgbClr val="5391CC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 smtClean="0"/>
              <a:t>FAIR data principles</a:t>
            </a:r>
          </a:p>
          <a:p>
            <a:pPr marL="285750" lvl="0" indent="-285750">
              <a:spcBef>
                <a:spcPts val="900"/>
              </a:spcBef>
              <a:buClr>
                <a:srgbClr val="5391CC"/>
              </a:buClr>
              <a:buSzPts val="1800"/>
              <a:buFont typeface="Arial" panose="020B0604020202020204" pitchFamily="34" charset="0"/>
              <a:buChar char="•"/>
            </a:pPr>
            <a:r>
              <a:rPr lang="en-US" dirty="0" smtClean="0"/>
              <a:t>TRUST principles for repositories</a:t>
            </a:r>
            <a:endParaRPr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6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260;g114d0feb1a0_2_115"/>
          <p:cNvSpPr txBox="1"/>
          <p:nvPr/>
        </p:nvSpPr>
        <p:spPr>
          <a:xfrm>
            <a:off x="1156445" y="4471845"/>
            <a:ext cx="8117928" cy="2307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Stockhause </a:t>
            </a:r>
            <a: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 al. (2019). Data Distribution Centre Support for the IPCC Sixth Assessment. DSJ. </a:t>
            </a:r>
            <a:r>
              <a:rPr lang="en-US" sz="900" u="sng" dirty="0" smtClean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</a:t>
            </a:r>
            <a:r>
              <a:rPr lang="en-US" sz="9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://doi.org/10.5334/dsj-2019-020</a:t>
            </a:r>
            <a:r>
              <a:rPr lang="en-US" sz="9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9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301;g114d0feb1a0_2_132"/>
          <p:cNvSpPr/>
          <p:nvPr/>
        </p:nvSpPr>
        <p:spPr>
          <a:xfrm>
            <a:off x="380999" y="699487"/>
            <a:ext cx="8456134" cy="664163"/>
          </a:xfrm>
          <a:prstGeom prst="rect">
            <a:avLst/>
          </a:prstGeom>
          <a:solidFill>
            <a:srgbClr val="5491CC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sz="18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en-US" sz="180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Intergovernmental Panel on Climate Change (IPCC) </a:t>
            </a:r>
            <a:r>
              <a:rPr lang="en-US" sz="1800" dirty="0">
                <a:solidFill>
                  <a:schemeClr val="tx1"/>
                </a:solidFill>
              </a:rPr>
              <a:t>provides regular </a:t>
            </a:r>
            <a:r>
              <a:rPr lang="en-US" sz="1800" dirty="0" smtClean="0">
                <a:solidFill>
                  <a:schemeClr val="tx1"/>
                </a:solidFill>
              </a:rPr>
              <a:t>assessments </a:t>
            </a:r>
            <a:r>
              <a:rPr lang="en-US" sz="1800" dirty="0">
                <a:solidFill>
                  <a:schemeClr val="tx1"/>
                </a:solidFill>
              </a:rPr>
              <a:t>of the scientific basis of climate </a:t>
            </a:r>
            <a:r>
              <a:rPr lang="en-US" sz="1800" dirty="0" smtClean="0">
                <a:solidFill>
                  <a:schemeClr val="tx1"/>
                </a:solidFill>
              </a:rPr>
              <a:t>change.</a:t>
            </a:r>
            <a:r>
              <a:rPr lang="en-US" sz="1800" dirty="0" smtClean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197e769044_0_77"/>
          <p:cNvSpPr/>
          <p:nvPr/>
        </p:nvSpPr>
        <p:spPr>
          <a:xfrm>
            <a:off x="6233029" y="127625"/>
            <a:ext cx="2604000" cy="381000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g1197e769044_0_77"/>
          <p:cNvSpPr txBox="1"/>
          <p:nvPr/>
        </p:nvSpPr>
        <p:spPr>
          <a:xfrm>
            <a:off x="432978" y="204819"/>
            <a:ext cx="5663100" cy="2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3A3A3B"/>
                </a:solidFill>
              </a:rPr>
              <a:t>FAIR </a:t>
            </a:r>
            <a:r>
              <a:rPr lang="en-US" dirty="0">
                <a:solidFill>
                  <a:srgbClr val="3A3A3B"/>
                </a:solidFill>
              </a:rPr>
              <a:t>I</a:t>
            </a:r>
            <a:r>
              <a:rPr lang="en-US" dirty="0" smtClean="0">
                <a:solidFill>
                  <a:srgbClr val="3A3A3B"/>
                </a:solidFill>
              </a:rPr>
              <a:t>mplementation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g1197e769044_0_77"/>
          <p:cNvSpPr/>
          <p:nvPr/>
        </p:nvSpPr>
        <p:spPr>
          <a:xfrm rot="10800000" flipH="1">
            <a:off x="432978" y="549115"/>
            <a:ext cx="8415790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g1197e769044_0_77"/>
          <p:cNvSpPr txBox="1"/>
          <p:nvPr/>
        </p:nvSpPr>
        <p:spPr>
          <a:xfrm>
            <a:off x="530100" y="2671476"/>
            <a:ext cx="20748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1"/>
                </a:solidFill>
              </a:rPr>
              <a:t>WG Report Authors</a:t>
            </a:r>
            <a:endParaRPr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Assessment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Report Figures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Provision of data usage, code and final data to TSU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357" name="Google Shape;357;g1197e769044_0_77"/>
          <p:cNvPicPr preferRelativeResize="0"/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62917" y="1516670"/>
            <a:ext cx="2863425" cy="97175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g1197e769044_0_77"/>
          <p:cNvSpPr txBox="1"/>
          <p:nvPr/>
        </p:nvSpPr>
        <p:spPr>
          <a:xfrm>
            <a:off x="3114599" y="2659426"/>
            <a:ext cx="2922849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bg2"/>
                </a:solidFill>
              </a:rPr>
              <a:t>Technical Support Unit</a:t>
            </a:r>
            <a:endParaRPr b="1" dirty="0">
              <a:solidFill>
                <a:schemeClr val="bg2"/>
              </a:solidFill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Coordination of the AR6 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Author </a:t>
            </a:r>
            <a:r>
              <a:rPr lang="en-US" dirty="0">
                <a:solidFill>
                  <a:schemeClr val="dk1"/>
                </a:solidFill>
              </a:rPr>
              <a:t>guidance and </a:t>
            </a:r>
            <a:r>
              <a:rPr lang="en-US" dirty="0" smtClean="0">
                <a:solidFill>
                  <a:schemeClr val="dk1"/>
                </a:solidFill>
              </a:rPr>
              <a:t>training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Data and metadata provision to DDC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359" name="Google Shape;359;g1197e769044_0_77"/>
          <p:cNvSpPr txBox="1"/>
          <p:nvPr/>
        </p:nvSpPr>
        <p:spPr>
          <a:xfrm>
            <a:off x="6402250" y="2659426"/>
            <a:ext cx="26040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bg2"/>
                </a:solidFill>
              </a:rPr>
              <a:t>Data Distribution Centre</a:t>
            </a:r>
            <a:endParaRPr b="1" dirty="0">
              <a:solidFill>
                <a:schemeClr val="bg2"/>
              </a:solidFill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Data curation and QC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Long-term preservation of IPCC-related data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1"/>
                </a:solidFill>
              </a:rPr>
              <a:t>Joint DDC data </a:t>
            </a:r>
            <a:r>
              <a:rPr lang="en-US" dirty="0">
                <a:solidFill>
                  <a:schemeClr val="dk1"/>
                </a:solidFill>
              </a:rPr>
              <a:t>catalogue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Helpdesk</a:t>
            </a:r>
            <a:endParaRPr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  <p:sp>
        <p:nvSpPr>
          <p:cNvPr id="360" name="Google Shape;360;g1197e769044_0_77"/>
          <p:cNvSpPr/>
          <p:nvPr/>
        </p:nvSpPr>
        <p:spPr>
          <a:xfrm rot="10800000" flipH="1">
            <a:off x="971552" y="1986351"/>
            <a:ext cx="1911620" cy="28575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1197e769044_0_77"/>
          <p:cNvSpPr/>
          <p:nvPr/>
        </p:nvSpPr>
        <p:spPr>
          <a:xfrm rot="10800000" flipH="1">
            <a:off x="5819777" y="1988263"/>
            <a:ext cx="1911620" cy="28575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g1197e769044_0_77"/>
          <p:cNvSpPr/>
          <p:nvPr/>
        </p:nvSpPr>
        <p:spPr>
          <a:xfrm rot="-5400000" flipH="1">
            <a:off x="658749" y="2318992"/>
            <a:ext cx="652748" cy="27146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g1197e769044_0_77"/>
          <p:cNvSpPr/>
          <p:nvPr/>
        </p:nvSpPr>
        <p:spPr>
          <a:xfrm rot="-5400000" flipH="1">
            <a:off x="7391449" y="2299150"/>
            <a:ext cx="652748" cy="27146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g1197e769044_0_77"/>
          <p:cNvSpPr/>
          <p:nvPr/>
        </p:nvSpPr>
        <p:spPr>
          <a:xfrm rot="-5400000" flipH="1">
            <a:off x="3996205" y="2517882"/>
            <a:ext cx="396311" cy="1905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g1197e769044_0_77"/>
          <p:cNvSpPr txBox="1"/>
          <p:nvPr/>
        </p:nvSpPr>
        <p:spPr>
          <a:xfrm>
            <a:off x="432978" y="824046"/>
            <a:ext cx="2881677" cy="475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dk1"/>
                </a:solidFill>
              </a:rPr>
              <a:t>Working Group (WG) Bureau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366" name="Google Shape;366;g1197e769044_0_77"/>
          <p:cNvSpPr txBox="1"/>
          <p:nvPr/>
        </p:nvSpPr>
        <p:spPr>
          <a:xfrm>
            <a:off x="5123269" y="740067"/>
            <a:ext cx="3583129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chemeClr val="dk1"/>
                </a:solidFill>
              </a:rPr>
              <a:t>Task Group on Data Support for Climate Change Assessments (TG-Data)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367" name="Google Shape;367;g1197e769044_0_77"/>
          <p:cNvSpPr/>
          <p:nvPr/>
        </p:nvSpPr>
        <p:spPr>
          <a:xfrm rot="-5400000" flipH="1">
            <a:off x="3986095" y="1309007"/>
            <a:ext cx="396311" cy="1905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1197e769044_0_77"/>
          <p:cNvSpPr/>
          <p:nvPr/>
        </p:nvSpPr>
        <p:spPr>
          <a:xfrm rot="10800000" flipH="1">
            <a:off x="3168652" y="1104063"/>
            <a:ext cx="1911620" cy="28575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62;g114d0feb1a0_2_115"/>
          <p:cNvPicPr preferRelativeResize="0"/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6629" y="4156264"/>
            <a:ext cx="1644325" cy="799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8082125" y="1156078"/>
            <a:ext cx="557220" cy="2664296"/>
            <a:chOff x="8062461" y="1156078"/>
            <a:chExt cx="557220" cy="2664296"/>
          </a:xfrm>
        </p:grpSpPr>
        <p:sp>
          <p:nvSpPr>
            <p:cNvPr id="51" name="TextBox 58"/>
            <p:cNvSpPr txBox="1">
              <a:spLocks noChangeArrowheads="1"/>
            </p:cNvSpPr>
            <p:nvPr/>
          </p:nvSpPr>
          <p:spPr bwMode="auto">
            <a:xfrm rot="16200000">
              <a:off x="7489716" y="2690408"/>
              <a:ext cx="1982932" cy="27699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200" dirty="0" smtClean="0"/>
                <a:t>IPCC-59, AR7 Elections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52" name="Straight Connector 59"/>
            <p:cNvCxnSpPr>
              <a:cxnSpLocks noChangeShapeType="1"/>
            </p:cNvCxnSpPr>
            <p:nvPr/>
          </p:nvCxnSpPr>
          <p:spPr bwMode="auto">
            <a:xfrm>
              <a:off x="8339536" y="1156078"/>
              <a:ext cx="0" cy="676742"/>
            </a:xfrm>
            <a:prstGeom prst="lin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54" name="TextBox 58"/>
            <p:cNvSpPr txBox="1">
              <a:spLocks noChangeArrowheads="1"/>
            </p:cNvSpPr>
            <p:nvPr/>
          </p:nvSpPr>
          <p:spPr bwMode="auto">
            <a:xfrm rot="16200000">
              <a:off x="7209495" y="2689200"/>
              <a:ext cx="1982932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200" dirty="0" smtClean="0"/>
                <a:t>DDC AR6 Data finished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51" name="Google Shape;251;g114d0feb1a0_2_115"/>
          <p:cNvSpPr/>
          <p:nvPr/>
        </p:nvSpPr>
        <p:spPr>
          <a:xfrm>
            <a:off x="6233029" y="127625"/>
            <a:ext cx="2604105" cy="380865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g114d0feb1a0_2_115"/>
          <p:cNvSpPr txBox="1"/>
          <p:nvPr/>
        </p:nvSpPr>
        <p:spPr>
          <a:xfrm>
            <a:off x="432978" y="204819"/>
            <a:ext cx="4991544" cy="252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rPr>
              <a:t>FAIR </a:t>
            </a:r>
            <a:r>
              <a:rPr lang="en-US" sz="1400" dirty="0" smtClean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rPr>
              <a:t>From idea to concept to implementation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g114d0feb1a0_2_115"/>
          <p:cNvSpPr/>
          <p:nvPr/>
        </p:nvSpPr>
        <p:spPr>
          <a:xfrm rot="10800000" flipH="1">
            <a:off x="432978" y="549115"/>
            <a:ext cx="8409568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86527" y="794704"/>
            <a:ext cx="32682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i="1" dirty="0" smtClean="0">
                <a:solidFill>
                  <a:schemeClr val="tx1"/>
                </a:solidFill>
              </a:rPr>
              <a:t>Concept Development: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The need to improve the documentation of data used in the IPCC AR6 was identified at the beginning of the AR6 in 01/2016.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The FAIR data concept was developed between WGI TSU and the DDC and presented at IDW 2018.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The FAIR Guidelines got approved by the reestablished TG-Data at its first meeting in 11/2019.</a:t>
            </a:r>
          </a:p>
          <a:p>
            <a:pPr>
              <a:spcAft>
                <a:spcPts val="600"/>
              </a:spcAft>
            </a:pPr>
            <a:r>
              <a:rPr lang="en-US" sz="1200" b="1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Implementation: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WGI data and paper submission deadline end of 01/2021 and AR6 WGI approval in 08/2021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End of DDC AR6 data archival and start of AR7 cycle in 07/2023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grpSp>
        <p:nvGrpSpPr>
          <p:cNvPr id="17" name="Gruppieren 16"/>
          <p:cNvGrpSpPr/>
          <p:nvPr/>
        </p:nvGrpSpPr>
        <p:grpSpPr>
          <a:xfrm>
            <a:off x="4138158" y="1155499"/>
            <a:ext cx="276999" cy="2664867"/>
            <a:chOff x="399029" y="1635075"/>
            <a:chExt cx="276999" cy="2664867"/>
          </a:xfrm>
        </p:grpSpPr>
        <p:sp>
          <p:nvSpPr>
            <p:cNvPr id="18" name="TextBox 96"/>
            <p:cNvSpPr txBox="1">
              <a:spLocks noChangeArrowheads="1"/>
            </p:cNvSpPr>
            <p:nvPr/>
          </p:nvSpPr>
          <p:spPr bwMode="auto">
            <a:xfrm rot="16200000">
              <a:off x="-454477" y="3169436"/>
              <a:ext cx="1984012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200" dirty="0" smtClean="0"/>
                <a:t>IPCC EM, Geneva</a:t>
              </a:r>
              <a:endParaRPr lang="en-GB" sz="1200" dirty="0"/>
            </a:p>
          </p:txBody>
        </p:sp>
        <p:cxnSp>
          <p:nvCxnSpPr>
            <p:cNvPr id="19" name="Straight Connector 97"/>
            <p:cNvCxnSpPr>
              <a:cxnSpLocks noChangeShapeType="1"/>
            </p:cNvCxnSpPr>
            <p:nvPr/>
          </p:nvCxnSpPr>
          <p:spPr bwMode="auto">
            <a:xfrm flipH="1">
              <a:off x="539552" y="1635075"/>
              <a:ext cx="0" cy="680855"/>
            </a:xfrm>
            <a:prstGeom prst="line">
              <a:avLst/>
            </a:prstGeom>
            <a:solidFill>
              <a:srgbClr val="CCFFFF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20" name="Group 3"/>
          <p:cNvGrpSpPr/>
          <p:nvPr/>
        </p:nvGrpSpPr>
        <p:grpSpPr>
          <a:xfrm>
            <a:off x="3084000" y="1332369"/>
            <a:ext cx="5263586" cy="369332"/>
            <a:chOff x="4426635" y="3749315"/>
            <a:chExt cx="4561056" cy="369332"/>
          </a:xfrm>
        </p:grpSpPr>
        <p:sp>
          <p:nvSpPr>
            <p:cNvPr id="21" name="Right Arrow 68"/>
            <p:cNvSpPr>
              <a:spLocks noChangeArrowheads="1"/>
            </p:cNvSpPr>
            <p:nvPr/>
          </p:nvSpPr>
          <p:spPr bwMode="auto">
            <a:xfrm>
              <a:off x="5283691" y="3790057"/>
              <a:ext cx="3704000" cy="287337"/>
            </a:xfrm>
            <a:prstGeom prst="rightArrow">
              <a:avLst>
                <a:gd name="adj1" fmla="val 50000"/>
                <a:gd name="adj2" fmla="val 50109"/>
              </a:avLst>
            </a:prstGeom>
            <a:noFill/>
            <a:ln w="19050" algn="ctr">
              <a:solidFill>
                <a:srgbClr val="FF0000"/>
              </a:solidFill>
              <a:prstDash val="sysDash"/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22" name="TextBox 69"/>
            <p:cNvSpPr txBox="1">
              <a:spLocks noChangeArrowheads="1"/>
            </p:cNvSpPr>
            <p:nvPr/>
          </p:nvSpPr>
          <p:spPr bwMode="auto">
            <a:xfrm>
              <a:off x="4426635" y="3749315"/>
              <a:ext cx="863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eaLnBrk="1" hangingPunct="1"/>
              <a:r>
                <a:rPr lang="en-GB" altLang="en-US" sz="1800" b="0" dirty="0" smtClean="0">
                  <a:solidFill>
                    <a:srgbClr val="FF0000"/>
                  </a:solidFill>
                </a:rPr>
                <a:t>AR6</a:t>
              </a:r>
              <a:endParaRPr lang="en-GB" altLang="en-US" sz="1800" b="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5359495" y="1155499"/>
            <a:ext cx="276999" cy="2664867"/>
            <a:chOff x="1958702" y="1491059"/>
            <a:chExt cx="276999" cy="2664867"/>
          </a:xfrm>
        </p:grpSpPr>
        <p:sp>
          <p:nvSpPr>
            <p:cNvPr id="25" name="TextBox 58"/>
            <p:cNvSpPr txBox="1">
              <a:spLocks noChangeArrowheads="1"/>
            </p:cNvSpPr>
            <p:nvPr/>
          </p:nvSpPr>
          <p:spPr bwMode="auto">
            <a:xfrm rot="16200000">
              <a:off x="1105736" y="3025960"/>
              <a:ext cx="1982932" cy="27699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200" dirty="0" smtClean="0"/>
                <a:t>IPCC-47,</a:t>
              </a:r>
              <a:r>
                <a:rPr lang="en-GB" sz="1200" dirty="0" smtClean="0">
                  <a:solidFill>
                    <a:srgbClr val="FF0000"/>
                  </a:solidFill>
                </a:rPr>
                <a:t> </a:t>
              </a:r>
              <a:r>
                <a:rPr lang="en-GB" sz="1200" dirty="0" smtClean="0"/>
                <a:t>Paris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Connector 59"/>
            <p:cNvCxnSpPr>
              <a:cxnSpLocks noChangeShapeType="1"/>
            </p:cNvCxnSpPr>
            <p:nvPr/>
          </p:nvCxnSpPr>
          <p:spPr bwMode="auto">
            <a:xfrm>
              <a:off x="2097202" y="1491059"/>
              <a:ext cx="0" cy="677313"/>
            </a:xfrm>
            <a:prstGeom prst="line">
              <a:avLst/>
            </a:prstGeom>
            <a:solidFill>
              <a:srgbClr val="FFCCFF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27" name="Gruppieren 26"/>
          <p:cNvGrpSpPr/>
          <p:nvPr/>
        </p:nvGrpSpPr>
        <p:grpSpPr>
          <a:xfrm>
            <a:off x="4932890" y="1156070"/>
            <a:ext cx="276999" cy="2664867"/>
            <a:chOff x="390640" y="1635075"/>
            <a:chExt cx="276999" cy="2664867"/>
          </a:xfrm>
        </p:grpSpPr>
        <p:sp>
          <p:nvSpPr>
            <p:cNvPr id="28" name="TextBox 96"/>
            <p:cNvSpPr txBox="1">
              <a:spLocks noChangeArrowheads="1"/>
            </p:cNvSpPr>
            <p:nvPr/>
          </p:nvSpPr>
          <p:spPr bwMode="auto">
            <a:xfrm rot="16200000">
              <a:off x="-462866" y="3169436"/>
              <a:ext cx="1984012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200" dirty="0" smtClean="0"/>
                <a:t>DDC Support, Hamburg</a:t>
              </a:r>
              <a:endParaRPr lang="en-GB" sz="1200" dirty="0"/>
            </a:p>
          </p:txBody>
        </p:sp>
        <p:cxnSp>
          <p:nvCxnSpPr>
            <p:cNvPr id="29" name="Straight Connector 97"/>
            <p:cNvCxnSpPr>
              <a:cxnSpLocks noChangeShapeType="1"/>
            </p:cNvCxnSpPr>
            <p:nvPr/>
          </p:nvCxnSpPr>
          <p:spPr bwMode="auto">
            <a:xfrm flipH="1">
              <a:off x="539552" y="1635075"/>
              <a:ext cx="0" cy="680855"/>
            </a:xfrm>
            <a:prstGeom prst="line">
              <a:avLst/>
            </a:prstGeom>
            <a:solidFill>
              <a:srgbClr val="CCFFFF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30" name="Textfeld 29"/>
          <p:cNvSpPr txBox="1"/>
          <p:nvPr/>
        </p:nvSpPr>
        <p:spPr>
          <a:xfrm>
            <a:off x="3724321" y="643303"/>
            <a:ext cx="476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…</a:t>
            </a:r>
            <a:endParaRPr lang="en-US" sz="2400" b="1" dirty="0"/>
          </a:p>
        </p:txBody>
      </p:sp>
      <p:grpSp>
        <p:nvGrpSpPr>
          <p:cNvPr id="31" name="Gruppieren 30"/>
          <p:cNvGrpSpPr/>
          <p:nvPr/>
        </p:nvGrpSpPr>
        <p:grpSpPr>
          <a:xfrm>
            <a:off x="6867842" y="1156070"/>
            <a:ext cx="276999" cy="2664296"/>
            <a:chOff x="3358897" y="1491630"/>
            <a:chExt cx="276999" cy="266429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2" name="TextBox 58"/>
            <p:cNvSpPr txBox="1">
              <a:spLocks noChangeArrowheads="1"/>
            </p:cNvSpPr>
            <p:nvPr/>
          </p:nvSpPr>
          <p:spPr bwMode="auto">
            <a:xfrm rot="16200000">
              <a:off x="2505931" y="3025960"/>
              <a:ext cx="1982932" cy="27699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200" dirty="0" smtClean="0"/>
                <a:t>IPCC AR6 WGI deadline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Connector 59"/>
            <p:cNvCxnSpPr>
              <a:cxnSpLocks noChangeShapeType="1"/>
            </p:cNvCxnSpPr>
            <p:nvPr/>
          </p:nvCxnSpPr>
          <p:spPr bwMode="auto">
            <a:xfrm>
              <a:off x="3501743" y="1491630"/>
              <a:ext cx="0" cy="676742"/>
            </a:xfrm>
            <a:prstGeom prst="line">
              <a:avLst/>
            </a:prstGeom>
            <a:grp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34" name="Rechteck 33"/>
          <p:cNvSpPr/>
          <p:nvPr/>
        </p:nvSpPr>
        <p:spPr>
          <a:xfrm>
            <a:off x="4698501" y="3867662"/>
            <a:ext cx="14520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altLang="en-US" dirty="0">
                <a:solidFill>
                  <a:srgbClr val="005191"/>
                </a:solidFill>
              </a:rPr>
              <a:t>IPCC </a:t>
            </a:r>
            <a:r>
              <a:rPr lang="fi-FI" altLang="en-US" dirty="0" smtClean="0">
                <a:solidFill>
                  <a:srgbClr val="005191"/>
                </a:solidFill>
              </a:rPr>
              <a:t>TG-Data</a:t>
            </a:r>
            <a:endParaRPr lang="en-GB" altLang="en-US" dirty="0">
              <a:solidFill>
                <a:srgbClr val="005191"/>
              </a:solidFill>
            </a:endParaRPr>
          </a:p>
        </p:txBody>
      </p:sp>
      <p:sp>
        <p:nvSpPr>
          <p:cNvPr id="35" name="Right Arrow 68"/>
          <p:cNvSpPr>
            <a:spLocks noChangeArrowheads="1"/>
          </p:cNvSpPr>
          <p:nvPr/>
        </p:nvSpPr>
        <p:spPr bwMode="auto">
          <a:xfrm>
            <a:off x="4932890" y="4176010"/>
            <a:ext cx="1561915" cy="252000"/>
          </a:xfrm>
          <a:prstGeom prst="rightArrow">
            <a:avLst>
              <a:gd name="adj1" fmla="val 50000"/>
              <a:gd name="adj2" fmla="val 52225"/>
            </a:avLst>
          </a:prstGeom>
          <a:noFill/>
          <a:ln w="19050" algn="ctr">
            <a:solidFill>
              <a:srgbClr val="005191"/>
            </a:solidFill>
            <a:prstDash val="sysDash"/>
            <a:round/>
            <a:headEnd/>
            <a:tailEnd/>
          </a:ln>
        </p:spPr>
        <p:txBody>
          <a:bodyPr lIns="0" tIns="0" rIns="0" bIns="0" anchor="ctr" anchorCtr="0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 dirty="0">
              <a:solidFill>
                <a:srgbClr val="005191"/>
              </a:solidFill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3688461" y="4130238"/>
            <a:ext cx="15156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en-US" dirty="0" smtClean="0">
                <a:solidFill>
                  <a:srgbClr val="005191"/>
                </a:solidFill>
              </a:rPr>
              <a:t>DDC Support</a:t>
            </a:r>
            <a:endParaRPr lang="en-GB" altLang="en-US" dirty="0">
              <a:solidFill>
                <a:srgbClr val="005191"/>
              </a:solidFill>
            </a:endParaRPr>
          </a:p>
        </p:txBody>
      </p:sp>
      <p:sp>
        <p:nvSpPr>
          <p:cNvPr id="37" name="Right Arrow 68"/>
          <p:cNvSpPr>
            <a:spLocks noChangeArrowheads="1"/>
          </p:cNvSpPr>
          <p:nvPr/>
        </p:nvSpPr>
        <p:spPr bwMode="auto">
          <a:xfrm>
            <a:off x="6135992" y="3907057"/>
            <a:ext cx="2701141" cy="252000"/>
          </a:xfrm>
          <a:prstGeom prst="rightArrow">
            <a:avLst>
              <a:gd name="adj1" fmla="val 50000"/>
              <a:gd name="adj2" fmla="val 52225"/>
            </a:avLst>
          </a:prstGeom>
          <a:noFill/>
          <a:ln w="19050" algn="ctr">
            <a:solidFill>
              <a:srgbClr val="005191"/>
            </a:solidFill>
            <a:prstDash val="sysDash"/>
            <a:round/>
            <a:headEnd/>
            <a:tailEnd/>
          </a:ln>
        </p:spPr>
        <p:txBody>
          <a:bodyPr lIns="0" tIns="0" rIns="0" bIns="0" anchor="ctr" anchorCtr="0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 sz="1200" dirty="0"/>
          </a:p>
        </p:txBody>
      </p:sp>
      <p:grpSp>
        <p:nvGrpSpPr>
          <p:cNvPr id="38" name="Gruppieren 37"/>
          <p:cNvGrpSpPr/>
          <p:nvPr/>
        </p:nvGrpSpPr>
        <p:grpSpPr>
          <a:xfrm>
            <a:off x="6217805" y="1157468"/>
            <a:ext cx="276999" cy="2662238"/>
            <a:chOff x="390640" y="1635075"/>
            <a:chExt cx="276999" cy="2662238"/>
          </a:xfrm>
        </p:grpSpPr>
        <p:sp>
          <p:nvSpPr>
            <p:cNvPr id="39" name="TextBox 96"/>
            <p:cNvSpPr txBox="1">
              <a:spLocks noChangeArrowheads="1"/>
            </p:cNvSpPr>
            <p:nvPr/>
          </p:nvSpPr>
          <p:spPr bwMode="auto">
            <a:xfrm rot="16200000">
              <a:off x="-462866" y="3166807"/>
              <a:ext cx="1984012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200" dirty="0" smtClean="0"/>
                <a:t>TG-Data, Montreal</a:t>
              </a:r>
              <a:endParaRPr lang="en-GB" sz="1200" dirty="0"/>
            </a:p>
          </p:txBody>
        </p:sp>
        <p:cxnSp>
          <p:nvCxnSpPr>
            <p:cNvPr id="40" name="Straight Connector 97"/>
            <p:cNvCxnSpPr>
              <a:cxnSpLocks noChangeShapeType="1"/>
            </p:cNvCxnSpPr>
            <p:nvPr/>
          </p:nvCxnSpPr>
          <p:spPr bwMode="auto">
            <a:xfrm flipH="1">
              <a:off x="539552" y="1635075"/>
              <a:ext cx="0" cy="680855"/>
            </a:xfrm>
            <a:prstGeom prst="line">
              <a:avLst/>
            </a:prstGeom>
            <a:solidFill>
              <a:srgbClr val="CCFFFF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aphicFrame>
        <p:nvGraphicFramePr>
          <p:cNvPr id="1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439287"/>
              </p:ext>
            </p:extLst>
          </p:nvPr>
        </p:nvGraphicFramePr>
        <p:xfrm>
          <a:off x="4216384" y="868038"/>
          <a:ext cx="4414272" cy="306960"/>
        </p:xfrm>
        <a:graphic>
          <a:graphicData uri="http://schemas.openxmlformats.org/drawingml/2006/table">
            <a:tbl>
              <a:tblPr/>
              <a:tblGrid>
                <a:gridCol w="551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1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1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1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17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1784">
                  <a:extLst>
                    <a:ext uri="{9D8B030D-6E8A-4147-A177-3AD203B41FA5}">
                      <a16:colId xmlns:a16="http://schemas.microsoft.com/office/drawing/2014/main" val="541447415"/>
                    </a:ext>
                  </a:extLst>
                </a:gridCol>
                <a:gridCol w="551784">
                  <a:extLst>
                    <a:ext uri="{9D8B030D-6E8A-4147-A177-3AD203B41FA5}">
                      <a16:colId xmlns:a16="http://schemas.microsoft.com/office/drawing/2014/main" val="4220955583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2016</a:t>
                      </a:r>
                    </a:p>
                  </a:txBody>
                  <a:tcPr marL="72000" marR="72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2017</a:t>
                      </a:r>
                    </a:p>
                  </a:txBody>
                  <a:tcPr marL="72000" marR="72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2018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2019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fi-FI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2020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2000" marR="72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2021</a:t>
                      </a:r>
                    </a:p>
                  </a:txBody>
                  <a:tcPr marL="72000" marR="72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2022</a:t>
                      </a:r>
                    </a:p>
                  </a:txBody>
                  <a:tcPr marL="72000" marR="72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6600"/>
                        </a:buClr>
                        <a:buSzPct val="15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2023</a:t>
                      </a:r>
                    </a:p>
                  </a:txBody>
                  <a:tcPr marL="72000" marR="72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44" name="Gruppieren 43"/>
          <p:cNvGrpSpPr/>
          <p:nvPr/>
        </p:nvGrpSpPr>
        <p:grpSpPr>
          <a:xfrm>
            <a:off x="5676220" y="1160572"/>
            <a:ext cx="276999" cy="2659134"/>
            <a:chOff x="390640" y="1635075"/>
            <a:chExt cx="276999" cy="2659134"/>
          </a:xfrm>
        </p:grpSpPr>
        <p:sp>
          <p:nvSpPr>
            <p:cNvPr id="45" name="TextBox 96"/>
            <p:cNvSpPr txBox="1">
              <a:spLocks noChangeArrowheads="1"/>
            </p:cNvSpPr>
            <p:nvPr/>
          </p:nvSpPr>
          <p:spPr bwMode="auto">
            <a:xfrm rot="16200000">
              <a:off x="-462866" y="3163703"/>
              <a:ext cx="1984012" cy="27699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200" dirty="0" smtClean="0"/>
                <a:t>IDW 2018, Gaborone</a:t>
              </a:r>
              <a:endParaRPr lang="en-GB" sz="1200" dirty="0"/>
            </a:p>
          </p:txBody>
        </p:sp>
        <p:cxnSp>
          <p:nvCxnSpPr>
            <p:cNvPr id="46" name="Straight Connector 97"/>
            <p:cNvCxnSpPr>
              <a:cxnSpLocks noChangeShapeType="1"/>
            </p:cNvCxnSpPr>
            <p:nvPr/>
          </p:nvCxnSpPr>
          <p:spPr bwMode="auto">
            <a:xfrm flipH="1">
              <a:off x="539552" y="1635075"/>
              <a:ext cx="0" cy="680855"/>
            </a:xfrm>
            <a:prstGeom prst="line">
              <a:avLst/>
            </a:prstGeom>
            <a:solidFill>
              <a:srgbClr val="CCFFFF"/>
            </a:solidFill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47" name="Gruppieren 46"/>
          <p:cNvGrpSpPr/>
          <p:nvPr/>
        </p:nvGrpSpPr>
        <p:grpSpPr>
          <a:xfrm>
            <a:off x="7207060" y="1160990"/>
            <a:ext cx="276999" cy="2658176"/>
            <a:chOff x="3358897" y="1491630"/>
            <a:chExt cx="276999" cy="265817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8" name="TextBox 58"/>
            <p:cNvSpPr txBox="1">
              <a:spLocks noChangeArrowheads="1"/>
            </p:cNvSpPr>
            <p:nvPr/>
          </p:nvSpPr>
          <p:spPr bwMode="auto">
            <a:xfrm rot="16200000">
              <a:off x="2505931" y="3019840"/>
              <a:ext cx="1982932" cy="27699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1200" dirty="0" smtClean="0"/>
                <a:t>IPCC AR6 WGI approval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49" name="Straight Connector 59"/>
            <p:cNvCxnSpPr>
              <a:cxnSpLocks noChangeShapeType="1"/>
            </p:cNvCxnSpPr>
            <p:nvPr/>
          </p:nvCxnSpPr>
          <p:spPr bwMode="auto">
            <a:xfrm>
              <a:off x="3501743" y="1491630"/>
              <a:ext cx="0" cy="676742"/>
            </a:xfrm>
            <a:prstGeom prst="line">
              <a:avLst/>
            </a:prstGeom>
            <a:grp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53" name="TextBox 69"/>
          <p:cNvSpPr txBox="1">
            <a:spLocks noChangeArrowheads="1"/>
          </p:cNvSpPr>
          <p:nvPr/>
        </p:nvSpPr>
        <p:spPr bwMode="auto">
          <a:xfrm>
            <a:off x="7965732" y="1327457"/>
            <a:ext cx="9966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altLang="en-US" sz="1800" b="0" dirty="0" smtClean="0">
                <a:solidFill>
                  <a:srgbClr val="FF0000"/>
                </a:solidFill>
              </a:rPr>
              <a:t>AR7</a:t>
            </a:r>
            <a:endParaRPr lang="en-GB" altLang="en-US" sz="1800" b="0" dirty="0">
              <a:solidFill>
                <a:srgbClr val="FF0000"/>
              </a:solidFill>
            </a:endParaRPr>
          </a:p>
        </p:txBody>
      </p:sp>
      <p:sp>
        <p:nvSpPr>
          <p:cNvPr id="55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197e769044_0_77"/>
          <p:cNvSpPr/>
          <p:nvPr/>
        </p:nvSpPr>
        <p:spPr>
          <a:xfrm>
            <a:off x="6233029" y="127625"/>
            <a:ext cx="2604000" cy="381000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/>
            <a:endParaRPr sz="450"/>
          </a:p>
        </p:txBody>
      </p:sp>
      <p:sp>
        <p:nvSpPr>
          <p:cNvPr id="354" name="Google Shape;354;g1197e769044_0_77"/>
          <p:cNvSpPr txBox="1"/>
          <p:nvPr/>
        </p:nvSpPr>
        <p:spPr>
          <a:xfrm>
            <a:off x="432978" y="204819"/>
            <a:ext cx="5663100" cy="499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defTabSz="914378"/>
            <a:r>
              <a:rPr lang="en-US" sz="1600" b="1" dirty="0">
                <a:solidFill>
                  <a:srgbClr val="3A3A3B"/>
                </a:solidFill>
              </a:rPr>
              <a:t>FAIR </a:t>
            </a:r>
            <a:r>
              <a:rPr lang="en-US" dirty="0" smtClean="0">
                <a:solidFill>
                  <a:srgbClr val="3A3A3B"/>
                </a:solidFill>
              </a:rPr>
              <a:t>Data and Software in IPCC WGI</a:t>
            </a:r>
            <a:endParaRPr lang="en-US" dirty="0">
              <a:solidFill>
                <a:srgbClr val="3A3A3B"/>
              </a:solidFill>
            </a:endParaRPr>
          </a:p>
          <a:p>
            <a:pPr marL="6350" defTabSz="914378"/>
            <a:endParaRPr lang="en-US" sz="1600" dirty="0"/>
          </a:p>
        </p:txBody>
      </p:sp>
      <p:sp>
        <p:nvSpPr>
          <p:cNvPr id="355" name="Google Shape;355;g1197e769044_0_77"/>
          <p:cNvSpPr/>
          <p:nvPr/>
        </p:nvSpPr>
        <p:spPr>
          <a:xfrm rot="10800000" flipH="1">
            <a:off x="432978" y="549115"/>
            <a:ext cx="8415790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/>
            <a:endParaRPr sz="4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FAE6FC1-31DD-D423-7244-ADFB983CB9D3}"/>
              </a:ext>
            </a:extLst>
          </p:cNvPr>
          <p:cNvGrpSpPr/>
          <p:nvPr/>
        </p:nvGrpSpPr>
        <p:grpSpPr>
          <a:xfrm>
            <a:off x="210588" y="2239597"/>
            <a:ext cx="1037507" cy="726221"/>
            <a:chOff x="3285891" y="2070478"/>
            <a:chExt cx="1383343" cy="96829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5" name="Google Shape;96;p2">
              <a:extLst>
                <a:ext uri="{FF2B5EF4-FFF2-40B4-BE49-F238E27FC236}">
                  <a16:creationId xmlns:a16="http://schemas.microsoft.com/office/drawing/2014/main" id="{386E44FA-6710-CFEE-1B1A-86C3D48CC54B}"/>
                </a:ext>
              </a:extLst>
            </p:cNvPr>
            <p:cNvSpPr/>
            <p:nvPr/>
          </p:nvSpPr>
          <p:spPr>
            <a:xfrm>
              <a:off x="3285891" y="2070478"/>
              <a:ext cx="1383343" cy="968295"/>
            </a:xfrm>
            <a:prstGeom prst="roundRect">
              <a:avLst>
                <a:gd name="adj" fmla="val 16670"/>
              </a:avLst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7" name="Google Shape;97;p2">
              <a:extLst>
                <a:ext uri="{FF2B5EF4-FFF2-40B4-BE49-F238E27FC236}">
                  <a16:creationId xmlns:a16="http://schemas.microsoft.com/office/drawing/2014/main" id="{0A3B4BB7-6C99-C65B-819C-1E9FEB84ABC1}"/>
                </a:ext>
              </a:extLst>
            </p:cNvPr>
            <p:cNvSpPr txBox="1"/>
            <p:nvPr/>
          </p:nvSpPr>
          <p:spPr>
            <a:xfrm>
              <a:off x="3333168" y="2117755"/>
              <a:ext cx="1288789" cy="873741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60000" tIns="60000" rIns="60000" bIns="60000" anchor="ctr" anchorCtr="0">
              <a:noAutofit/>
            </a:bodyPr>
            <a:lstStyle/>
            <a:p>
              <a:pPr algn="ctr">
                <a:lnSpc>
                  <a:spcPct val="90000"/>
                </a:lnSpc>
                <a:buClr>
                  <a:schemeClr val="lt1"/>
                </a:buClr>
                <a:buSzPts val="2100"/>
              </a:pPr>
              <a:r>
                <a:rPr lang="en-GB" sz="1575">
                  <a:solidFill>
                    <a:schemeClr val="lt1"/>
                  </a:solidFill>
                  <a:ea typeface="Calibri"/>
                  <a:cs typeface="Calibri"/>
                  <a:sym typeface="Calibri"/>
                </a:rPr>
                <a:t>Input Data</a:t>
              </a:r>
              <a:endParaRPr sz="1050"/>
            </a:p>
          </p:txBody>
        </p:sp>
      </p:grpSp>
      <p:sp>
        <p:nvSpPr>
          <p:cNvPr id="11" name="Google Shape;101;p2">
            <a:extLst>
              <a:ext uri="{FF2B5EF4-FFF2-40B4-BE49-F238E27FC236}">
                <a16:creationId xmlns:a16="http://schemas.microsoft.com/office/drawing/2014/main" id="{7F4C2B81-B5A9-82C0-2281-1410D538C426}"/>
              </a:ext>
            </a:extLst>
          </p:cNvPr>
          <p:cNvSpPr/>
          <p:nvPr/>
        </p:nvSpPr>
        <p:spPr>
          <a:xfrm>
            <a:off x="5661469" y="2280952"/>
            <a:ext cx="1037507" cy="726221"/>
          </a:xfrm>
          <a:prstGeom prst="roundRect">
            <a:avLst>
              <a:gd name="adj" fmla="val 16670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 defTabSz="685800">
              <a:lnSpc>
                <a:spcPct val="90000"/>
              </a:lnSpc>
              <a:buClr>
                <a:srgbClr val="FFFFFF"/>
              </a:buClr>
              <a:buSzPts val="2100"/>
              <a:defRPr/>
            </a:pPr>
            <a:r>
              <a:rPr lang="en-GB" sz="1575" kern="1200">
                <a:solidFill>
                  <a:srgbClr val="FFFFFF"/>
                </a:solidFill>
                <a:ea typeface="Calibri"/>
                <a:cs typeface="Calibri"/>
                <a:sym typeface="Calibri"/>
              </a:rPr>
              <a:t>Analysis, Plotting</a:t>
            </a:r>
            <a:endParaRPr lang="en-GB" sz="1350" kern="1200"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2A004A-847F-143E-46ED-2BB5B2AD0786}"/>
              </a:ext>
            </a:extLst>
          </p:cNvPr>
          <p:cNvGrpSpPr/>
          <p:nvPr/>
        </p:nvGrpSpPr>
        <p:grpSpPr>
          <a:xfrm>
            <a:off x="4876927" y="847943"/>
            <a:ext cx="2864333" cy="1153968"/>
            <a:chOff x="6653088" y="2202787"/>
            <a:chExt cx="3392472" cy="1435154"/>
          </a:xfrm>
        </p:grpSpPr>
        <p:sp>
          <p:nvSpPr>
            <p:cNvPr id="13" name="Google Shape;103;p2">
              <a:extLst>
                <a:ext uri="{FF2B5EF4-FFF2-40B4-BE49-F238E27FC236}">
                  <a16:creationId xmlns:a16="http://schemas.microsoft.com/office/drawing/2014/main" id="{9BD381AE-FFCA-BC1D-6EAE-18C5BF6F61F9}"/>
                </a:ext>
              </a:extLst>
            </p:cNvPr>
            <p:cNvSpPr/>
            <p:nvPr/>
          </p:nvSpPr>
          <p:spPr>
            <a:xfrm>
              <a:off x="6653088" y="2233269"/>
              <a:ext cx="3392472" cy="1389156"/>
            </a:xfrm>
            <a:prstGeom prst="rect">
              <a:avLst/>
            </a:prstGeom>
            <a:solidFill>
              <a:srgbClr val="E1EFD8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4" name="Google Shape;104;p2">
              <a:extLst>
                <a:ext uri="{FF2B5EF4-FFF2-40B4-BE49-F238E27FC236}">
                  <a16:creationId xmlns:a16="http://schemas.microsoft.com/office/drawing/2014/main" id="{98EDC299-AB10-1115-F4AC-80D154B40FAF}"/>
                </a:ext>
              </a:extLst>
            </p:cNvPr>
            <p:cNvSpPr txBox="1"/>
            <p:nvPr/>
          </p:nvSpPr>
          <p:spPr>
            <a:xfrm>
              <a:off x="6709167" y="2202787"/>
              <a:ext cx="3336393" cy="143515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 lvl="1">
                <a:lnSpc>
                  <a:spcPct val="90000"/>
                </a:lnSpc>
                <a:buClr>
                  <a:schemeClr val="dk1"/>
                </a:buClr>
                <a:buSzPts val="1800"/>
              </a:pPr>
              <a:r>
                <a:rPr lang="en-US" sz="1050" b="1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Code Archiving and Referencing Workflow</a:t>
              </a:r>
              <a:endParaRPr sz="1050"/>
            </a:p>
            <a:p>
              <a:pPr marL="257175" lvl="2" indent="-128588">
                <a:lnSpc>
                  <a:spcPct val="90000"/>
                </a:lnSpc>
                <a:spcBef>
                  <a:spcPts val="203"/>
                </a:spcBef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lang="en-GB" sz="105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GitHub repositories</a:t>
              </a:r>
              <a:r>
                <a:rPr lang="en-GB" sz="1050">
                  <a:sym typeface="Calibri"/>
                </a:rPr>
                <a:t>, s</a:t>
              </a:r>
              <a:r>
                <a:rPr lang="en-GB" sz="105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cripts</a:t>
              </a:r>
            </a:p>
            <a:p>
              <a:pPr marL="257175" lvl="2" indent="-128588">
                <a:lnSpc>
                  <a:spcPct val="90000"/>
                </a:lnSpc>
                <a:spcBef>
                  <a:spcPts val="203"/>
                </a:spcBef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lang="en-GB" sz="105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Licenses </a:t>
              </a:r>
            </a:p>
            <a:p>
              <a:pPr marL="257175" lvl="2" indent="-128588">
                <a:lnSpc>
                  <a:spcPct val="90000"/>
                </a:lnSpc>
                <a:spcBef>
                  <a:spcPts val="203"/>
                </a:spcBef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lang="en-GB" sz="105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Atlas chapter code review</a:t>
              </a:r>
            </a:p>
            <a:p>
              <a:pPr marL="257175" lvl="2" indent="-128588">
                <a:lnSpc>
                  <a:spcPct val="90000"/>
                </a:lnSpc>
                <a:spcBef>
                  <a:spcPts val="203"/>
                </a:spcBef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lang="en-GB" sz="1050">
                  <a:solidFill>
                    <a:schemeClr val="dk1"/>
                  </a:solidFill>
                  <a:cs typeface="Calibri"/>
                  <a:sym typeface="Calibri"/>
                </a:rPr>
                <a:t>Publication in TSU GitHub and on Zenodo</a:t>
              </a:r>
              <a:endParaRPr sz="10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9F672CF-C020-ED45-D9E5-17E26D52EF97}"/>
              </a:ext>
            </a:extLst>
          </p:cNvPr>
          <p:cNvGrpSpPr/>
          <p:nvPr/>
        </p:nvGrpSpPr>
        <p:grpSpPr>
          <a:xfrm>
            <a:off x="7799522" y="2275055"/>
            <a:ext cx="1037507" cy="726221"/>
            <a:chOff x="9222822" y="5477379"/>
            <a:chExt cx="1383343" cy="96829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5" name="Google Shape;105;p2">
              <a:extLst>
                <a:ext uri="{FF2B5EF4-FFF2-40B4-BE49-F238E27FC236}">
                  <a16:creationId xmlns:a16="http://schemas.microsoft.com/office/drawing/2014/main" id="{844FD4E4-1FFC-5202-B8F6-119DA31982EB}"/>
                </a:ext>
              </a:extLst>
            </p:cNvPr>
            <p:cNvSpPr/>
            <p:nvPr/>
          </p:nvSpPr>
          <p:spPr>
            <a:xfrm>
              <a:off x="9222822" y="5477379"/>
              <a:ext cx="1383343" cy="968295"/>
            </a:xfrm>
            <a:prstGeom prst="roundRect">
              <a:avLst>
                <a:gd name="adj" fmla="val 16670"/>
              </a:avLst>
            </a:prstGeom>
            <a:grpFill/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6" name="Google Shape;106;p2">
              <a:extLst>
                <a:ext uri="{FF2B5EF4-FFF2-40B4-BE49-F238E27FC236}">
                  <a16:creationId xmlns:a16="http://schemas.microsoft.com/office/drawing/2014/main" id="{95FF588D-E630-34BF-D63B-4887A9E5EA91}"/>
                </a:ext>
              </a:extLst>
            </p:cNvPr>
            <p:cNvSpPr txBox="1"/>
            <p:nvPr/>
          </p:nvSpPr>
          <p:spPr>
            <a:xfrm>
              <a:off x="9270099" y="5524656"/>
              <a:ext cx="1288789" cy="873741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60000" tIns="60000" rIns="60000" bIns="60000" anchor="ctr" anchorCtr="0">
              <a:noAutofit/>
            </a:bodyPr>
            <a:lstStyle/>
            <a:p>
              <a:pPr algn="ctr">
                <a:lnSpc>
                  <a:spcPct val="90000"/>
                </a:lnSpc>
                <a:buClr>
                  <a:schemeClr val="lt1"/>
                </a:buClr>
                <a:buSzPts val="2100"/>
              </a:pPr>
              <a:r>
                <a:rPr lang="en-GB" sz="1575">
                  <a:solidFill>
                    <a:schemeClr val="lt1"/>
                  </a:solidFill>
                  <a:ea typeface="Calibri"/>
                  <a:cs typeface="Calibri"/>
                  <a:sym typeface="Calibri"/>
                </a:rPr>
                <a:t>Final Data</a:t>
              </a:r>
              <a:endParaRPr sz="1050"/>
            </a:p>
          </p:txBody>
        </p:sp>
      </p:grpSp>
      <p:sp>
        <p:nvSpPr>
          <p:cNvPr id="24" name="Down Arrow 23">
            <a:extLst>
              <a:ext uri="{FF2B5EF4-FFF2-40B4-BE49-F238E27FC236}">
                <a16:creationId xmlns:a16="http://schemas.microsoft.com/office/drawing/2014/main" id="{3550EE13-D4C0-02EC-CF21-B1B6A150EF22}"/>
              </a:ext>
            </a:extLst>
          </p:cNvPr>
          <p:cNvSpPr/>
          <p:nvPr/>
        </p:nvSpPr>
        <p:spPr>
          <a:xfrm rot="16200000">
            <a:off x="1836372" y="1975065"/>
            <a:ext cx="431390" cy="1271754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C6F3E0A4-F00B-C68B-41F5-26EE4BAA2A0B}"/>
              </a:ext>
            </a:extLst>
          </p:cNvPr>
          <p:cNvSpPr/>
          <p:nvPr/>
        </p:nvSpPr>
        <p:spPr>
          <a:xfrm rot="16200000">
            <a:off x="7105521" y="2258249"/>
            <a:ext cx="431390" cy="840087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91D20B6-01D3-AAE6-62E7-1441BB424AB2}"/>
              </a:ext>
            </a:extLst>
          </p:cNvPr>
          <p:cNvGrpSpPr/>
          <p:nvPr/>
        </p:nvGrpSpPr>
        <p:grpSpPr>
          <a:xfrm>
            <a:off x="165042" y="3628651"/>
            <a:ext cx="2367994" cy="1086756"/>
            <a:chOff x="6653088" y="2233269"/>
            <a:chExt cx="3392472" cy="1389156"/>
          </a:xfrm>
        </p:grpSpPr>
        <p:sp>
          <p:nvSpPr>
            <p:cNvPr id="28" name="Google Shape;103;p2">
              <a:extLst>
                <a:ext uri="{FF2B5EF4-FFF2-40B4-BE49-F238E27FC236}">
                  <a16:creationId xmlns:a16="http://schemas.microsoft.com/office/drawing/2014/main" id="{2DD70A86-9C4B-F5FF-595A-2B3E8758C017}"/>
                </a:ext>
              </a:extLst>
            </p:cNvPr>
            <p:cNvSpPr/>
            <p:nvPr/>
          </p:nvSpPr>
          <p:spPr>
            <a:xfrm>
              <a:off x="6653088" y="2233269"/>
              <a:ext cx="3392472" cy="1389156"/>
            </a:xfrm>
            <a:prstGeom prst="rect">
              <a:avLst/>
            </a:prstGeom>
            <a:solidFill>
              <a:srgbClr val="E1EFD8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29" name="Google Shape;104;p2">
              <a:extLst>
                <a:ext uri="{FF2B5EF4-FFF2-40B4-BE49-F238E27FC236}">
                  <a16:creationId xmlns:a16="http://schemas.microsoft.com/office/drawing/2014/main" id="{9E0CFA30-3A4E-65BB-7BEA-296BC29A9C10}"/>
                </a:ext>
              </a:extLst>
            </p:cNvPr>
            <p:cNvSpPr txBox="1"/>
            <p:nvPr/>
          </p:nvSpPr>
          <p:spPr>
            <a:xfrm>
              <a:off x="6709167" y="2421583"/>
              <a:ext cx="3336393" cy="101252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spcFirstLastPara="1" wrap="square" lIns="51431" tIns="51431" rIns="51431" bIns="51431" anchor="ctr" anchorCtr="0">
              <a:noAutofit/>
            </a:bodyPr>
            <a:lstStyle/>
            <a:p>
              <a:pPr lvl="1">
                <a:lnSpc>
                  <a:spcPct val="90000"/>
                </a:lnSpc>
                <a:buClr>
                  <a:schemeClr val="dk1"/>
                </a:buClr>
                <a:buSzPts val="1800"/>
              </a:pPr>
              <a:r>
                <a:rPr lang="en-US" sz="1050" b="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Input Data Curation Workflow</a:t>
              </a:r>
              <a:endParaRPr sz="1050" dirty="0"/>
            </a:p>
            <a:p>
              <a:pPr marL="257175" lvl="2" indent="-128588">
                <a:lnSpc>
                  <a:spcPct val="90000"/>
                </a:lnSpc>
                <a:spcBef>
                  <a:spcPts val="203"/>
                </a:spcBef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lang="en-US" sz="1050" dirty="0">
                  <a:ea typeface="Calibri"/>
                  <a:cs typeface="Calibri"/>
                  <a:sym typeface="Calibri"/>
                </a:rPr>
                <a:t>metadata consistency checks</a:t>
              </a:r>
            </a:p>
            <a:p>
              <a:pPr marL="257175" lvl="2" indent="-128588">
                <a:lnSpc>
                  <a:spcPct val="90000"/>
                </a:lnSpc>
                <a:spcBef>
                  <a:spcPts val="203"/>
                </a:spcBef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lang="en-US" sz="1050" dirty="0">
                  <a:ea typeface="Calibri"/>
                  <a:cs typeface="Calibri"/>
                  <a:sym typeface="Calibri"/>
                </a:rPr>
                <a:t>dataset quality checks</a:t>
              </a:r>
            </a:p>
            <a:p>
              <a:pPr marL="257175" lvl="2" indent="-128588">
                <a:lnSpc>
                  <a:spcPct val="90000"/>
                </a:lnSpc>
                <a:spcBef>
                  <a:spcPts val="203"/>
                </a:spcBef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lang="en-US" sz="1050" dirty="0">
                  <a:cs typeface="Calibri"/>
                  <a:sym typeface="Calibri"/>
                </a:rPr>
                <a:t>Review and publication in DDC catalogue</a:t>
              </a:r>
              <a:endParaRPr sz="1050" dirty="0"/>
            </a:p>
          </p:txBody>
        </p:sp>
      </p:grpSp>
      <p:sp>
        <p:nvSpPr>
          <p:cNvPr id="32" name="Google Shape;104;p2">
            <a:extLst>
              <a:ext uri="{FF2B5EF4-FFF2-40B4-BE49-F238E27FC236}">
                <a16:creationId xmlns:a16="http://schemas.microsoft.com/office/drawing/2014/main" id="{5343574B-E46F-9C33-E3D5-6FF108378FBD}"/>
              </a:ext>
            </a:extLst>
          </p:cNvPr>
          <p:cNvSpPr txBox="1"/>
          <p:nvPr/>
        </p:nvSpPr>
        <p:spPr>
          <a:xfrm>
            <a:off x="7210644" y="3470617"/>
            <a:ext cx="1734251" cy="12646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51431" tIns="51431" rIns="51431" bIns="51431" anchor="ctr" anchorCtr="0">
            <a:noAutofit/>
          </a:bodyPr>
          <a:lstStyle/>
          <a:p>
            <a:pPr lvl="1">
              <a:lnSpc>
                <a:spcPct val="90000"/>
              </a:lnSpc>
              <a:buClr>
                <a:schemeClr val="dk1"/>
              </a:buClr>
              <a:buSzPts val="1800"/>
            </a:pPr>
            <a:r>
              <a:rPr lang="en-US" sz="1050" b="1" dirty="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Final </a:t>
            </a:r>
            <a:r>
              <a:rPr lang="en-US" sz="105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Data Curation Workflow</a:t>
            </a:r>
            <a:endParaRPr sz="1050" dirty="0"/>
          </a:p>
          <a:p>
            <a:pPr marL="257175" lvl="2" indent="-128588">
              <a:lnSpc>
                <a:spcPct val="90000"/>
              </a:lnSpc>
              <a:spcBef>
                <a:spcPts val="203"/>
              </a:spcBef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050" dirty="0">
                <a:ea typeface="Calibri"/>
                <a:cs typeface="Calibri"/>
                <a:sym typeface="Calibri"/>
              </a:rPr>
              <a:t>metadata consistency checks</a:t>
            </a:r>
          </a:p>
          <a:p>
            <a:pPr marL="257175" lvl="2" indent="-128588">
              <a:lnSpc>
                <a:spcPct val="90000"/>
              </a:lnSpc>
              <a:spcBef>
                <a:spcPts val="203"/>
              </a:spcBef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050" dirty="0">
                <a:ea typeface="Calibri"/>
                <a:cs typeface="Calibri"/>
                <a:sym typeface="Calibri"/>
              </a:rPr>
              <a:t>dataset quality checks</a:t>
            </a:r>
          </a:p>
          <a:p>
            <a:pPr marL="257175" lvl="2" indent="-128588">
              <a:lnSpc>
                <a:spcPct val="90000"/>
              </a:lnSpc>
              <a:spcBef>
                <a:spcPts val="203"/>
              </a:spcBef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050" dirty="0">
                <a:cs typeface="Calibri"/>
                <a:sym typeface="Calibri"/>
              </a:rPr>
              <a:t>Review and publication in DDC catalogue</a:t>
            </a:r>
            <a:endParaRPr sz="105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9B666E4-9A87-7B0D-2A02-F8F380CF0562}"/>
              </a:ext>
            </a:extLst>
          </p:cNvPr>
          <p:cNvSpPr txBox="1"/>
          <p:nvPr/>
        </p:nvSpPr>
        <p:spPr>
          <a:xfrm>
            <a:off x="95159" y="3069106"/>
            <a:ext cx="264206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50" i="1" dirty="0">
                <a:solidFill>
                  <a:srgbClr val="2E75B5"/>
                </a:solidFill>
                <a:ea typeface="Calibri"/>
                <a:cs typeface="Calibri"/>
                <a:sym typeface="Calibri"/>
              </a:rPr>
              <a:t>c</a:t>
            </a:r>
            <a:r>
              <a:rPr lang="en-GB" sz="1350" i="1" dirty="0" smtClean="0">
                <a:solidFill>
                  <a:srgbClr val="2E75B5"/>
                </a:solidFill>
                <a:ea typeface="Calibri"/>
                <a:cs typeface="Calibri"/>
                <a:sym typeface="Calibri"/>
              </a:rPr>
              <a:t>limate projections,</a:t>
            </a:r>
            <a:endParaRPr lang="en-GB" sz="1350" i="1" dirty="0">
              <a:solidFill>
                <a:srgbClr val="2E75B5"/>
              </a:solidFill>
              <a:ea typeface="Calibri"/>
              <a:cs typeface="Calibri"/>
              <a:sym typeface="Calibri"/>
            </a:endParaRPr>
          </a:p>
          <a:p>
            <a:r>
              <a:rPr lang="en-GB" sz="1350" i="1" dirty="0">
                <a:solidFill>
                  <a:srgbClr val="2E75B5"/>
                </a:solidFill>
                <a:ea typeface="Calibri"/>
                <a:cs typeface="Calibri"/>
                <a:sym typeface="Calibri"/>
              </a:rPr>
              <a:t>reanalyses, observations</a:t>
            </a:r>
            <a:endParaRPr lang="en-US" sz="10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758632D-DF1C-7E15-4AEE-6099BFE83258}"/>
              </a:ext>
            </a:extLst>
          </p:cNvPr>
          <p:cNvSpPr txBox="1"/>
          <p:nvPr/>
        </p:nvSpPr>
        <p:spPr>
          <a:xfrm>
            <a:off x="7444224" y="3076090"/>
            <a:ext cx="174810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50" i="1">
                <a:solidFill>
                  <a:srgbClr val="2E75B5"/>
                </a:solidFill>
                <a:ea typeface="Calibri"/>
                <a:cs typeface="Calibri"/>
                <a:sym typeface="Calibri"/>
              </a:rPr>
              <a:t>Report figure data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2687944" y="2260722"/>
            <a:ext cx="2872427" cy="2468032"/>
            <a:chOff x="2687944" y="2260722"/>
            <a:chExt cx="2872427" cy="2468032"/>
          </a:xfrm>
        </p:grpSpPr>
        <p:sp>
          <p:nvSpPr>
            <p:cNvPr id="2" name="Down Arrow 1">
              <a:extLst>
                <a:ext uri="{FF2B5EF4-FFF2-40B4-BE49-F238E27FC236}">
                  <a16:creationId xmlns:a16="http://schemas.microsoft.com/office/drawing/2014/main" id="{36F0EAEA-F09D-80E1-605E-9A6AA6E16720}"/>
                </a:ext>
              </a:extLst>
            </p:cNvPr>
            <p:cNvSpPr/>
            <p:nvPr/>
          </p:nvSpPr>
          <p:spPr>
            <a:xfrm rot="16200000">
              <a:off x="4783306" y="2116922"/>
              <a:ext cx="431390" cy="1122741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6D7B1F0-BD88-813B-8C2E-C7FDD9DB5C79}"/>
                </a:ext>
              </a:extLst>
            </p:cNvPr>
            <p:cNvGrpSpPr/>
            <p:nvPr/>
          </p:nvGrpSpPr>
          <p:grpSpPr>
            <a:xfrm>
              <a:off x="2915109" y="2260722"/>
              <a:ext cx="1365415" cy="726221"/>
              <a:chOff x="3285891" y="2070478"/>
              <a:chExt cx="1383343" cy="968295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4" name="Google Shape;96;p2">
                <a:extLst>
                  <a:ext uri="{FF2B5EF4-FFF2-40B4-BE49-F238E27FC236}">
                    <a16:creationId xmlns:a16="http://schemas.microsoft.com/office/drawing/2014/main" id="{D4DE5FF6-8C7F-8A82-7D7D-057BA03A6B73}"/>
                  </a:ext>
                </a:extLst>
              </p:cNvPr>
              <p:cNvSpPr/>
              <p:nvPr/>
            </p:nvSpPr>
            <p:spPr>
              <a:xfrm>
                <a:off x="3285891" y="2070478"/>
                <a:ext cx="1383343" cy="968295"/>
              </a:xfrm>
              <a:prstGeom prst="roundRect">
                <a:avLst>
                  <a:gd name="adj" fmla="val 16670"/>
                </a:avLst>
              </a:prstGeom>
              <a:grpFill/>
              <a:ln w="12700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6" name="Google Shape;97;p2">
                <a:extLst>
                  <a:ext uri="{FF2B5EF4-FFF2-40B4-BE49-F238E27FC236}">
                    <a16:creationId xmlns:a16="http://schemas.microsoft.com/office/drawing/2014/main" id="{ECD5B6D2-6183-BEAB-CB12-CF467DB08022}"/>
                  </a:ext>
                </a:extLst>
              </p:cNvPr>
              <p:cNvSpPr txBox="1"/>
              <p:nvPr/>
            </p:nvSpPr>
            <p:spPr>
              <a:xfrm>
                <a:off x="3333168" y="2117755"/>
                <a:ext cx="1288789" cy="873741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60000" tIns="60000" rIns="60000" bIns="60000" anchor="ctr" anchorCtr="0">
                <a:noAutofit/>
              </a:bodyPr>
              <a:lstStyle/>
              <a:p>
                <a:pPr algn="ctr">
                  <a:lnSpc>
                    <a:spcPct val="90000"/>
                  </a:lnSpc>
                  <a:buClr>
                    <a:schemeClr val="lt1"/>
                  </a:buClr>
                  <a:buSzPts val="2100"/>
                </a:pPr>
                <a:r>
                  <a:rPr lang="en-GB" sz="1575">
                    <a:solidFill>
                      <a:schemeClr val="lt1"/>
                    </a:solidFill>
                    <a:ea typeface="Calibri"/>
                    <a:cs typeface="Calibri"/>
                    <a:sym typeface="Calibri"/>
                  </a:rPr>
                  <a:t>Intermediate Data</a:t>
                </a:r>
                <a:endParaRPr sz="1050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C410573-CEF9-DD3B-1AE8-23E3BCADC02C}"/>
                </a:ext>
              </a:extLst>
            </p:cNvPr>
            <p:cNvSpPr txBox="1"/>
            <p:nvPr/>
          </p:nvSpPr>
          <p:spPr>
            <a:xfrm>
              <a:off x="2919876" y="3074305"/>
              <a:ext cx="2113012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350" i="1">
                  <a:solidFill>
                    <a:srgbClr val="2E75B5"/>
                  </a:solidFill>
                  <a:ea typeface="Calibri"/>
                  <a:cs typeface="Calibri"/>
                  <a:sym typeface="Calibri"/>
                </a:rPr>
                <a:t>‘Constrained’ Datasets from the assessment</a:t>
              </a:r>
              <a:endParaRPr lang="en-US" sz="105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747E89E-55FE-AED4-3CFA-26D37CBCBDF3}"/>
                </a:ext>
              </a:extLst>
            </p:cNvPr>
            <p:cNvGrpSpPr/>
            <p:nvPr/>
          </p:nvGrpSpPr>
          <p:grpSpPr>
            <a:xfrm>
              <a:off x="2687944" y="3641998"/>
              <a:ext cx="2502294" cy="1086756"/>
              <a:chOff x="6653088" y="2191525"/>
              <a:chExt cx="3392472" cy="1389156"/>
            </a:xfrm>
          </p:grpSpPr>
          <p:sp>
            <p:nvSpPr>
              <p:cNvPr id="10" name="Google Shape;103;p2">
                <a:extLst>
                  <a:ext uri="{FF2B5EF4-FFF2-40B4-BE49-F238E27FC236}">
                    <a16:creationId xmlns:a16="http://schemas.microsoft.com/office/drawing/2014/main" id="{499E32D9-02B7-650F-C6A8-6FFEB1080499}"/>
                  </a:ext>
                </a:extLst>
              </p:cNvPr>
              <p:cNvSpPr/>
              <p:nvPr/>
            </p:nvSpPr>
            <p:spPr>
              <a:xfrm>
                <a:off x="6653088" y="2191525"/>
                <a:ext cx="3392472" cy="1389156"/>
              </a:xfrm>
              <a:prstGeom prst="rect">
                <a:avLst/>
              </a:prstGeom>
              <a:solidFill>
                <a:srgbClr val="E1EFD8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12" name="Google Shape;104;p2">
                <a:extLst>
                  <a:ext uri="{FF2B5EF4-FFF2-40B4-BE49-F238E27FC236}">
                    <a16:creationId xmlns:a16="http://schemas.microsoft.com/office/drawing/2014/main" id="{B6C18D72-5CC8-6D9C-81A3-1F73C9E4144B}"/>
                  </a:ext>
                </a:extLst>
              </p:cNvPr>
              <p:cNvSpPr txBox="1"/>
              <p:nvPr/>
            </p:nvSpPr>
            <p:spPr>
              <a:xfrm>
                <a:off x="6709167" y="2358969"/>
                <a:ext cx="3336393" cy="1012526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spcFirstLastPara="1" wrap="square" lIns="51431" tIns="51431" rIns="51431" bIns="51431" anchor="ctr" anchorCtr="0">
                <a:noAutofit/>
              </a:bodyPr>
              <a:lstStyle/>
              <a:p>
                <a:pPr lvl="1">
                  <a:lnSpc>
                    <a:spcPct val="90000"/>
                  </a:lnSpc>
                  <a:buClr>
                    <a:schemeClr val="dk1"/>
                  </a:buClr>
                  <a:buSzPts val="1800"/>
                </a:pPr>
                <a:r>
                  <a:rPr lang="en-US" sz="1050" b="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Intermediate Data Curation Workflow</a:t>
                </a:r>
                <a:endParaRPr sz="1050" dirty="0"/>
              </a:p>
              <a:p>
                <a:pPr marL="257175" lvl="2" indent="-128588">
                  <a:lnSpc>
                    <a:spcPct val="90000"/>
                  </a:lnSpc>
                  <a:spcBef>
                    <a:spcPts val="203"/>
                  </a:spcBef>
                  <a:buClr>
                    <a:schemeClr val="dk1"/>
                  </a:buClr>
                  <a:buSzPts val="1800"/>
                  <a:buFont typeface="Calibri"/>
                  <a:buChar char="•"/>
                </a:pPr>
                <a:r>
                  <a:rPr lang="en-US" sz="1050" dirty="0">
                    <a:ea typeface="Calibri"/>
                    <a:cs typeface="Calibri"/>
                    <a:sym typeface="Calibri"/>
                  </a:rPr>
                  <a:t>metadata consistency checks</a:t>
                </a:r>
              </a:p>
              <a:p>
                <a:pPr marL="257175" lvl="2" indent="-128588">
                  <a:lnSpc>
                    <a:spcPct val="90000"/>
                  </a:lnSpc>
                  <a:spcBef>
                    <a:spcPts val="203"/>
                  </a:spcBef>
                  <a:buClr>
                    <a:schemeClr val="dk1"/>
                  </a:buClr>
                  <a:buSzPts val="1800"/>
                  <a:buFont typeface="Calibri"/>
                  <a:buChar char="•"/>
                </a:pPr>
                <a:r>
                  <a:rPr lang="en-US" sz="1050" dirty="0">
                    <a:ea typeface="Calibri"/>
                    <a:cs typeface="Calibri"/>
                    <a:sym typeface="Calibri"/>
                  </a:rPr>
                  <a:t>dataset quality checks</a:t>
                </a:r>
              </a:p>
              <a:p>
                <a:pPr marL="257175" lvl="2" indent="-128588">
                  <a:lnSpc>
                    <a:spcPct val="90000"/>
                  </a:lnSpc>
                  <a:spcBef>
                    <a:spcPts val="203"/>
                  </a:spcBef>
                  <a:buClr>
                    <a:schemeClr val="dk1"/>
                  </a:buClr>
                  <a:buSzPts val="1800"/>
                  <a:buFont typeface="Calibri"/>
                  <a:buChar char="•"/>
                </a:pPr>
                <a:r>
                  <a:rPr lang="en-US" sz="1050" dirty="0">
                    <a:cs typeface="Calibri"/>
                    <a:sym typeface="Calibri"/>
                  </a:rPr>
                  <a:t>Review and publication in DDC catalogue</a:t>
                </a:r>
                <a:endParaRPr sz="1050" dirty="0"/>
              </a:p>
            </p:txBody>
          </p:sp>
        </p:grpSp>
      </p:grpSp>
      <p:sp>
        <p:nvSpPr>
          <p:cNvPr id="22" name="Google Shape;104;p2">
            <a:extLst>
              <a:ext uri="{FF2B5EF4-FFF2-40B4-BE49-F238E27FC236}">
                <a16:creationId xmlns:a16="http://schemas.microsoft.com/office/drawing/2014/main" id="{75A6232D-6C77-0AAC-DD94-C6C1C2F4751B}"/>
              </a:ext>
            </a:extLst>
          </p:cNvPr>
          <p:cNvSpPr txBox="1"/>
          <p:nvPr/>
        </p:nvSpPr>
        <p:spPr>
          <a:xfrm>
            <a:off x="5322156" y="3210165"/>
            <a:ext cx="1733423" cy="15265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51431" tIns="51431" rIns="51431" bIns="51431" anchor="ctr" anchorCtr="0">
            <a:noAutofit/>
          </a:bodyPr>
          <a:lstStyle/>
          <a:p>
            <a:pPr lvl="1">
              <a:lnSpc>
                <a:spcPct val="90000"/>
              </a:lnSpc>
              <a:buClr>
                <a:schemeClr val="dk1"/>
              </a:buClr>
              <a:buSzPts val="1800"/>
            </a:pPr>
            <a:r>
              <a:rPr lang="en-US" sz="105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‘Embedded’ Data Curation Workflow</a:t>
            </a:r>
            <a:endParaRPr sz="1050" dirty="0"/>
          </a:p>
          <a:p>
            <a:pPr marL="257175" lvl="2" indent="-128588">
              <a:lnSpc>
                <a:spcPct val="90000"/>
              </a:lnSpc>
              <a:spcBef>
                <a:spcPts val="203"/>
              </a:spcBef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050" dirty="0">
                <a:ea typeface="Calibri"/>
                <a:cs typeface="Calibri"/>
                <a:sym typeface="Calibri"/>
              </a:rPr>
              <a:t>metadata consistency checks</a:t>
            </a:r>
          </a:p>
          <a:p>
            <a:pPr marL="257175" lvl="2" indent="-128588">
              <a:lnSpc>
                <a:spcPct val="90000"/>
              </a:lnSpc>
              <a:spcBef>
                <a:spcPts val="203"/>
              </a:spcBef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050" dirty="0">
                <a:ea typeface="Calibri"/>
                <a:cs typeface="Calibri"/>
                <a:sym typeface="Calibri"/>
              </a:rPr>
              <a:t>Licenses</a:t>
            </a:r>
          </a:p>
          <a:p>
            <a:pPr marL="257175" lvl="2" indent="-128588">
              <a:lnSpc>
                <a:spcPct val="90000"/>
              </a:lnSpc>
              <a:spcBef>
                <a:spcPts val="203"/>
              </a:spcBef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-US" sz="1050" dirty="0">
                <a:cs typeface="Calibri"/>
                <a:sym typeface="Calibri"/>
              </a:rPr>
              <a:t>Publication in </a:t>
            </a:r>
            <a:r>
              <a:rPr lang="en-US" sz="1050" dirty="0" err="1">
                <a:cs typeface="Calibri"/>
                <a:sym typeface="Calibri"/>
              </a:rPr>
              <a:t>Zenodo</a:t>
            </a:r>
            <a:r>
              <a:rPr lang="en-US" sz="1050" dirty="0">
                <a:cs typeface="Calibri"/>
                <a:sym typeface="Calibri"/>
              </a:rPr>
              <a:t> and DDC catalogue record</a:t>
            </a:r>
            <a:endParaRPr sz="1050" dirty="0"/>
          </a:p>
        </p:txBody>
      </p:sp>
      <p:sp>
        <p:nvSpPr>
          <p:cNvPr id="34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492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197e769044_0_77"/>
          <p:cNvSpPr/>
          <p:nvPr/>
        </p:nvSpPr>
        <p:spPr>
          <a:xfrm>
            <a:off x="6233029" y="127625"/>
            <a:ext cx="2604000" cy="381000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>
              <a:defRPr/>
            </a:pPr>
            <a:endParaRPr sz="450"/>
          </a:p>
        </p:txBody>
      </p:sp>
      <p:sp>
        <p:nvSpPr>
          <p:cNvPr id="354" name="Google Shape;354;g1197e769044_0_77"/>
          <p:cNvSpPr txBox="1"/>
          <p:nvPr/>
        </p:nvSpPr>
        <p:spPr>
          <a:xfrm>
            <a:off x="432978" y="204820"/>
            <a:ext cx="5663100" cy="252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defTabSz="914378"/>
            <a:r>
              <a:rPr lang="en-US" sz="1600" b="1" dirty="0" smtClean="0">
                <a:solidFill>
                  <a:srgbClr val="3A3A3B"/>
                </a:solidFill>
              </a:rPr>
              <a:t>FAIR </a:t>
            </a:r>
            <a:r>
              <a:rPr lang="en-US" dirty="0" smtClean="0">
                <a:solidFill>
                  <a:srgbClr val="3A3A3B"/>
                </a:solidFill>
              </a:rPr>
              <a:t>From report to data (examples) </a:t>
            </a:r>
            <a:endParaRPr sz="1600" dirty="0"/>
          </a:p>
        </p:txBody>
      </p:sp>
      <p:sp>
        <p:nvSpPr>
          <p:cNvPr id="355" name="Google Shape;355;g1197e769044_0_77"/>
          <p:cNvSpPr/>
          <p:nvPr/>
        </p:nvSpPr>
        <p:spPr>
          <a:xfrm rot="10800000" flipH="1">
            <a:off x="432978" y="549115"/>
            <a:ext cx="8415790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>
              <a:defRPr/>
            </a:pPr>
            <a:endParaRPr sz="450"/>
          </a:p>
        </p:txBody>
      </p:sp>
      <p:sp>
        <p:nvSpPr>
          <p:cNvPr id="2" name="Textfeld 1"/>
          <p:cNvSpPr txBox="1"/>
          <p:nvPr/>
        </p:nvSpPr>
        <p:spPr>
          <a:xfrm>
            <a:off x="612971" y="773714"/>
            <a:ext cx="29450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General Access to Data and Code: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27" y="1105769"/>
            <a:ext cx="3192677" cy="246334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40460" y="4400716"/>
            <a:ext cx="31726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hlinkClick r:id="rId5"/>
              </a:rPr>
              <a:t>https</a:t>
            </a:r>
            <a:r>
              <a:rPr lang="en-US" sz="900" dirty="0">
                <a:hlinkClick r:id="rId5"/>
              </a:rPr>
              <a:t>://www.ipcc.ch/report/ar6/wg1/</a:t>
            </a:r>
          </a:p>
          <a:p>
            <a:r>
              <a:rPr lang="en-US" sz="900" dirty="0" smtClean="0">
                <a:hlinkClick r:id="rId5"/>
              </a:rPr>
              <a:t>https</a:t>
            </a:r>
            <a:r>
              <a:rPr lang="en-US" sz="900" dirty="0">
                <a:hlinkClick r:id="rId5"/>
              </a:rPr>
              <a:t>://www.ipcc.ch/report/ar6/wg1/resources/data-access</a:t>
            </a:r>
            <a:r>
              <a:rPr lang="en-US" sz="900" dirty="0" smtClean="0">
                <a:hlinkClick r:id="rId5"/>
              </a:rPr>
              <a:t>/</a:t>
            </a:r>
            <a:endParaRPr lang="en-US" sz="900" dirty="0" smtClean="0"/>
          </a:p>
          <a:p>
            <a:r>
              <a:rPr lang="en-US" sz="900" dirty="0">
                <a:hlinkClick r:id="rId6"/>
              </a:rPr>
              <a:t>https://</a:t>
            </a:r>
            <a:r>
              <a:rPr lang="en-US" sz="900" dirty="0" smtClean="0">
                <a:hlinkClick r:id="rId6"/>
              </a:rPr>
              <a:t>github.com/IPCC-WG1</a:t>
            </a:r>
            <a:r>
              <a:rPr lang="en-US" sz="900" dirty="0" smtClean="0"/>
              <a:t> </a:t>
            </a:r>
            <a:endParaRPr lang="en-US" sz="9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979" y="1638533"/>
            <a:ext cx="3358050" cy="2574505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5603763" y="836678"/>
            <a:ext cx="3388272" cy="2901084"/>
            <a:chOff x="5603763" y="836678"/>
            <a:chExt cx="3388272" cy="2901084"/>
          </a:xfrm>
        </p:grpSpPr>
        <p:sp>
          <p:nvSpPr>
            <p:cNvPr id="17" name="Textfeld 16"/>
            <p:cNvSpPr txBox="1"/>
            <p:nvPr/>
          </p:nvSpPr>
          <p:spPr>
            <a:xfrm>
              <a:off x="5603763" y="836678"/>
              <a:ext cx="1175322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 smtClean="0"/>
                <a:t>Figure Page:</a:t>
              </a:r>
            </a:p>
          </p:txBody>
        </p:sp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3884" y="1143685"/>
              <a:ext cx="3358151" cy="2594077"/>
            </a:xfrm>
            <a:prstGeom prst="rect">
              <a:avLst/>
            </a:prstGeom>
          </p:spPr>
        </p:pic>
      </p:grpSp>
      <p:sp>
        <p:nvSpPr>
          <p:cNvPr id="20" name="Textfeld 19"/>
          <p:cNvSpPr txBox="1"/>
          <p:nvPr/>
        </p:nvSpPr>
        <p:spPr>
          <a:xfrm>
            <a:off x="2884811" y="4203206"/>
            <a:ext cx="2165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Data and Code Overview</a:t>
            </a:r>
          </a:p>
        </p:txBody>
      </p:sp>
      <p:sp>
        <p:nvSpPr>
          <p:cNvPr id="12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63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14d0feb1a0_2_132"/>
          <p:cNvSpPr/>
          <p:nvPr/>
        </p:nvSpPr>
        <p:spPr>
          <a:xfrm>
            <a:off x="6233029" y="127625"/>
            <a:ext cx="2604105" cy="380865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g114d0feb1a0_2_132"/>
          <p:cNvSpPr txBox="1"/>
          <p:nvPr/>
        </p:nvSpPr>
        <p:spPr>
          <a:xfrm>
            <a:off x="432978" y="204819"/>
            <a:ext cx="5663022" cy="252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rPr>
              <a:t>FAIR </a:t>
            </a:r>
            <a:r>
              <a:rPr lang="en-US" sz="1400" dirty="0" smtClean="0">
                <a:solidFill>
                  <a:srgbClr val="3A3A3B"/>
                </a:solidFill>
                <a:latin typeface="Arial"/>
                <a:ea typeface="Arial"/>
                <a:cs typeface="Arial"/>
                <a:sym typeface="Arial"/>
              </a:rPr>
              <a:t>From data to report</a:t>
            </a:r>
            <a:endParaRPr sz="16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114d0feb1a0_2_132"/>
          <p:cNvSpPr/>
          <p:nvPr/>
        </p:nvSpPr>
        <p:spPr>
          <a:xfrm rot="10800000" flipH="1">
            <a:off x="432978" y="549115"/>
            <a:ext cx="8409568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5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02615" y="3178706"/>
            <a:ext cx="31688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Final Data: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393650" y="840489"/>
            <a:ext cx="29168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CMIP6 Input Data: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432978" y="1115843"/>
            <a:ext cx="3882718" cy="1956183"/>
            <a:chOff x="432978" y="1115843"/>
            <a:chExt cx="3882718" cy="1956183"/>
          </a:xfrm>
        </p:grpSpPr>
        <p:sp>
          <p:nvSpPr>
            <p:cNvPr id="37" name="Textfeld 36"/>
            <p:cNvSpPr txBox="1"/>
            <p:nvPr/>
          </p:nvSpPr>
          <p:spPr>
            <a:xfrm>
              <a:off x="432978" y="1115843"/>
              <a:ext cx="3129486" cy="1546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350" dirty="0" smtClean="0">
                  <a:solidFill>
                    <a:schemeClr val="accent3">
                      <a:lumMod val="50000"/>
                    </a:schemeClr>
                  </a:solidFill>
                </a:rPr>
                <a:t>Data collection (DOI): 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endParaRPr lang="en-US" sz="1350" dirty="0" smtClean="0"/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endParaRPr lang="en-US" sz="1350" dirty="0" smtClean="0"/>
            </a:p>
            <a:p>
              <a:pPr lvl="1"/>
              <a:r>
                <a:rPr lang="en-US" sz="1350" dirty="0" smtClean="0"/>
                <a:t/>
              </a:r>
              <a:br>
                <a:rPr lang="en-US" sz="1350" dirty="0" smtClean="0"/>
              </a:br>
              <a:endParaRPr lang="en-US" sz="135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350" dirty="0" smtClean="0">
                  <a:solidFill>
                    <a:schemeClr val="accent2">
                      <a:lumMod val="75000"/>
                    </a:schemeClr>
                  </a:solidFill>
                </a:rPr>
                <a:t>Dataset:</a:t>
              </a:r>
              <a:r>
                <a:rPr lang="en-US" sz="1350" dirty="0" smtClean="0"/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350" dirty="0" smtClean="0"/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745951" y="1317700"/>
              <a:ext cx="356974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350" dirty="0" smtClean="0">
                  <a:solidFill>
                    <a:schemeClr val="tx1"/>
                  </a:solidFill>
                </a:rPr>
                <a:t>reference to AR6 WGI (DOI) and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350" dirty="0" smtClean="0">
                  <a:solidFill>
                    <a:schemeClr val="tx1"/>
                  </a:solidFill>
                </a:rPr>
                <a:t>reference to AR6 WGI Chapters (DOIs)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350" dirty="0">
                  <a:solidFill>
                    <a:schemeClr val="tx1"/>
                  </a:solidFill>
                </a:rPr>
                <a:t>r</a:t>
              </a:r>
              <a:r>
                <a:rPr lang="en-US" sz="1350" dirty="0" smtClean="0">
                  <a:solidFill>
                    <a:schemeClr val="tx1"/>
                  </a:solidFill>
                </a:rPr>
                <a:t>eference to CMIP6 complete evolving data collection (DOI)</a:t>
              </a:r>
            </a:p>
            <a:p>
              <a:endParaRPr lang="en-US" sz="135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350" dirty="0" smtClean="0"/>
                <a:t>link to IPCC figure page and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350" dirty="0"/>
                <a:t>r</a:t>
              </a:r>
              <a:r>
                <a:rPr lang="en-US" sz="1350" dirty="0" smtClean="0"/>
                <a:t>eference to final data (DOI) or </a:t>
              </a:r>
              <a:br>
                <a:rPr lang="en-US" sz="1350" dirty="0" smtClean="0"/>
              </a:br>
              <a:r>
                <a:rPr lang="en-US" sz="1350" dirty="0" smtClean="0"/>
                <a:t>link to final data page</a:t>
              </a: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5089751" y="796810"/>
            <a:ext cx="3715550" cy="2902227"/>
            <a:chOff x="5089751" y="954122"/>
            <a:chExt cx="3715550" cy="2902227"/>
          </a:xfrm>
        </p:grpSpPr>
        <p:grpSp>
          <p:nvGrpSpPr>
            <p:cNvPr id="3" name="Gruppieren 2"/>
            <p:cNvGrpSpPr/>
            <p:nvPr/>
          </p:nvGrpSpPr>
          <p:grpSpPr>
            <a:xfrm>
              <a:off x="6264861" y="954122"/>
              <a:ext cx="1270220" cy="1078206"/>
              <a:chOff x="4879984" y="1520531"/>
              <a:chExt cx="1270220" cy="1078206"/>
            </a:xfrm>
          </p:grpSpPr>
          <p:sp>
            <p:nvSpPr>
              <p:cNvPr id="284" name="Google Shape;284;g114d0feb1a0_2_132"/>
              <p:cNvSpPr/>
              <p:nvPr/>
            </p:nvSpPr>
            <p:spPr>
              <a:xfrm>
                <a:off x="4975094" y="1520531"/>
                <a:ext cx="1080000" cy="1078206"/>
              </a:xfrm>
              <a:custGeom>
                <a:avLst/>
                <a:gdLst/>
                <a:ahLst/>
                <a:cxnLst/>
                <a:rect l="l" t="t" r="r" b="b"/>
                <a:pathLst>
                  <a:path w="2805906" h="1402953" extrusionOk="0">
                    <a:moveTo>
                      <a:pt x="0" y="140295"/>
                    </a:moveTo>
                    <a:cubicBezTo>
                      <a:pt x="0" y="62812"/>
                      <a:pt x="62812" y="0"/>
                      <a:pt x="140295" y="0"/>
                    </a:cubicBezTo>
                    <a:lnTo>
                      <a:pt x="2665611" y="0"/>
                    </a:lnTo>
                    <a:cubicBezTo>
                      <a:pt x="2743094" y="0"/>
                      <a:pt x="2805906" y="62812"/>
                      <a:pt x="2805906" y="140295"/>
                    </a:cubicBezTo>
                    <a:lnTo>
                      <a:pt x="2805906" y="1262658"/>
                    </a:lnTo>
                    <a:cubicBezTo>
                      <a:pt x="2805906" y="1340141"/>
                      <a:pt x="2743094" y="1402953"/>
                      <a:pt x="2665611" y="1402953"/>
                    </a:cubicBezTo>
                    <a:lnTo>
                      <a:pt x="140295" y="1402953"/>
                    </a:lnTo>
                    <a:cubicBezTo>
                      <a:pt x="62812" y="1402953"/>
                      <a:pt x="0" y="1340141"/>
                      <a:pt x="0" y="1262658"/>
                    </a:cubicBezTo>
                    <a:lnTo>
                      <a:pt x="0" y="1402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accent1">
                    <a:lumMod val="50000"/>
                  </a:schemeClr>
                </a:solidFill>
              </a:ln>
            </p:spPr>
            <p:txBody>
              <a:bodyPr spcFirstLastPara="1" wrap="square" lIns="205125" tIns="205125" rIns="205125" bIns="2051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575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" name="Google Shape;291;g114d0feb1a0_2_132"/>
              <p:cNvSpPr/>
              <p:nvPr/>
            </p:nvSpPr>
            <p:spPr>
              <a:xfrm>
                <a:off x="4879984" y="1621052"/>
                <a:ext cx="1270220" cy="43858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494429">
                    <a:alpha val="40000"/>
                  </a:srgb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dirty="0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rPr>
                  <a:t>IPCC AR6</a:t>
                </a:r>
                <a:endParaRPr dirty="0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>
              <a:off x="5089751" y="2766062"/>
              <a:ext cx="1270220" cy="1078206"/>
              <a:chOff x="4879984" y="1520531"/>
              <a:chExt cx="1270220" cy="1078206"/>
            </a:xfrm>
          </p:grpSpPr>
          <p:sp>
            <p:nvSpPr>
              <p:cNvPr id="42" name="Google Shape;284;g114d0feb1a0_2_132"/>
              <p:cNvSpPr/>
              <p:nvPr/>
            </p:nvSpPr>
            <p:spPr>
              <a:xfrm>
                <a:off x="4975094" y="1520531"/>
                <a:ext cx="1080000" cy="1078206"/>
              </a:xfrm>
              <a:custGeom>
                <a:avLst/>
                <a:gdLst/>
                <a:ahLst/>
                <a:cxnLst/>
                <a:rect l="l" t="t" r="r" b="b"/>
                <a:pathLst>
                  <a:path w="2805906" h="1402953" extrusionOk="0">
                    <a:moveTo>
                      <a:pt x="0" y="140295"/>
                    </a:moveTo>
                    <a:cubicBezTo>
                      <a:pt x="0" y="62812"/>
                      <a:pt x="62812" y="0"/>
                      <a:pt x="140295" y="0"/>
                    </a:cubicBezTo>
                    <a:lnTo>
                      <a:pt x="2665611" y="0"/>
                    </a:lnTo>
                    <a:cubicBezTo>
                      <a:pt x="2743094" y="0"/>
                      <a:pt x="2805906" y="62812"/>
                      <a:pt x="2805906" y="140295"/>
                    </a:cubicBezTo>
                    <a:lnTo>
                      <a:pt x="2805906" y="1262658"/>
                    </a:lnTo>
                    <a:cubicBezTo>
                      <a:pt x="2805906" y="1340141"/>
                      <a:pt x="2743094" y="1402953"/>
                      <a:pt x="2665611" y="1402953"/>
                    </a:cubicBezTo>
                    <a:lnTo>
                      <a:pt x="140295" y="1402953"/>
                    </a:lnTo>
                    <a:cubicBezTo>
                      <a:pt x="62812" y="1402953"/>
                      <a:pt x="0" y="1340141"/>
                      <a:pt x="0" y="1262658"/>
                    </a:cubicBezTo>
                    <a:lnTo>
                      <a:pt x="0" y="1402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accent1">
                    <a:lumMod val="50000"/>
                  </a:schemeClr>
                </a:solidFill>
              </a:ln>
            </p:spPr>
            <p:txBody>
              <a:bodyPr spcFirstLastPara="1" wrap="square" lIns="205125" tIns="205125" rIns="205125" bIns="2051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575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" name="Google Shape;291;g114d0feb1a0_2_132"/>
              <p:cNvSpPr/>
              <p:nvPr/>
            </p:nvSpPr>
            <p:spPr>
              <a:xfrm>
                <a:off x="4879984" y="1621052"/>
                <a:ext cx="1270220" cy="43858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494429">
                    <a:alpha val="40000"/>
                  </a:srgb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dirty="0" smtClean="0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rPr>
                  <a:t>Input</a:t>
                </a:r>
                <a:br>
                  <a:rPr lang="en-US" sz="2400" dirty="0" smtClean="0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rPr>
                </a:br>
                <a:r>
                  <a:rPr lang="en-US" sz="2400" dirty="0" smtClean="0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rPr>
                  <a:t>Data</a:t>
                </a:r>
                <a:endParaRPr dirty="0"/>
              </a:p>
            </p:txBody>
          </p:sp>
        </p:grpSp>
        <p:grpSp>
          <p:nvGrpSpPr>
            <p:cNvPr id="44" name="Gruppieren 43"/>
            <p:cNvGrpSpPr/>
            <p:nvPr/>
          </p:nvGrpSpPr>
          <p:grpSpPr>
            <a:xfrm>
              <a:off x="7535081" y="2778143"/>
              <a:ext cx="1270220" cy="1078206"/>
              <a:chOff x="4879984" y="1520531"/>
              <a:chExt cx="1270220" cy="1078206"/>
            </a:xfrm>
          </p:grpSpPr>
          <p:sp>
            <p:nvSpPr>
              <p:cNvPr id="45" name="Google Shape;284;g114d0feb1a0_2_132"/>
              <p:cNvSpPr/>
              <p:nvPr/>
            </p:nvSpPr>
            <p:spPr>
              <a:xfrm>
                <a:off x="4975094" y="1520531"/>
                <a:ext cx="1080000" cy="1078206"/>
              </a:xfrm>
              <a:custGeom>
                <a:avLst/>
                <a:gdLst/>
                <a:ahLst/>
                <a:cxnLst/>
                <a:rect l="l" t="t" r="r" b="b"/>
                <a:pathLst>
                  <a:path w="2805906" h="1402953" extrusionOk="0">
                    <a:moveTo>
                      <a:pt x="0" y="140295"/>
                    </a:moveTo>
                    <a:cubicBezTo>
                      <a:pt x="0" y="62812"/>
                      <a:pt x="62812" y="0"/>
                      <a:pt x="140295" y="0"/>
                    </a:cubicBezTo>
                    <a:lnTo>
                      <a:pt x="2665611" y="0"/>
                    </a:lnTo>
                    <a:cubicBezTo>
                      <a:pt x="2743094" y="0"/>
                      <a:pt x="2805906" y="62812"/>
                      <a:pt x="2805906" y="140295"/>
                    </a:cubicBezTo>
                    <a:lnTo>
                      <a:pt x="2805906" y="1262658"/>
                    </a:lnTo>
                    <a:cubicBezTo>
                      <a:pt x="2805906" y="1340141"/>
                      <a:pt x="2743094" y="1402953"/>
                      <a:pt x="2665611" y="1402953"/>
                    </a:cubicBezTo>
                    <a:lnTo>
                      <a:pt x="140295" y="1402953"/>
                    </a:lnTo>
                    <a:cubicBezTo>
                      <a:pt x="62812" y="1402953"/>
                      <a:pt x="0" y="1340141"/>
                      <a:pt x="0" y="1262658"/>
                    </a:cubicBezTo>
                    <a:lnTo>
                      <a:pt x="0" y="1402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accent1">
                    <a:lumMod val="50000"/>
                  </a:schemeClr>
                </a:solidFill>
              </a:ln>
            </p:spPr>
            <p:txBody>
              <a:bodyPr spcFirstLastPara="1" wrap="square" lIns="205125" tIns="205125" rIns="205125" bIns="2051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575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291;g114d0feb1a0_2_132"/>
              <p:cNvSpPr/>
              <p:nvPr/>
            </p:nvSpPr>
            <p:spPr>
              <a:xfrm>
                <a:off x="4879984" y="1621052"/>
                <a:ext cx="1270220" cy="43858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srgbClr val="494429">
                    <a:alpha val="40000"/>
                  </a:srgbClr>
                </a:outerShdw>
              </a:effectLst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dirty="0" smtClean="0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rPr>
                  <a:t>Final</a:t>
                </a:r>
                <a:br>
                  <a:rPr lang="en-US" sz="2400" dirty="0" smtClean="0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rPr>
                </a:br>
                <a:r>
                  <a:rPr lang="en-US" sz="2400" dirty="0" smtClean="0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rPr>
                  <a:t>Data</a:t>
                </a:r>
                <a:endParaRPr dirty="0"/>
              </a:p>
            </p:txBody>
          </p:sp>
        </p:grpSp>
      </p:grpSp>
      <p:grpSp>
        <p:nvGrpSpPr>
          <p:cNvPr id="24" name="Gruppieren 23"/>
          <p:cNvGrpSpPr/>
          <p:nvPr/>
        </p:nvGrpSpPr>
        <p:grpSpPr>
          <a:xfrm>
            <a:off x="7439971" y="1875017"/>
            <a:ext cx="849299" cy="712479"/>
            <a:chOff x="7439971" y="1875017"/>
            <a:chExt cx="849299" cy="712479"/>
          </a:xfrm>
        </p:grpSpPr>
        <p:cxnSp>
          <p:nvCxnSpPr>
            <p:cNvPr id="50" name="Gerade Verbindung mit Pfeil 49"/>
            <p:cNvCxnSpPr/>
            <p:nvPr/>
          </p:nvCxnSpPr>
          <p:spPr>
            <a:xfrm flipH="1" flipV="1">
              <a:off x="7439971" y="1875017"/>
              <a:ext cx="730220" cy="712479"/>
            </a:xfrm>
            <a:prstGeom prst="straightConnector1">
              <a:avLst/>
            </a:prstGeom>
            <a:ln w="63500" cap="rnd">
              <a:solidFill>
                <a:schemeClr val="accent2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feld 58"/>
            <p:cNvSpPr txBox="1"/>
            <p:nvPr/>
          </p:nvSpPr>
          <p:spPr>
            <a:xfrm rot="2640000">
              <a:off x="7775988" y="1994024"/>
              <a:ext cx="5132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Link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68" name="Textfeld 67"/>
          <p:cNvSpPr txBox="1"/>
          <p:nvPr/>
        </p:nvSpPr>
        <p:spPr>
          <a:xfrm>
            <a:off x="402610" y="3429715"/>
            <a:ext cx="316881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 smtClean="0"/>
              <a:t>link to IPCC figure page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/>
              <a:t>l</a:t>
            </a:r>
            <a:r>
              <a:rPr lang="en-US" sz="1350" dirty="0" smtClean="0"/>
              <a:t>ink to AR6 WGI Chapter (PDF)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50" dirty="0" smtClean="0"/>
              <a:t>link to AR6 WGI Chapter SM (PDF)</a:t>
            </a:r>
          </a:p>
        </p:txBody>
      </p:sp>
      <p:sp>
        <p:nvSpPr>
          <p:cNvPr id="34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5213209" y="1529930"/>
            <a:ext cx="2422032" cy="3508618"/>
            <a:chOff x="5213209" y="1529930"/>
            <a:chExt cx="2422032" cy="3508618"/>
          </a:xfrm>
        </p:grpSpPr>
        <p:cxnSp>
          <p:nvCxnSpPr>
            <p:cNvPr id="54" name="Gerade Verbindung mit Pfeil 53"/>
            <p:cNvCxnSpPr/>
            <p:nvPr/>
          </p:nvCxnSpPr>
          <p:spPr>
            <a:xfrm flipV="1">
              <a:off x="5724860" y="1873226"/>
              <a:ext cx="635111" cy="714270"/>
            </a:xfrm>
            <a:prstGeom prst="straightConnector1">
              <a:avLst/>
            </a:prstGeom>
            <a:ln w="63500" cap="rnd">
              <a:solidFill>
                <a:schemeClr val="accent3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mit Pfeil 5"/>
            <p:cNvCxnSpPr/>
            <p:nvPr/>
          </p:nvCxnSpPr>
          <p:spPr>
            <a:xfrm>
              <a:off x="6294467" y="3071979"/>
              <a:ext cx="1340774" cy="14132"/>
            </a:xfrm>
            <a:prstGeom prst="straightConnector1">
              <a:avLst/>
            </a:prstGeom>
            <a:ln w="63500" cap="rnd">
              <a:solidFill>
                <a:schemeClr val="accent2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feld 57"/>
            <p:cNvSpPr txBox="1"/>
            <p:nvPr/>
          </p:nvSpPr>
          <p:spPr>
            <a:xfrm>
              <a:off x="6643330" y="2735436"/>
              <a:ext cx="5132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Link</a:t>
              </a:r>
              <a:endParaRPr lang="en-US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 rot="18720000">
              <a:off x="5204445" y="1981335"/>
              <a:ext cx="1210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50000"/>
                    </a:schemeClr>
                  </a:solidFill>
                </a:rPr>
                <a:t>DOI Relation</a:t>
              </a:r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3209" y="4124885"/>
              <a:ext cx="1023303" cy="913663"/>
            </a:xfrm>
            <a:prstGeom prst="rect">
              <a:avLst/>
            </a:prstGeom>
            <a:effectLst>
              <a:softEdge rad="0"/>
            </a:effectLst>
          </p:spPr>
        </p:pic>
        <p:cxnSp>
          <p:nvCxnSpPr>
            <p:cNvPr id="62" name="Gerade Verbindung mit Pfeil 61"/>
            <p:cNvCxnSpPr>
              <a:endCxn id="13" idx="0"/>
            </p:cNvCxnSpPr>
            <p:nvPr/>
          </p:nvCxnSpPr>
          <p:spPr>
            <a:xfrm>
              <a:off x="5724860" y="3708210"/>
              <a:ext cx="1" cy="416675"/>
            </a:xfrm>
            <a:prstGeom prst="straightConnector1">
              <a:avLst/>
            </a:prstGeom>
            <a:ln w="63500" cap="rnd">
              <a:solidFill>
                <a:schemeClr val="accent3">
                  <a:lumMod val="7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feld 62"/>
            <p:cNvSpPr txBox="1"/>
            <p:nvPr/>
          </p:nvSpPr>
          <p:spPr>
            <a:xfrm>
              <a:off x="5241196" y="3708210"/>
              <a:ext cx="13099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50000"/>
                    </a:schemeClr>
                  </a:solidFill>
                </a:rPr>
                <a:t>DOI   Relation</a:t>
              </a:r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grpSp>
          <p:nvGrpSpPr>
            <p:cNvPr id="2" name="Gruppieren 1"/>
            <p:cNvGrpSpPr/>
            <p:nvPr/>
          </p:nvGrpSpPr>
          <p:grpSpPr>
            <a:xfrm>
              <a:off x="5922085" y="1891151"/>
              <a:ext cx="635111" cy="714988"/>
              <a:chOff x="5922085" y="1891151"/>
              <a:chExt cx="635111" cy="714988"/>
            </a:xfrm>
          </p:grpSpPr>
          <p:cxnSp>
            <p:nvCxnSpPr>
              <p:cNvPr id="40" name="Gerade Verbindung mit Pfeil 39"/>
              <p:cNvCxnSpPr/>
              <p:nvPr/>
            </p:nvCxnSpPr>
            <p:spPr>
              <a:xfrm flipV="1">
                <a:off x="5922085" y="1891151"/>
                <a:ext cx="635111" cy="714270"/>
              </a:xfrm>
              <a:prstGeom prst="straightConnector1">
                <a:avLst/>
              </a:prstGeom>
              <a:ln w="63500" cap="rnd">
                <a:solidFill>
                  <a:schemeClr val="accent2">
                    <a:lumMod val="75000"/>
                  </a:schemeClr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feld 46"/>
              <p:cNvSpPr txBox="1"/>
              <p:nvPr/>
            </p:nvSpPr>
            <p:spPr>
              <a:xfrm rot="18720000">
                <a:off x="6107946" y="2195609"/>
                <a:ext cx="5132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Link</a:t>
                </a:r>
                <a:endParaRPr lang="en-US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4178708" y="1363608"/>
            <a:ext cx="4809945" cy="2868976"/>
            <a:chOff x="135679" y="716386"/>
            <a:chExt cx="4809945" cy="2868976"/>
          </a:xfrm>
        </p:grpSpPr>
        <p:pic>
          <p:nvPicPr>
            <p:cNvPr id="54" name="Google Shape;54;p13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53715" y="716386"/>
              <a:ext cx="4591909" cy="28689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" name="Google Shape;56;p13"/>
            <p:cNvSpPr txBox="1"/>
            <p:nvPr/>
          </p:nvSpPr>
          <p:spPr>
            <a:xfrm>
              <a:off x="1014839" y="772423"/>
              <a:ext cx="1075800" cy="40007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algn="ctr" defTabSz="914378">
                <a:buSzPts val="1100"/>
              </a:pPr>
              <a:r>
                <a:rPr lang="en-GB"/>
                <a:t>Clean</a:t>
              </a:r>
              <a:endParaRPr/>
            </a:p>
          </p:txBody>
        </p:sp>
        <p:sp>
          <p:nvSpPr>
            <p:cNvPr id="57" name="Google Shape;57;p13"/>
            <p:cNvSpPr txBox="1"/>
            <p:nvPr/>
          </p:nvSpPr>
          <p:spPr>
            <a:xfrm>
              <a:off x="2437714" y="772423"/>
              <a:ext cx="1075800" cy="40007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algn="ctr" defTabSz="914378"/>
              <a:r>
                <a:rPr lang="en-GB"/>
                <a:t>Blended</a:t>
              </a:r>
              <a:endParaRPr/>
            </a:p>
          </p:txBody>
        </p:sp>
        <p:sp>
          <p:nvSpPr>
            <p:cNvPr id="58" name="Google Shape;58;p13"/>
            <p:cNvSpPr txBox="1"/>
            <p:nvPr/>
          </p:nvSpPr>
          <p:spPr>
            <a:xfrm>
              <a:off x="3860576" y="772423"/>
              <a:ext cx="1075800" cy="40007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algn="ctr" defTabSz="914378"/>
              <a:r>
                <a:rPr lang="en-GB"/>
                <a:t>Eccentric</a:t>
              </a:r>
              <a:endParaRPr/>
            </a:p>
          </p:txBody>
        </p:sp>
        <p:sp>
          <p:nvSpPr>
            <p:cNvPr id="60" name="Google Shape;60;p13"/>
            <p:cNvSpPr txBox="1"/>
            <p:nvPr/>
          </p:nvSpPr>
          <p:spPr>
            <a:xfrm>
              <a:off x="135679" y="1664424"/>
              <a:ext cx="1004863" cy="40007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defTabSz="914378"/>
              <a:r>
                <a:rPr lang="en-GB" dirty="0" err="1"/>
                <a:t>Zenodo</a:t>
              </a:r>
              <a:endParaRPr dirty="0"/>
            </a:p>
          </p:txBody>
        </p:sp>
        <p:sp>
          <p:nvSpPr>
            <p:cNvPr id="61" name="Google Shape;61;p13"/>
            <p:cNvSpPr txBox="1"/>
            <p:nvPr/>
          </p:nvSpPr>
          <p:spPr>
            <a:xfrm>
              <a:off x="135679" y="2110423"/>
              <a:ext cx="1004863" cy="40007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defTabSz="914378"/>
              <a:r>
                <a:rPr lang="en-GB" dirty="0"/>
                <a:t>Catalogue</a:t>
              </a:r>
              <a:endParaRPr dirty="0"/>
            </a:p>
          </p:txBody>
        </p:sp>
        <p:sp>
          <p:nvSpPr>
            <p:cNvPr id="62" name="Google Shape;62;p13"/>
            <p:cNvSpPr txBox="1"/>
            <p:nvPr/>
          </p:nvSpPr>
          <p:spPr>
            <a:xfrm>
              <a:off x="135679" y="2556423"/>
              <a:ext cx="1004863" cy="40007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defTabSz="914378"/>
              <a:r>
                <a:rPr lang="en-GB" dirty="0"/>
                <a:t>Archive</a:t>
              </a:r>
              <a:endParaRPr dirty="0"/>
            </a:p>
          </p:txBody>
        </p:sp>
        <p:sp>
          <p:nvSpPr>
            <p:cNvPr id="63" name="Google Shape;63;p13"/>
            <p:cNvSpPr txBox="1"/>
            <p:nvPr/>
          </p:nvSpPr>
          <p:spPr>
            <a:xfrm>
              <a:off x="135679" y="2956623"/>
              <a:ext cx="1004863" cy="40007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defTabSz="914378"/>
              <a:r>
                <a:rPr lang="en-GB" dirty="0"/>
                <a:t>DOI</a:t>
              </a:r>
              <a:endParaRPr dirty="0"/>
            </a:p>
          </p:txBody>
        </p:sp>
        <p:sp>
          <p:nvSpPr>
            <p:cNvPr id="64" name="Google Shape;64;p13"/>
            <p:cNvSpPr txBox="1"/>
            <p:nvPr/>
          </p:nvSpPr>
          <p:spPr>
            <a:xfrm>
              <a:off x="2924851" y="2110424"/>
              <a:ext cx="739500" cy="9540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defTabSz="914378"/>
              <a:r>
                <a:rPr lang="en-GB" sz="1000">
                  <a:solidFill>
                    <a:srgbClr val="666666"/>
                  </a:solidFill>
                </a:rPr>
                <a:t>Data makes sense without code</a:t>
              </a:r>
              <a:endParaRPr sz="1000">
                <a:solidFill>
                  <a:srgbClr val="666666"/>
                </a:solidFill>
              </a:endParaRPr>
            </a:p>
          </p:txBody>
        </p:sp>
        <p:sp>
          <p:nvSpPr>
            <p:cNvPr id="65" name="Google Shape;65;p13"/>
            <p:cNvSpPr txBox="1"/>
            <p:nvPr/>
          </p:nvSpPr>
          <p:spPr>
            <a:xfrm>
              <a:off x="4152051" y="2264324"/>
              <a:ext cx="739500" cy="646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defTabSz="914378"/>
              <a:r>
                <a:rPr lang="en-GB" sz="1000">
                  <a:solidFill>
                    <a:srgbClr val="666666"/>
                  </a:solidFill>
                </a:rPr>
                <a:t>Data is human readable</a:t>
              </a:r>
              <a:endParaRPr sz="1000">
                <a:solidFill>
                  <a:srgbClr val="666666"/>
                </a:solidFill>
              </a:endParaRPr>
            </a:p>
          </p:txBody>
        </p:sp>
        <p:pic>
          <p:nvPicPr>
            <p:cNvPr id="73" name="Google Shape;73;p13"/>
            <p:cNvPicPr preferRelativeResize="0"/>
            <p:nvPr/>
          </p:nvPicPr>
          <p:blipFill rotWithShape="1"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68552" y="1128649"/>
              <a:ext cx="564275" cy="4899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4" name="Google Shape;74;p13"/>
            <p:cNvSpPr txBox="1"/>
            <p:nvPr/>
          </p:nvSpPr>
          <p:spPr>
            <a:xfrm>
              <a:off x="1071576" y="1204273"/>
              <a:ext cx="518100" cy="3385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defTabSz="914378"/>
              <a:r>
                <a:rPr lang="en-GB" sz="1000" dirty="0">
                  <a:solidFill>
                    <a:srgbClr val="666666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Data</a:t>
              </a:r>
              <a:r>
                <a:rPr lang="en-GB" sz="1000" dirty="0">
                  <a:solidFill>
                    <a:srgbClr val="666666"/>
                  </a:solidFill>
                </a:rPr>
                <a:t> </a:t>
              </a:r>
              <a:endParaRPr sz="1000" dirty="0">
                <a:solidFill>
                  <a:srgbClr val="666666"/>
                </a:solidFill>
              </a:endParaRPr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1691551" y="1259723"/>
              <a:ext cx="324000" cy="214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defTabSz="914378"/>
              <a:endParaRPr/>
            </a:p>
          </p:txBody>
        </p:sp>
        <p:sp>
          <p:nvSpPr>
            <p:cNvPr id="76" name="Google Shape;76;p13"/>
            <p:cNvSpPr txBox="1"/>
            <p:nvPr/>
          </p:nvSpPr>
          <p:spPr>
            <a:xfrm>
              <a:off x="1582001" y="1197473"/>
              <a:ext cx="476400" cy="3385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defTabSz="914378"/>
              <a:r>
                <a:rPr lang="en-GB" sz="1000">
                  <a:solidFill>
                    <a:srgbClr val="666666"/>
                  </a:solidFill>
                  <a:latin typeface="Comic Sans MS"/>
                  <a:ea typeface="Comic Sans MS"/>
                  <a:cs typeface="Comic Sans MS"/>
                  <a:sym typeface="Comic Sans MS"/>
                </a:rPr>
                <a:t>Code</a:t>
              </a:r>
              <a:r>
                <a:rPr lang="en-GB" sz="1000">
                  <a:solidFill>
                    <a:srgbClr val="666666"/>
                  </a:solidFill>
                </a:rPr>
                <a:t> </a:t>
              </a:r>
              <a:endParaRPr sz="1000">
                <a:solidFill>
                  <a:srgbClr val="666666"/>
                </a:solidFill>
              </a:endParaRPr>
            </a:p>
          </p:txBody>
        </p:sp>
      </p:grpSp>
      <p:sp>
        <p:nvSpPr>
          <p:cNvPr id="2" name="Google Shape;353;g1197e769044_0_77">
            <a:extLst>
              <a:ext uri="{FF2B5EF4-FFF2-40B4-BE49-F238E27FC236}">
                <a16:creationId xmlns:a16="http://schemas.microsoft.com/office/drawing/2014/main" id="{C03E9E92-930B-ACD3-1B9E-2571C6280C8F}"/>
              </a:ext>
            </a:extLst>
          </p:cNvPr>
          <p:cNvSpPr/>
          <p:nvPr/>
        </p:nvSpPr>
        <p:spPr>
          <a:xfrm>
            <a:off x="6233029" y="127625"/>
            <a:ext cx="2604000" cy="381000"/>
          </a:xfrm>
          <a:prstGeom prst="rect">
            <a:avLst/>
          </a:prstGeom>
          <a:blipFill rotWithShape="1"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/>
            <a:endParaRPr sz="450"/>
          </a:p>
        </p:txBody>
      </p:sp>
      <p:sp>
        <p:nvSpPr>
          <p:cNvPr id="3" name="Google Shape;354;g1197e769044_0_77">
            <a:extLst>
              <a:ext uri="{FF2B5EF4-FFF2-40B4-BE49-F238E27FC236}">
                <a16:creationId xmlns:a16="http://schemas.microsoft.com/office/drawing/2014/main" id="{058ED054-6FBE-5D11-08F2-4AC95ECB7790}"/>
              </a:ext>
            </a:extLst>
          </p:cNvPr>
          <p:cNvSpPr txBox="1"/>
          <p:nvPr/>
        </p:nvSpPr>
        <p:spPr>
          <a:xfrm>
            <a:off x="407925" y="196461"/>
            <a:ext cx="6139648" cy="499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defTabSz="914378"/>
            <a:r>
              <a:rPr lang="en-US" sz="1600" b="1" dirty="0" smtClean="0">
                <a:solidFill>
                  <a:srgbClr val="3A3A3B"/>
                </a:solidFill>
              </a:rPr>
              <a:t>FAIR </a:t>
            </a:r>
            <a:r>
              <a:rPr lang="en-US" dirty="0" smtClean="0">
                <a:solidFill>
                  <a:srgbClr val="3A3A3B"/>
                </a:solidFill>
              </a:rPr>
              <a:t>Implementation challenges</a:t>
            </a:r>
            <a:endParaRPr lang="en-US" dirty="0">
              <a:solidFill>
                <a:srgbClr val="3A3A3B"/>
              </a:solidFill>
            </a:endParaRPr>
          </a:p>
          <a:p>
            <a:pPr marL="6350" defTabSz="914378"/>
            <a:endParaRPr lang="en-US" sz="1600" dirty="0"/>
          </a:p>
        </p:txBody>
      </p:sp>
      <p:sp>
        <p:nvSpPr>
          <p:cNvPr id="4" name="Google Shape;355;g1197e769044_0_77">
            <a:extLst>
              <a:ext uri="{FF2B5EF4-FFF2-40B4-BE49-F238E27FC236}">
                <a16:creationId xmlns:a16="http://schemas.microsoft.com/office/drawing/2014/main" id="{FADD5862-ABF3-0F7F-34D0-8855C1555FA5}"/>
              </a:ext>
            </a:extLst>
          </p:cNvPr>
          <p:cNvSpPr/>
          <p:nvPr/>
        </p:nvSpPr>
        <p:spPr>
          <a:xfrm rot="10800000" flipH="1">
            <a:off x="432978" y="549115"/>
            <a:ext cx="8415790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/>
            <a:endParaRPr sz="450"/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60DACF0C-340A-213E-01C5-55A8C64314DF}"/>
              </a:ext>
            </a:extLst>
          </p:cNvPr>
          <p:cNvSpPr/>
          <p:nvPr/>
        </p:nvSpPr>
        <p:spPr>
          <a:xfrm>
            <a:off x="154485" y="763926"/>
            <a:ext cx="3824390" cy="3866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fontAlgn="base">
              <a:buFont typeface="+mj-lt"/>
              <a:buAutoNum type="arabicPeriod"/>
            </a:pPr>
            <a:r>
              <a:rPr lang="en-IE" sz="1050" b="1" dirty="0"/>
              <a:t>Novelty of the implementation of FAIR data principles </a:t>
            </a:r>
            <a:r>
              <a:rPr lang="en-IE" sz="1050" dirty="0"/>
              <a:t>- new roles, workflows for TSU and DDC.</a:t>
            </a:r>
          </a:p>
          <a:p>
            <a:pPr marL="257175" indent="-257175" fontAlgn="base">
              <a:buFont typeface="+mj-lt"/>
              <a:buAutoNum type="arabicPeriod"/>
            </a:pPr>
            <a:endParaRPr lang="en-IE" sz="1050" dirty="0"/>
          </a:p>
          <a:p>
            <a:pPr marL="257175" indent="-257175" fontAlgn="base">
              <a:buFont typeface="+mj-lt"/>
              <a:buAutoNum type="arabicPeriod"/>
            </a:pPr>
            <a:r>
              <a:rPr lang="en-IE" sz="1050" b="1" dirty="0"/>
              <a:t>Awareness building and guidance </a:t>
            </a:r>
            <a:r>
              <a:rPr lang="en-IE" sz="1050" dirty="0"/>
              <a:t>on what resources are available and for their proper use.</a:t>
            </a:r>
            <a:endParaRPr lang="en-US" sz="142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fontAlgn="base">
              <a:buFont typeface="+mj-lt"/>
              <a:buAutoNum type="arabicPeriod"/>
            </a:pPr>
            <a:endParaRPr lang="en-IE" sz="1050" b="1" dirty="0"/>
          </a:p>
          <a:p>
            <a:pPr marL="257175" indent="-257175" fontAlgn="base">
              <a:buFont typeface="+mj-lt"/>
              <a:buAutoNum type="arabicPeriod"/>
            </a:pPr>
            <a:r>
              <a:rPr lang="en-IE" sz="1050" b="1" dirty="0"/>
              <a:t>Challenges faced by authors </a:t>
            </a:r>
            <a:r>
              <a:rPr lang="en-IE" sz="1050" dirty="0"/>
              <a:t>of contributing to a process being put in place during the assessment.</a:t>
            </a:r>
          </a:p>
          <a:p>
            <a:pPr marL="257175" indent="-257175" fontAlgn="base">
              <a:buFont typeface="+mj-lt"/>
              <a:buAutoNum type="arabicPeriod"/>
            </a:pPr>
            <a:endParaRPr lang="en-IE" sz="1050" dirty="0"/>
          </a:p>
          <a:p>
            <a:pPr marL="257175" indent="-257175" fontAlgn="base">
              <a:buFont typeface="+mj-lt"/>
              <a:buAutoNum type="arabicPeriod"/>
            </a:pPr>
            <a:r>
              <a:rPr lang="en-IE" sz="1050" b="1" dirty="0"/>
              <a:t>Time pressure </a:t>
            </a:r>
            <a:r>
              <a:rPr lang="en-IE" sz="1050" dirty="0"/>
              <a:t>towards the end of assessment</a:t>
            </a:r>
            <a:r>
              <a:rPr lang="en-IE" sz="1050" dirty="0" smtClean="0"/>
              <a:t>.</a:t>
            </a:r>
            <a:endParaRPr lang="en-IE" sz="1050" dirty="0"/>
          </a:p>
          <a:p>
            <a:pPr marL="257175" indent="-257175">
              <a:buFont typeface="+mj-lt"/>
              <a:buAutoNum type="arabicPeriod"/>
            </a:pPr>
            <a:endParaRPr lang="en-US" sz="1425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+mj-lt"/>
              <a:buAutoNum type="arabicPeriod"/>
            </a:pPr>
            <a:r>
              <a:rPr lang="en-IE" sz="1050" b="1" dirty="0"/>
              <a:t>Missing</a:t>
            </a:r>
            <a:r>
              <a:rPr lang="en-IE" sz="1050" dirty="0"/>
              <a:t> datasets, code and metadata.</a:t>
            </a:r>
          </a:p>
          <a:p>
            <a:pPr marL="257175" indent="-257175" fontAlgn="base">
              <a:buFont typeface="+mj-lt"/>
              <a:buAutoNum type="arabicPeriod"/>
            </a:pPr>
            <a:endParaRPr lang="en-IE" sz="1050" dirty="0"/>
          </a:p>
          <a:p>
            <a:pPr marL="257175" indent="-257175" fontAlgn="base">
              <a:buFont typeface="+mj-lt"/>
              <a:buAutoNum type="arabicPeriod"/>
            </a:pPr>
            <a:r>
              <a:rPr lang="en-IE" sz="1050" b="1" dirty="0" smtClean="0"/>
              <a:t>Data Curation: </a:t>
            </a:r>
            <a:br>
              <a:rPr lang="en-IE" sz="1050" b="1" dirty="0" smtClean="0"/>
            </a:br>
            <a:r>
              <a:rPr lang="en-IE" sz="1050" b="1" dirty="0" smtClean="0"/>
              <a:t>-  Quality </a:t>
            </a:r>
            <a:r>
              <a:rPr lang="en-IE" sz="1050" b="1" dirty="0"/>
              <a:t>control</a:t>
            </a:r>
            <a:r>
              <a:rPr lang="en-IE" sz="1050" dirty="0"/>
              <a:t> </a:t>
            </a:r>
            <a:r>
              <a:rPr lang="en-IE" sz="1050" dirty="0" smtClean="0"/>
              <a:t>and maturity of data and metadata.</a:t>
            </a:r>
            <a:br>
              <a:rPr lang="en-IE" sz="1050" dirty="0" smtClean="0"/>
            </a:br>
            <a:r>
              <a:rPr lang="en-IE" sz="1050" dirty="0" smtClean="0"/>
              <a:t>-  Ensuring </a:t>
            </a:r>
            <a:r>
              <a:rPr lang="en-IE" sz="1050" dirty="0"/>
              <a:t>that </a:t>
            </a:r>
            <a:r>
              <a:rPr lang="en-IE" sz="1050" b="1" dirty="0"/>
              <a:t>licensing</a:t>
            </a:r>
            <a:r>
              <a:rPr lang="en-IE" sz="1050" dirty="0"/>
              <a:t> </a:t>
            </a:r>
            <a:r>
              <a:rPr lang="en-IE" sz="1050" b="1" dirty="0"/>
              <a:t>constraints</a:t>
            </a:r>
            <a:r>
              <a:rPr lang="en-IE" sz="1050" dirty="0"/>
              <a:t> are </a:t>
            </a:r>
            <a:r>
              <a:rPr lang="en-IE" sz="1050" dirty="0" smtClean="0"/>
              <a:t>met.</a:t>
            </a:r>
            <a:br>
              <a:rPr lang="en-IE" sz="1050" dirty="0" smtClean="0"/>
            </a:br>
            <a:r>
              <a:rPr lang="en-IE" sz="1050" dirty="0" smtClean="0"/>
              <a:t>-  Challenges </a:t>
            </a:r>
            <a:r>
              <a:rPr lang="en-IE" sz="1050" dirty="0"/>
              <a:t>for meeting </a:t>
            </a:r>
            <a:r>
              <a:rPr lang="en-IE" sz="1050" b="1" dirty="0"/>
              <a:t>established</a:t>
            </a:r>
            <a:r>
              <a:rPr lang="en-IE" sz="1050" dirty="0"/>
              <a:t> </a:t>
            </a:r>
            <a:r>
              <a:rPr lang="en-IE" sz="1050" b="1" dirty="0"/>
              <a:t>curation </a:t>
            </a:r>
            <a:r>
              <a:rPr lang="en-IE" sz="1050" b="1" dirty="0" smtClean="0"/>
              <a:t/>
            </a:r>
            <a:br>
              <a:rPr lang="en-IE" sz="1050" b="1" dirty="0" smtClean="0"/>
            </a:br>
            <a:r>
              <a:rPr lang="en-IE" sz="1050" b="1" dirty="0" smtClean="0"/>
              <a:t>   practices </a:t>
            </a:r>
            <a:r>
              <a:rPr lang="en-IE" sz="1050" dirty="0"/>
              <a:t>(intermediate data, ‘embedded’ data</a:t>
            </a:r>
            <a:r>
              <a:rPr lang="en-IE" sz="1050" dirty="0" smtClean="0"/>
              <a:t>).</a:t>
            </a:r>
            <a:br>
              <a:rPr lang="en-IE" sz="1050" dirty="0" smtClean="0"/>
            </a:br>
            <a:r>
              <a:rPr lang="en-IE" sz="1050" dirty="0" smtClean="0"/>
              <a:t>-  </a:t>
            </a:r>
            <a:r>
              <a:rPr lang="en-IE" sz="1050" b="1" dirty="0" smtClean="0"/>
              <a:t>Interlinking</a:t>
            </a:r>
            <a:r>
              <a:rPr lang="en-IE" sz="1050" dirty="0" smtClean="0"/>
              <a:t> data </a:t>
            </a:r>
            <a:r>
              <a:rPr lang="en-IE" sz="1050" dirty="0"/>
              <a:t>and </a:t>
            </a:r>
            <a:r>
              <a:rPr lang="en-IE" sz="1050" dirty="0" smtClean="0"/>
              <a:t>code to the report.  </a:t>
            </a:r>
            <a:endParaRPr lang="en-IE" sz="1050" dirty="0"/>
          </a:p>
          <a:p>
            <a:pPr marL="257175" indent="-257175" fontAlgn="base">
              <a:buFont typeface="+mj-lt"/>
              <a:buAutoNum type="arabicPeriod"/>
            </a:pPr>
            <a:endParaRPr lang="en-IE" sz="1050" dirty="0"/>
          </a:p>
          <a:p>
            <a:pPr marL="257175" indent="-257175" fontAlgn="base">
              <a:buFont typeface="+mj-lt"/>
              <a:buAutoNum type="arabicPeriod"/>
            </a:pPr>
            <a:r>
              <a:rPr lang="en-IE" sz="1050" b="1" dirty="0"/>
              <a:t>Implementation of IPCC Error Protocol </a:t>
            </a:r>
            <a:r>
              <a:rPr lang="en-IE" sz="1050" dirty="0"/>
              <a:t>for data and code.</a:t>
            </a:r>
          </a:p>
          <a:p>
            <a:pPr marL="257175" indent="-257175" fontAlgn="base">
              <a:buFont typeface="+mj-lt"/>
              <a:buAutoNum type="arabicPeriod"/>
            </a:pPr>
            <a:endParaRPr lang="en-IE" sz="1050" dirty="0"/>
          </a:p>
        </p:txBody>
      </p:sp>
      <p:sp>
        <p:nvSpPr>
          <p:cNvPr id="25" name="Google Shape;256;g114d0feb1a0_2_115"/>
          <p:cNvSpPr txBox="1"/>
          <p:nvPr/>
        </p:nvSpPr>
        <p:spPr>
          <a:xfrm>
            <a:off x="202077" y="4781113"/>
            <a:ext cx="114986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 smtClean="0">
                <a:solidFill>
                  <a:srgbClr val="5391CC"/>
                </a:solidFill>
                <a:latin typeface="Arial"/>
                <a:ea typeface="Arial"/>
                <a:cs typeface="Arial"/>
                <a:sym typeface="Arial"/>
              </a:rPr>
              <a:t>Reference:</a:t>
            </a:r>
            <a:endParaRPr sz="1000" dirty="0">
              <a:solidFill>
                <a:srgbClr val="5391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0;g114d0feb1a0_2_115"/>
          <p:cNvSpPr txBox="1"/>
          <p:nvPr/>
        </p:nvSpPr>
        <p:spPr>
          <a:xfrm>
            <a:off x="851650" y="4776932"/>
            <a:ext cx="8229595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10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Pirani et al. </a:t>
            </a:r>
            <a:r>
              <a:rPr lang="en-US" sz="1000" dirty="0">
                <a:solidFill>
                  <a:schemeClr val="dk1"/>
                </a:solidFill>
              </a:rPr>
              <a:t>(2023). Experience in the Implementation of FAIR Data Principles in the WGI AR6 Assessment. </a:t>
            </a:r>
            <a:r>
              <a:rPr lang="en-US" sz="1000" dirty="0">
                <a:solidFill>
                  <a:schemeClr val="dk1"/>
                </a:solidFill>
                <a:hlinkClick r:id="rId6"/>
              </a:rPr>
              <a:t>https://</a:t>
            </a:r>
            <a:r>
              <a:rPr lang="en-US" sz="1000" dirty="0" smtClean="0">
                <a:solidFill>
                  <a:schemeClr val="dk1"/>
                </a:solidFill>
                <a:hlinkClick r:id="rId6"/>
              </a:rPr>
              <a:t>doi.org/10.5281/zenodo.6992172</a:t>
            </a:r>
            <a:r>
              <a:rPr lang="en-US" sz="1000" dirty="0" smtClean="0">
                <a:solidFill>
                  <a:schemeClr val="dk1"/>
                </a:solidFill>
              </a:rPr>
              <a:t> </a:t>
            </a:r>
            <a:r>
              <a:rPr lang="en-US" sz="100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6559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"/>
          <p:cNvSpPr/>
          <p:nvPr/>
        </p:nvSpPr>
        <p:spPr>
          <a:xfrm rot="10800000" flipH="1">
            <a:off x="432978" y="549115"/>
            <a:ext cx="8409568" cy="22860"/>
          </a:xfrm>
          <a:custGeom>
            <a:avLst/>
            <a:gdLst/>
            <a:ahLst/>
            <a:cxnLst/>
            <a:rect l="l" t="t" r="r" b="b"/>
            <a:pathLst>
              <a:path w="9324975" h="19050" extrusionOk="0">
                <a:moveTo>
                  <a:pt x="9324974" y="19049"/>
                </a:moveTo>
                <a:lnTo>
                  <a:pt x="0" y="19049"/>
                </a:lnTo>
                <a:lnTo>
                  <a:pt x="0" y="0"/>
                </a:lnTo>
                <a:lnTo>
                  <a:pt x="9324974" y="0"/>
                </a:lnTo>
                <a:lnTo>
                  <a:pt x="9324974" y="19049"/>
                </a:lnTo>
                <a:close/>
              </a:path>
            </a:pathLst>
          </a:custGeom>
          <a:solidFill>
            <a:srgbClr val="5391CC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/>
            <a:endParaRPr sz="450"/>
          </a:p>
        </p:txBody>
      </p:sp>
      <p:sp>
        <p:nvSpPr>
          <p:cNvPr id="79" name="Google Shape;79;p2"/>
          <p:cNvSpPr/>
          <p:nvPr/>
        </p:nvSpPr>
        <p:spPr>
          <a:xfrm>
            <a:off x="6233030" y="127625"/>
            <a:ext cx="2604105" cy="380865"/>
          </a:xfrm>
          <a:prstGeom prst="rect">
            <a:avLst/>
          </a:prstGeom>
          <a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defTabSz="914378"/>
            <a:endParaRPr sz="450"/>
          </a:p>
        </p:txBody>
      </p:sp>
      <p:sp>
        <p:nvSpPr>
          <p:cNvPr id="80" name="Google Shape;80;p2"/>
          <p:cNvSpPr txBox="1"/>
          <p:nvPr/>
        </p:nvSpPr>
        <p:spPr>
          <a:xfrm>
            <a:off x="432978" y="204820"/>
            <a:ext cx="4991544" cy="252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50" rIns="0" bIns="0" anchor="t" anchorCtr="0">
            <a:spAutoFit/>
          </a:bodyPr>
          <a:lstStyle/>
          <a:p>
            <a:pPr marL="6350" defTabSz="914378"/>
            <a:r>
              <a:rPr lang="en-US" sz="1600" b="1" dirty="0" smtClean="0">
                <a:solidFill>
                  <a:srgbClr val="3A3A3B"/>
                </a:solidFill>
              </a:rPr>
              <a:t>AR7 </a:t>
            </a:r>
            <a:r>
              <a:rPr lang="en-US" dirty="0" smtClean="0">
                <a:solidFill>
                  <a:srgbClr val="3A3A3B"/>
                </a:solidFill>
              </a:rPr>
              <a:t>Recommendations</a:t>
            </a:r>
            <a:endParaRPr sz="1600" dirty="0"/>
          </a:p>
        </p:txBody>
      </p:sp>
      <p:sp>
        <p:nvSpPr>
          <p:cNvPr id="106" name="Google Shape;106;p2"/>
          <p:cNvSpPr txBox="1"/>
          <p:nvPr/>
        </p:nvSpPr>
        <p:spPr>
          <a:xfrm>
            <a:off x="368663" y="652355"/>
            <a:ext cx="4746152" cy="4293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914378"/>
            <a:r>
              <a:rPr lang="en-US" sz="1050" b="1" dirty="0" smtClean="0">
                <a:solidFill>
                  <a:schemeClr val="tx1"/>
                </a:solidFill>
              </a:rPr>
              <a:t>Streamline internal workflows:</a:t>
            </a:r>
            <a:endParaRPr sz="1050" b="1" dirty="0" smtClean="0">
              <a:solidFill>
                <a:schemeClr val="tx1"/>
              </a:solidFill>
            </a:endParaRPr>
          </a:p>
          <a:p>
            <a:pPr marL="171446" lvl="1" indent="-171446" defTabSz="914378">
              <a:buSzPts val="1100"/>
              <a:buFont typeface="Arial"/>
              <a:buChar char="•"/>
            </a:pPr>
            <a:r>
              <a:rPr lang="en-US" sz="1050" b="1" i="1" dirty="0" smtClean="0"/>
              <a:t>IPCC procedures: </a:t>
            </a:r>
            <a:r>
              <a:rPr lang="en-US" sz="1050" dirty="0" smtClean="0"/>
              <a:t>Turn </a:t>
            </a:r>
            <a:r>
              <a:rPr lang="en-US" sz="1050" dirty="0"/>
              <a:t>IPCC FAIR Guidelines into IPCC policy;</a:t>
            </a:r>
            <a:br>
              <a:rPr lang="en-US" sz="1050" dirty="0"/>
            </a:br>
            <a:r>
              <a:rPr lang="en-US" sz="1050" dirty="0" smtClean="0"/>
              <a:t>integrate </a:t>
            </a:r>
            <a:r>
              <a:rPr lang="en-US" sz="1050" dirty="0"/>
              <a:t>data aspects in IPCC AR7 timeline and the IPCC Error </a:t>
            </a:r>
            <a:r>
              <a:rPr lang="en-US" sz="1050" dirty="0" smtClean="0"/>
              <a:t>Protocol</a:t>
            </a:r>
          </a:p>
          <a:p>
            <a:pPr marL="171446" lvl="1" indent="-171446" defTabSz="914378">
              <a:buSzPts val="1100"/>
              <a:buFont typeface="Arial"/>
              <a:buChar char="•"/>
            </a:pPr>
            <a:r>
              <a:rPr lang="en-US" sz="1050" b="1" i="1" dirty="0" smtClean="0"/>
              <a:t>Data/Metadata workflows: </a:t>
            </a:r>
            <a:r>
              <a:rPr lang="en-US" sz="1050" dirty="0" smtClean="0"/>
              <a:t>Support authors with better guidance and better tools, based on existing tools like the Figure Manager;</a:t>
            </a:r>
            <a:r>
              <a:rPr lang="en-US" sz="1050" dirty="0"/>
              <a:t/>
            </a:r>
            <a:br>
              <a:rPr lang="en-US" sz="1050" dirty="0"/>
            </a:br>
            <a:r>
              <a:rPr lang="en-US" sz="1050" dirty="0"/>
              <a:t>u</a:t>
            </a:r>
            <a:r>
              <a:rPr lang="en-US" sz="1050" dirty="0" smtClean="0"/>
              <a:t>niform and stable data request, proposal to track provenance</a:t>
            </a:r>
          </a:p>
          <a:p>
            <a:pPr defTabSz="914378">
              <a:buSzPts val="1100"/>
            </a:pPr>
            <a:endParaRPr lang="en-US" sz="1050" dirty="0"/>
          </a:p>
          <a:p>
            <a:pPr defTabSz="914378">
              <a:buSzPts val="1100"/>
            </a:pPr>
            <a:r>
              <a:rPr lang="en-US" sz="1050" b="1" dirty="0" smtClean="0"/>
              <a:t>More effective coordination:</a:t>
            </a:r>
          </a:p>
          <a:p>
            <a:pPr marL="171446" indent="-171446" defTabSz="914378">
              <a:buSzPts val="1100"/>
              <a:buFont typeface="Arial"/>
              <a:buChar char="•"/>
            </a:pPr>
            <a:r>
              <a:rPr lang="en-US" sz="1050" dirty="0" smtClean="0"/>
              <a:t>Between TG-Data/DDC and IPCC Technical Officer</a:t>
            </a:r>
          </a:p>
          <a:p>
            <a:pPr marL="171446" indent="-171446" defTabSz="914378">
              <a:buSzPts val="1100"/>
              <a:buFont typeface="Arial"/>
              <a:buChar char="•"/>
            </a:pPr>
            <a:r>
              <a:rPr lang="en-US" sz="1050" dirty="0" smtClean="0"/>
              <a:t>Between TSU and DDC subgroups; between WGs and TG-Data</a:t>
            </a:r>
          </a:p>
          <a:p>
            <a:pPr marL="171446" indent="-171446" defTabSz="914378">
              <a:buSzPts val="1100"/>
              <a:buFont typeface="Arial"/>
              <a:buChar char="•"/>
            </a:pPr>
            <a:r>
              <a:rPr lang="en-US" sz="1050" dirty="0" smtClean="0"/>
              <a:t>Liaise with external partners like WCRP on data aspects: </a:t>
            </a:r>
            <a:br>
              <a:rPr lang="en-US" sz="1050" dirty="0" smtClean="0"/>
            </a:br>
            <a:r>
              <a:rPr lang="en-US" sz="1050" dirty="0" smtClean="0"/>
              <a:t>Joint </a:t>
            </a:r>
            <a:r>
              <a:rPr lang="en-US" sz="1050" dirty="0"/>
              <a:t>discussion of scientific and technical </a:t>
            </a:r>
            <a:r>
              <a:rPr lang="en-US" sz="1050" dirty="0" smtClean="0"/>
              <a:t>requirements</a:t>
            </a:r>
          </a:p>
          <a:p>
            <a:pPr marL="171446" indent="-171446" defTabSz="914378">
              <a:buSzPts val="1100"/>
              <a:buFont typeface="Arial"/>
              <a:buChar char="•"/>
            </a:pPr>
            <a:endParaRPr lang="en-US" sz="1050" dirty="0" smtClean="0"/>
          </a:p>
          <a:p>
            <a:pPr defTabSz="914378">
              <a:buSzPts val="1100"/>
            </a:pPr>
            <a:r>
              <a:rPr lang="en-US" sz="1050" b="1" dirty="0" smtClean="0"/>
              <a:t>Start early:</a:t>
            </a:r>
          </a:p>
          <a:p>
            <a:pPr marL="171446" indent="-171446" defTabSz="914378">
              <a:buSzPts val="1100"/>
              <a:buFont typeface="Arial"/>
              <a:buChar char="•"/>
            </a:pPr>
            <a:r>
              <a:rPr lang="en-US" sz="1050" dirty="0" smtClean="0"/>
              <a:t>Reestablish contacts between WG TSUs, DDC and TG-Data</a:t>
            </a:r>
          </a:p>
          <a:p>
            <a:pPr marL="171446" indent="-171446" defTabSz="914378">
              <a:buSzPts val="1100"/>
              <a:buFont typeface="Arial"/>
              <a:buChar char="•"/>
            </a:pPr>
            <a:r>
              <a:rPr lang="en-US" sz="1050" dirty="0" smtClean="0"/>
              <a:t>TSU approval of Figure Manager and other tools</a:t>
            </a:r>
          </a:p>
          <a:p>
            <a:pPr marL="171446" indent="-171446" defTabSz="914378">
              <a:buSzPts val="1100"/>
              <a:buFont typeface="Arial"/>
              <a:buChar char="•"/>
            </a:pPr>
            <a:r>
              <a:rPr lang="en-US" sz="1050" dirty="0" smtClean="0"/>
              <a:t>Include FAIR Guidelines in AR7 drafts: FOD and SOD</a:t>
            </a:r>
          </a:p>
          <a:p>
            <a:pPr defTabSz="914378"/>
            <a:endParaRPr lang="en-US" sz="1050" b="1" dirty="0">
              <a:solidFill>
                <a:srgbClr val="3F3F3F"/>
              </a:solidFill>
            </a:endParaRPr>
          </a:p>
          <a:p>
            <a:pPr defTabSz="914378"/>
            <a:r>
              <a:rPr lang="en-US" sz="1050" b="1" dirty="0" smtClean="0"/>
              <a:t>Technical / Practical Improvements and Enhancements:</a:t>
            </a:r>
          </a:p>
          <a:p>
            <a:pPr marL="171450" indent="-171450" defTabSz="914378">
              <a:buFont typeface="Arial" panose="020B0604020202020204" pitchFamily="34" charset="0"/>
              <a:buChar char="•"/>
            </a:pPr>
            <a:r>
              <a:rPr lang="en-US" sz="1050" dirty="0" smtClean="0"/>
              <a:t>Support machine-access</a:t>
            </a:r>
          </a:p>
          <a:p>
            <a:pPr marL="171450" indent="-171450" defTabSz="914378">
              <a:buFont typeface="Arial" panose="020B0604020202020204" pitchFamily="34" charset="0"/>
              <a:buChar char="•"/>
            </a:pPr>
            <a:r>
              <a:rPr lang="en-US" sz="1050" dirty="0" smtClean="0"/>
              <a:t>Exhaustive data curation</a:t>
            </a:r>
          </a:p>
          <a:p>
            <a:pPr marL="171450" indent="-171450" defTabSz="914378">
              <a:buFont typeface="Arial" panose="020B0604020202020204" pitchFamily="34" charset="0"/>
              <a:buChar char="•"/>
            </a:pPr>
            <a:r>
              <a:rPr lang="en-US" sz="1050" dirty="0" smtClean="0"/>
              <a:t>Formal data and software citation in reference lists</a:t>
            </a:r>
          </a:p>
          <a:p>
            <a:pPr marL="171450" indent="-171450" defTabSz="914378">
              <a:buFont typeface="Arial" panose="020B0604020202020204" pitchFamily="34" charset="0"/>
              <a:buChar char="•"/>
            </a:pPr>
            <a:r>
              <a:rPr lang="en-US" sz="1050" dirty="0" smtClean="0"/>
              <a:t>Take up recommendations from external partners like UNESCO Open Science, e.g. Toolkit Checklists, OGC or RDA, e.g. Complex Citation WG</a:t>
            </a:r>
          </a:p>
          <a:p>
            <a:pPr marL="171450" indent="-171450" defTabSz="914378">
              <a:buFont typeface="Arial" panose="020B0604020202020204" pitchFamily="34" charset="0"/>
              <a:buChar char="•"/>
            </a:pPr>
            <a:r>
              <a:rPr lang="en-US" sz="1050" dirty="0" smtClean="0"/>
              <a:t>Develop guidelines for AI usage </a:t>
            </a:r>
            <a:endParaRPr lang="en-US" sz="1050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5316415" y="1428700"/>
            <a:ext cx="3668918" cy="2782252"/>
            <a:chOff x="1140786" y="1161098"/>
            <a:chExt cx="3668918" cy="2782252"/>
          </a:xfrm>
        </p:grpSpPr>
        <p:grpSp>
          <p:nvGrpSpPr>
            <p:cNvPr id="84" name="Google Shape;84;p2"/>
            <p:cNvGrpSpPr/>
            <p:nvPr/>
          </p:nvGrpSpPr>
          <p:grpSpPr>
            <a:xfrm>
              <a:off x="1143000" y="1846898"/>
              <a:ext cx="2819400" cy="762000"/>
              <a:chOff x="457200" y="1200150"/>
              <a:chExt cx="2819400" cy="762000"/>
            </a:xfrm>
          </p:grpSpPr>
          <p:sp>
            <p:nvSpPr>
              <p:cNvPr id="85" name="Google Shape;85;p2"/>
              <p:cNvSpPr/>
              <p:nvPr/>
            </p:nvSpPr>
            <p:spPr>
              <a:xfrm>
                <a:off x="457200" y="1200150"/>
                <a:ext cx="2819400" cy="762000"/>
              </a:xfrm>
              <a:prstGeom prst="rect">
                <a:avLst/>
              </a:prstGeom>
              <a:solidFill>
                <a:srgbClr val="B7CCE4"/>
              </a:solidFill>
              <a:ln w="25400" cap="flat" cmpd="sng">
                <a:solidFill>
                  <a:srgbClr val="395E8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algn="ctr" defTabSz="914378"/>
                <a:r>
                  <a:rPr lang="en-US" sz="1100">
                    <a:solidFill>
                      <a:srgbClr val="366092"/>
                    </a:solidFill>
                  </a:rPr>
                  <a:t>  Cross-TSU Coordination</a:t>
                </a:r>
                <a:endParaRPr sz="1100">
                  <a:solidFill>
                    <a:srgbClr val="366092"/>
                  </a:solidFill>
                </a:endParaRPr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533400" y="1581150"/>
                <a:ext cx="762000" cy="304800"/>
              </a:xfrm>
              <a:prstGeom prst="rect">
                <a:avLst/>
              </a:prstGeom>
              <a:solidFill>
                <a:schemeClr val="accent1"/>
              </a:solidFill>
              <a:ln w="25400" cap="flat" cmpd="sng">
                <a:solidFill>
                  <a:srgbClr val="395E8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 defTabSz="914378"/>
                <a:r>
                  <a:rPr lang="en-US" sz="900">
                    <a:solidFill>
                      <a:srgbClr val="FFFFFF"/>
                    </a:solidFill>
                  </a:rPr>
                  <a:t>TSU-WGI</a:t>
                </a:r>
                <a:endParaRPr sz="900">
                  <a:solidFill>
                    <a:srgbClr val="FFFFFF"/>
                  </a:solidFill>
                </a:endParaRPr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1476000" y="1581150"/>
                <a:ext cx="762000" cy="304800"/>
              </a:xfrm>
              <a:prstGeom prst="rect">
                <a:avLst/>
              </a:prstGeom>
              <a:solidFill>
                <a:schemeClr val="accent1"/>
              </a:solidFill>
              <a:ln w="25400" cap="flat" cmpd="sng">
                <a:solidFill>
                  <a:srgbClr val="395E8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 defTabSz="914378"/>
                <a:r>
                  <a:rPr lang="en-US" sz="900">
                    <a:solidFill>
                      <a:srgbClr val="FFFFFF"/>
                    </a:solidFill>
                  </a:rPr>
                  <a:t>TSU-WGII</a:t>
                </a:r>
                <a:endParaRPr sz="900">
                  <a:solidFill>
                    <a:srgbClr val="FFFFFF"/>
                  </a:solidFill>
                </a:endParaRPr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2438400" y="1581150"/>
                <a:ext cx="762000" cy="304800"/>
              </a:xfrm>
              <a:prstGeom prst="rect">
                <a:avLst/>
              </a:prstGeom>
              <a:solidFill>
                <a:schemeClr val="accent1"/>
              </a:solidFill>
              <a:ln w="25400" cap="flat" cmpd="sng">
                <a:solidFill>
                  <a:srgbClr val="395E89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 defTabSz="914378"/>
                <a:r>
                  <a:rPr lang="en-US" sz="900">
                    <a:solidFill>
                      <a:srgbClr val="FFFFFF"/>
                    </a:solidFill>
                  </a:rPr>
                  <a:t>TSU-WGIII</a:t>
                </a:r>
                <a:endParaRPr sz="9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9" name="Google Shape;89;p2"/>
            <p:cNvGrpSpPr/>
            <p:nvPr/>
          </p:nvGrpSpPr>
          <p:grpSpPr>
            <a:xfrm>
              <a:off x="1140786" y="3181350"/>
              <a:ext cx="2821615" cy="762000"/>
              <a:chOff x="454985" y="2724150"/>
              <a:chExt cx="2821615" cy="762000"/>
            </a:xfrm>
          </p:grpSpPr>
          <p:sp>
            <p:nvSpPr>
              <p:cNvPr id="90" name="Google Shape;90;p2"/>
              <p:cNvSpPr/>
              <p:nvPr/>
            </p:nvSpPr>
            <p:spPr>
              <a:xfrm>
                <a:off x="454985" y="2724150"/>
                <a:ext cx="2821615" cy="762000"/>
              </a:xfrm>
              <a:prstGeom prst="rect">
                <a:avLst/>
              </a:prstGeom>
              <a:solidFill>
                <a:srgbClr val="E5B8B7"/>
              </a:solidFill>
              <a:ln w="25400" cap="flat" cmpd="sng">
                <a:solidFill>
                  <a:srgbClr val="95373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b" anchorCtr="0">
                <a:noAutofit/>
              </a:bodyPr>
              <a:lstStyle/>
              <a:p>
                <a:pPr algn="ctr" defTabSz="914378"/>
                <a:r>
                  <a:rPr lang="en-US" sz="1100" dirty="0">
                    <a:solidFill>
                      <a:srgbClr val="953734"/>
                    </a:solidFill>
                  </a:rPr>
                  <a:t>TG-Data Subgroup DDC</a:t>
                </a:r>
                <a:endParaRPr sz="1100" dirty="0">
                  <a:solidFill>
                    <a:srgbClr val="953734"/>
                  </a:solidFill>
                </a:endParaRPr>
              </a:p>
            </p:txBody>
          </p:sp>
          <p:sp>
            <p:nvSpPr>
              <p:cNvPr id="91" name="Google Shape;91;p2"/>
              <p:cNvSpPr/>
              <p:nvPr/>
            </p:nvSpPr>
            <p:spPr>
              <a:xfrm>
                <a:off x="533400" y="2869182"/>
                <a:ext cx="609600" cy="304800"/>
              </a:xfrm>
              <a:prstGeom prst="rect">
                <a:avLst/>
              </a:prstGeom>
              <a:solidFill>
                <a:schemeClr val="accent2"/>
              </a:solidFill>
              <a:ln w="25400" cap="flat" cmpd="sng">
                <a:solidFill>
                  <a:srgbClr val="95373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 defTabSz="914378"/>
                <a:r>
                  <a:rPr lang="en-US" sz="900" dirty="0">
                    <a:solidFill>
                      <a:srgbClr val="FFFFFF"/>
                    </a:solidFill>
                  </a:rPr>
                  <a:t>DKRZ</a:t>
                </a:r>
                <a:endParaRPr sz="9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1219200" y="2869182"/>
                <a:ext cx="609600" cy="304800"/>
              </a:xfrm>
              <a:prstGeom prst="rect">
                <a:avLst/>
              </a:prstGeom>
              <a:solidFill>
                <a:schemeClr val="accent2"/>
              </a:solidFill>
              <a:ln w="25400" cap="flat" cmpd="sng">
                <a:solidFill>
                  <a:srgbClr val="95373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 defTabSz="914378"/>
                <a:r>
                  <a:rPr lang="en-US" sz="700">
                    <a:solidFill>
                      <a:srgbClr val="FFFFFF"/>
                    </a:solidFill>
                  </a:rPr>
                  <a:t>CEDA/</a:t>
                </a:r>
                <a:br>
                  <a:rPr lang="en-US" sz="700">
                    <a:solidFill>
                      <a:srgbClr val="FFFFFF"/>
                    </a:solidFill>
                  </a:rPr>
                </a:br>
                <a:r>
                  <a:rPr lang="en-US" sz="700">
                    <a:solidFill>
                      <a:srgbClr val="FFFFFF"/>
                    </a:solidFill>
                  </a:rPr>
                  <a:t>Metadata-</a:t>
                </a:r>
                <a:br>
                  <a:rPr lang="en-US" sz="700">
                    <a:solidFill>
                      <a:srgbClr val="FFFFFF"/>
                    </a:solidFill>
                  </a:rPr>
                </a:br>
                <a:r>
                  <a:rPr lang="en-US" sz="700">
                    <a:solidFill>
                      <a:srgbClr val="FFFFFF"/>
                    </a:solidFill>
                  </a:rPr>
                  <a:t>Works</a:t>
                </a:r>
                <a:endParaRPr sz="70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1905000" y="2869182"/>
                <a:ext cx="609600" cy="304800"/>
              </a:xfrm>
              <a:prstGeom prst="rect">
                <a:avLst/>
              </a:prstGeom>
              <a:solidFill>
                <a:schemeClr val="accent2"/>
              </a:solidFill>
              <a:ln w="25400" cap="flat" cmpd="sng">
                <a:solidFill>
                  <a:srgbClr val="95373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 defTabSz="914378"/>
                <a:r>
                  <a:rPr lang="en-US" sz="900">
                    <a:solidFill>
                      <a:srgbClr val="FFFFFF"/>
                    </a:solidFill>
                  </a:rPr>
                  <a:t>CIESIN</a:t>
                </a:r>
                <a:endParaRPr sz="900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2590800" y="2869182"/>
                <a:ext cx="609600" cy="304800"/>
              </a:xfrm>
              <a:prstGeom prst="rect">
                <a:avLst/>
              </a:prstGeom>
              <a:solidFill>
                <a:schemeClr val="accent2"/>
              </a:solidFill>
              <a:ln w="25400" cap="flat" cmpd="sng">
                <a:solidFill>
                  <a:srgbClr val="95373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algn="ctr" defTabSz="914378"/>
                <a:r>
                  <a:rPr lang="en-US" sz="900">
                    <a:solidFill>
                      <a:srgbClr val="FFFFFF"/>
                    </a:solidFill>
                  </a:rPr>
                  <a:t>CSIC</a:t>
                </a:r>
                <a:endParaRPr sz="9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5" name="Google Shape;95;p2"/>
            <p:cNvSpPr/>
            <p:nvPr/>
          </p:nvSpPr>
          <p:spPr>
            <a:xfrm>
              <a:off x="1219200" y="1161098"/>
              <a:ext cx="762000" cy="304800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 defTabSz="914378"/>
              <a:r>
                <a:rPr lang="en-US" sz="900">
                  <a:solidFill>
                    <a:srgbClr val="FFFFFF"/>
                  </a:solidFill>
                </a:rPr>
                <a:t>WGI Authors</a:t>
              </a:r>
              <a:endParaRPr sz="900">
                <a:solidFill>
                  <a:srgbClr val="FFFFFF"/>
                </a:solidFill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2160600" y="1161098"/>
              <a:ext cx="762000" cy="304800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 defTabSz="914378"/>
              <a:r>
                <a:rPr lang="en-US" sz="900">
                  <a:solidFill>
                    <a:srgbClr val="FFFFFF"/>
                  </a:solidFill>
                </a:rPr>
                <a:t>WGII Authors</a:t>
              </a:r>
              <a:endParaRPr sz="900">
                <a:solidFill>
                  <a:srgbClr val="FFFFFF"/>
                </a:solidFill>
              </a:endParaRPr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3124200" y="1161098"/>
              <a:ext cx="762000" cy="304800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 defTabSz="914378"/>
              <a:r>
                <a:rPr lang="en-US" sz="900">
                  <a:solidFill>
                    <a:srgbClr val="FFFFFF"/>
                  </a:solidFill>
                </a:rPr>
                <a:t>WGIII Authors</a:t>
              </a:r>
              <a:endParaRPr sz="900">
                <a:solidFill>
                  <a:srgbClr val="FFFFFF"/>
                </a:solidFill>
              </a:endParaRPr>
            </a:p>
          </p:txBody>
        </p:sp>
        <p:cxnSp>
          <p:nvCxnSpPr>
            <p:cNvPr id="98" name="Google Shape;98;p2"/>
            <p:cNvCxnSpPr>
              <a:stCxn id="86" idx="0"/>
              <a:endCxn id="95" idx="2"/>
            </p:cNvCxnSpPr>
            <p:nvPr/>
          </p:nvCxnSpPr>
          <p:spPr>
            <a:xfrm rot="10800000">
              <a:off x="1600200" y="1465898"/>
              <a:ext cx="0" cy="762000"/>
            </a:xfrm>
            <a:prstGeom prst="straightConnector1">
              <a:avLst/>
            </a:prstGeom>
            <a:noFill/>
            <a:ln w="25400" cap="flat" cmpd="sng">
              <a:solidFill>
                <a:srgbClr val="4A7DBA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99" name="Google Shape;99;p2"/>
            <p:cNvCxnSpPr>
              <a:stCxn id="87" idx="0"/>
              <a:endCxn id="96" idx="2"/>
            </p:cNvCxnSpPr>
            <p:nvPr/>
          </p:nvCxnSpPr>
          <p:spPr>
            <a:xfrm rot="10800000">
              <a:off x="2541600" y="1465898"/>
              <a:ext cx="1200" cy="762000"/>
            </a:xfrm>
            <a:prstGeom prst="straightConnector1">
              <a:avLst/>
            </a:prstGeom>
            <a:noFill/>
            <a:ln w="25400" cap="flat" cmpd="sng">
              <a:solidFill>
                <a:srgbClr val="4A7DBA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100" name="Google Shape;100;p2"/>
            <p:cNvCxnSpPr>
              <a:stCxn id="88" idx="0"/>
              <a:endCxn id="97" idx="2"/>
            </p:cNvCxnSpPr>
            <p:nvPr/>
          </p:nvCxnSpPr>
          <p:spPr>
            <a:xfrm rot="10800000">
              <a:off x="3505200" y="1465898"/>
              <a:ext cx="0" cy="762000"/>
            </a:xfrm>
            <a:prstGeom prst="straightConnector1">
              <a:avLst/>
            </a:prstGeom>
            <a:noFill/>
            <a:ln w="25400" cap="flat" cmpd="sng">
              <a:solidFill>
                <a:srgbClr val="4A7DBA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grpSp>
          <p:nvGrpSpPr>
            <p:cNvPr id="101" name="Google Shape;101;p2"/>
            <p:cNvGrpSpPr/>
            <p:nvPr/>
          </p:nvGrpSpPr>
          <p:grpSpPr>
            <a:xfrm>
              <a:off x="1524001" y="2532698"/>
              <a:ext cx="2057400" cy="793684"/>
              <a:chOff x="990601" y="2532698"/>
              <a:chExt cx="2057400" cy="793684"/>
            </a:xfrm>
          </p:grpSpPr>
          <p:cxnSp>
            <p:nvCxnSpPr>
              <p:cNvPr id="102" name="Google Shape;102;p2"/>
              <p:cNvCxnSpPr>
                <a:stCxn id="91" idx="0"/>
                <a:endCxn id="86" idx="2"/>
              </p:cNvCxnSpPr>
              <p:nvPr/>
            </p:nvCxnSpPr>
            <p:spPr>
              <a:xfrm flipV="1">
                <a:off x="990601" y="2532698"/>
                <a:ext cx="76199" cy="793684"/>
              </a:xfrm>
              <a:prstGeom prst="straightConnector1">
                <a:avLst/>
              </a:prstGeom>
              <a:noFill/>
              <a:ln w="25400" cap="flat" cmpd="sng">
                <a:solidFill>
                  <a:srgbClr val="953734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03" name="Google Shape;103;p2"/>
              <p:cNvCxnSpPr>
                <a:stCxn id="92" idx="0"/>
                <a:endCxn id="86" idx="2"/>
              </p:cNvCxnSpPr>
              <p:nvPr/>
            </p:nvCxnSpPr>
            <p:spPr>
              <a:xfrm flipH="1" flipV="1">
                <a:off x="1066800" y="2532698"/>
                <a:ext cx="609601" cy="793684"/>
              </a:xfrm>
              <a:prstGeom prst="straightConnector1">
                <a:avLst/>
              </a:prstGeom>
              <a:noFill/>
              <a:ln w="25400" cap="flat" cmpd="sng">
                <a:solidFill>
                  <a:srgbClr val="953734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04" name="Google Shape;104;p2"/>
              <p:cNvCxnSpPr>
                <a:stCxn id="94" idx="0"/>
                <a:endCxn id="86" idx="2"/>
              </p:cNvCxnSpPr>
              <p:nvPr/>
            </p:nvCxnSpPr>
            <p:spPr>
              <a:xfrm flipH="1" flipV="1">
                <a:off x="1066800" y="2532698"/>
                <a:ext cx="1981201" cy="793684"/>
              </a:xfrm>
              <a:prstGeom prst="straightConnector1">
                <a:avLst/>
              </a:prstGeom>
              <a:noFill/>
              <a:ln w="25400" cap="flat" cmpd="sng">
                <a:solidFill>
                  <a:srgbClr val="953734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</p:grpSp>
        <p:sp>
          <p:nvSpPr>
            <p:cNvPr id="107" name="Google Shape;107;p2"/>
            <p:cNvSpPr/>
            <p:nvPr/>
          </p:nvSpPr>
          <p:spPr>
            <a:xfrm>
              <a:off x="4107757" y="1161098"/>
              <a:ext cx="701947" cy="2782251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rgbClr val="7188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2000" tIns="45700" rIns="72000" bIns="45700" anchor="ctr" anchorCtr="0">
              <a:noAutofit/>
            </a:bodyPr>
            <a:lstStyle/>
            <a:p>
              <a:pPr algn="ctr" defTabSz="914378"/>
              <a:r>
                <a:rPr lang="en-US" sz="1100" dirty="0">
                  <a:solidFill>
                    <a:srgbClr val="FFFFFF"/>
                  </a:solidFill>
                </a:rPr>
                <a:t>External</a:t>
              </a:r>
              <a:br>
                <a:rPr lang="en-US" sz="1100" dirty="0">
                  <a:solidFill>
                    <a:srgbClr val="FFFFFF"/>
                  </a:solidFill>
                </a:rPr>
              </a:br>
              <a:r>
                <a:rPr lang="en-US" sz="1100" dirty="0">
                  <a:solidFill>
                    <a:srgbClr val="FFFFFF"/>
                  </a:solidFill>
                </a:rPr>
                <a:t>Partners</a:t>
              </a:r>
              <a:endParaRPr sz="1100" dirty="0">
                <a:solidFill>
                  <a:srgbClr val="FFFFFF"/>
                </a:solidFill>
              </a:endParaRPr>
            </a:p>
          </p:txBody>
        </p:sp>
        <p:grpSp>
          <p:nvGrpSpPr>
            <p:cNvPr id="108" name="Google Shape;108;p2"/>
            <p:cNvGrpSpPr/>
            <p:nvPr/>
          </p:nvGrpSpPr>
          <p:grpSpPr>
            <a:xfrm>
              <a:off x="2209801" y="2532698"/>
              <a:ext cx="1295399" cy="793684"/>
              <a:chOff x="2209801" y="2532697"/>
              <a:chExt cx="1295399" cy="793684"/>
            </a:xfrm>
          </p:grpSpPr>
          <p:cxnSp>
            <p:nvCxnSpPr>
              <p:cNvPr id="109" name="Google Shape;109;p2"/>
              <p:cNvCxnSpPr>
                <a:stCxn id="92" idx="0"/>
                <a:endCxn id="87" idx="2"/>
              </p:cNvCxnSpPr>
              <p:nvPr/>
            </p:nvCxnSpPr>
            <p:spPr>
              <a:xfrm flipV="1">
                <a:off x="2209801" y="2532697"/>
                <a:ext cx="332999" cy="793684"/>
              </a:xfrm>
              <a:prstGeom prst="straightConnector1">
                <a:avLst/>
              </a:prstGeom>
              <a:noFill/>
              <a:ln w="25400" cap="flat" cmpd="sng">
                <a:solidFill>
                  <a:srgbClr val="953734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10" name="Google Shape;110;p2"/>
              <p:cNvCxnSpPr>
                <a:stCxn id="92" idx="0"/>
                <a:endCxn id="88" idx="2"/>
              </p:cNvCxnSpPr>
              <p:nvPr/>
            </p:nvCxnSpPr>
            <p:spPr>
              <a:xfrm flipV="1">
                <a:off x="2209801" y="2532697"/>
                <a:ext cx="1295399" cy="793684"/>
              </a:xfrm>
              <a:prstGeom prst="straightConnector1">
                <a:avLst/>
              </a:prstGeom>
              <a:noFill/>
              <a:ln w="25400" cap="flat" cmpd="sng">
                <a:solidFill>
                  <a:srgbClr val="953734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11" name="Google Shape;111;p2"/>
              <p:cNvCxnSpPr>
                <a:stCxn id="93" idx="0"/>
                <a:endCxn id="88" idx="2"/>
              </p:cNvCxnSpPr>
              <p:nvPr/>
            </p:nvCxnSpPr>
            <p:spPr>
              <a:xfrm flipV="1">
                <a:off x="2895601" y="2532697"/>
                <a:ext cx="609599" cy="793684"/>
              </a:xfrm>
              <a:prstGeom prst="straightConnector1">
                <a:avLst/>
              </a:prstGeom>
              <a:noFill/>
              <a:ln w="25400" cap="flat" cmpd="sng">
                <a:solidFill>
                  <a:srgbClr val="953734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112" name="Google Shape;112;p2"/>
              <p:cNvCxnSpPr>
                <a:stCxn id="93" idx="0"/>
                <a:endCxn id="87" idx="2"/>
              </p:cNvCxnSpPr>
              <p:nvPr/>
            </p:nvCxnSpPr>
            <p:spPr>
              <a:xfrm flipH="1" flipV="1">
                <a:off x="2542800" y="2532697"/>
                <a:ext cx="352801" cy="793684"/>
              </a:xfrm>
              <a:prstGeom prst="straightConnector1">
                <a:avLst/>
              </a:prstGeom>
              <a:noFill/>
              <a:ln w="25400" cap="flat" cmpd="sng">
                <a:solidFill>
                  <a:srgbClr val="953734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</p:grpSp>
      </p:grpSp>
      <p:sp>
        <p:nvSpPr>
          <p:cNvPr id="44" name="Google Shape;198;g114d0feb1a0_2_61"/>
          <p:cNvSpPr txBox="1">
            <a:spLocks noGrp="1"/>
          </p:cNvSpPr>
          <p:nvPr>
            <p:ph type="sldNum" idx="12"/>
          </p:nvPr>
        </p:nvSpPr>
        <p:spPr>
          <a:xfrm>
            <a:off x="6583681" y="4896000"/>
            <a:ext cx="210312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199;g114d0feb1a0_2_61"/>
          <p:cNvSpPr txBox="1">
            <a:spLocks noGrp="1"/>
          </p:cNvSpPr>
          <p:nvPr>
            <p:ph type="ftr" idx="11"/>
          </p:nvPr>
        </p:nvSpPr>
        <p:spPr>
          <a:xfrm>
            <a:off x="360000" y="4896000"/>
            <a:ext cx="292608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M.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Stockhause et al: </a:t>
            </a:r>
            <a:r>
              <a:rPr lang="en-US" sz="900" dirty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IPCC </a:t>
            </a:r>
            <a:r>
              <a:rPr lang="en-US" sz="900" dirty="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FAIR Guidelines, IDW 2023</a:t>
            </a:r>
            <a:endParaRPr sz="900" dirty="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039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E8FF7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E8FF7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1614</Words>
  <Application>Microsoft Office PowerPoint</Application>
  <PresentationFormat>Bildschirmpräsentation (16:9)</PresentationFormat>
  <Paragraphs>275</Paragraphs>
  <Slides>15</Slides>
  <Notes>14</Notes>
  <HiddenSlides>4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1" baseType="lpstr">
      <vt:lpstr>Arial</vt:lpstr>
      <vt:lpstr>Calibri</vt:lpstr>
      <vt:lpstr>Comic Sans MS</vt:lpstr>
      <vt:lpstr>Wingdings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IPCC Data Distribution Centre  Martina Stockhause (DKRZ/IPCC DDC)  on behalf of the DDC Partners CIESIN, CSIC, DKRZ, MetadataWorks, and the former DDC Partner CEDA  (10/01/2022)</dc:title>
  <dc:creator>IPCC-Media@wmo.int</dc:creator>
  <cp:lastModifiedBy>Martina Stockhause</cp:lastModifiedBy>
  <cp:revision>108</cp:revision>
  <dcterms:created xsi:type="dcterms:W3CDTF">2020-12-20T22:48:56Z</dcterms:created>
  <dcterms:modified xsi:type="dcterms:W3CDTF">2023-10-16T07:27:03Z</dcterms:modified>
</cp:coreProperties>
</file>