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0" r:id="rId2"/>
    <p:sldId id="505" r:id="rId3"/>
    <p:sldId id="521" r:id="rId4"/>
    <p:sldId id="511" r:id="rId5"/>
    <p:sldId id="431" r:id="rId6"/>
    <p:sldId id="279" r:id="rId7"/>
    <p:sldId id="282" r:id="rId8"/>
    <p:sldId id="280" r:id="rId9"/>
    <p:sldId id="314" r:id="rId10"/>
    <p:sldId id="283" r:id="rId11"/>
    <p:sldId id="509" r:id="rId12"/>
    <p:sldId id="516" r:id="rId13"/>
    <p:sldId id="519" r:id="rId14"/>
    <p:sldId id="518" r:id="rId15"/>
    <p:sldId id="430" r:id="rId16"/>
    <p:sldId id="485" r:id="rId17"/>
    <p:sldId id="260" r:id="rId18"/>
    <p:sldId id="257" r:id="rId19"/>
    <p:sldId id="522" r:id="rId20"/>
    <p:sldId id="530" r:id="rId21"/>
    <p:sldId id="523" r:id="rId22"/>
    <p:sldId id="524" r:id="rId23"/>
    <p:sldId id="528" r:id="rId24"/>
    <p:sldId id="529" r:id="rId25"/>
    <p:sldId id="256" r:id="rId26"/>
    <p:sldId id="532" r:id="rId27"/>
    <p:sldId id="527" r:id="rId28"/>
    <p:sldId id="526" r:id="rId29"/>
  </p:sldIdLst>
  <p:sldSz cx="12192000" cy="6858000"/>
  <p:notesSz cx="6858000" cy="9144000"/>
  <p:defaultTex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E1E1E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8" autoAdjust="0"/>
    <p:restoredTop sz="94660"/>
  </p:normalViewPr>
  <p:slideViewPr>
    <p:cSldViewPr snapToGrid="0">
      <p:cViewPr varScale="1">
        <p:scale>
          <a:sx n="65" d="100"/>
          <a:sy n="65" d="100"/>
        </p:scale>
        <p:origin x="49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3AA7F0-0C6C-4382-A93B-25B381D68D3B}" type="datetimeFigureOut">
              <a:rPr lang="en-NL" smtClean="0"/>
              <a:t>17/10/2023</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F20E44-B2BD-4463-853E-DA4605A20D9D}" type="slidenum">
              <a:rPr lang="en-NL" smtClean="0"/>
              <a:t>‹#›</a:t>
            </a:fld>
            <a:endParaRPr lang="en-NL"/>
          </a:p>
        </p:txBody>
      </p:sp>
    </p:spTree>
    <p:extLst>
      <p:ext uri="{BB962C8B-B14F-4D97-AF65-F5344CB8AC3E}">
        <p14:creationId xmlns:p14="http://schemas.microsoft.com/office/powerpoint/2010/main" val="2792074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t> []</a:t>
            </a:r>
          </a:p>
        </p:txBody>
      </p:sp>
      <p:sp>
        <p:nvSpPr>
          <p:cNvPr id="4" name="Slide Number Placeholder 3"/>
          <p:cNvSpPr>
            <a:spLocks noGrp="1"/>
          </p:cNvSpPr>
          <p:nvPr>
            <p:ph type="sldNum" sz="quarter" idx="10"/>
          </p:nvPr>
        </p:nvSpPr>
        <p:spPr/>
        <p:txBody>
          <a:bodyPr/>
          <a:lstStyle/>
          <a:p>
            <a:fld id="{9FD34A19-1034-4F07-BCD4-05E5E1DABBFE}" type="slidenum">
              <a:rPr lang="en-GB" smtClean="0"/>
              <a:pPr/>
              <a:t>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a:t> []</a:t>
            </a:r>
          </a:p>
        </p:txBody>
      </p:sp>
      <p:sp>
        <p:nvSpPr>
          <p:cNvPr id="4" name="Slide Number Placeholder 3"/>
          <p:cNvSpPr>
            <a:spLocks noGrp="1"/>
          </p:cNvSpPr>
          <p:nvPr>
            <p:ph type="sldNum" sz="quarter" idx="10"/>
          </p:nvPr>
        </p:nvSpPr>
        <p:spPr/>
        <p:txBody>
          <a:bodyPr/>
          <a:lstStyle/>
          <a:p>
            <a:fld id="{9FD34A19-1034-4F07-BCD4-05E5E1DABBFE}" type="slidenum">
              <a:rPr lang="en-GB" smtClean="0"/>
              <a:pPr/>
              <a:t>25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9554B3-2887-43A8-B859-CBC50CD118E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NL"/>
          </a:p>
        </p:txBody>
      </p:sp>
      <p:sp>
        <p:nvSpPr>
          <p:cNvPr id="3" name="Subtitle 2">
            <a:extLst>
              <a:ext uri="{FF2B5EF4-FFF2-40B4-BE49-F238E27FC236}">
                <a16:creationId xmlns:a16="http://schemas.microsoft.com/office/drawing/2014/main" id="{CEE5C7A3-9D5C-4A1F-82A6-4217528614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sp>
        <p:nvSpPr>
          <p:cNvPr id="4" name="Date Placeholder 3">
            <a:extLst>
              <a:ext uri="{FF2B5EF4-FFF2-40B4-BE49-F238E27FC236}">
                <a16:creationId xmlns:a16="http://schemas.microsoft.com/office/drawing/2014/main" id="{803FF6F5-F2CB-4BF3-8B25-0E5C068FC00B}"/>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44E5E71C-E7FE-49E7-9BB5-215D9FBFAD2A}"/>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9098DF35-B24E-47EB-BBB7-7117FD0F91AC}"/>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3939645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360A2-000F-4CAE-BE1F-C04F3180F505}"/>
              </a:ext>
            </a:extLst>
          </p:cNvPr>
          <p:cNvSpPr>
            <a:spLocks noGrp="1"/>
          </p:cNvSpPr>
          <p:nvPr>
            <p:ph type="title"/>
          </p:nvPr>
        </p:nvSpPr>
        <p:spPr/>
        <p:txBody>
          <a:bodyPr/>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8D4F497B-8D06-4B37-803E-F0157CE7C19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F6A2A92D-D0DD-4D67-BDB1-860F69F99911}"/>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2C48D4E3-E134-42EC-BF36-32C2701F5B09}"/>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CC0DA8E9-76CA-4F2D-9926-B696D85A1607}"/>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2316393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B31BDF4-9E76-4A9C-AF99-3C596A3E39A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NL"/>
          </a:p>
        </p:txBody>
      </p:sp>
      <p:sp>
        <p:nvSpPr>
          <p:cNvPr id="3" name="Vertical Text Placeholder 2">
            <a:extLst>
              <a:ext uri="{FF2B5EF4-FFF2-40B4-BE49-F238E27FC236}">
                <a16:creationId xmlns:a16="http://schemas.microsoft.com/office/drawing/2014/main" id="{08171337-F06A-410A-A677-799006E052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DAB04BBF-0C8F-4416-9D7D-6F6A3C8779B2}"/>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5CA6D609-8538-4390-988A-F08499BE0E3C}"/>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7DF20EE3-A078-48EA-86AC-8FC9B26A2D41}"/>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3469117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36ECEAA-A1F9-481A-B9E3-29C04B3EB22F}"/>
              </a:ext>
            </a:extLst>
          </p:cNvPr>
          <p:cNvSpPr>
            <a:spLocks noGrp="1"/>
          </p:cNvSpPr>
          <p:nvPr>
            <p:ph type="ftr" sz="quarter" idx="11"/>
          </p:nvPr>
        </p:nvSpPr>
        <p:spPr/>
        <p:txBody>
          <a:bodyPr/>
          <a:lstStyle/>
          <a:p>
            <a:r>
              <a:rPr lang="en-US"/>
              <a:t>Data evaluation, integration and analysis I</a:t>
            </a:r>
            <a:endParaRPr lang="en-GB"/>
          </a:p>
        </p:txBody>
      </p:sp>
      <p:sp>
        <p:nvSpPr>
          <p:cNvPr id="5" name="Slide Number Placeholder 4">
            <a:extLst>
              <a:ext uri="{FF2B5EF4-FFF2-40B4-BE49-F238E27FC236}">
                <a16:creationId xmlns:a16="http://schemas.microsoft.com/office/drawing/2014/main" id="{D3C4AF76-F308-44F4-BB25-B60A09B947BF}"/>
              </a:ext>
            </a:extLst>
          </p:cNvPr>
          <p:cNvSpPr>
            <a:spLocks noGrp="1"/>
          </p:cNvSpPr>
          <p:nvPr>
            <p:ph type="sldNum" sz="quarter" idx="12"/>
          </p:nvPr>
        </p:nvSpPr>
        <p:spPr/>
        <p:txBody>
          <a:bodyPr/>
          <a:lstStyle/>
          <a:p>
            <a:fld id="{793560DB-5D32-40BE-84D2-8BC52AA0FACE}" type="slidenum">
              <a:rPr lang="en-GB" smtClean="0"/>
              <a:t>‹#›</a:t>
            </a:fld>
            <a:endParaRPr lang="en-GB"/>
          </a:p>
        </p:txBody>
      </p:sp>
    </p:spTree>
    <p:extLst>
      <p:ext uri="{BB962C8B-B14F-4D97-AF65-F5344CB8AC3E}">
        <p14:creationId xmlns:p14="http://schemas.microsoft.com/office/powerpoint/2010/main" val="290427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141A1-5058-41C4-AFE5-B8DE1947266A}"/>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4162B981-C8D2-49BC-A790-BEF57558868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E2A80C68-0E47-4E1D-954C-54CFCF022933}"/>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50965627-5AB0-4607-813B-FA8392065A2D}"/>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D202AD55-4B61-462D-B79F-36DE836D449A}"/>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28976497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DB674-9219-4A8D-B750-B6E98A5B571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8AF5D0EA-4D59-48D9-92A3-0F09133118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384C08C-B51D-4184-A06E-F3BB353924C4}"/>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D195D2E4-094F-4B08-BBAE-39CF11A81887}"/>
              </a:ext>
            </a:extLst>
          </p:cNvPr>
          <p:cNvSpPr>
            <a:spLocks noGrp="1"/>
          </p:cNvSpPr>
          <p:nvPr>
            <p:ph type="ftr" sz="quarter" idx="11"/>
          </p:nvPr>
        </p:nvSpPr>
        <p:spPr/>
        <p:txBody>
          <a:bodyPr/>
          <a:lstStyle/>
          <a:p>
            <a:endParaRPr lang="en-NL"/>
          </a:p>
        </p:txBody>
      </p:sp>
      <p:sp>
        <p:nvSpPr>
          <p:cNvPr id="6" name="Slide Number Placeholder 5">
            <a:extLst>
              <a:ext uri="{FF2B5EF4-FFF2-40B4-BE49-F238E27FC236}">
                <a16:creationId xmlns:a16="http://schemas.microsoft.com/office/drawing/2014/main" id="{778CC782-58B5-439F-AEAE-AF6FB72A8C47}"/>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1376607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06D9CA-10F9-40A7-9DEC-EC75D92D665E}"/>
              </a:ext>
            </a:extLst>
          </p:cNvPr>
          <p:cNvSpPr>
            <a:spLocks noGrp="1"/>
          </p:cNvSpPr>
          <p:nvPr>
            <p:ph type="title"/>
          </p:nvPr>
        </p:nvSpPr>
        <p:spPr/>
        <p:txBody>
          <a:bodyPr/>
          <a:lstStyle/>
          <a:p>
            <a:r>
              <a:rPr lang="en-US"/>
              <a:t>Click to edit Master title style</a:t>
            </a:r>
            <a:endParaRPr lang="en-NL"/>
          </a:p>
        </p:txBody>
      </p:sp>
      <p:sp>
        <p:nvSpPr>
          <p:cNvPr id="3" name="Content Placeholder 2">
            <a:extLst>
              <a:ext uri="{FF2B5EF4-FFF2-40B4-BE49-F238E27FC236}">
                <a16:creationId xmlns:a16="http://schemas.microsoft.com/office/drawing/2014/main" id="{2996D142-11C7-4725-A9C7-56A495D3A66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04F306EE-53C3-42BA-BA85-1A642BEE387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Date Placeholder 4">
            <a:extLst>
              <a:ext uri="{FF2B5EF4-FFF2-40B4-BE49-F238E27FC236}">
                <a16:creationId xmlns:a16="http://schemas.microsoft.com/office/drawing/2014/main" id="{D48F68C0-A29A-4A23-AF2B-F40D89788616}"/>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6" name="Footer Placeholder 5">
            <a:extLst>
              <a:ext uri="{FF2B5EF4-FFF2-40B4-BE49-F238E27FC236}">
                <a16:creationId xmlns:a16="http://schemas.microsoft.com/office/drawing/2014/main" id="{A16401D6-1417-4F88-BA87-BDBCB75462E0}"/>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AD232A14-E203-47FD-96D0-9D0C8EA51878}"/>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512239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BD355F-75EC-4AAA-8FBC-74FA66DA8DE3}"/>
              </a:ext>
            </a:extLst>
          </p:cNvPr>
          <p:cNvSpPr>
            <a:spLocks noGrp="1"/>
          </p:cNvSpPr>
          <p:nvPr>
            <p:ph type="title"/>
          </p:nvPr>
        </p:nvSpPr>
        <p:spPr>
          <a:xfrm>
            <a:off x="839788" y="365125"/>
            <a:ext cx="10515600" cy="1325563"/>
          </a:xfrm>
        </p:spPr>
        <p:txBody>
          <a:bodyPr/>
          <a:lstStyle/>
          <a:p>
            <a:r>
              <a:rPr lang="en-US"/>
              <a:t>Click to edit Master title style</a:t>
            </a:r>
            <a:endParaRPr lang="en-NL"/>
          </a:p>
        </p:txBody>
      </p:sp>
      <p:sp>
        <p:nvSpPr>
          <p:cNvPr id="3" name="Text Placeholder 2">
            <a:extLst>
              <a:ext uri="{FF2B5EF4-FFF2-40B4-BE49-F238E27FC236}">
                <a16:creationId xmlns:a16="http://schemas.microsoft.com/office/drawing/2014/main" id="{34656C35-40F4-4999-943A-9A06CA6521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FE5458-A9AD-4C7C-A5DD-3FD40317CE0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4E5D3A82-C259-431B-8BAA-52757D79F5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81C11C-659C-40F3-AB59-8DF2E7D7DB1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7" name="Date Placeholder 6">
            <a:extLst>
              <a:ext uri="{FF2B5EF4-FFF2-40B4-BE49-F238E27FC236}">
                <a16:creationId xmlns:a16="http://schemas.microsoft.com/office/drawing/2014/main" id="{D05304CD-D3B2-4FFE-BBA4-482F5837A99B}"/>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8" name="Footer Placeholder 7">
            <a:extLst>
              <a:ext uri="{FF2B5EF4-FFF2-40B4-BE49-F238E27FC236}">
                <a16:creationId xmlns:a16="http://schemas.microsoft.com/office/drawing/2014/main" id="{73166BF2-01BA-47DC-A008-5E5368BA5109}"/>
              </a:ext>
            </a:extLst>
          </p:cNvPr>
          <p:cNvSpPr>
            <a:spLocks noGrp="1"/>
          </p:cNvSpPr>
          <p:nvPr>
            <p:ph type="ftr" sz="quarter" idx="11"/>
          </p:nvPr>
        </p:nvSpPr>
        <p:spPr/>
        <p:txBody>
          <a:bodyPr/>
          <a:lstStyle/>
          <a:p>
            <a:endParaRPr lang="en-NL"/>
          </a:p>
        </p:txBody>
      </p:sp>
      <p:sp>
        <p:nvSpPr>
          <p:cNvPr id="9" name="Slide Number Placeholder 8">
            <a:extLst>
              <a:ext uri="{FF2B5EF4-FFF2-40B4-BE49-F238E27FC236}">
                <a16:creationId xmlns:a16="http://schemas.microsoft.com/office/drawing/2014/main" id="{2F06B63A-2800-4F0F-B7EF-B948FD5A248B}"/>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28992170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44554A-8478-4F9E-A464-96268AEF47D9}"/>
              </a:ext>
            </a:extLst>
          </p:cNvPr>
          <p:cNvSpPr>
            <a:spLocks noGrp="1"/>
          </p:cNvSpPr>
          <p:nvPr>
            <p:ph type="title"/>
          </p:nvPr>
        </p:nvSpPr>
        <p:spPr/>
        <p:txBody>
          <a:bodyPr/>
          <a:lstStyle/>
          <a:p>
            <a:r>
              <a:rPr lang="en-US"/>
              <a:t>Click to edit Master title style</a:t>
            </a:r>
            <a:endParaRPr lang="en-NL"/>
          </a:p>
        </p:txBody>
      </p:sp>
      <p:sp>
        <p:nvSpPr>
          <p:cNvPr id="3" name="Date Placeholder 2">
            <a:extLst>
              <a:ext uri="{FF2B5EF4-FFF2-40B4-BE49-F238E27FC236}">
                <a16:creationId xmlns:a16="http://schemas.microsoft.com/office/drawing/2014/main" id="{0511059F-78E4-4BB5-9F68-E58E219B85A8}"/>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4" name="Footer Placeholder 3">
            <a:extLst>
              <a:ext uri="{FF2B5EF4-FFF2-40B4-BE49-F238E27FC236}">
                <a16:creationId xmlns:a16="http://schemas.microsoft.com/office/drawing/2014/main" id="{B8C1D973-6A51-40E6-B3E9-AEAD1E0A72EA}"/>
              </a:ext>
            </a:extLst>
          </p:cNvPr>
          <p:cNvSpPr>
            <a:spLocks noGrp="1"/>
          </p:cNvSpPr>
          <p:nvPr>
            <p:ph type="ftr" sz="quarter" idx="11"/>
          </p:nvPr>
        </p:nvSpPr>
        <p:spPr/>
        <p:txBody>
          <a:bodyPr/>
          <a:lstStyle/>
          <a:p>
            <a:endParaRPr lang="en-NL"/>
          </a:p>
        </p:txBody>
      </p:sp>
      <p:sp>
        <p:nvSpPr>
          <p:cNvPr id="5" name="Slide Number Placeholder 4">
            <a:extLst>
              <a:ext uri="{FF2B5EF4-FFF2-40B4-BE49-F238E27FC236}">
                <a16:creationId xmlns:a16="http://schemas.microsoft.com/office/drawing/2014/main" id="{2DA152C3-92D0-4AFB-BA47-179ECC3B2E55}"/>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29437361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1119C4-F875-4850-8E37-55F79D8C04E8}"/>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3" name="Footer Placeholder 2">
            <a:extLst>
              <a:ext uri="{FF2B5EF4-FFF2-40B4-BE49-F238E27FC236}">
                <a16:creationId xmlns:a16="http://schemas.microsoft.com/office/drawing/2014/main" id="{5DCD05CC-8278-4690-9795-67FB2AA7B5D2}"/>
              </a:ext>
            </a:extLst>
          </p:cNvPr>
          <p:cNvSpPr>
            <a:spLocks noGrp="1"/>
          </p:cNvSpPr>
          <p:nvPr>
            <p:ph type="ftr" sz="quarter" idx="11"/>
          </p:nvPr>
        </p:nvSpPr>
        <p:spPr/>
        <p:txBody>
          <a:bodyPr/>
          <a:lstStyle/>
          <a:p>
            <a:endParaRPr lang="en-NL"/>
          </a:p>
        </p:txBody>
      </p:sp>
      <p:sp>
        <p:nvSpPr>
          <p:cNvPr id="4" name="Slide Number Placeholder 3">
            <a:extLst>
              <a:ext uri="{FF2B5EF4-FFF2-40B4-BE49-F238E27FC236}">
                <a16:creationId xmlns:a16="http://schemas.microsoft.com/office/drawing/2014/main" id="{D48E16D3-B357-4245-9F80-06B119E362A8}"/>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17587647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6D6E8-72EC-4537-B0A4-A4AFFFD7F20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B5EBFED4-DB92-4960-89BB-F1DE8285341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Text Placeholder 3">
            <a:extLst>
              <a:ext uri="{FF2B5EF4-FFF2-40B4-BE49-F238E27FC236}">
                <a16:creationId xmlns:a16="http://schemas.microsoft.com/office/drawing/2014/main" id="{56FD63C2-126B-471F-BF3E-3685F91ADF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064D55-2C3E-4599-A73E-ED3E48CB3492}"/>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6" name="Footer Placeholder 5">
            <a:extLst>
              <a:ext uri="{FF2B5EF4-FFF2-40B4-BE49-F238E27FC236}">
                <a16:creationId xmlns:a16="http://schemas.microsoft.com/office/drawing/2014/main" id="{82741CE9-8380-428A-AA1B-96B5966694B4}"/>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B2CEE47F-5D0A-408E-A561-460453360769}"/>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1408776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25B95-C4B0-48A0-800E-1B18E7FE88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NL"/>
          </a:p>
        </p:txBody>
      </p:sp>
      <p:sp>
        <p:nvSpPr>
          <p:cNvPr id="3" name="Picture Placeholder 2">
            <a:extLst>
              <a:ext uri="{FF2B5EF4-FFF2-40B4-BE49-F238E27FC236}">
                <a16:creationId xmlns:a16="http://schemas.microsoft.com/office/drawing/2014/main" id="{A84AE329-B6B1-4BFA-9EB2-FA1CBFE70A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L"/>
          </a:p>
        </p:txBody>
      </p:sp>
      <p:sp>
        <p:nvSpPr>
          <p:cNvPr id="4" name="Text Placeholder 3">
            <a:extLst>
              <a:ext uri="{FF2B5EF4-FFF2-40B4-BE49-F238E27FC236}">
                <a16:creationId xmlns:a16="http://schemas.microsoft.com/office/drawing/2014/main" id="{D4DB2EC6-CA3B-43E4-9F1A-67E0F8DD11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9ACB00-C2A7-4E0D-BEFB-93243ECCAEEA}"/>
              </a:ext>
            </a:extLst>
          </p:cNvPr>
          <p:cNvSpPr>
            <a:spLocks noGrp="1"/>
          </p:cNvSpPr>
          <p:nvPr>
            <p:ph type="dt" sz="half" idx="10"/>
          </p:nvPr>
        </p:nvSpPr>
        <p:spPr/>
        <p:txBody>
          <a:bodyPr/>
          <a:lstStyle/>
          <a:p>
            <a:fld id="{93C224ED-140E-4C9B-AAE2-C774DDDAD2BD}" type="datetimeFigureOut">
              <a:rPr lang="en-NL" smtClean="0"/>
              <a:t>17/10/2023</a:t>
            </a:fld>
            <a:endParaRPr lang="en-NL"/>
          </a:p>
        </p:txBody>
      </p:sp>
      <p:sp>
        <p:nvSpPr>
          <p:cNvPr id="6" name="Footer Placeholder 5">
            <a:extLst>
              <a:ext uri="{FF2B5EF4-FFF2-40B4-BE49-F238E27FC236}">
                <a16:creationId xmlns:a16="http://schemas.microsoft.com/office/drawing/2014/main" id="{87F96518-8A83-4F10-9234-C56095C5DAF3}"/>
              </a:ext>
            </a:extLst>
          </p:cNvPr>
          <p:cNvSpPr>
            <a:spLocks noGrp="1"/>
          </p:cNvSpPr>
          <p:nvPr>
            <p:ph type="ftr" sz="quarter" idx="11"/>
          </p:nvPr>
        </p:nvSpPr>
        <p:spPr/>
        <p:txBody>
          <a:bodyPr/>
          <a:lstStyle/>
          <a:p>
            <a:endParaRPr lang="en-NL"/>
          </a:p>
        </p:txBody>
      </p:sp>
      <p:sp>
        <p:nvSpPr>
          <p:cNvPr id="7" name="Slide Number Placeholder 6">
            <a:extLst>
              <a:ext uri="{FF2B5EF4-FFF2-40B4-BE49-F238E27FC236}">
                <a16:creationId xmlns:a16="http://schemas.microsoft.com/office/drawing/2014/main" id="{7F9D20D0-DE39-4A18-827D-1B335EF78D06}"/>
              </a:ext>
            </a:extLst>
          </p:cNvPr>
          <p:cNvSpPr>
            <a:spLocks noGrp="1"/>
          </p:cNvSpPr>
          <p:nvPr>
            <p:ph type="sldNum" sz="quarter" idx="12"/>
          </p:nvPr>
        </p:nvSpPr>
        <p:spPr/>
        <p:txBody>
          <a:bodyPr/>
          <a:lstStyle/>
          <a:p>
            <a:fld id="{F643695B-FB0D-4E7C-94E9-A687A8445DF0}" type="slidenum">
              <a:rPr lang="en-NL" smtClean="0"/>
              <a:t>‹#›</a:t>
            </a:fld>
            <a:endParaRPr lang="en-NL"/>
          </a:p>
        </p:txBody>
      </p:sp>
    </p:spTree>
    <p:extLst>
      <p:ext uri="{BB962C8B-B14F-4D97-AF65-F5344CB8AC3E}">
        <p14:creationId xmlns:p14="http://schemas.microsoft.com/office/powerpoint/2010/main" val="174233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3">
                <a:lumMod val="0"/>
                <a:lumOff val="100000"/>
              </a:schemeClr>
            </a:gs>
            <a:gs pos="35000">
              <a:schemeClr val="accent3">
                <a:lumMod val="0"/>
                <a:lumOff val="100000"/>
              </a:schemeClr>
            </a:gs>
            <a:gs pos="100000">
              <a:schemeClr val="accent3">
                <a:lumMod val="10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32DA9B0-F45C-4BBB-B873-013BEA48172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NL"/>
          </a:p>
        </p:txBody>
      </p:sp>
      <p:sp>
        <p:nvSpPr>
          <p:cNvPr id="3" name="Text Placeholder 2">
            <a:extLst>
              <a:ext uri="{FF2B5EF4-FFF2-40B4-BE49-F238E27FC236}">
                <a16:creationId xmlns:a16="http://schemas.microsoft.com/office/drawing/2014/main" id="{D4DE8FCB-DD86-424C-9DEA-5C50B6B83F3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Date Placeholder 3">
            <a:extLst>
              <a:ext uri="{FF2B5EF4-FFF2-40B4-BE49-F238E27FC236}">
                <a16:creationId xmlns:a16="http://schemas.microsoft.com/office/drawing/2014/main" id="{106E6AB9-E602-4493-9E57-EA3E60476CD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C224ED-140E-4C9B-AAE2-C774DDDAD2BD}" type="datetimeFigureOut">
              <a:rPr lang="en-NL" smtClean="0"/>
              <a:t>17/10/2023</a:t>
            </a:fld>
            <a:endParaRPr lang="en-NL"/>
          </a:p>
        </p:txBody>
      </p:sp>
      <p:sp>
        <p:nvSpPr>
          <p:cNvPr id="5" name="Footer Placeholder 4">
            <a:extLst>
              <a:ext uri="{FF2B5EF4-FFF2-40B4-BE49-F238E27FC236}">
                <a16:creationId xmlns:a16="http://schemas.microsoft.com/office/drawing/2014/main" id="{CAE1E282-1E3E-40E1-9311-69CDAA3DCA9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L"/>
          </a:p>
        </p:txBody>
      </p:sp>
      <p:sp>
        <p:nvSpPr>
          <p:cNvPr id="6" name="Slide Number Placeholder 5">
            <a:extLst>
              <a:ext uri="{FF2B5EF4-FFF2-40B4-BE49-F238E27FC236}">
                <a16:creationId xmlns:a16="http://schemas.microsoft.com/office/drawing/2014/main" id="{C519607B-11F9-4408-BA84-136594EE4F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43695B-FB0D-4E7C-94E9-A687A8445DF0}" type="slidenum">
              <a:rPr lang="en-NL" smtClean="0"/>
              <a:t>‹#›</a:t>
            </a:fld>
            <a:endParaRPr lang="en-NL"/>
          </a:p>
        </p:txBody>
      </p:sp>
    </p:spTree>
    <p:extLst>
      <p:ext uri="{BB962C8B-B14F-4D97-AF65-F5344CB8AC3E}">
        <p14:creationId xmlns:p14="http://schemas.microsoft.com/office/powerpoint/2010/main" val="3255111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hyperlink" Target="https://iucrdata.iucr.org/x/issues/2022/09/00/" TargetMode="External"/><Relationship Id="rId2" Type="http://schemas.openxmlformats.org/officeDocument/2006/relationships/image" Target="../media/image30.png"/><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s://www.force11.org/group/fairgroup/fairprinciple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BFCAF89-2AE2-4EEC-A9FB-C00AD931CF90}"/>
              </a:ext>
            </a:extLst>
          </p:cNvPr>
          <p:cNvSpPr txBox="1"/>
          <p:nvPr/>
        </p:nvSpPr>
        <p:spPr>
          <a:xfrm>
            <a:off x="238563" y="942412"/>
            <a:ext cx="11714874" cy="1077218"/>
          </a:xfrm>
          <a:prstGeom prst="rect">
            <a:avLst/>
          </a:prstGeom>
          <a:noFill/>
        </p:spPr>
        <p:txBody>
          <a:bodyPr wrap="none" rtlCol="0">
            <a:spAutoFit/>
          </a:bodyPr>
          <a:lstStyle/>
          <a:p>
            <a:pPr algn="ctr"/>
            <a:r>
              <a:rPr lang="en-US" sz="3200" b="1"/>
              <a:t>Metadata requirements for single crystal raw diffraction data re-use</a:t>
            </a:r>
          </a:p>
          <a:p>
            <a:pPr algn="ctr"/>
            <a:r>
              <a:rPr lang="en-US" sz="3200" b="1"/>
              <a:t>Experience of </a:t>
            </a:r>
            <a:r>
              <a:rPr lang="en-US" sz="3200" b="1" err="1"/>
              <a:t>IUCrData</a:t>
            </a:r>
            <a:r>
              <a:rPr lang="en-US" sz="3200" b="1"/>
              <a:t> – Raw Data Letters</a:t>
            </a:r>
            <a:endParaRPr lang="en-GB" sz="3200" b="1"/>
          </a:p>
        </p:txBody>
      </p:sp>
      <p:sp>
        <p:nvSpPr>
          <p:cNvPr id="3" name="TextBox 2">
            <a:extLst>
              <a:ext uri="{FF2B5EF4-FFF2-40B4-BE49-F238E27FC236}">
                <a16:creationId xmlns:a16="http://schemas.microsoft.com/office/drawing/2014/main" id="{87721CF2-E3E2-46BE-9014-969C08057165}"/>
              </a:ext>
            </a:extLst>
          </p:cNvPr>
          <p:cNvSpPr txBox="1"/>
          <p:nvPr/>
        </p:nvSpPr>
        <p:spPr>
          <a:xfrm>
            <a:off x="4247064" y="3303491"/>
            <a:ext cx="3697872" cy="1384995"/>
          </a:xfrm>
          <a:prstGeom prst="rect">
            <a:avLst/>
          </a:prstGeom>
          <a:noFill/>
        </p:spPr>
        <p:txBody>
          <a:bodyPr wrap="none" rtlCol="0">
            <a:spAutoFit/>
          </a:bodyPr>
          <a:lstStyle/>
          <a:p>
            <a:pPr algn="ctr"/>
            <a:r>
              <a:rPr lang="en-GB" sz="2800" b="1"/>
              <a:t>L.M.J. Kroon-Batenburg</a:t>
            </a:r>
          </a:p>
          <a:p>
            <a:pPr algn="ctr"/>
            <a:r>
              <a:rPr lang="en-GB" sz="2800"/>
              <a:t>Utrecht University</a:t>
            </a:r>
          </a:p>
          <a:p>
            <a:pPr algn="ctr"/>
            <a:r>
              <a:rPr lang="en-GB" sz="2800"/>
              <a:t>The Netherlands</a:t>
            </a:r>
          </a:p>
        </p:txBody>
      </p:sp>
      <p:pic>
        <p:nvPicPr>
          <p:cNvPr id="5" name="Picture 4">
            <a:extLst>
              <a:ext uri="{FF2B5EF4-FFF2-40B4-BE49-F238E27FC236}">
                <a16:creationId xmlns:a16="http://schemas.microsoft.com/office/drawing/2014/main" id="{5F1A0892-697B-4AA6-A824-C71B26F982A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779" y="5516965"/>
            <a:ext cx="4108712" cy="1621539"/>
          </a:xfrm>
          <a:prstGeom prst="rect">
            <a:avLst/>
          </a:prstGeom>
        </p:spPr>
      </p:pic>
      <p:sp>
        <p:nvSpPr>
          <p:cNvPr id="6" name="Rectangle 5">
            <a:extLst>
              <a:ext uri="{FF2B5EF4-FFF2-40B4-BE49-F238E27FC236}">
                <a16:creationId xmlns:a16="http://schemas.microsoft.com/office/drawing/2014/main" id="{86C6269D-988C-40B6-A4B6-BB3FEC910459}"/>
              </a:ext>
            </a:extLst>
          </p:cNvPr>
          <p:cNvSpPr/>
          <p:nvPr/>
        </p:nvSpPr>
        <p:spPr>
          <a:xfrm>
            <a:off x="0" y="214274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Footer Placeholder 6">
            <a:extLst>
              <a:ext uri="{FF2B5EF4-FFF2-40B4-BE49-F238E27FC236}">
                <a16:creationId xmlns:a16="http://schemas.microsoft.com/office/drawing/2014/main" id="{37DA323E-4FBD-483C-9BE0-6BA80F896DEF}"/>
              </a:ext>
            </a:extLst>
          </p:cNvPr>
          <p:cNvSpPr>
            <a:spLocks noGrp="1"/>
          </p:cNvSpPr>
          <p:nvPr>
            <p:ph type="ftr" sz="quarter" idx="11"/>
          </p:nvPr>
        </p:nvSpPr>
        <p:spPr>
          <a:xfrm>
            <a:off x="3203758" y="6327733"/>
            <a:ext cx="7010400" cy="268237"/>
          </a:xfrm>
        </p:spPr>
        <p:txBody>
          <a:bodyPr/>
          <a:lstStyle/>
          <a:p>
            <a:r>
              <a:rPr lang="en-US" sz="1600">
                <a:solidFill>
                  <a:schemeClr val="accent1">
                    <a:lumMod val="75000"/>
                  </a:schemeClr>
                </a:solidFill>
              </a:rPr>
              <a:t>Workshop: Leveraging open data from </a:t>
            </a:r>
            <a:r>
              <a:rPr lang="en-US" sz="1600" err="1">
                <a:solidFill>
                  <a:schemeClr val="accent1">
                    <a:lumMod val="75000"/>
                  </a:schemeClr>
                </a:solidFill>
              </a:rPr>
              <a:t>PaN</a:t>
            </a:r>
            <a:r>
              <a:rPr lang="en-US" sz="1600">
                <a:solidFill>
                  <a:schemeClr val="accent1">
                    <a:lumMod val="75000"/>
                  </a:schemeClr>
                </a:solidFill>
              </a:rPr>
              <a:t> facilities for Machine Learning</a:t>
            </a:r>
          </a:p>
          <a:p>
            <a:r>
              <a:rPr lang="en-GB" sz="1600">
                <a:solidFill>
                  <a:schemeClr val="accent1">
                    <a:lumMod val="75000"/>
                  </a:schemeClr>
                </a:solidFill>
              </a:rPr>
              <a:t>18 October 2023</a:t>
            </a:r>
          </a:p>
        </p:txBody>
      </p:sp>
      <p:pic>
        <p:nvPicPr>
          <p:cNvPr id="8" name="Picture 4" descr="[IUCr logo]">
            <a:extLst>
              <a:ext uri="{FF2B5EF4-FFF2-40B4-BE49-F238E27FC236}">
                <a16:creationId xmlns:a16="http://schemas.microsoft.com/office/drawing/2014/main" id="{B607294E-9360-43B1-9572-0EF732D1C5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92322" y="5915588"/>
            <a:ext cx="771525" cy="77152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17F45F88-2FC0-4734-B216-A98764188859}"/>
              </a:ext>
            </a:extLst>
          </p:cNvPr>
          <p:cNvSpPr/>
          <p:nvPr/>
        </p:nvSpPr>
        <p:spPr>
          <a:xfrm>
            <a:off x="15848" y="5711039"/>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823837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E85C7A41-517D-4691-8B3A-A8D5BC2C93F7}"/>
              </a:ext>
            </a:extLst>
          </p:cNvPr>
          <p:cNvGraphicFramePr>
            <a:graphicFrameLocks noGrp="1"/>
          </p:cNvGraphicFramePr>
          <p:nvPr/>
        </p:nvGraphicFramePr>
        <p:xfrm>
          <a:off x="1588029" y="1415578"/>
          <a:ext cx="7324743" cy="435610"/>
        </p:xfrm>
        <a:graphic>
          <a:graphicData uri="http://schemas.openxmlformats.org/drawingml/2006/table">
            <a:tbl>
              <a:tblPr>
                <a:tableStyleId>{5C22544A-7EE6-4342-B048-85BDC9FD1C3A}</a:tableStyleId>
              </a:tblPr>
              <a:tblGrid>
                <a:gridCol w="1530350">
                  <a:extLst>
                    <a:ext uri="{9D8B030D-6E8A-4147-A177-3AD203B41FA5}">
                      <a16:colId xmlns:a16="http://schemas.microsoft.com/office/drawing/2014/main" val="1524889263"/>
                    </a:ext>
                  </a:extLst>
                </a:gridCol>
                <a:gridCol w="1530350">
                  <a:extLst>
                    <a:ext uri="{9D8B030D-6E8A-4147-A177-3AD203B41FA5}">
                      <a16:colId xmlns:a16="http://schemas.microsoft.com/office/drawing/2014/main" val="1589338712"/>
                    </a:ext>
                  </a:extLst>
                </a:gridCol>
                <a:gridCol w="2876678">
                  <a:extLst>
                    <a:ext uri="{9D8B030D-6E8A-4147-A177-3AD203B41FA5}">
                      <a16:colId xmlns:a16="http://schemas.microsoft.com/office/drawing/2014/main" val="198875925"/>
                    </a:ext>
                  </a:extLst>
                </a:gridCol>
                <a:gridCol w="1387365">
                  <a:extLst>
                    <a:ext uri="{9D8B030D-6E8A-4147-A177-3AD203B41FA5}">
                      <a16:colId xmlns:a16="http://schemas.microsoft.com/office/drawing/2014/main" val="3660998181"/>
                    </a:ext>
                  </a:extLst>
                </a:gridCol>
              </a:tblGrid>
              <a:tr h="0">
                <a:tc>
                  <a:txBody>
                    <a:bodyPr/>
                    <a:lstStyle/>
                    <a:p>
                      <a:pPr>
                        <a:spcAft>
                          <a:spcPts val="0"/>
                        </a:spcAft>
                      </a:pPr>
                      <a:r>
                        <a:rPr lang="en-US" sz="2400" kern="50">
                          <a:effectLst/>
                        </a:rPr>
                        <a:t>5HV4</a:t>
                      </a:r>
                      <a:endParaRPr lang="en-GB" sz="2400" kern="50">
                        <a:effectLst/>
                        <a:latin typeface="Times New Roman" panose="02020603050405020304" pitchFamily="18" charset="0"/>
                        <a:ea typeface="DejaVu Sans"/>
                        <a:cs typeface="FreeSans"/>
                      </a:endParaRPr>
                    </a:p>
                  </a:txBody>
                  <a:tcPr marL="34925" marR="34925" marT="34925" marB="34925"/>
                </a:tc>
                <a:tc>
                  <a:txBody>
                    <a:bodyPr/>
                    <a:lstStyle/>
                    <a:p>
                      <a:pPr>
                        <a:spcAft>
                          <a:spcPts val="0"/>
                        </a:spcAft>
                      </a:pPr>
                      <a:r>
                        <a:rPr lang="en-US" sz="2400" kern="50">
                          <a:effectLst/>
                        </a:rPr>
                        <a:t>2014</a:t>
                      </a:r>
                      <a:endParaRPr lang="en-GB" sz="2400" kern="50">
                        <a:effectLst/>
                        <a:latin typeface="Times New Roman" panose="02020603050405020304" pitchFamily="18" charset="0"/>
                        <a:ea typeface="DejaVu Sans"/>
                        <a:cs typeface="FreeSans"/>
                      </a:endParaRPr>
                    </a:p>
                  </a:txBody>
                  <a:tcPr marL="34925" marR="34925" marT="34925" marB="34925"/>
                </a:tc>
                <a:tc>
                  <a:txBody>
                    <a:bodyPr/>
                    <a:lstStyle/>
                    <a:p>
                      <a:pPr>
                        <a:spcAft>
                          <a:spcPts val="0"/>
                        </a:spcAft>
                      </a:pPr>
                      <a:r>
                        <a:rPr lang="en-US" sz="2400" kern="50">
                          <a:effectLst/>
                        </a:rPr>
                        <a:t>Resolution  2.35 Å</a:t>
                      </a:r>
                      <a:endParaRPr lang="en-GB" sz="2400" kern="50">
                        <a:effectLst/>
                        <a:latin typeface="Times New Roman" panose="02020603050405020304" pitchFamily="18" charset="0"/>
                        <a:ea typeface="DejaVu Sans"/>
                        <a:cs typeface="FreeSans"/>
                      </a:endParaRPr>
                    </a:p>
                  </a:txBody>
                  <a:tcPr marL="34925" marR="34925" marT="34925" marB="34925"/>
                </a:tc>
                <a:tc>
                  <a:txBody>
                    <a:bodyPr/>
                    <a:lstStyle/>
                    <a:p>
                      <a:pPr>
                        <a:spcAft>
                          <a:spcPts val="0"/>
                        </a:spcAft>
                      </a:pPr>
                      <a:r>
                        <a:rPr lang="en-US" sz="2400" kern="50" dirty="0">
                          <a:effectLst/>
                        </a:rPr>
                        <a:t>XDS</a:t>
                      </a:r>
                      <a:endParaRPr lang="en-GB" sz="2400" kern="50" dirty="0">
                        <a:effectLst/>
                        <a:latin typeface="Times New Roman" panose="02020603050405020304" pitchFamily="18" charset="0"/>
                        <a:ea typeface="DejaVu Sans"/>
                        <a:cs typeface="FreeSans"/>
                      </a:endParaRPr>
                    </a:p>
                  </a:txBody>
                  <a:tcPr marL="34925" marR="34925" marT="34925" marB="34925"/>
                </a:tc>
                <a:extLst>
                  <a:ext uri="{0D108BD9-81ED-4DB2-BD59-A6C34878D82A}">
                    <a16:rowId xmlns:a16="http://schemas.microsoft.com/office/drawing/2014/main" val="3095296644"/>
                  </a:ext>
                </a:extLst>
              </a:tr>
            </a:tbl>
          </a:graphicData>
        </a:graphic>
      </p:graphicFrame>
      <p:sp>
        <p:nvSpPr>
          <p:cNvPr id="3" name="Rectangle 2">
            <a:extLst>
              <a:ext uri="{FF2B5EF4-FFF2-40B4-BE49-F238E27FC236}">
                <a16:creationId xmlns:a16="http://schemas.microsoft.com/office/drawing/2014/main" id="{00D96A4E-6EC9-4AEB-A8AC-D1E9E5F2A625}"/>
              </a:ext>
            </a:extLst>
          </p:cNvPr>
          <p:cNvSpPr>
            <a:spLocks noChangeArrowheads="1"/>
          </p:cNvSpPr>
          <p:nvPr/>
        </p:nvSpPr>
        <p:spPr bwMode="auto">
          <a:xfrm>
            <a:off x="1588029" y="834206"/>
            <a:ext cx="643136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1" i="0" u="none" strike="noStrike" cap="none" normalizeH="0" baseline="0" dirty="0">
                <a:ln>
                  <a:noFill/>
                </a:ln>
                <a:solidFill>
                  <a:schemeClr val="tx1"/>
                </a:solidFill>
                <a:effectLst/>
                <a:latin typeface="Times New Roman" panose="02020603050405020304" pitchFamily="18" charset="0"/>
                <a:ea typeface="DejaVu Sans"/>
                <a:cs typeface="Times New Roman" panose="02020603050405020304" pitchFamily="18" charset="0"/>
              </a:rPr>
              <a:t>383</a:t>
            </a:r>
            <a:endParaRPr kumimoji="0" lang="en-GB" altLang="zh-CN" sz="24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zh-CN" sz="2400" b="0" i="0" u="none" strike="noStrike" cap="none" normalizeH="0" baseline="0" dirty="0">
              <a:ln>
                <a:noFill/>
              </a:ln>
              <a:solidFill>
                <a:schemeClr val="tx1"/>
              </a:solidFill>
              <a:effectLst/>
              <a:latin typeface="Arial" panose="020B0604020202020204" pitchFamily="34" charset="0"/>
            </a:endParaRPr>
          </a:p>
        </p:txBody>
      </p:sp>
      <p:pic>
        <p:nvPicPr>
          <p:cNvPr id="2049" name="Picture 1">
            <a:extLst>
              <a:ext uri="{FF2B5EF4-FFF2-40B4-BE49-F238E27FC236}">
                <a16:creationId xmlns:a16="http://schemas.microsoft.com/office/drawing/2014/main" id="{DDA99F38-DDC9-45AD-ADCD-3DA979F93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1618" y="1931269"/>
            <a:ext cx="9141789" cy="2067663"/>
          </a:xfrm>
          <a:prstGeom prst="rect">
            <a:avLst/>
          </a:prstGeom>
          <a:solidFill>
            <a:srgbClr val="FFFFFF"/>
          </a:solidFill>
        </p:spPr>
      </p:pic>
      <p:sp>
        <p:nvSpPr>
          <p:cNvPr id="5" name="Rectangle 4">
            <a:extLst>
              <a:ext uri="{FF2B5EF4-FFF2-40B4-BE49-F238E27FC236}">
                <a16:creationId xmlns:a16="http://schemas.microsoft.com/office/drawing/2014/main" id="{EBCECE51-8375-4044-8D42-B285EEEF97A3}"/>
              </a:ext>
            </a:extLst>
          </p:cNvPr>
          <p:cNvSpPr/>
          <p:nvPr/>
        </p:nvSpPr>
        <p:spPr>
          <a:xfrm>
            <a:off x="1250731" y="3998932"/>
            <a:ext cx="6695090" cy="2308324"/>
          </a:xfrm>
          <a:prstGeom prst="rect">
            <a:avLst/>
          </a:prstGeom>
        </p:spPr>
        <p:txBody>
          <a:bodyPr wrap="square">
            <a:spAutoFit/>
          </a:bodyPr>
          <a:lstStyle/>
          <a:p>
            <a:r>
              <a:rPr lang="en-GB" dirty="0"/>
              <a:t>Monoclinic: 42.6 75.2  76.5  90 106.2  90 </a:t>
            </a:r>
          </a:p>
          <a:p>
            <a:r>
              <a:rPr lang="en-GB" dirty="0"/>
              <a:t>-&gt; C-</a:t>
            </a:r>
            <a:r>
              <a:rPr lang="en-GB" dirty="0" err="1"/>
              <a:t>centered</a:t>
            </a:r>
            <a:r>
              <a:rPr lang="en-GB" dirty="0"/>
              <a:t> orthorhombic 42.6  146.4  75.2  90  90  90 </a:t>
            </a:r>
          </a:p>
          <a:p>
            <a:r>
              <a:rPr lang="en-GB" dirty="0"/>
              <a:t> </a:t>
            </a:r>
          </a:p>
          <a:p>
            <a:r>
              <a:rPr lang="en-GB" dirty="0" err="1"/>
              <a:t>Dirax</a:t>
            </a:r>
            <a:r>
              <a:rPr lang="en-GB" dirty="0"/>
              <a:t> finds two matrices, Data processed with EVAL </a:t>
            </a:r>
          </a:p>
          <a:p>
            <a:endParaRPr lang="en-GB" dirty="0"/>
          </a:p>
          <a:p>
            <a:r>
              <a:rPr lang="en-GB" dirty="0"/>
              <a:t>Problems with reprocessing: </a:t>
            </a:r>
          </a:p>
          <a:p>
            <a:r>
              <a:rPr lang="en-GB" dirty="0"/>
              <a:t>1) offset of omega-axis (~1°) </a:t>
            </a:r>
          </a:p>
          <a:p>
            <a:r>
              <a:rPr lang="en-GB" dirty="0"/>
              <a:t>2)  twin 177.6° rotation around (0,1,-2) in orthorhombic lattice  </a:t>
            </a:r>
          </a:p>
        </p:txBody>
      </p:sp>
      <p:sp>
        <p:nvSpPr>
          <p:cNvPr id="6" name="Rectangle 5">
            <a:extLst>
              <a:ext uri="{FF2B5EF4-FFF2-40B4-BE49-F238E27FC236}">
                <a16:creationId xmlns:a16="http://schemas.microsoft.com/office/drawing/2014/main" id="{24CE9B61-7FB5-42E6-965C-AA751D6349CB}"/>
              </a:ext>
            </a:extLst>
          </p:cNvPr>
          <p:cNvSpPr/>
          <p:nvPr/>
        </p:nvSpPr>
        <p:spPr>
          <a:xfrm>
            <a:off x="1250731" y="6363145"/>
            <a:ext cx="6096000" cy="646331"/>
          </a:xfrm>
          <a:prstGeom prst="rect">
            <a:avLst/>
          </a:prstGeom>
        </p:spPr>
        <p:txBody>
          <a:bodyPr>
            <a:spAutoFit/>
          </a:bodyPr>
          <a:lstStyle/>
          <a:p>
            <a:r>
              <a:rPr lang="en-GB" dirty="0"/>
              <a:t>23% deconvoluted 15% overlapping </a:t>
            </a:r>
          </a:p>
          <a:p>
            <a:r>
              <a:rPr lang="en-GB" dirty="0"/>
              <a:t> </a:t>
            </a:r>
          </a:p>
        </p:txBody>
      </p:sp>
      <p:pic>
        <p:nvPicPr>
          <p:cNvPr id="7" name="Picture 6">
            <a:extLst>
              <a:ext uri="{FF2B5EF4-FFF2-40B4-BE49-F238E27FC236}">
                <a16:creationId xmlns:a16="http://schemas.microsoft.com/office/drawing/2014/main" id="{7A6B7A33-E47D-4664-841C-E26BC75052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1949" y="118620"/>
            <a:ext cx="1381125" cy="666750"/>
          </a:xfrm>
          <a:prstGeom prst="rect">
            <a:avLst/>
          </a:prstGeom>
        </p:spPr>
      </p:pic>
      <p:sp>
        <p:nvSpPr>
          <p:cNvPr id="8" name="Rectangle 7">
            <a:extLst>
              <a:ext uri="{FF2B5EF4-FFF2-40B4-BE49-F238E27FC236}">
                <a16:creationId xmlns:a16="http://schemas.microsoft.com/office/drawing/2014/main" id="{7E4154BA-54D0-4291-95E5-9FA021B591B1}"/>
              </a:ext>
            </a:extLst>
          </p:cNvPr>
          <p:cNvSpPr/>
          <p:nvPr/>
        </p:nvSpPr>
        <p:spPr>
          <a:xfrm>
            <a:off x="0" y="744863"/>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055B0D2-F2D1-4EFA-AEEC-2CDC384C6CB8}"/>
              </a:ext>
            </a:extLst>
          </p:cNvPr>
          <p:cNvSpPr/>
          <p:nvPr/>
        </p:nvSpPr>
        <p:spPr>
          <a:xfrm>
            <a:off x="8188712" y="4079013"/>
            <a:ext cx="3352800" cy="1200329"/>
          </a:xfrm>
          <a:prstGeom prst="rect">
            <a:avLst/>
          </a:prstGeom>
        </p:spPr>
        <p:txBody>
          <a:bodyPr wrap="square">
            <a:spAutoFit/>
          </a:bodyPr>
          <a:lstStyle/>
          <a:p>
            <a:pPr>
              <a:spcAft>
                <a:spcPts val="0"/>
              </a:spcAft>
            </a:pPr>
            <a:r>
              <a:rPr lang="en-US" b="1" kern="50" dirty="0">
                <a:latin typeface="Times New Roman" panose="02020603050405020304" pitchFamily="18" charset="0"/>
                <a:ea typeface="DejaVu Sans"/>
                <a:cs typeface="FreeSans"/>
              </a:rPr>
              <a:t>Beamline:</a:t>
            </a:r>
            <a:r>
              <a:rPr lang="en-US" kern="50" dirty="0">
                <a:latin typeface="Times New Roman" panose="02020603050405020304" pitchFamily="18" charset="0"/>
                <a:ea typeface="DejaVu Sans"/>
                <a:cs typeface="FreeSans"/>
              </a:rPr>
              <a:t> 4.2.2 ALS</a:t>
            </a:r>
            <a:endParaRPr lang="en-GB" sz="2800" kern="50" dirty="0">
              <a:latin typeface="Times New Roman" panose="02020603050405020304" pitchFamily="18" charset="0"/>
              <a:ea typeface="DejaVu Sans"/>
              <a:cs typeface="FreeSans"/>
            </a:endParaRPr>
          </a:p>
          <a:p>
            <a:pPr>
              <a:spcAft>
                <a:spcPts val="0"/>
              </a:spcAft>
            </a:pPr>
            <a:r>
              <a:rPr lang="en-US" b="1" kern="50" dirty="0">
                <a:latin typeface="Times New Roman" panose="02020603050405020304" pitchFamily="18" charset="0"/>
                <a:ea typeface="DejaVu Sans"/>
                <a:cs typeface="FreeSans"/>
              </a:rPr>
              <a:t>Detector: CMOS_8M RDI</a:t>
            </a:r>
            <a:r>
              <a:rPr lang="en-US" kern="50" dirty="0">
                <a:latin typeface="Times New Roman" panose="02020603050405020304" pitchFamily="18" charset="0"/>
                <a:ea typeface="DejaVu Sans"/>
                <a:cs typeface="FreeSans"/>
              </a:rPr>
              <a:t> </a:t>
            </a:r>
            <a:endParaRPr lang="en-GB" sz="2800" kern="50" dirty="0">
              <a:latin typeface="Times New Roman" panose="02020603050405020304" pitchFamily="18" charset="0"/>
              <a:ea typeface="DejaVu Sans"/>
              <a:cs typeface="FreeSans"/>
            </a:endParaRPr>
          </a:p>
          <a:p>
            <a:pPr>
              <a:spcAft>
                <a:spcPts val="0"/>
              </a:spcAft>
            </a:pPr>
            <a:r>
              <a:rPr lang="en-US" b="1" kern="50" dirty="0">
                <a:latin typeface="Times New Roman" panose="02020603050405020304" pitchFamily="18" charset="0"/>
                <a:ea typeface="DejaVu Sans"/>
                <a:cs typeface="FreeSans"/>
              </a:rPr>
              <a:t>Format:</a:t>
            </a:r>
            <a:r>
              <a:rPr lang="en-US" kern="50" dirty="0">
                <a:latin typeface="Times New Roman" panose="02020603050405020304" pitchFamily="18" charset="0"/>
                <a:ea typeface="DejaVu Sans"/>
                <a:cs typeface="FreeSans"/>
              </a:rPr>
              <a:t> </a:t>
            </a:r>
            <a:r>
              <a:rPr lang="en-US" kern="50" dirty="0" err="1">
                <a:latin typeface="Times New Roman" panose="02020603050405020304" pitchFamily="18" charset="0"/>
                <a:ea typeface="DejaVu Sans"/>
                <a:cs typeface="FreeSans"/>
              </a:rPr>
              <a:t>img</a:t>
            </a:r>
            <a:endParaRPr lang="en-GB" sz="2800" kern="50" dirty="0">
              <a:latin typeface="Times New Roman" panose="02020603050405020304" pitchFamily="18" charset="0"/>
              <a:ea typeface="DejaVu Sans"/>
              <a:cs typeface="FreeSans"/>
            </a:endParaRPr>
          </a:p>
          <a:p>
            <a:pPr>
              <a:spcAft>
                <a:spcPts val="0"/>
              </a:spcAft>
            </a:pPr>
            <a:r>
              <a:rPr lang="en-US" b="1" kern="50" dirty="0">
                <a:latin typeface="Times New Roman" panose="02020603050405020304" pitchFamily="18" charset="0"/>
                <a:ea typeface="DejaVu Sans"/>
                <a:cs typeface="FreeSans"/>
              </a:rPr>
              <a:t>Header:</a:t>
            </a:r>
            <a:r>
              <a:rPr lang="en-US" kern="50" dirty="0">
                <a:latin typeface="Times New Roman" panose="02020603050405020304" pitchFamily="18" charset="0"/>
                <a:ea typeface="DejaVu Sans"/>
                <a:cs typeface="FreeSans"/>
              </a:rPr>
              <a:t> ADSC</a:t>
            </a:r>
            <a:endParaRPr lang="en-GB" sz="2800" kern="50" dirty="0">
              <a:effectLst/>
              <a:latin typeface="Times New Roman" panose="02020603050405020304" pitchFamily="18" charset="0"/>
              <a:ea typeface="DejaVu Sans"/>
              <a:cs typeface="FreeSans"/>
            </a:endParaRPr>
          </a:p>
        </p:txBody>
      </p:sp>
    </p:spTree>
    <p:extLst>
      <p:ext uri="{BB962C8B-B14F-4D97-AF65-F5344CB8AC3E}">
        <p14:creationId xmlns:p14="http://schemas.microsoft.com/office/powerpoint/2010/main" val="1169643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274CBAA-298F-4765-81C9-4ED0F274E6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7809" y="1303721"/>
            <a:ext cx="5653889" cy="5393059"/>
          </a:xfrm>
          <a:prstGeom prst="rect">
            <a:avLst/>
          </a:prstGeom>
        </p:spPr>
      </p:pic>
      <p:pic>
        <p:nvPicPr>
          <p:cNvPr id="3" name="Picture 2">
            <a:extLst>
              <a:ext uri="{FF2B5EF4-FFF2-40B4-BE49-F238E27FC236}">
                <a16:creationId xmlns:a16="http://schemas.microsoft.com/office/drawing/2014/main" id="{24311C58-A144-4646-A772-2115616631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9703" y="1413634"/>
            <a:ext cx="5004849" cy="5004849"/>
          </a:xfrm>
          <a:prstGeom prst="rect">
            <a:avLst/>
          </a:prstGeom>
        </p:spPr>
      </p:pic>
      <p:sp>
        <p:nvSpPr>
          <p:cNvPr id="4" name="Rectangle 3">
            <a:extLst>
              <a:ext uri="{FF2B5EF4-FFF2-40B4-BE49-F238E27FC236}">
                <a16:creationId xmlns:a16="http://schemas.microsoft.com/office/drawing/2014/main" id="{A47D95D7-0B5C-43DA-B021-FF74959DE668}"/>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 name="Rectangle 4">
            <a:extLst>
              <a:ext uri="{FF2B5EF4-FFF2-40B4-BE49-F238E27FC236}">
                <a16:creationId xmlns:a16="http://schemas.microsoft.com/office/drawing/2014/main" id="{7C6C4FEE-CD7C-43D3-B04D-B06262BA4CE2}"/>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EE9C43B-75BD-431E-BB1B-572A8C7A5B0D}"/>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2B0F1879-6121-4EEF-B074-66CC111D3529}"/>
              </a:ext>
            </a:extLst>
          </p:cNvPr>
          <p:cNvSpPr txBox="1"/>
          <p:nvPr/>
        </p:nvSpPr>
        <p:spPr>
          <a:xfrm>
            <a:off x="1895972" y="221732"/>
            <a:ext cx="8550739" cy="646331"/>
          </a:xfrm>
          <a:prstGeom prst="rect">
            <a:avLst/>
          </a:prstGeom>
          <a:noFill/>
        </p:spPr>
        <p:txBody>
          <a:bodyPr wrap="none" rtlCol="0">
            <a:spAutoFit/>
          </a:bodyPr>
          <a:lstStyle/>
          <a:p>
            <a:r>
              <a:rPr lang="nl-NL" sz="3600" b="1"/>
              <a:t>Neglected in data processing!? Twin </a:t>
            </a:r>
            <a:r>
              <a:rPr lang="nl-NL" sz="3600" b="1" err="1"/>
              <a:t>lattices</a:t>
            </a:r>
            <a:endParaRPr lang="en-GB" sz="3600" b="1"/>
          </a:p>
        </p:txBody>
      </p:sp>
      <p:sp>
        <p:nvSpPr>
          <p:cNvPr id="8" name="Slide Number Placeholder 7">
            <a:extLst>
              <a:ext uri="{FF2B5EF4-FFF2-40B4-BE49-F238E27FC236}">
                <a16:creationId xmlns:a16="http://schemas.microsoft.com/office/drawing/2014/main" id="{433D93ED-80F2-469D-BA4A-A1D846104DA2}"/>
              </a:ext>
            </a:extLst>
          </p:cNvPr>
          <p:cNvSpPr>
            <a:spLocks noGrp="1"/>
          </p:cNvSpPr>
          <p:nvPr>
            <p:ph type="sldNum" sz="quarter" idx="12"/>
          </p:nvPr>
        </p:nvSpPr>
        <p:spPr/>
        <p:txBody>
          <a:bodyPr/>
          <a:lstStyle/>
          <a:p>
            <a:fld id="{1F730B1B-55BE-4B0C-84DC-C07978835C09}" type="slidenum">
              <a:rPr lang="en-NL" smtClean="0"/>
              <a:t>11</a:t>
            </a:fld>
            <a:endParaRPr lang="en-NL"/>
          </a:p>
        </p:txBody>
      </p:sp>
    </p:spTree>
    <p:extLst>
      <p:ext uri="{BB962C8B-B14F-4D97-AF65-F5344CB8AC3E}">
        <p14:creationId xmlns:p14="http://schemas.microsoft.com/office/powerpoint/2010/main" val="1951277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08104E3-A857-4313-9D4D-94C04B89FA81}"/>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9" name="Rectangle 8">
            <a:extLst>
              <a:ext uri="{FF2B5EF4-FFF2-40B4-BE49-F238E27FC236}">
                <a16:creationId xmlns:a16="http://schemas.microsoft.com/office/drawing/2014/main" id="{DC8FD841-4F4B-4CF5-A0BA-9F48D1066882}"/>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3747C580-202B-45F3-B9E6-0AB80391B64B}"/>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outdoor object, colorful&#10;&#10;Description automatically generated">
            <a:extLst>
              <a:ext uri="{FF2B5EF4-FFF2-40B4-BE49-F238E27FC236}">
                <a16:creationId xmlns:a16="http://schemas.microsoft.com/office/drawing/2014/main" id="{39482B7F-1D40-403F-8769-34EBA5A7A1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7464" y="1409529"/>
            <a:ext cx="4527646" cy="4527646"/>
          </a:xfrm>
          <a:prstGeom prst="rect">
            <a:avLst/>
          </a:prstGeom>
        </p:spPr>
      </p:pic>
      <p:pic>
        <p:nvPicPr>
          <p:cNvPr id="7" name="Picture 6" descr="A picture containing orange, dark, red, sunset&#10;&#10;Description automatically generated">
            <a:extLst>
              <a:ext uri="{FF2B5EF4-FFF2-40B4-BE49-F238E27FC236}">
                <a16:creationId xmlns:a16="http://schemas.microsoft.com/office/drawing/2014/main" id="{8731CC83-2E76-48D4-B579-F0EAC3B119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965" y="1262595"/>
            <a:ext cx="5462119" cy="5462119"/>
          </a:xfrm>
          <a:prstGeom prst="rect">
            <a:avLst/>
          </a:prstGeom>
        </p:spPr>
      </p:pic>
      <p:sp>
        <p:nvSpPr>
          <p:cNvPr id="8" name="TextBox 7">
            <a:extLst>
              <a:ext uri="{FF2B5EF4-FFF2-40B4-BE49-F238E27FC236}">
                <a16:creationId xmlns:a16="http://schemas.microsoft.com/office/drawing/2014/main" id="{5FEB0306-3C0E-49FC-B763-451736656611}"/>
              </a:ext>
            </a:extLst>
          </p:cNvPr>
          <p:cNvSpPr txBox="1"/>
          <p:nvPr/>
        </p:nvSpPr>
        <p:spPr>
          <a:xfrm>
            <a:off x="7714754" y="6033908"/>
            <a:ext cx="2533066" cy="646331"/>
          </a:xfrm>
          <a:prstGeom prst="rect">
            <a:avLst/>
          </a:prstGeom>
          <a:noFill/>
        </p:spPr>
        <p:txBody>
          <a:bodyPr wrap="none" rtlCol="0">
            <a:spAutoFit/>
          </a:bodyPr>
          <a:lstStyle/>
          <a:p>
            <a:r>
              <a:rPr lang="en-US"/>
              <a:t>Rigid body motions</a:t>
            </a:r>
          </a:p>
          <a:p>
            <a:r>
              <a:rPr lang="en-US"/>
              <a:t>Internal domain motions</a:t>
            </a:r>
            <a:endParaRPr lang="en-NL"/>
          </a:p>
        </p:txBody>
      </p:sp>
      <p:sp>
        <p:nvSpPr>
          <p:cNvPr id="2" name="TextBox 1">
            <a:extLst>
              <a:ext uri="{FF2B5EF4-FFF2-40B4-BE49-F238E27FC236}">
                <a16:creationId xmlns:a16="http://schemas.microsoft.com/office/drawing/2014/main" id="{09EC5C86-767A-4C48-933B-82CF1E375906}"/>
              </a:ext>
            </a:extLst>
          </p:cNvPr>
          <p:cNvSpPr txBox="1"/>
          <p:nvPr/>
        </p:nvSpPr>
        <p:spPr>
          <a:xfrm>
            <a:off x="761655" y="210729"/>
            <a:ext cx="10881890" cy="646331"/>
          </a:xfrm>
          <a:prstGeom prst="rect">
            <a:avLst/>
          </a:prstGeom>
          <a:noFill/>
        </p:spPr>
        <p:txBody>
          <a:bodyPr wrap="none" rtlCol="0">
            <a:spAutoFit/>
          </a:bodyPr>
          <a:lstStyle/>
          <a:p>
            <a:r>
              <a:rPr lang="nl-NL" sz="3600" b="1"/>
              <a:t>Neglected in data processing!? </a:t>
            </a:r>
            <a:r>
              <a:rPr lang="en-US" sz="3600" b="1"/>
              <a:t>Cloudy diffuse scattering</a:t>
            </a:r>
            <a:endParaRPr lang="en-NL" sz="3600" b="1"/>
          </a:p>
        </p:txBody>
      </p:sp>
      <p:sp>
        <p:nvSpPr>
          <p:cNvPr id="3" name="Slide Number Placeholder 2">
            <a:extLst>
              <a:ext uri="{FF2B5EF4-FFF2-40B4-BE49-F238E27FC236}">
                <a16:creationId xmlns:a16="http://schemas.microsoft.com/office/drawing/2014/main" id="{3EB08453-BAA3-4452-A3DE-1FD134C6C7FE}"/>
              </a:ext>
            </a:extLst>
          </p:cNvPr>
          <p:cNvSpPr>
            <a:spLocks noGrp="1"/>
          </p:cNvSpPr>
          <p:nvPr>
            <p:ph type="sldNum" sz="quarter" idx="12"/>
          </p:nvPr>
        </p:nvSpPr>
        <p:spPr/>
        <p:txBody>
          <a:bodyPr/>
          <a:lstStyle/>
          <a:p>
            <a:fld id="{1F730B1B-55BE-4B0C-84DC-C07978835C09}" type="slidenum">
              <a:rPr lang="en-NL" smtClean="0"/>
              <a:t>12</a:t>
            </a:fld>
            <a:endParaRPr lang="en-NL"/>
          </a:p>
        </p:txBody>
      </p:sp>
    </p:spTree>
    <p:extLst>
      <p:ext uri="{BB962C8B-B14F-4D97-AF65-F5344CB8AC3E}">
        <p14:creationId xmlns:p14="http://schemas.microsoft.com/office/powerpoint/2010/main" val="13292046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night sky&#10;&#10;Description automatically generated">
            <a:extLst>
              <a:ext uri="{FF2B5EF4-FFF2-40B4-BE49-F238E27FC236}">
                <a16:creationId xmlns:a16="http://schemas.microsoft.com/office/drawing/2014/main" id="{0E9C04BD-0C2A-4AC7-BE09-D415B4D1A1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600" y="1322959"/>
            <a:ext cx="3044959" cy="3202710"/>
          </a:xfrm>
          <a:prstGeom prst="rect">
            <a:avLst/>
          </a:prstGeom>
        </p:spPr>
      </p:pic>
      <p:pic>
        <p:nvPicPr>
          <p:cNvPr id="5" name="Picture 4" descr="Background pattern&#10;&#10;Description automatically generated">
            <a:extLst>
              <a:ext uri="{FF2B5EF4-FFF2-40B4-BE49-F238E27FC236}">
                <a16:creationId xmlns:a16="http://schemas.microsoft.com/office/drawing/2014/main" id="{7E136924-4FC3-4C02-88F7-4436EE67A6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43" y="3667374"/>
            <a:ext cx="2847201" cy="2847201"/>
          </a:xfrm>
          <a:prstGeom prst="rect">
            <a:avLst/>
          </a:prstGeom>
        </p:spPr>
      </p:pic>
      <p:pic>
        <p:nvPicPr>
          <p:cNvPr id="7" name="Picture 6">
            <a:extLst>
              <a:ext uri="{FF2B5EF4-FFF2-40B4-BE49-F238E27FC236}">
                <a16:creationId xmlns:a16="http://schemas.microsoft.com/office/drawing/2014/main" id="{4C36E84A-A699-454E-97D4-6A66862736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2520" y="1305497"/>
            <a:ext cx="3044959" cy="3202710"/>
          </a:xfrm>
          <a:prstGeom prst="rect">
            <a:avLst/>
          </a:prstGeom>
        </p:spPr>
      </p:pic>
      <p:pic>
        <p:nvPicPr>
          <p:cNvPr id="9" name="Picture 8" descr="A picture containing outdoor object, star, night sky&#10;&#10;Description automatically generated">
            <a:extLst>
              <a:ext uri="{FF2B5EF4-FFF2-40B4-BE49-F238E27FC236}">
                <a16:creationId xmlns:a16="http://schemas.microsoft.com/office/drawing/2014/main" id="{99AB0B7A-616A-4015-8517-0FC8D5118C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92074" y="3667374"/>
            <a:ext cx="2847202" cy="2847202"/>
          </a:xfrm>
          <a:prstGeom prst="rect">
            <a:avLst/>
          </a:prstGeom>
        </p:spPr>
      </p:pic>
      <p:pic>
        <p:nvPicPr>
          <p:cNvPr id="10" name="Picture 9" descr="Shape, arrow&#10;&#10;Description automatically generated">
            <a:extLst>
              <a:ext uri="{FF2B5EF4-FFF2-40B4-BE49-F238E27FC236}">
                <a16:creationId xmlns:a16="http://schemas.microsoft.com/office/drawing/2014/main" id="{1E13A6DB-5258-404A-A3FC-1B6C2F1EAB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3105" y="2850234"/>
            <a:ext cx="2422325" cy="2331487"/>
          </a:xfrm>
          <a:prstGeom prst="rect">
            <a:avLst/>
          </a:prstGeom>
        </p:spPr>
      </p:pic>
      <p:sp>
        <p:nvSpPr>
          <p:cNvPr id="11" name="TextBox 10">
            <a:extLst>
              <a:ext uri="{FF2B5EF4-FFF2-40B4-BE49-F238E27FC236}">
                <a16:creationId xmlns:a16="http://schemas.microsoft.com/office/drawing/2014/main" id="{3027038D-8370-440E-B539-7242E0C05D76}"/>
              </a:ext>
            </a:extLst>
          </p:cNvPr>
          <p:cNvSpPr txBox="1"/>
          <p:nvPr/>
        </p:nvSpPr>
        <p:spPr>
          <a:xfrm>
            <a:off x="8183313" y="1208067"/>
            <a:ext cx="3361911" cy="1559209"/>
          </a:xfrm>
          <a:prstGeom prst="rect">
            <a:avLst/>
          </a:prstGeom>
          <a:noFill/>
        </p:spPr>
        <p:txBody>
          <a:bodyPr wrap="square">
            <a:spAutoFit/>
          </a:bodyPr>
          <a:lstStyle/>
          <a:p>
            <a:pPr>
              <a:lnSpc>
                <a:spcPct val="107000"/>
              </a:lnSpc>
              <a:spcAft>
                <a:spcPts val="800"/>
              </a:spcAft>
            </a:pPr>
            <a:r>
              <a:rPr lang="en-GB" sz="1800" b="1">
                <a:solidFill>
                  <a:srgbClr val="323232"/>
                </a:solidFill>
                <a:effectLst/>
                <a:latin typeface="Arial" panose="020B0604020202020204" pitchFamily="34" charset="0"/>
                <a:ea typeface="Calibri" panose="020F0502020204030204" pitchFamily="34" charset="0"/>
                <a:cs typeface="Times New Roman" panose="02020603050405020304" pitchFamily="18" charset="0"/>
              </a:rPr>
              <a:t>Crystal structure of the second extracellular domain of human </a:t>
            </a:r>
            <a:r>
              <a:rPr lang="en-GB" sz="1800" b="1" err="1">
                <a:solidFill>
                  <a:srgbClr val="323232"/>
                </a:solidFill>
                <a:effectLst/>
                <a:latin typeface="Arial" panose="020B0604020202020204" pitchFamily="34" charset="0"/>
                <a:ea typeface="Calibri" panose="020F0502020204030204" pitchFamily="34" charset="0"/>
                <a:cs typeface="Times New Roman" panose="02020603050405020304" pitchFamily="18" charset="0"/>
              </a:rPr>
              <a:t>tetraspanin</a:t>
            </a:r>
            <a:r>
              <a:rPr lang="en-GB" sz="1800" b="1">
                <a:solidFill>
                  <a:srgbClr val="323232"/>
                </a:solidFill>
                <a:effectLst/>
                <a:latin typeface="Arial" panose="020B0604020202020204" pitchFamily="34" charset="0"/>
                <a:ea typeface="Calibri" panose="020F0502020204030204" pitchFamily="34" charset="0"/>
                <a:cs typeface="Times New Roman" panose="02020603050405020304" pitchFamily="18" charset="0"/>
              </a:rPr>
              <a:t> CD9: twinning and diffuse scattering</a:t>
            </a:r>
            <a:endParaRPr lang="en-NL"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11AC4505-9379-4994-BB86-3944839C4BC9}"/>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13" name="Rectangle 12">
            <a:extLst>
              <a:ext uri="{FF2B5EF4-FFF2-40B4-BE49-F238E27FC236}">
                <a16:creationId xmlns:a16="http://schemas.microsoft.com/office/drawing/2014/main" id="{61D870CB-7F3A-412C-A7E3-9B6625BCBBD1}"/>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AFEBEDC-8869-4372-B0A4-5BD765E615C7}"/>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5D8A9DDF-135E-4DB8-8B44-FD63F2AAD0BC}"/>
              </a:ext>
            </a:extLst>
          </p:cNvPr>
          <p:cNvSpPr txBox="1"/>
          <p:nvPr/>
        </p:nvSpPr>
        <p:spPr>
          <a:xfrm>
            <a:off x="713888" y="272373"/>
            <a:ext cx="11247182" cy="646331"/>
          </a:xfrm>
          <a:prstGeom prst="rect">
            <a:avLst/>
          </a:prstGeom>
          <a:noFill/>
        </p:spPr>
        <p:txBody>
          <a:bodyPr wrap="none" rtlCol="0">
            <a:spAutoFit/>
          </a:bodyPr>
          <a:lstStyle/>
          <a:p>
            <a:r>
              <a:rPr lang="nl-NL" sz="3600" b="1"/>
              <a:t>Neglected in data processing!? </a:t>
            </a:r>
            <a:r>
              <a:rPr lang="en-US" sz="3600" b="1"/>
              <a:t>Streaked diffuse scattering</a:t>
            </a:r>
            <a:endParaRPr lang="en-NL" sz="3600" b="1"/>
          </a:p>
        </p:txBody>
      </p:sp>
      <p:sp>
        <p:nvSpPr>
          <p:cNvPr id="16" name="TextBox 15">
            <a:extLst>
              <a:ext uri="{FF2B5EF4-FFF2-40B4-BE49-F238E27FC236}">
                <a16:creationId xmlns:a16="http://schemas.microsoft.com/office/drawing/2014/main" id="{7EF0E281-DB14-4E84-AEFE-04FAA718DFC8}"/>
              </a:ext>
            </a:extLst>
          </p:cNvPr>
          <p:cNvSpPr txBox="1"/>
          <p:nvPr/>
        </p:nvSpPr>
        <p:spPr>
          <a:xfrm>
            <a:off x="8537394" y="5307226"/>
            <a:ext cx="3160963" cy="1168269"/>
          </a:xfrm>
          <a:prstGeom prst="rect">
            <a:avLst/>
          </a:prstGeom>
          <a:noFill/>
        </p:spPr>
        <p:txBody>
          <a:bodyPr wrap="square">
            <a:spAutoFit/>
          </a:bodyPr>
          <a:lstStyle/>
          <a:p>
            <a:pPr>
              <a:lnSpc>
                <a:spcPct val="107000"/>
              </a:lnSpc>
              <a:spcAft>
                <a:spcPts val="800"/>
              </a:spcAft>
            </a:pPr>
            <a:r>
              <a:rPr lang="en-US" sz="2000">
                <a:solidFill>
                  <a:srgbClr val="000000"/>
                </a:solidFill>
                <a:ea typeface="Calibri" panose="020F0502020204030204" pitchFamily="34" charset="0"/>
                <a:cs typeface="Times New Roman" panose="02020603050405020304" pitchFamily="18" charset="0"/>
              </a:rPr>
              <a:t>Twinned crystal in P1</a:t>
            </a:r>
            <a:endParaRPr lang="en-NL" sz="2000">
              <a:effectLst/>
              <a:ea typeface="Calibri" panose="020F0502020204030204" pitchFamily="34" charset="0"/>
              <a:cs typeface="Times New Roman" panose="02020603050405020304" pitchFamily="18" charset="0"/>
            </a:endParaRPr>
          </a:p>
          <a:p>
            <a:pPr>
              <a:lnSpc>
                <a:spcPct val="107000"/>
              </a:lnSpc>
              <a:spcAft>
                <a:spcPts val="800"/>
              </a:spcAft>
            </a:pPr>
            <a:r>
              <a:rPr lang="en-US" sz="2000">
                <a:solidFill>
                  <a:srgbClr val="000000"/>
                </a:solidFill>
                <a:ea typeface="Calibri" panose="020F0502020204030204" pitchFamily="34" charset="0"/>
                <a:cs typeface="Advt93-r"/>
              </a:rPr>
              <a:t>Cell : </a:t>
            </a:r>
            <a:r>
              <a:rPr lang="en-NL" sz="2000">
                <a:solidFill>
                  <a:srgbClr val="000000"/>
                </a:solidFill>
                <a:effectLst/>
                <a:ea typeface="Calibri" panose="020F0502020204030204" pitchFamily="34" charset="0"/>
                <a:cs typeface="Advt93-r"/>
              </a:rPr>
              <a:t>39.986</a:t>
            </a:r>
            <a:r>
              <a:rPr lang="en-US" sz="2000">
                <a:solidFill>
                  <a:srgbClr val="000000"/>
                </a:solidFill>
                <a:ea typeface="Calibri" panose="020F0502020204030204" pitchFamily="34" charset="0"/>
                <a:cs typeface="Advt93-r"/>
              </a:rPr>
              <a:t> </a:t>
            </a:r>
            <a:r>
              <a:rPr lang="en-NL" sz="2000">
                <a:solidFill>
                  <a:srgbClr val="000000"/>
                </a:solidFill>
                <a:effectLst/>
                <a:ea typeface="Calibri" panose="020F0502020204030204" pitchFamily="34" charset="0"/>
                <a:cs typeface="Advt93-r"/>
              </a:rPr>
              <a:t> 39.998</a:t>
            </a:r>
            <a:r>
              <a:rPr lang="en-US" sz="2000">
                <a:solidFill>
                  <a:srgbClr val="000000"/>
                </a:solidFill>
                <a:effectLst/>
                <a:ea typeface="Calibri" panose="020F0502020204030204" pitchFamily="34" charset="0"/>
                <a:cs typeface="Advt93-r"/>
              </a:rPr>
              <a:t> </a:t>
            </a:r>
            <a:r>
              <a:rPr lang="en-NL" sz="2000">
                <a:solidFill>
                  <a:srgbClr val="000000"/>
                </a:solidFill>
                <a:effectLst/>
                <a:ea typeface="Calibri" panose="020F0502020204030204" pitchFamily="34" charset="0"/>
                <a:cs typeface="Advt93-r"/>
              </a:rPr>
              <a:t>63.643</a:t>
            </a:r>
            <a:r>
              <a:rPr lang="en-US" sz="2000">
                <a:solidFill>
                  <a:srgbClr val="000000"/>
                </a:solidFill>
                <a:effectLst/>
                <a:ea typeface="Calibri" panose="020F0502020204030204" pitchFamily="34" charset="0"/>
                <a:cs typeface="Times New Roman" panose="02020603050405020304" pitchFamily="18" charset="0"/>
              </a:rPr>
              <a:t>              	</a:t>
            </a:r>
            <a:r>
              <a:rPr lang="en-NL" sz="2000">
                <a:solidFill>
                  <a:srgbClr val="000000"/>
                </a:solidFill>
                <a:effectLst/>
                <a:ea typeface="Calibri" panose="020F0502020204030204" pitchFamily="34" charset="0"/>
                <a:cs typeface="Advt93-r"/>
              </a:rPr>
              <a:t>80.39 76.29 68.15</a:t>
            </a:r>
            <a:endParaRPr lang="en-NL" sz="2000">
              <a:effectLst/>
              <a:ea typeface="Calibri" panose="020F0502020204030204" pitchFamily="34" charset="0"/>
              <a:cs typeface="Times New Roman" panose="02020603050405020304" pitchFamily="18" charset="0"/>
            </a:endParaRPr>
          </a:p>
        </p:txBody>
      </p:sp>
      <p:sp>
        <p:nvSpPr>
          <p:cNvPr id="8" name="TextBox 7">
            <a:extLst>
              <a:ext uri="{FF2B5EF4-FFF2-40B4-BE49-F238E27FC236}">
                <a16:creationId xmlns:a16="http://schemas.microsoft.com/office/drawing/2014/main" id="{E1BAFB9A-1537-40D0-9767-DAA5FD0FC4EA}"/>
              </a:ext>
            </a:extLst>
          </p:cNvPr>
          <p:cNvSpPr txBox="1"/>
          <p:nvPr/>
        </p:nvSpPr>
        <p:spPr>
          <a:xfrm>
            <a:off x="3058606" y="1228404"/>
            <a:ext cx="1653914" cy="400110"/>
          </a:xfrm>
          <a:prstGeom prst="rect">
            <a:avLst/>
          </a:prstGeom>
          <a:noFill/>
        </p:spPr>
        <p:txBody>
          <a:bodyPr wrap="none" rtlCol="0">
            <a:spAutoFit/>
          </a:bodyPr>
          <a:lstStyle/>
          <a:p>
            <a:r>
              <a:rPr lang="en-US" sz="2000" err="1"/>
              <a:t>Eiger</a:t>
            </a:r>
            <a:r>
              <a:rPr lang="en-US" sz="2000"/>
              <a:t> detector</a:t>
            </a:r>
            <a:endParaRPr lang="en-NL" sz="2000"/>
          </a:p>
        </p:txBody>
      </p:sp>
      <p:sp>
        <p:nvSpPr>
          <p:cNvPr id="17" name="TextBox 16">
            <a:extLst>
              <a:ext uri="{FF2B5EF4-FFF2-40B4-BE49-F238E27FC236}">
                <a16:creationId xmlns:a16="http://schemas.microsoft.com/office/drawing/2014/main" id="{C38A705D-CDC1-4525-9E9D-8DE1D187F787}"/>
              </a:ext>
            </a:extLst>
          </p:cNvPr>
          <p:cNvSpPr txBox="1"/>
          <p:nvPr/>
        </p:nvSpPr>
        <p:spPr>
          <a:xfrm>
            <a:off x="3099281" y="2243787"/>
            <a:ext cx="607859" cy="369332"/>
          </a:xfrm>
          <a:prstGeom prst="rect">
            <a:avLst/>
          </a:prstGeom>
          <a:noFill/>
        </p:spPr>
        <p:txBody>
          <a:bodyPr wrap="none" rtlCol="0">
            <a:spAutoFit/>
          </a:bodyPr>
          <a:lstStyle/>
          <a:p>
            <a:r>
              <a:rPr lang="en-US"/>
              <a:t>0.1° </a:t>
            </a:r>
            <a:endParaRPr lang="en-NL"/>
          </a:p>
        </p:txBody>
      </p:sp>
      <p:sp>
        <p:nvSpPr>
          <p:cNvPr id="18" name="TextBox 17">
            <a:extLst>
              <a:ext uri="{FF2B5EF4-FFF2-40B4-BE49-F238E27FC236}">
                <a16:creationId xmlns:a16="http://schemas.microsoft.com/office/drawing/2014/main" id="{133ECAE4-8238-45D2-B288-C4A5C2DB4745}"/>
              </a:ext>
            </a:extLst>
          </p:cNvPr>
          <p:cNvSpPr txBox="1"/>
          <p:nvPr/>
        </p:nvSpPr>
        <p:spPr>
          <a:xfrm>
            <a:off x="4026793" y="2243787"/>
            <a:ext cx="607859" cy="369332"/>
          </a:xfrm>
          <a:prstGeom prst="rect">
            <a:avLst/>
          </a:prstGeom>
          <a:noFill/>
        </p:spPr>
        <p:txBody>
          <a:bodyPr wrap="none" rtlCol="0">
            <a:spAutoFit/>
          </a:bodyPr>
          <a:lstStyle/>
          <a:p>
            <a:r>
              <a:rPr lang="en-US"/>
              <a:t>0.5° </a:t>
            </a:r>
            <a:endParaRPr lang="en-NL"/>
          </a:p>
        </p:txBody>
      </p:sp>
      <p:sp>
        <p:nvSpPr>
          <p:cNvPr id="19" name="TextBox 18">
            <a:extLst>
              <a:ext uri="{FF2B5EF4-FFF2-40B4-BE49-F238E27FC236}">
                <a16:creationId xmlns:a16="http://schemas.microsoft.com/office/drawing/2014/main" id="{0DC14C82-F7BE-4E6B-AF1E-E1F85BFF0840}"/>
              </a:ext>
            </a:extLst>
          </p:cNvPr>
          <p:cNvSpPr txBox="1"/>
          <p:nvPr/>
        </p:nvSpPr>
        <p:spPr>
          <a:xfrm>
            <a:off x="3885563" y="5489618"/>
            <a:ext cx="698974" cy="369332"/>
          </a:xfrm>
          <a:prstGeom prst="rect">
            <a:avLst/>
          </a:prstGeom>
          <a:noFill/>
        </p:spPr>
        <p:txBody>
          <a:bodyPr wrap="none" rtlCol="0">
            <a:spAutoFit/>
          </a:bodyPr>
          <a:lstStyle/>
          <a:p>
            <a:r>
              <a:rPr lang="en-US"/>
              <a:t>zoom</a:t>
            </a:r>
            <a:endParaRPr lang="en-NL"/>
          </a:p>
        </p:txBody>
      </p:sp>
      <p:sp>
        <p:nvSpPr>
          <p:cNvPr id="2" name="Slide Number Placeholder 1">
            <a:extLst>
              <a:ext uri="{FF2B5EF4-FFF2-40B4-BE49-F238E27FC236}">
                <a16:creationId xmlns:a16="http://schemas.microsoft.com/office/drawing/2014/main" id="{5C047142-8A53-4333-8E5A-C7C2D2AB9897}"/>
              </a:ext>
            </a:extLst>
          </p:cNvPr>
          <p:cNvSpPr>
            <a:spLocks noGrp="1"/>
          </p:cNvSpPr>
          <p:nvPr>
            <p:ph type="sldNum" sz="quarter" idx="12"/>
          </p:nvPr>
        </p:nvSpPr>
        <p:spPr/>
        <p:txBody>
          <a:bodyPr/>
          <a:lstStyle/>
          <a:p>
            <a:fld id="{1F730B1B-55BE-4B0C-84DC-C07978835C09}" type="slidenum">
              <a:rPr lang="en-NL" smtClean="0"/>
              <a:t>13</a:t>
            </a:fld>
            <a:endParaRPr lang="en-NL"/>
          </a:p>
        </p:txBody>
      </p:sp>
      <p:sp>
        <p:nvSpPr>
          <p:cNvPr id="4" name="TextBox 3">
            <a:extLst>
              <a:ext uri="{FF2B5EF4-FFF2-40B4-BE49-F238E27FC236}">
                <a16:creationId xmlns:a16="http://schemas.microsoft.com/office/drawing/2014/main" id="{C20C0480-5321-4417-88F0-F9F11B00BCE1}"/>
              </a:ext>
            </a:extLst>
          </p:cNvPr>
          <p:cNvSpPr txBox="1"/>
          <p:nvPr/>
        </p:nvSpPr>
        <p:spPr>
          <a:xfrm>
            <a:off x="3082468" y="2562389"/>
            <a:ext cx="918841" cy="307777"/>
          </a:xfrm>
          <a:prstGeom prst="rect">
            <a:avLst/>
          </a:prstGeom>
          <a:noFill/>
        </p:spPr>
        <p:txBody>
          <a:bodyPr wrap="none" rtlCol="0">
            <a:spAutoFit/>
          </a:bodyPr>
          <a:lstStyle/>
          <a:p>
            <a:r>
              <a:rPr lang="en-US" sz="1400"/>
              <a:t>fine sliced</a:t>
            </a:r>
            <a:endParaRPr lang="en-NL" sz="1400"/>
          </a:p>
        </p:txBody>
      </p:sp>
    </p:spTree>
    <p:extLst>
      <p:ext uri="{BB962C8B-B14F-4D97-AF65-F5344CB8AC3E}">
        <p14:creationId xmlns:p14="http://schemas.microsoft.com/office/powerpoint/2010/main" val="9351460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lose&#10;&#10;Description automatically generated">
            <a:extLst>
              <a:ext uri="{FF2B5EF4-FFF2-40B4-BE49-F238E27FC236}">
                <a16:creationId xmlns:a16="http://schemas.microsoft.com/office/drawing/2014/main" id="{540D08CB-CF4D-44E1-9DF3-D2F20F1DBD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1555" y="1795071"/>
            <a:ext cx="4412090" cy="4852200"/>
          </a:xfrm>
          <a:prstGeom prst="rect">
            <a:avLst/>
          </a:prstGeom>
        </p:spPr>
      </p:pic>
      <p:pic>
        <p:nvPicPr>
          <p:cNvPr id="3" name="Picture 2" descr="A picture containing bubble&#10;&#10;Description automatically generated">
            <a:extLst>
              <a:ext uri="{FF2B5EF4-FFF2-40B4-BE49-F238E27FC236}">
                <a16:creationId xmlns:a16="http://schemas.microsoft.com/office/drawing/2014/main" id="{508D112E-028E-4CBD-88B5-E42476C73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638" y="1972996"/>
            <a:ext cx="4268221" cy="4268221"/>
          </a:xfrm>
          <a:prstGeom prst="rect">
            <a:avLst/>
          </a:prstGeom>
        </p:spPr>
      </p:pic>
      <p:sp>
        <p:nvSpPr>
          <p:cNvPr id="4" name="Rectangle 3">
            <a:extLst>
              <a:ext uri="{FF2B5EF4-FFF2-40B4-BE49-F238E27FC236}">
                <a16:creationId xmlns:a16="http://schemas.microsoft.com/office/drawing/2014/main" id="{A2100105-ABA7-4599-985F-D4E273244118}"/>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 name="Rectangle 4">
            <a:extLst>
              <a:ext uri="{FF2B5EF4-FFF2-40B4-BE49-F238E27FC236}">
                <a16:creationId xmlns:a16="http://schemas.microsoft.com/office/drawing/2014/main" id="{AE8C1AA2-7C54-44B0-899A-7A578F4FC0E9}"/>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38AEBA4D-7B72-41FA-B105-F0DAA0314B6D}"/>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8659B128-A467-443D-8F34-4F227C5B94D4}"/>
              </a:ext>
            </a:extLst>
          </p:cNvPr>
          <p:cNvSpPr txBox="1"/>
          <p:nvPr/>
        </p:nvSpPr>
        <p:spPr>
          <a:xfrm>
            <a:off x="3617843" y="210729"/>
            <a:ext cx="5284845" cy="646331"/>
          </a:xfrm>
          <a:prstGeom prst="rect">
            <a:avLst/>
          </a:prstGeom>
          <a:noFill/>
        </p:spPr>
        <p:txBody>
          <a:bodyPr wrap="none" rtlCol="0">
            <a:spAutoFit/>
          </a:bodyPr>
          <a:lstStyle/>
          <a:p>
            <a:r>
              <a:rPr lang="en-US" sz="3600" b="1"/>
              <a:t>Streaked diffuse scattering</a:t>
            </a:r>
            <a:endParaRPr lang="en-NL" sz="3600" b="1"/>
          </a:p>
        </p:txBody>
      </p:sp>
      <p:sp>
        <p:nvSpPr>
          <p:cNvPr id="8" name="TextBox 7">
            <a:extLst>
              <a:ext uri="{FF2B5EF4-FFF2-40B4-BE49-F238E27FC236}">
                <a16:creationId xmlns:a16="http://schemas.microsoft.com/office/drawing/2014/main" id="{B9AB5F3E-C6B9-4733-948A-B1F3F4C4754B}"/>
              </a:ext>
            </a:extLst>
          </p:cNvPr>
          <p:cNvSpPr txBox="1"/>
          <p:nvPr/>
        </p:nvSpPr>
        <p:spPr>
          <a:xfrm>
            <a:off x="0" y="1284115"/>
            <a:ext cx="4146776" cy="461665"/>
          </a:xfrm>
          <a:prstGeom prst="rect">
            <a:avLst/>
          </a:prstGeom>
          <a:noFill/>
        </p:spPr>
        <p:txBody>
          <a:bodyPr wrap="none" rtlCol="0">
            <a:spAutoFit/>
          </a:bodyPr>
          <a:lstStyle/>
          <a:p>
            <a:r>
              <a:rPr lang="en-US" sz="2400"/>
              <a:t>Reciprocal space reconstruction</a:t>
            </a:r>
            <a:endParaRPr lang="en-NL" sz="2400"/>
          </a:p>
        </p:txBody>
      </p:sp>
      <p:grpSp>
        <p:nvGrpSpPr>
          <p:cNvPr id="9" name="Group 8">
            <a:extLst>
              <a:ext uri="{FF2B5EF4-FFF2-40B4-BE49-F238E27FC236}">
                <a16:creationId xmlns:a16="http://schemas.microsoft.com/office/drawing/2014/main" id="{C3AE4131-7FE4-48E9-9D4C-D7A7AE28BDC8}"/>
              </a:ext>
            </a:extLst>
          </p:cNvPr>
          <p:cNvGrpSpPr/>
          <p:nvPr/>
        </p:nvGrpSpPr>
        <p:grpSpPr>
          <a:xfrm>
            <a:off x="1237545" y="4406923"/>
            <a:ext cx="263348" cy="270823"/>
            <a:chOff x="4397974" y="4147718"/>
            <a:chExt cx="263348" cy="270823"/>
          </a:xfrm>
        </p:grpSpPr>
        <p:cxnSp>
          <p:nvCxnSpPr>
            <p:cNvPr id="10" name="Straight Connector 9">
              <a:extLst>
                <a:ext uri="{FF2B5EF4-FFF2-40B4-BE49-F238E27FC236}">
                  <a16:creationId xmlns:a16="http://schemas.microsoft.com/office/drawing/2014/main" id="{417DDCC7-71AC-4630-B224-004EA6824A4E}"/>
                </a:ext>
              </a:extLst>
            </p:cNvPr>
            <p:cNvCxnSpPr/>
            <p:nvPr/>
          </p:nvCxnSpPr>
          <p:spPr>
            <a:xfrm>
              <a:off x="4403750" y="4147718"/>
              <a:ext cx="0" cy="2633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0E3FB69D-329D-4988-B45B-131885D51410}"/>
                </a:ext>
              </a:extLst>
            </p:cNvPr>
            <p:cNvCxnSpPr>
              <a:cxnSpLocks/>
            </p:cNvCxnSpPr>
            <p:nvPr/>
          </p:nvCxnSpPr>
          <p:spPr>
            <a:xfrm rot="5400000">
              <a:off x="4529648" y="4286867"/>
              <a:ext cx="0" cy="26334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29A8AC12-7B1C-43E1-96B3-C8FD00786439}"/>
              </a:ext>
            </a:extLst>
          </p:cNvPr>
          <p:cNvSpPr txBox="1"/>
          <p:nvPr/>
        </p:nvSpPr>
        <p:spPr>
          <a:xfrm>
            <a:off x="1238901" y="4667504"/>
            <a:ext cx="264816" cy="276999"/>
          </a:xfrm>
          <a:prstGeom prst="rect">
            <a:avLst/>
          </a:prstGeom>
          <a:noFill/>
        </p:spPr>
        <p:txBody>
          <a:bodyPr wrap="none" rtlCol="0">
            <a:spAutoFit/>
          </a:bodyPr>
          <a:lstStyle/>
          <a:p>
            <a:r>
              <a:rPr lang="en-US" sz="1200"/>
              <a:t>h</a:t>
            </a:r>
            <a:endParaRPr lang="en-NL" sz="1200"/>
          </a:p>
        </p:txBody>
      </p:sp>
      <p:sp>
        <p:nvSpPr>
          <p:cNvPr id="13" name="TextBox 12">
            <a:extLst>
              <a:ext uri="{FF2B5EF4-FFF2-40B4-BE49-F238E27FC236}">
                <a16:creationId xmlns:a16="http://schemas.microsoft.com/office/drawing/2014/main" id="{070C5F92-206F-4D6A-ADD2-A1A93BEBA489}"/>
              </a:ext>
            </a:extLst>
          </p:cNvPr>
          <p:cNvSpPr txBox="1"/>
          <p:nvPr/>
        </p:nvSpPr>
        <p:spPr>
          <a:xfrm>
            <a:off x="980161" y="4389205"/>
            <a:ext cx="255198" cy="276999"/>
          </a:xfrm>
          <a:prstGeom prst="rect">
            <a:avLst/>
          </a:prstGeom>
          <a:noFill/>
        </p:spPr>
        <p:txBody>
          <a:bodyPr wrap="none" rtlCol="0">
            <a:spAutoFit/>
          </a:bodyPr>
          <a:lstStyle/>
          <a:p>
            <a:r>
              <a:rPr lang="en-US" sz="1200"/>
              <a:t>k</a:t>
            </a:r>
            <a:endParaRPr lang="en-NL" sz="1200"/>
          </a:p>
        </p:txBody>
      </p:sp>
      <p:sp>
        <p:nvSpPr>
          <p:cNvPr id="14" name="TextBox 13">
            <a:extLst>
              <a:ext uri="{FF2B5EF4-FFF2-40B4-BE49-F238E27FC236}">
                <a16:creationId xmlns:a16="http://schemas.microsoft.com/office/drawing/2014/main" id="{C22E1EAA-512B-4F1E-A7F6-89F4C2E28281}"/>
              </a:ext>
            </a:extLst>
          </p:cNvPr>
          <p:cNvSpPr txBox="1"/>
          <p:nvPr/>
        </p:nvSpPr>
        <p:spPr>
          <a:xfrm>
            <a:off x="1338138" y="4351456"/>
            <a:ext cx="375424" cy="276999"/>
          </a:xfrm>
          <a:prstGeom prst="rect">
            <a:avLst/>
          </a:prstGeom>
          <a:noFill/>
        </p:spPr>
        <p:txBody>
          <a:bodyPr wrap="none" rtlCol="0">
            <a:spAutoFit/>
          </a:bodyPr>
          <a:lstStyle/>
          <a:p>
            <a:r>
              <a:rPr lang="en-US" sz="1200"/>
              <a:t>l=2</a:t>
            </a:r>
            <a:endParaRPr lang="en-NL" sz="1200"/>
          </a:p>
        </p:txBody>
      </p:sp>
      <p:sp>
        <p:nvSpPr>
          <p:cNvPr id="15" name="Slide Number Placeholder 14">
            <a:extLst>
              <a:ext uri="{FF2B5EF4-FFF2-40B4-BE49-F238E27FC236}">
                <a16:creationId xmlns:a16="http://schemas.microsoft.com/office/drawing/2014/main" id="{B400A352-015E-4897-9E1A-008EE2A11DC1}"/>
              </a:ext>
            </a:extLst>
          </p:cNvPr>
          <p:cNvSpPr>
            <a:spLocks noGrp="1"/>
          </p:cNvSpPr>
          <p:nvPr>
            <p:ph type="sldNum" sz="quarter" idx="12"/>
          </p:nvPr>
        </p:nvSpPr>
        <p:spPr/>
        <p:txBody>
          <a:bodyPr/>
          <a:lstStyle/>
          <a:p>
            <a:fld id="{1F730B1B-55BE-4B0C-84DC-C07978835C09}" type="slidenum">
              <a:rPr lang="en-NL" smtClean="0"/>
              <a:t>14</a:t>
            </a:fld>
            <a:endParaRPr lang="en-NL"/>
          </a:p>
        </p:txBody>
      </p:sp>
    </p:spTree>
    <p:extLst>
      <p:ext uri="{BB962C8B-B14F-4D97-AF65-F5344CB8AC3E}">
        <p14:creationId xmlns:p14="http://schemas.microsoft.com/office/powerpoint/2010/main" val="1521395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6EFD506-775A-41A1-B4CF-0A5F1A8AF9F7}"/>
              </a:ext>
            </a:extLst>
          </p:cNvPr>
          <p:cNvSpPr txBox="1"/>
          <p:nvPr/>
        </p:nvSpPr>
        <p:spPr>
          <a:xfrm>
            <a:off x="462987" y="1099595"/>
            <a:ext cx="4044120" cy="369332"/>
          </a:xfrm>
          <a:prstGeom prst="rect">
            <a:avLst/>
          </a:prstGeom>
          <a:noFill/>
        </p:spPr>
        <p:txBody>
          <a:bodyPr wrap="none" rtlCol="0">
            <a:spAutoFit/>
          </a:bodyPr>
          <a:lstStyle/>
          <a:p>
            <a:r>
              <a:rPr lang="en-GB" dirty="0"/>
              <a:t>E. coli enzyme N-acetyl-neuraminic lyase </a:t>
            </a:r>
          </a:p>
        </p:txBody>
      </p:sp>
      <p:pic>
        <p:nvPicPr>
          <p:cNvPr id="7" name="Picture 6">
            <a:extLst>
              <a:ext uri="{FF2B5EF4-FFF2-40B4-BE49-F238E27FC236}">
                <a16:creationId xmlns:a16="http://schemas.microsoft.com/office/drawing/2014/main" id="{1F959F8E-1906-4609-9E51-A1370BD918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27" y="1478438"/>
            <a:ext cx="4877912" cy="4877912"/>
          </a:xfrm>
          <a:prstGeom prst="rect">
            <a:avLst/>
          </a:prstGeom>
        </p:spPr>
      </p:pic>
      <p:pic>
        <p:nvPicPr>
          <p:cNvPr id="9" name="Picture 8">
            <a:extLst>
              <a:ext uri="{FF2B5EF4-FFF2-40B4-BE49-F238E27FC236}">
                <a16:creationId xmlns:a16="http://schemas.microsoft.com/office/drawing/2014/main" id="{3329430F-3FC2-4B20-BECF-57B67F5241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3119" y="857038"/>
            <a:ext cx="3207481" cy="3207481"/>
          </a:xfrm>
          <a:prstGeom prst="rect">
            <a:avLst/>
          </a:prstGeom>
        </p:spPr>
      </p:pic>
      <p:pic>
        <p:nvPicPr>
          <p:cNvPr id="11" name="Picture 10">
            <a:extLst>
              <a:ext uri="{FF2B5EF4-FFF2-40B4-BE49-F238E27FC236}">
                <a16:creationId xmlns:a16="http://schemas.microsoft.com/office/drawing/2014/main" id="{8C456E64-A996-440E-BE07-CA8D90AB2C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5334" y="857037"/>
            <a:ext cx="3207481" cy="3207481"/>
          </a:xfrm>
          <a:prstGeom prst="rect">
            <a:avLst/>
          </a:prstGeom>
        </p:spPr>
      </p:pic>
      <p:pic>
        <p:nvPicPr>
          <p:cNvPr id="13" name="Picture 12">
            <a:extLst>
              <a:ext uri="{FF2B5EF4-FFF2-40B4-BE49-F238E27FC236}">
                <a16:creationId xmlns:a16="http://schemas.microsoft.com/office/drawing/2014/main" id="{A709062F-5405-4FA6-BC5E-3F7B49FB6E0C}"/>
              </a:ext>
            </a:extLst>
          </p:cNvPr>
          <p:cNvPicPr>
            <a:picLocks noChangeAspect="1"/>
          </p:cNvPicPr>
          <p:nvPr/>
        </p:nvPicPr>
        <p:blipFill rotWithShape="1">
          <a:blip r:embed="rId5">
            <a:extLst>
              <a:ext uri="{28A0092B-C50C-407E-A947-70E740481C1C}">
                <a14:useLocalDpi xmlns:a14="http://schemas.microsoft.com/office/drawing/2010/main" val="0"/>
              </a:ext>
            </a:extLst>
          </a:blip>
          <a:srcRect l="254"/>
          <a:stretch/>
        </p:blipFill>
        <p:spPr>
          <a:xfrm>
            <a:off x="5350933" y="4075914"/>
            <a:ext cx="5897688" cy="2280435"/>
          </a:xfrm>
          <a:prstGeom prst="rect">
            <a:avLst/>
          </a:prstGeom>
        </p:spPr>
      </p:pic>
      <p:sp>
        <p:nvSpPr>
          <p:cNvPr id="14" name="TextBox 13">
            <a:extLst>
              <a:ext uri="{FF2B5EF4-FFF2-40B4-BE49-F238E27FC236}">
                <a16:creationId xmlns:a16="http://schemas.microsoft.com/office/drawing/2014/main" id="{2C9AAE59-4779-4554-B8DC-94459307EC90}"/>
              </a:ext>
            </a:extLst>
          </p:cNvPr>
          <p:cNvSpPr txBox="1"/>
          <p:nvPr/>
        </p:nvSpPr>
        <p:spPr>
          <a:xfrm>
            <a:off x="236159" y="74160"/>
            <a:ext cx="11719683" cy="646331"/>
          </a:xfrm>
          <a:prstGeom prst="rect">
            <a:avLst/>
          </a:prstGeom>
          <a:noFill/>
          <a:ln>
            <a:noFill/>
          </a:ln>
        </p:spPr>
        <p:style>
          <a:lnRef idx="2">
            <a:schemeClr val="dk1"/>
          </a:lnRef>
          <a:fillRef idx="1">
            <a:schemeClr val="lt1"/>
          </a:fillRef>
          <a:effectRef idx="0">
            <a:schemeClr val="dk1"/>
          </a:effectRef>
          <a:fontRef idx="minor">
            <a:schemeClr val="dk1"/>
          </a:fontRef>
        </p:style>
        <p:txBody>
          <a:bodyPr wrap="none" rtlCol="0">
            <a:spAutoFit/>
          </a:bodyPr>
          <a:lstStyle/>
          <a:p>
            <a:r>
              <a:rPr lang="nl-NL" sz="3600" b="1"/>
              <a:t>Neglected in data processing!? </a:t>
            </a:r>
            <a:r>
              <a:rPr lang="en-GB" sz="3600" b="1"/>
              <a:t>Incommensurate </a:t>
            </a:r>
            <a:r>
              <a:rPr lang="en-GB" sz="3600" b="1" dirty="0"/>
              <a:t>modulation</a:t>
            </a:r>
            <a:endParaRPr lang="en-GB" sz="3200" b="1" dirty="0"/>
          </a:p>
        </p:txBody>
      </p:sp>
      <p:sp>
        <p:nvSpPr>
          <p:cNvPr id="15" name="Rectangle 14">
            <a:extLst>
              <a:ext uri="{FF2B5EF4-FFF2-40B4-BE49-F238E27FC236}">
                <a16:creationId xmlns:a16="http://schemas.microsoft.com/office/drawing/2014/main" id="{DD15AC7D-BED8-4255-A9CB-7E22DDFF553A}"/>
              </a:ext>
            </a:extLst>
          </p:cNvPr>
          <p:cNvSpPr/>
          <p:nvPr/>
        </p:nvSpPr>
        <p:spPr>
          <a:xfrm>
            <a:off x="0" y="766007"/>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54806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0478C5F-4168-4D0A-887B-B3357654D92B}"/>
              </a:ext>
            </a:extLst>
          </p:cNvPr>
          <p:cNvPicPr>
            <a:picLocks noChangeAspect="1"/>
          </p:cNvPicPr>
          <p:nvPr/>
        </p:nvPicPr>
        <p:blipFill>
          <a:blip r:embed="rId2"/>
          <a:stretch>
            <a:fillRect/>
          </a:stretch>
        </p:blipFill>
        <p:spPr>
          <a:xfrm>
            <a:off x="2592145" y="1168014"/>
            <a:ext cx="4629847" cy="5575016"/>
          </a:xfrm>
          <a:prstGeom prst="rect">
            <a:avLst/>
          </a:prstGeom>
        </p:spPr>
      </p:pic>
      <p:sp>
        <p:nvSpPr>
          <p:cNvPr id="7" name="Rectangle 6">
            <a:extLst>
              <a:ext uri="{FF2B5EF4-FFF2-40B4-BE49-F238E27FC236}">
                <a16:creationId xmlns:a16="http://schemas.microsoft.com/office/drawing/2014/main" id="{18F1CFA3-94FF-4FF0-9314-60465BC1862B}"/>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bg1"/>
              </a:solidFill>
            </a:endParaRPr>
          </a:p>
        </p:txBody>
      </p:sp>
      <p:sp>
        <p:nvSpPr>
          <p:cNvPr id="8" name="Rectangle 7">
            <a:extLst>
              <a:ext uri="{FF2B5EF4-FFF2-40B4-BE49-F238E27FC236}">
                <a16:creationId xmlns:a16="http://schemas.microsoft.com/office/drawing/2014/main" id="{02C9E03D-1757-41CC-B90C-657A9995189D}"/>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24FBA2E-384D-41BF-9ADF-4FD5B4CD873C}"/>
              </a:ext>
            </a:extLst>
          </p:cNvPr>
          <p:cNvSpPr txBox="1"/>
          <p:nvPr/>
        </p:nvSpPr>
        <p:spPr>
          <a:xfrm>
            <a:off x="1799279" y="201174"/>
            <a:ext cx="8326382" cy="646331"/>
          </a:xfrm>
          <a:prstGeom prst="rect">
            <a:avLst/>
          </a:prstGeom>
          <a:noFill/>
        </p:spPr>
        <p:txBody>
          <a:bodyPr wrap="none" rtlCol="0">
            <a:spAutoFit/>
          </a:bodyPr>
          <a:lstStyle/>
          <a:p>
            <a:r>
              <a:rPr lang="en-GB" sz="3600" b="1"/>
              <a:t>New section in </a:t>
            </a:r>
            <a:r>
              <a:rPr lang="en-GB" sz="3600" b="1" err="1"/>
              <a:t>IUCrData</a:t>
            </a:r>
            <a:r>
              <a:rPr lang="en-GB" sz="3600" b="1"/>
              <a:t>: Raw Data Letters</a:t>
            </a:r>
          </a:p>
        </p:txBody>
      </p:sp>
      <p:sp>
        <p:nvSpPr>
          <p:cNvPr id="10" name="Rectangle 9">
            <a:extLst>
              <a:ext uri="{FF2B5EF4-FFF2-40B4-BE49-F238E27FC236}">
                <a16:creationId xmlns:a16="http://schemas.microsoft.com/office/drawing/2014/main" id="{B34F179D-16D2-4845-A3D5-00B37DFB2756}"/>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7C4764A9-0C20-4957-AC0E-318B2E0831DC}"/>
              </a:ext>
            </a:extLst>
          </p:cNvPr>
          <p:cNvSpPr txBox="1"/>
          <p:nvPr/>
        </p:nvSpPr>
        <p:spPr>
          <a:xfrm>
            <a:off x="-34437" y="4586818"/>
            <a:ext cx="2735364" cy="646331"/>
          </a:xfrm>
          <a:prstGeom prst="rect">
            <a:avLst/>
          </a:prstGeom>
          <a:noFill/>
        </p:spPr>
        <p:txBody>
          <a:bodyPr wrap="none" rtlCol="0">
            <a:spAutoFit/>
          </a:bodyPr>
          <a:lstStyle/>
          <a:p>
            <a:r>
              <a:rPr lang="en-US"/>
              <a:t>Innovation by </a:t>
            </a:r>
            <a:r>
              <a:rPr lang="en-US" err="1"/>
              <a:t>IUCr</a:t>
            </a:r>
            <a:r>
              <a:rPr lang="en-US"/>
              <a:t> journals</a:t>
            </a:r>
          </a:p>
          <a:p>
            <a:r>
              <a:rPr lang="en-US"/>
              <a:t>and </a:t>
            </a:r>
            <a:r>
              <a:rPr lang="en-US" err="1"/>
              <a:t>IUCr</a:t>
            </a:r>
            <a:r>
              <a:rPr lang="en-US"/>
              <a:t> </a:t>
            </a:r>
            <a:r>
              <a:rPr lang="en-US" err="1"/>
              <a:t>CommDat</a:t>
            </a:r>
            <a:endParaRPr lang="en-NL"/>
          </a:p>
        </p:txBody>
      </p:sp>
      <p:sp>
        <p:nvSpPr>
          <p:cNvPr id="4" name="Slide Number Placeholder 3">
            <a:extLst>
              <a:ext uri="{FF2B5EF4-FFF2-40B4-BE49-F238E27FC236}">
                <a16:creationId xmlns:a16="http://schemas.microsoft.com/office/drawing/2014/main" id="{1F3DB022-061D-440A-93F9-90D5A5CD7CBE}"/>
              </a:ext>
            </a:extLst>
          </p:cNvPr>
          <p:cNvSpPr>
            <a:spLocks noGrp="1"/>
          </p:cNvSpPr>
          <p:nvPr>
            <p:ph type="sldNum" sz="quarter" idx="12"/>
          </p:nvPr>
        </p:nvSpPr>
        <p:spPr/>
        <p:txBody>
          <a:bodyPr/>
          <a:lstStyle/>
          <a:p>
            <a:fld id="{1F730B1B-55BE-4B0C-84DC-C07978835C09}" type="slidenum">
              <a:rPr lang="en-NL" smtClean="0"/>
              <a:t>16</a:t>
            </a:fld>
            <a:endParaRPr lang="en-NL"/>
          </a:p>
        </p:txBody>
      </p:sp>
      <p:sp>
        <p:nvSpPr>
          <p:cNvPr id="12" name="TextBox 11">
            <a:extLst>
              <a:ext uri="{FF2B5EF4-FFF2-40B4-BE49-F238E27FC236}">
                <a16:creationId xmlns:a16="http://schemas.microsoft.com/office/drawing/2014/main" id="{3CF3B1B5-B45B-4AF7-B128-FCF8A1A2D7D5}"/>
              </a:ext>
            </a:extLst>
          </p:cNvPr>
          <p:cNvSpPr txBox="1"/>
          <p:nvPr/>
        </p:nvSpPr>
        <p:spPr>
          <a:xfrm>
            <a:off x="7365211" y="5572787"/>
            <a:ext cx="4349084" cy="338554"/>
          </a:xfrm>
          <a:prstGeom prst="rect">
            <a:avLst/>
          </a:prstGeom>
          <a:noFill/>
        </p:spPr>
        <p:txBody>
          <a:bodyPr wrap="square">
            <a:spAutoFit/>
          </a:bodyPr>
          <a:lstStyle/>
          <a:p>
            <a:r>
              <a:rPr lang="en-US" sz="1600" b="0" i="0">
                <a:effectLst/>
                <a:latin typeface="Segoe UI" panose="020B0502040204020203" pitchFamily="34" charset="0"/>
                <a:hlinkClick r:id="rId3"/>
              </a:rPr>
              <a:t>https://iucrdata.iucr.org/x/issues/2022/09/00/</a:t>
            </a:r>
            <a:endParaRPr lang="en-NL" sz="1600"/>
          </a:p>
        </p:txBody>
      </p:sp>
      <p:sp>
        <p:nvSpPr>
          <p:cNvPr id="6" name="TextBox 5">
            <a:extLst>
              <a:ext uri="{FF2B5EF4-FFF2-40B4-BE49-F238E27FC236}">
                <a16:creationId xmlns:a16="http://schemas.microsoft.com/office/drawing/2014/main" id="{670429AB-E73B-43B6-9E2B-F35530741B24}"/>
              </a:ext>
            </a:extLst>
          </p:cNvPr>
          <p:cNvSpPr txBox="1"/>
          <p:nvPr/>
        </p:nvSpPr>
        <p:spPr>
          <a:xfrm>
            <a:off x="7365211" y="5234233"/>
            <a:ext cx="1030410" cy="369332"/>
          </a:xfrm>
          <a:prstGeom prst="rect">
            <a:avLst/>
          </a:prstGeom>
          <a:noFill/>
        </p:spPr>
        <p:txBody>
          <a:bodyPr wrap="none" rtlCol="0">
            <a:spAutoFit/>
          </a:bodyPr>
          <a:lstStyle/>
          <a:p>
            <a:r>
              <a:rPr lang="en-US"/>
              <a:t>Editorial:</a:t>
            </a:r>
            <a:endParaRPr lang="en-NL"/>
          </a:p>
        </p:txBody>
      </p:sp>
      <p:pic>
        <p:nvPicPr>
          <p:cNvPr id="13" name="Picture 4" descr="[IUCr logo]">
            <a:extLst>
              <a:ext uri="{FF2B5EF4-FFF2-40B4-BE49-F238E27FC236}">
                <a16:creationId xmlns:a16="http://schemas.microsoft.com/office/drawing/2014/main" id="{A11FD758-0C94-461D-8D43-75B52DC3D0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8450" y="5844588"/>
            <a:ext cx="771525" cy="77152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F9AEEB6D-10A5-4EF9-BD88-86B9DD139F0F}"/>
              </a:ext>
            </a:extLst>
          </p:cNvPr>
          <p:cNvSpPr txBox="1"/>
          <p:nvPr/>
        </p:nvSpPr>
        <p:spPr>
          <a:xfrm>
            <a:off x="7365211" y="1844925"/>
            <a:ext cx="4706716" cy="2031325"/>
          </a:xfrm>
          <a:prstGeom prst="rect">
            <a:avLst/>
          </a:prstGeom>
          <a:noFill/>
        </p:spPr>
        <p:txBody>
          <a:bodyPr wrap="square">
            <a:spAutoFit/>
          </a:bodyPr>
          <a:lstStyle/>
          <a:p>
            <a:r>
              <a:rPr lang="en-GB" sz="1400" b="1" i="0">
                <a:solidFill>
                  <a:srgbClr val="000000"/>
                </a:solidFill>
                <a:effectLst/>
                <a:latin typeface="Verdana" panose="020B0604030504040204" pitchFamily="34" charset="0"/>
              </a:rPr>
              <a:t>The letters in this section will describe interesting features in raw data sets, allowing researchers to attract attention to particular aspects of the data that could be of interest to methods and software developers for purposes such as reanalysis by newer methods or may be relevant to the structural interpretation. Authors will get credit for their data. </a:t>
            </a:r>
            <a:endParaRPr lang="en-NL" sz="1400" b="1"/>
          </a:p>
        </p:txBody>
      </p:sp>
    </p:spTree>
    <p:extLst>
      <p:ext uri="{BB962C8B-B14F-4D97-AF65-F5344CB8AC3E}">
        <p14:creationId xmlns:p14="http://schemas.microsoft.com/office/powerpoint/2010/main" val="1976425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E14B40A-B96A-4F99-982D-5FCA5574F7A9}"/>
              </a:ext>
            </a:extLst>
          </p:cNvPr>
          <p:cNvSpPr txBox="1"/>
          <p:nvPr/>
        </p:nvSpPr>
        <p:spPr>
          <a:xfrm>
            <a:off x="0" y="5667375"/>
            <a:ext cx="12192000" cy="1186179"/>
          </a:xfrm>
          <a:prstGeom prst="rect">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16200000" scaled="1"/>
            <a:tileRect/>
          </a:gradFill>
        </p:spPr>
        <p:txBody>
          <a:bodyPr wrap="square" rtlCol="0">
            <a:spAutoFit/>
          </a:bodyPr>
          <a:lstStyle/>
          <a:p>
            <a:endParaRPr lang="en-NL"/>
          </a:p>
        </p:txBody>
      </p:sp>
      <p:pic>
        <p:nvPicPr>
          <p:cNvPr id="4" name="Picture 4" descr="[IUCr logo]">
            <a:extLst>
              <a:ext uri="{FF2B5EF4-FFF2-40B4-BE49-F238E27FC236}">
                <a16:creationId xmlns:a16="http://schemas.microsoft.com/office/drawing/2014/main" id="{4073135C-0A68-4544-902A-C8CE09DB07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174" y="5953077"/>
            <a:ext cx="771525" cy="7715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2437728A-81F5-4D93-A316-6B89CB3C4D4B}"/>
              </a:ext>
            </a:extLst>
          </p:cNvPr>
          <p:cNvPicPr>
            <a:picLocks noChangeAspect="1"/>
          </p:cNvPicPr>
          <p:nvPr/>
        </p:nvPicPr>
        <p:blipFill>
          <a:blip r:embed="rId3"/>
          <a:stretch>
            <a:fillRect/>
          </a:stretch>
        </p:blipFill>
        <p:spPr>
          <a:xfrm>
            <a:off x="1313179" y="325120"/>
            <a:ext cx="10074910" cy="5037455"/>
          </a:xfrm>
          <a:prstGeom prst="rect">
            <a:avLst/>
          </a:prstGeom>
        </p:spPr>
      </p:pic>
    </p:spTree>
    <p:extLst>
      <p:ext uri="{BB962C8B-B14F-4D97-AF65-F5344CB8AC3E}">
        <p14:creationId xmlns:p14="http://schemas.microsoft.com/office/powerpoint/2010/main" val="231589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52616B-8E8C-4A65-8D2F-602F1E9C5FCD}"/>
              </a:ext>
            </a:extLst>
          </p:cNvPr>
          <p:cNvPicPr>
            <a:picLocks noChangeAspect="1"/>
          </p:cNvPicPr>
          <p:nvPr/>
        </p:nvPicPr>
        <p:blipFill>
          <a:blip r:embed="rId2"/>
          <a:stretch>
            <a:fillRect/>
          </a:stretch>
        </p:blipFill>
        <p:spPr>
          <a:xfrm>
            <a:off x="1113111" y="260062"/>
            <a:ext cx="2357610" cy="936434"/>
          </a:xfrm>
          <a:prstGeom prst="rect">
            <a:avLst/>
          </a:prstGeom>
        </p:spPr>
      </p:pic>
      <p:sp>
        <p:nvSpPr>
          <p:cNvPr id="7" name="TextBox 6">
            <a:extLst>
              <a:ext uri="{FF2B5EF4-FFF2-40B4-BE49-F238E27FC236}">
                <a16:creationId xmlns:a16="http://schemas.microsoft.com/office/drawing/2014/main" id="{91176919-9542-4297-AF76-BA907B7AAF8D}"/>
              </a:ext>
            </a:extLst>
          </p:cNvPr>
          <p:cNvSpPr txBox="1"/>
          <p:nvPr/>
        </p:nvSpPr>
        <p:spPr>
          <a:xfrm>
            <a:off x="4213303" y="381622"/>
            <a:ext cx="3765395" cy="646331"/>
          </a:xfrm>
          <a:prstGeom prst="rect">
            <a:avLst/>
          </a:prstGeom>
          <a:noFill/>
        </p:spPr>
        <p:txBody>
          <a:bodyPr wrap="square">
            <a:spAutoFit/>
          </a:bodyPr>
          <a:lstStyle/>
          <a:p>
            <a:r>
              <a:rPr lang="en-US" sz="3600" b="1" i="0" u="none" strike="noStrike" baseline="0">
                <a:latin typeface="Optima_Bold"/>
              </a:rPr>
              <a:t>raw data letters</a:t>
            </a:r>
            <a:endParaRPr lang="en-NL" sz="3600"/>
          </a:p>
        </p:txBody>
      </p:sp>
      <p:sp>
        <p:nvSpPr>
          <p:cNvPr id="9" name="TextBox 8">
            <a:extLst>
              <a:ext uri="{FF2B5EF4-FFF2-40B4-BE49-F238E27FC236}">
                <a16:creationId xmlns:a16="http://schemas.microsoft.com/office/drawing/2014/main" id="{59E4ECCA-1414-4A90-BAF1-C0C013743E2E}"/>
              </a:ext>
            </a:extLst>
          </p:cNvPr>
          <p:cNvSpPr txBox="1"/>
          <p:nvPr/>
        </p:nvSpPr>
        <p:spPr>
          <a:xfrm>
            <a:off x="1636150" y="1644287"/>
            <a:ext cx="9489050" cy="4832092"/>
          </a:xfrm>
          <a:prstGeom prst="rect">
            <a:avLst/>
          </a:prstGeom>
          <a:noFill/>
        </p:spPr>
        <p:txBody>
          <a:bodyPr wrap="square">
            <a:spAutoFit/>
          </a:bodyPr>
          <a:lstStyle/>
          <a:p>
            <a:pPr algn="l"/>
            <a:r>
              <a:rPr lang="en-US" sz="2800" b="1" i="0" u="none" strike="noStrike" baseline="0">
                <a:latin typeface="Optima_Bold"/>
              </a:rPr>
              <a:t>short descriptions of crystallographic </a:t>
            </a:r>
            <a:r>
              <a:rPr lang="en-GB" sz="2800" b="1" i="0" u="none" strike="noStrike" baseline="0">
                <a:latin typeface="Optima_Bold"/>
              </a:rPr>
              <a:t>raw data sets from X-ray, neutron or electron diffraction experiments, in the biological, chemical, materials science or physics fields</a:t>
            </a:r>
          </a:p>
          <a:p>
            <a:pPr marL="285750" indent="-285750">
              <a:buFont typeface="Arial" panose="020B0604020202020204" pitchFamily="34" charset="0"/>
              <a:buChar char="•"/>
            </a:pPr>
            <a:r>
              <a:rPr lang="en-US" sz="2800" b="1" i="0" u="none" strike="noStrike" baseline="0">
                <a:latin typeface="Optima_Bold"/>
              </a:rPr>
              <a:t>persistent link to </a:t>
            </a:r>
            <a:r>
              <a:rPr lang="en-GB" sz="2800" b="1" i="0" u="none" strike="noStrike" baseline="0">
                <a:latin typeface="Optima_Bold"/>
              </a:rPr>
              <a:t>the location of the raw data</a:t>
            </a:r>
          </a:p>
          <a:p>
            <a:pPr marL="285750" indent="-285750">
              <a:buFont typeface="Arial" panose="020B0604020202020204" pitchFamily="34" charset="0"/>
              <a:buChar char="•"/>
            </a:pPr>
            <a:r>
              <a:rPr lang="en-US" sz="2800" b="1" i="0" u="none" strike="noStrike" baseline="0">
                <a:latin typeface="Optima_Bold"/>
              </a:rPr>
              <a:t>describe interesting features in raw data sets</a:t>
            </a:r>
          </a:p>
          <a:p>
            <a:pPr marL="285750" indent="-285750">
              <a:buFont typeface="Arial" panose="020B0604020202020204" pitchFamily="34" charset="0"/>
              <a:buChar char="•"/>
            </a:pPr>
            <a:r>
              <a:rPr lang="en-GB" sz="2800" b="1" i="0" u="none" strike="noStrike" baseline="0">
                <a:latin typeface="Optima_Bold"/>
              </a:rPr>
              <a:t>methods and software developers for purposes such as </a:t>
            </a:r>
            <a:r>
              <a:rPr lang="en-US" sz="2800" b="1" i="0" u="none" strike="noStrike" baseline="0">
                <a:latin typeface="Optima_Bold"/>
              </a:rPr>
              <a:t>reanalysis by newer methods</a:t>
            </a:r>
          </a:p>
          <a:p>
            <a:pPr marL="285750" indent="-285750">
              <a:buFont typeface="Arial" panose="020B0604020202020204" pitchFamily="34" charset="0"/>
              <a:buChar char="•"/>
            </a:pPr>
            <a:r>
              <a:rPr lang="en-US" sz="2800" b="1">
                <a:latin typeface="Optima_Bold"/>
              </a:rPr>
              <a:t>follows FAIR principles</a:t>
            </a:r>
          </a:p>
          <a:p>
            <a:pPr marL="285750" indent="-285750">
              <a:buFont typeface="Arial" panose="020B0604020202020204" pitchFamily="34" charset="0"/>
              <a:buChar char="•"/>
            </a:pPr>
            <a:r>
              <a:rPr lang="en-US" sz="2800" b="1">
                <a:latin typeface="Optima_Bold"/>
              </a:rPr>
              <a:t>Metadata capture in imgCIF (separate from the images)</a:t>
            </a:r>
            <a:endParaRPr lang="en-NL" sz="2800" b="1">
              <a:latin typeface="Optima_Bold"/>
            </a:endParaRPr>
          </a:p>
          <a:p>
            <a:endParaRPr lang="en-NL" sz="2800"/>
          </a:p>
          <a:p>
            <a:pPr algn="l"/>
            <a:endParaRPr lang="en-NL" sz="2800"/>
          </a:p>
        </p:txBody>
      </p:sp>
      <p:sp>
        <p:nvSpPr>
          <p:cNvPr id="8" name="Rectangle 7">
            <a:extLst>
              <a:ext uri="{FF2B5EF4-FFF2-40B4-BE49-F238E27FC236}">
                <a16:creationId xmlns:a16="http://schemas.microsoft.com/office/drawing/2014/main" id="{C9CA2DAD-1D06-48F7-94EC-A1CE69787DC9}"/>
              </a:ext>
            </a:extLst>
          </p:cNvPr>
          <p:cNvSpPr/>
          <p:nvPr/>
        </p:nvSpPr>
        <p:spPr>
          <a:xfrm>
            <a:off x="-65988" y="125490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86E5FEFD-B484-4835-BEAF-ABFE8C4EA9E0}"/>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39507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2565423-210E-4EC9-90EA-02F143CB3EFD}"/>
              </a:ext>
            </a:extLst>
          </p:cNvPr>
          <p:cNvSpPr/>
          <p:nvPr/>
        </p:nvSpPr>
        <p:spPr>
          <a:xfrm>
            <a:off x="1415427" y="897466"/>
            <a:ext cx="9361145" cy="591764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graphicFrame>
        <p:nvGraphicFramePr>
          <p:cNvPr id="2" name="Table 1">
            <a:extLst>
              <a:ext uri="{FF2B5EF4-FFF2-40B4-BE49-F238E27FC236}">
                <a16:creationId xmlns:a16="http://schemas.microsoft.com/office/drawing/2014/main" id="{98488328-DD3E-459F-9DD2-A0EFD055841E}"/>
              </a:ext>
            </a:extLst>
          </p:cNvPr>
          <p:cNvGraphicFramePr>
            <a:graphicFrameLocks noGrp="1"/>
          </p:cNvGraphicFramePr>
          <p:nvPr>
            <p:extLst>
              <p:ext uri="{D42A27DB-BD31-4B8C-83A1-F6EECF244321}">
                <p14:modId xmlns:p14="http://schemas.microsoft.com/office/powerpoint/2010/main" val="1329307801"/>
              </p:ext>
            </p:extLst>
          </p:nvPr>
        </p:nvGraphicFramePr>
        <p:xfrm>
          <a:off x="1415427" y="897466"/>
          <a:ext cx="9361145" cy="5880339"/>
        </p:xfrm>
        <a:graphic>
          <a:graphicData uri="http://schemas.openxmlformats.org/drawingml/2006/table">
            <a:tbl>
              <a:tblPr firstRow="1" firstCol="1" bandRow="1"/>
              <a:tblGrid>
                <a:gridCol w="3830823">
                  <a:extLst>
                    <a:ext uri="{9D8B030D-6E8A-4147-A177-3AD203B41FA5}">
                      <a16:colId xmlns:a16="http://schemas.microsoft.com/office/drawing/2014/main" val="2435736300"/>
                    </a:ext>
                  </a:extLst>
                </a:gridCol>
                <a:gridCol w="5530322">
                  <a:extLst>
                    <a:ext uri="{9D8B030D-6E8A-4147-A177-3AD203B41FA5}">
                      <a16:colId xmlns:a16="http://schemas.microsoft.com/office/drawing/2014/main" val="12240771"/>
                    </a:ext>
                  </a:extLst>
                </a:gridCol>
              </a:tblGrid>
              <a:tr h="204822">
                <a:tc>
                  <a:txBody>
                    <a:bodyPr/>
                    <a:lstStyle/>
                    <a:p>
                      <a:pPr algn="l" fontAlgn="t">
                        <a:lnSpc>
                          <a:spcPct val="107000"/>
                        </a:lnSpc>
                        <a:spcBef>
                          <a:spcPts val="0"/>
                        </a:spcBef>
                        <a:spcAft>
                          <a:spcPts val="800"/>
                        </a:spcAft>
                      </a:pPr>
                      <a:r>
                        <a:rPr lang="en-GB" sz="1000" b="1" i="0" u="none" strike="noStrike">
                          <a:solidFill>
                            <a:srgbClr val="FFFFFF"/>
                          </a:solidFill>
                          <a:effectLst/>
                          <a:latin typeface="Calibri" panose="020F0502020204030204" pitchFamily="34" charset="0"/>
                          <a:ea typeface="Calibri" panose="020F0502020204030204" pitchFamily="34" charset="0"/>
                          <a:cs typeface="Calibri" panose="020F0502020204030204" pitchFamily="34" charset="0"/>
                        </a:rPr>
                        <a:t>Minimal metadata</a:t>
                      </a:r>
                      <a:endParaRPr lang="en-GB" sz="1600" b="0" i="0" u="none" strike="noStrike">
                        <a:effectLst/>
                        <a:latin typeface="Arial" panose="020B0604020202020204" pitchFamily="34" charset="0"/>
                      </a:endParaRPr>
                    </a:p>
                  </a:txBody>
                  <a:tcPr marL="62294" marR="62294" marT="8652" marB="0">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tc>
                  <a:txBody>
                    <a:bodyPr/>
                    <a:lstStyle/>
                    <a:p>
                      <a:pPr algn="l" fontAlgn="t">
                        <a:lnSpc>
                          <a:spcPct val="107000"/>
                        </a:lnSpc>
                        <a:spcBef>
                          <a:spcPts val="0"/>
                        </a:spcBef>
                        <a:spcAft>
                          <a:spcPts val="800"/>
                        </a:spcAft>
                      </a:pPr>
                      <a:r>
                        <a:rPr lang="en-GB" sz="1000" b="1" i="0" u="none" strike="noStrike" err="1">
                          <a:solidFill>
                            <a:srgbClr val="FFFFFF"/>
                          </a:solidFill>
                          <a:effectLst/>
                          <a:latin typeface="Calibri" panose="020F0502020204030204" pitchFamily="34" charset="0"/>
                          <a:ea typeface="Calibri" panose="020F0502020204030204" pitchFamily="34" charset="0"/>
                          <a:cs typeface="Calibri" panose="020F0502020204030204" pitchFamily="34" charset="0"/>
                        </a:rPr>
                        <a:t>imgCIF</a:t>
                      </a:r>
                      <a:r>
                        <a:rPr lang="en-GB" sz="1000" b="1" i="0" u="none" strike="noStrike">
                          <a:solidFill>
                            <a:srgbClr val="FFFFFF"/>
                          </a:solidFill>
                          <a:effectLst/>
                          <a:latin typeface="Calibri" panose="020F0502020204030204" pitchFamily="34" charset="0"/>
                          <a:ea typeface="Calibri" panose="020F0502020204030204" pitchFamily="34" charset="0"/>
                          <a:cs typeface="Calibri" panose="020F0502020204030204" pitchFamily="34" charset="0"/>
                        </a:rPr>
                        <a:t> data name</a:t>
                      </a:r>
                      <a:endParaRPr lang="en-GB" sz="1600" b="0" i="0" u="none" strike="noStrike">
                        <a:effectLst/>
                        <a:latin typeface="Arial" panose="020B0604020202020204" pitchFamily="34" charset="0"/>
                      </a:endParaRPr>
                    </a:p>
                  </a:txBody>
                  <a:tcPr marL="62294" marR="62294" marT="8652" marB="0">
                    <a:lnL w="12700" cap="flat" cmpd="sng" algn="ctr">
                      <a:solidFill>
                        <a:srgbClr val="4472C4"/>
                      </a:solidFill>
                      <a:prstDash val="solid"/>
                      <a:round/>
                      <a:headEnd type="none" w="med" len="med"/>
                      <a:tailEnd type="none" w="med" len="med"/>
                    </a:lnL>
                    <a:lnR w="12700" cap="flat" cmpd="sng" algn="ctr">
                      <a:solidFill>
                        <a:srgbClr val="4472C4"/>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4472C4"/>
                      </a:solidFill>
                      <a:prstDash val="solid"/>
                      <a:round/>
                      <a:headEnd type="none" w="med" len="med"/>
                      <a:tailEnd type="none" w="med" len="med"/>
                    </a:lnB>
                    <a:solidFill>
                      <a:srgbClr val="4472C4"/>
                    </a:solidFill>
                  </a:tcPr>
                </a:tc>
                <a:extLst>
                  <a:ext uri="{0D108BD9-81ED-4DB2-BD59-A6C34878D82A}">
                    <a16:rowId xmlns:a16="http://schemas.microsoft.com/office/drawing/2014/main" val="491780029"/>
                  </a:ext>
                </a:extLst>
              </a:tr>
              <a:tr h="460055">
                <a:tc>
                  <a:txBody>
                    <a:bodyPr/>
                    <a:lstStyle/>
                    <a:p>
                      <a:pPr algn="l" fontAlgn="t">
                        <a:lnSpc>
                          <a:spcPct val="107000"/>
                        </a:lnSpc>
                        <a:spcBef>
                          <a:spcPts val="0"/>
                        </a:spcBef>
                        <a:spcAft>
                          <a:spcPts val="800"/>
                        </a:spcAft>
                      </a:pP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Data binary format</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_array_structure.byte_order,_array_structure_compression_type,</a:t>
                      </a:r>
                    </a:p>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_array_structure.encoding_type</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4472C4"/>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352778415"/>
                  </a:ext>
                </a:extLst>
              </a:tr>
              <a:tr h="970521">
                <a:tc>
                  <a:txBody>
                    <a:bodyPr/>
                    <a:lstStyle/>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Number of pixels, pixel size (binning mode)</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_array_structure_list.index</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_array_structure_list.dimension</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_array_structure_list_axis.displacement_increment</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1433399890"/>
                  </a:ext>
                </a:extLst>
              </a:tr>
              <a:tr h="715289">
                <a:tc>
                  <a:txBody>
                    <a:bodyPr/>
                    <a:lstStyle/>
                    <a:p>
                      <a:pPr algn="l" fontAlgn="t">
                        <a:lnSpc>
                          <a:spcPct val="107000"/>
                        </a:lnSpc>
                        <a:spcBef>
                          <a:spcPts val="0"/>
                        </a:spcBef>
                        <a:spcAft>
                          <a:spcPts val="800"/>
                        </a:spcAft>
                      </a:pP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Beam </a:t>
                      </a:r>
                      <a:r>
                        <a:rPr lang="en-GB" sz="1400" b="1" i="0" u="none" strike="noStrike" err="1">
                          <a:solidFill>
                            <a:srgbClr val="000000"/>
                          </a:solidFill>
                          <a:effectLst/>
                          <a:latin typeface="Calibri" panose="020F0502020204030204" pitchFamily="34" charset="0"/>
                          <a:ea typeface="Calibri" panose="020F0502020204030204" pitchFamily="34" charset="0"/>
                          <a:cs typeface="Calibri" panose="020F0502020204030204" pitchFamily="34" charset="0"/>
                        </a:rPr>
                        <a:t>center</a:t>
                      </a: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 (mm)</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_axis.offset[1..3] (needs _axis category, see below)</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_diffrn_scan_frame_axis.displacement</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030582245"/>
                  </a:ext>
                </a:extLst>
              </a:tr>
              <a:tr h="460055">
                <a:tc>
                  <a:txBody>
                    <a:bodyPr/>
                    <a:lstStyle/>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Origin of data frame</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_array_structure_list.precedence (1 or 2)</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_array_structure_list.direction (increasing or decreasing)</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113001060"/>
                  </a:ext>
                </a:extLst>
              </a:tr>
              <a:tr h="460055">
                <a:tc>
                  <a:txBody>
                    <a:bodyPr/>
                    <a:lstStyle/>
                    <a:p>
                      <a:pPr algn="l" fontAlgn="t">
                        <a:lnSpc>
                          <a:spcPct val="107000"/>
                        </a:lnSpc>
                        <a:spcBef>
                          <a:spcPts val="0"/>
                        </a:spcBef>
                        <a:spcAft>
                          <a:spcPts val="800"/>
                        </a:spcAft>
                      </a:pP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Wavelength</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_diffraction_radiation_wavelength.value(/wavelength) or</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_diffraction_radiation.type</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81441419"/>
                  </a:ext>
                </a:extLst>
              </a:tr>
              <a:tr h="715289">
                <a:tc>
                  <a:txBody>
                    <a:bodyPr/>
                    <a:lstStyle/>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Rotation axis</a:t>
                      </a:r>
                      <a:endParaRPr lang="en-GB" sz="1400" b="0" i="0" u="none" strike="noStrike">
                        <a:effectLst/>
                        <a:latin typeface="Arial" panose="020B0604020202020204" pitchFamily="34" charset="0"/>
                      </a:endParaRPr>
                    </a:p>
                    <a:p>
                      <a:pPr algn="l" fontAlgn="t">
                        <a:lnSpc>
                          <a:spcPct val="107000"/>
                        </a:lnSpc>
                        <a:spcBef>
                          <a:spcPts val="0"/>
                        </a:spcBef>
                        <a:spcAft>
                          <a:spcPts val="800"/>
                        </a:spcAft>
                      </a:pPr>
                      <a:r>
                        <a:rPr lang="en-GB" sz="1400" b="0" i="0" u="none" strike="noStrike">
                          <a:effectLst/>
                          <a:latin typeface="Calibri" panose="020F0502020204030204" pitchFamily="34" charset="0"/>
                          <a:ea typeface="Calibri" panose="020F0502020204030204" pitchFamily="34" charset="0"/>
                          <a:cs typeface="Calibri" panose="020F0502020204030204" pitchFamily="34" charset="0"/>
                        </a:rPr>
                        <a:t> </a:t>
                      </a:r>
                      <a:endParaRPr lang="en-GB" sz="1400" b="0" i="0" u="none" strike="noStrike">
                        <a:effectLst/>
                        <a:latin typeface="Arial" panose="020B0604020202020204" pitchFamily="34" charset="0"/>
                      </a:endParaRPr>
                    </a:p>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 </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_diffrn_scan_axis.axis_id</a:t>
                      </a: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_diffrn_scan_axis.angle_start</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_diffrn_scan_axis.angle_range</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286440274"/>
                  </a:ext>
                </a:extLst>
              </a:tr>
              <a:tr h="460055">
                <a:tc>
                  <a:txBody>
                    <a:bodyPr/>
                    <a:lstStyle/>
                    <a:p>
                      <a:pPr algn="l" fontAlgn="t">
                        <a:lnSpc>
                          <a:spcPct val="107000"/>
                        </a:lnSpc>
                        <a:spcBef>
                          <a:spcPts val="0"/>
                        </a:spcBef>
                        <a:spcAft>
                          <a:spcPts val="800"/>
                        </a:spcAft>
                      </a:pP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Rotation  range per frame/number of frames</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_diffrn_scan_axis.angle_increment,_diffrn_scan.frames</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_diffrn_scan_frame.frame_number</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315027533"/>
                  </a:ext>
                </a:extLst>
              </a:tr>
              <a:tr h="460055">
                <a:tc>
                  <a:txBody>
                    <a:bodyPr/>
                    <a:lstStyle/>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Axes and offsets</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_axis.id, _axis.type, _axis.depends_on, _axis.vector[1] _axis.vector[2] _axis.vector[3]</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effectLst/>
                          <a:latin typeface="Calibri" panose="020F0502020204030204" pitchFamily="34" charset="0"/>
                          <a:ea typeface="Calibri" panose="020F0502020204030204" pitchFamily="34" charset="0"/>
                          <a:cs typeface="Calibri" panose="020F0502020204030204" pitchFamily="34" charset="0"/>
                        </a:rPr>
                        <a:t>_axis.offset[1] _axis.offset[2] _axis.offset[3]</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881143081"/>
                  </a:ext>
                </a:extLst>
              </a:tr>
              <a:tr h="385739">
                <a:tc>
                  <a:txBody>
                    <a:bodyPr/>
                    <a:lstStyle/>
                    <a:p>
                      <a:pPr algn="l" fontAlgn="t">
                        <a:lnSpc>
                          <a:spcPct val="107000"/>
                        </a:lnSpc>
                        <a:spcBef>
                          <a:spcPts val="0"/>
                        </a:spcBef>
                        <a:spcAft>
                          <a:spcPts val="800"/>
                        </a:spcAft>
                      </a:pPr>
                      <a:r>
                        <a:rPr lang="en-GB" sz="1400" b="1" i="0" u="none" strike="noStrike">
                          <a:solidFill>
                            <a:srgbClr val="000000"/>
                          </a:solidFill>
                          <a:effectLst/>
                          <a:latin typeface="Calibri" panose="020F0502020204030204" pitchFamily="34" charset="0"/>
                          <a:ea typeface="Calibri" panose="020F0502020204030204" pitchFamily="34" charset="0"/>
                          <a:cs typeface="Calibri" panose="020F0502020204030204" pitchFamily="34" charset="0"/>
                        </a:rPr>
                        <a:t>Detector-to-sample distance</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 _diffrn_scan_axis.displacement_start</a:t>
                      </a:r>
                      <a:endParaRPr lang="en-GB" sz="1200" b="0" i="0" u="none" strike="noStrike" baseline="0" noProof="1">
                        <a:effectLst/>
                        <a:latin typeface="Arial" panose="020B0604020202020204" pitchFamily="34" charset="0"/>
                      </a:endParaRPr>
                    </a:p>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_diffrn_scan_axis.displacement_range</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779905933"/>
                  </a:ext>
                </a:extLst>
              </a:tr>
              <a:tr h="204822">
                <a:tc>
                  <a:txBody>
                    <a:bodyPr/>
                    <a:lstStyle/>
                    <a:p>
                      <a:pPr algn="l" fontAlgn="t">
                        <a:lnSpc>
                          <a:spcPct val="107000"/>
                        </a:lnSpc>
                        <a:spcBef>
                          <a:spcPts val="0"/>
                        </a:spcBef>
                        <a:spcAft>
                          <a:spcPts val="800"/>
                        </a:spcAft>
                      </a:pPr>
                      <a:r>
                        <a:rPr lang="en-GB" sz="1400" b="1" i="0" u="none" strike="noStrike">
                          <a:effectLst/>
                          <a:latin typeface="Calibri" panose="020F0502020204030204" pitchFamily="34" charset="0"/>
                          <a:ea typeface="Calibri" panose="020F0502020204030204" pitchFamily="34" charset="0"/>
                          <a:cs typeface="Calibri" panose="020F0502020204030204" pitchFamily="34" charset="0"/>
                        </a:rPr>
                        <a:t>Conditions</a:t>
                      </a:r>
                      <a:endParaRPr lang="en-GB" sz="1400" b="0" i="0" u="none" strike="noStrike">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tc>
                  <a:txBody>
                    <a:bodyPr/>
                    <a:lstStyle/>
                    <a:p>
                      <a:pPr algn="l" fontAlgn="t">
                        <a:lnSpc>
                          <a:spcPct val="100000"/>
                        </a:lnSpc>
                        <a:spcBef>
                          <a:spcPts val="0"/>
                        </a:spcBef>
                        <a:spcAft>
                          <a:spcPts val="800"/>
                        </a:spcAft>
                      </a:pPr>
                      <a:r>
                        <a:rPr lang="en-GB" sz="1200" b="0" i="0" u="none" strike="noStrike" baseline="0" noProof="1">
                          <a:solidFill>
                            <a:srgbClr val="000000"/>
                          </a:solidFill>
                          <a:effectLst/>
                          <a:latin typeface="Calibri" panose="020F0502020204030204" pitchFamily="34" charset="0"/>
                          <a:ea typeface="Calibri" panose="020F0502020204030204" pitchFamily="34" charset="0"/>
                          <a:cs typeface="Calibri" panose="020F0502020204030204" pitchFamily="34" charset="0"/>
                        </a:rPr>
                        <a:t>_diffrn.ambient_temperature</a:t>
                      </a:r>
                      <a:endParaRPr lang="en-GB" sz="1200" b="0" i="0" u="none" strike="noStrike" baseline="0" noProof="1">
                        <a:effectLst/>
                        <a:latin typeface="Arial" panose="020B0604020202020204" pitchFamily="34" charset="0"/>
                      </a:endParaRPr>
                    </a:p>
                  </a:txBody>
                  <a:tcPr marL="62294" marR="62294" marT="8652" marB="0">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612055717"/>
                  </a:ext>
                </a:extLst>
              </a:tr>
            </a:tbl>
          </a:graphicData>
        </a:graphic>
      </p:graphicFrame>
      <p:sp>
        <p:nvSpPr>
          <p:cNvPr id="3" name="Rectangle 2">
            <a:extLst>
              <a:ext uri="{FF2B5EF4-FFF2-40B4-BE49-F238E27FC236}">
                <a16:creationId xmlns:a16="http://schemas.microsoft.com/office/drawing/2014/main" id="{2251382C-07C5-4604-AE87-337448AA5784}"/>
              </a:ext>
            </a:extLst>
          </p:cNvPr>
          <p:cNvSpPr/>
          <p:nvPr/>
        </p:nvSpPr>
        <p:spPr>
          <a:xfrm>
            <a:off x="0" y="73635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FED722C1-C1A7-4E0D-A4ED-FBA3C6456ABA}"/>
              </a:ext>
            </a:extLst>
          </p:cNvPr>
          <p:cNvSpPr txBox="1"/>
          <p:nvPr/>
        </p:nvSpPr>
        <p:spPr>
          <a:xfrm>
            <a:off x="2578005" y="42885"/>
            <a:ext cx="5500737" cy="646331"/>
          </a:xfrm>
          <a:prstGeom prst="rect">
            <a:avLst/>
          </a:prstGeom>
          <a:noFill/>
        </p:spPr>
        <p:txBody>
          <a:bodyPr wrap="none" rtlCol="0">
            <a:spAutoFit/>
          </a:bodyPr>
          <a:lstStyle/>
          <a:p>
            <a:pPr algn="ctr"/>
            <a:r>
              <a:rPr lang="en-US" sz="3600" b="1"/>
              <a:t>Re-usability: Core metadata</a:t>
            </a:r>
            <a:endParaRPr lang="en-NL" sz="3600" b="1"/>
          </a:p>
        </p:txBody>
      </p:sp>
    </p:spTree>
    <p:extLst>
      <p:ext uri="{BB962C8B-B14F-4D97-AF65-F5344CB8AC3E}">
        <p14:creationId xmlns:p14="http://schemas.microsoft.com/office/powerpoint/2010/main" val="3232018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07768" y="6093296"/>
            <a:ext cx="6264696" cy="625624"/>
          </a:xfrm>
        </p:spPr>
        <p:txBody>
          <a:bodyPr>
            <a:normAutofit/>
          </a:bodyPr>
          <a:lstStyle/>
          <a:p>
            <a:pPr algn="r"/>
            <a:r>
              <a:rPr lang="en-GB" sz="1400"/>
              <a:t> </a:t>
            </a:r>
            <a:r>
              <a:rPr lang="en-GB" sz="1400" b="1">
                <a:solidFill>
                  <a:srgbClr val="4D3F00"/>
                </a:solidFill>
              </a:rPr>
              <a:t>Helliwell</a:t>
            </a:r>
          </a:p>
          <a:p>
            <a:pPr algn="r"/>
            <a:r>
              <a:rPr lang="en-GB" sz="1200">
                <a:solidFill>
                  <a:srgbClr val="FF0000"/>
                </a:solidFill>
              </a:rPr>
              <a:t> </a:t>
            </a:r>
            <a:r>
              <a:rPr lang="en-GB" sz="1200" b="1">
                <a:solidFill>
                  <a:srgbClr val="4D3F00"/>
                </a:solidFill>
              </a:rPr>
              <a:t>Volume 78</a:t>
            </a:r>
            <a:r>
              <a:rPr lang="en-GB" sz="1200">
                <a:solidFill>
                  <a:srgbClr val="595959"/>
                </a:solidFill>
              </a:rPr>
              <a:t> | </a:t>
            </a:r>
            <a:r>
              <a:rPr lang="en-GB" sz="1200" b="1">
                <a:solidFill>
                  <a:srgbClr val="4D3F00"/>
                </a:solidFill>
              </a:rPr>
              <a:t>Part 6</a:t>
            </a:r>
            <a:r>
              <a:rPr lang="en-GB" sz="1200">
                <a:solidFill>
                  <a:srgbClr val="595959"/>
                </a:solidFill>
              </a:rPr>
              <a:t> | </a:t>
            </a:r>
            <a:r>
              <a:rPr lang="en-GB" sz="1200">
                <a:solidFill>
                  <a:srgbClr val="4D3F00"/>
                </a:solidFill>
              </a:rPr>
              <a:t>June 2022</a:t>
            </a:r>
            <a:r>
              <a:rPr lang="en-GB" sz="1200">
                <a:solidFill>
                  <a:srgbClr val="595959"/>
                </a:solidFill>
              </a:rPr>
              <a:t> | </a:t>
            </a:r>
            <a:r>
              <a:rPr lang="en-GB" sz="1200">
                <a:solidFill>
                  <a:srgbClr val="4D3F00"/>
                </a:solidFill>
              </a:rPr>
              <a:t>Pages 683–689</a:t>
            </a:r>
            <a:r>
              <a:rPr lang="en-GB" sz="1200">
                <a:solidFill>
                  <a:srgbClr val="595959"/>
                </a:solidFill>
              </a:rPr>
              <a:t> | </a:t>
            </a:r>
            <a:r>
              <a:rPr lang="en-GB" sz="1200">
                <a:solidFill>
                  <a:srgbClr val="4D3F00"/>
                </a:solidFill>
              </a:rPr>
              <a:t>10.11107/S2059798322003795</a:t>
            </a:r>
            <a:endParaRPr lang="en-GB" sz="1200">
              <a:solidFill>
                <a:srgbClr val="FF0000"/>
              </a:solidFill>
            </a:endParaRPr>
          </a:p>
        </p:txBody>
      </p:sp>
      <p:pic>
        <p:nvPicPr>
          <p:cNvPr id="4" name="Picture 3" descr="IUCrlogo.png"/>
          <p:cNvPicPr>
            <a:picLocks noChangeAspect="1"/>
          </p:cNvPicPr>
          <p:nvPr/>
        </p:nvPicPr>
        <p:blipFill>
          <a:blip r:embed="rId3" cstate="print"/>
          <a:stretch>
            <a:fillRect/>
          </a:stretch>
        </p:blipFill>
        <p:spPr>
          <a:xfrm>
            <a:off x="1919536" y="6021289"/>
            <a:ext cx="1944216" cy="579920"/>
          </a:xfrm>
          <a:prstGeom prst="rect">
            <a:avLst/>
          </a:prstGeom>
        </p:spPr>
      </p:pic>
      <p:pic>
        <p:nvPicPr>
          <p:cNvPr id="5" name="Picture 4" descr="IUCrfigure.png"/>
          <p:cNvPicPr>
            <a:picLocks noChangeAspect="1"/>
          </p:cNvPicPr>
          <p:nvPr/>
        </p:nvPicPr>
        <p:blipFill>
          <a:blip r:embed="rId4" cstate="print"/>
          <a:stretch>
            <a:fillRect/>
          </a:stretch>
        </p:blipFill>
        <p:spPr>
          <a:xfrm>
            <a:off x="1989312" y="1227299"/>
            <a:ext cx="8208912" cy="4706442"/>
          </a:xfrm>
          <a:prstGeom prst="rect">
            <a:avLst/>
          </a:prstGeom>
        </p:spPr>
      </p:pic>
      <p:sp>
        <p:nvSpPr>
          <p:cNvPr id="7" name="Rectangle 6">
            <a:extLst>
              <a:ext uri="{FF2B5EF4-FFF2-40B4-BE49-F238E27FC236}">
                <a16:creationId xmlns:a16="http://schemas.microsoft.com/office/drawing/2014/main" id="{05A3E6F6-EA3E-47F1-AEBB-C29AD9B77AF8}"/>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8" name="Rectangle 7">
            <a:extLst>
              <a:ext uri="{FF2B5EF4-FFF2-40B4-BE49-F238E27FC236}">
                <a16:creationId xmlns:a16="http://schemas.microsoft.com/office/drawing/2014/main" id="{FA984F1C-8448-47DF-808B-A90A1E51C700}"/>
              </a:ext>
            </a:extLst>
          </p:cNvPr>
          <p:cNvSpPr/>
          <p:nvPr/>
        </p:nvSpPr>
        <p:spPr>
          <a:xfrm>
            <a:off x="0" y="959822"/>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F67826B6-EEB6-4831-ACE2-5A2088E91E40}"/>
              </a:ext>
            </a:extLst>
          </p:cNvPr>
          <p:cNvSpPr/>
          <p:nvPr/>
        </p:nvSpPr>
        <p:spPr>
          <a:xfrm>
            <a:off x="3315" y="6764660"/>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t>c</a:t>
            </a:r>
          </a:p>
        </p:txBody>
      </p:sp>
      <p:sp>
        <p:nvSpPr>
          <p:cNvPr id="10" name="TextBox 9">
            <a:extLst>
              <a:ext uri="{FF2B5EF4-FFF2-40B4-BE49-F238E27FC236}">
                <a16:creationId xmlns:a16="http://schemas.microsoft.com/office/drawing/2014/main" id="{1CB1A61C-EBFF-4AA8-8A91-8AF779AB37F3}"/>
              </a:ext>
            </a:extLst>
          </p:cNvPr>
          <p:cNvSpPr txBox="1"/>
          <p:nvPr/>
        </p:nvSpPr>
        <p:spPr>
          <a:xfrm>
            <a:off x="3452396" y="298610"/>
            <a:ext cx="5287217" cy="646331"/>
          </a:xfrm>
          <a:prstGeom prst="rect">
            <a:avLst/>
          </a:prstGeom>
          <a:noFill/>
        </p:spPr>
        <p:txBody>
          <a:bodyPr wrap="none" rtlCol="0">
            <a:spAutoFit/>
          </a:bodyPr>
          <a:lstStyle/>
          <a:p>
            <a:pPr algn="ctr"/>
            <a:r>
              <a:rPr lang="en-US" sz="3600" b="1"/>
              <a:t>Crystallographic workflow </a:t>
            </a:r>
            <a:endParaRPr lang="en-GB" sz="3600" b="1"/>
          </a:p>
        </p:txBody>
      </p:sp>
      <p:sp>
        <p:nvSpPr>
          <p:cNvPr id="2" name="Slide Number Placeholder 1">
            <a:extLst>
              <a:ext uri="{FF2B5EF4-FFF2-40B4-BE49-F238E27FC236}">
                <a16:creationId xmlns:a16="http://schemas.microsoft.com/office/drawing/2014/main" id="{0D4F4E29-51DB-4717-8BB3-369551900C5F}"/>
              </a:ext>
            </a:extLst>
          </p:cNvPr>
          <p:cNvSpPr>
            <a:spLocks noGrp="1"/>
          </p:cNvSpPr>
          <p:nvPr>
            <p:ph type="sldNum" sz="quarter" idx="12"/>
          </p:nvPr>
        </p:nvSpPr>
        <p:spPr/>
        <p:txBody>
          <a:bodyPr/>
          <a:lstStyle/>
          <a:p>
            <a:fld id="{1F730B1B-55BE-4B0C-84DC-C07978835C09}" type="slidenum">
              <a:rPr lang="en-NL" smtClean="0"/>
              <a:t>2</a:t>
            </a:fld>
            <a:endParaRPr lang="en-NL"/>
          </a:p>
        </p:txBody>
      </p:sp>
      <p:sp>
        <p:nvSpPr>
          <p:cNvPr id="6" name="Oval 5">
            <a:extLst>
              <a:ext uri="{FF2B5EF4-FFF2-40B4-BE49-F238E27FC236}">
                <a16:creationId xmlns:a16="http://schemas.microsoft.com/office/drawing/2014/main" id="{C68C9381-1F72-41D3-AACA-686EFC0AE94C}"/>
              </a:ext>
            </a:extLst>
          </p:cNvPr>
          <p:cNvSpPr/>
          <p:nvPr/>
        </p:nvSpPr>
        <p:spPr>
          <a:xfrm>
            <a:off x="1908519" y="4689954"/>
            <a:ext cx="2387584" cy="1407237"/>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E2ED27C-7797-4396-907E-C22834D07082}"/>
              </a:ext>
            </a:extLst>
          </p:cNvPr>
          <p:cNvSpPr txBox="1"/>
          <p:nvPr/>
        </p:nvSpPr>
        <p:spPr>
          <a:xfrm>
            <a:off x="1159727" y="1795346"/>
            <a:ext cx="10381786" cy="2677656"/>
          </a:xfrm>
          <a:prstGeom prst="rect">
            <a:avLst/>
          </a:prstGeom>
          <a:noFill/>
        </p:spPr>
        <p:txBody>
          <a:bodyPr wrap="square" rtlCol="0">
            <a:spAutoFit/>
          </a:bodyPr>
          <a:lstStyle/>
          <a:p>
            <a:r>
              <a:rPr lang="en-GB" sz="2800" b="1" i="0">
                <a:solidFill>
                  <a:srgbClr val="000000"/>
                </a:solidFill>
                <a:effectLst/>
                <a:latin typeface="Optima_Bold"/>
              </a:rPr>
              <a:t>There are two aspects to metadata that need attention after having established the core metadata list: </a:t>
            </a:r>
          </a:p>
          <a:p>
            <a:pPr marL="342900" indent="-342900">
              <a:buFont typeface="Arial" panose="020B0604020202020204" pitchFamily="34" charset="0"/>
              <a:buChar char="•"/>
            </a:pPr>
            <a:r>
              <a:rPr lang="en-GB" sz="2800" b="1" i="0">
                <a:solidFill>
                  <a:srgbClr val="000000"/>
                </a:solidFill>
                <a:effectLst/>
                <a:latin typeface="Optima_Bold"/>
              </a:rPr>
              <a:t>we need to generate the metadata from the original raw data format, possibly completed by user-supplied metadata</a:t>
            </a:r>
          </a:p>
          <a:p>
            <a:pPr marL="342900" indent="-342900">
              <a:buFont typeface="Arial" panose="020B0604020202020204" pitchFamily="34" charset="0"/>
              <a:buChar char="•"/>
            </a:pPr>
            <a:r>
              <a:rPr lang="en-GB" sz="2800" b="1" i="0">
                <a:solidFill>
                  <a:srgbClr val="000000"/>
                </a:solidFill>
                <a:effectLst/>
                <a:latin typeface="Optima_Bold"/>
              </a:rPr>
              <a:t>we need a checking procedure for checking consistency and correctness that can be used on the IUCr webserver.</a:t>
            </a:r>
            <a:endParaRPr lang="en-NL" sz="2800" b="1">
              <a:latin typeface="Optima_Bold"/>
            </a:endParaRPr>
          </a:p>
        </p:txBody>
      </p:sp>
      <p:sp>
        <p:nvSpPr>
          <p:cNvPr id="3" name="Rectangle 2">
            <a:extLst>
              <a:ext uri="{FF2B5EF4-FFF2-40B4-BE49-F238E27FC236}">
                <a16:creationId xmlns:a16="http://schemas.microsoft.com/office/drawing/2014/main" id="{EE512B16-53CD-4A7E-B053-89FA96DAFCCA}"/>
              </a:ext>
            </a:extLst>
          </p:cNvPr>
          <p:cNvSpPr/>
          <p:nvPr/>
        </p:nvSpPr>
        <p:spPr>
          <a:xfrm>
            <a:off x="0" y="81475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F0687DA5-208E-4C05-9CF7-9FDD03ADF1ED}"/>
              </a:ext>
            </a:extLst>
          </p:cNvPr>
          <p:cNvSpPr txBox="1"/>
          <p:nvPr/>
        </p:nvSpPr>
        <p:spPr>
          <a:xfrm>
            <a:off x="5067706" y="169881"/>
            <a:ext cx="2056589" cy="646331"/>
          </a:xfrm>
          <a:prstGeom prst="rect">
            <a:avLst/>
          </a:prstGeom>
          <a:noFill/>
        </p:spPr>
        <p:txBody>
          <a:bodyPr wrap="none" rtlCol="0">
            <a:spAutoFit/>
          </a:bodyPr>
          <a:lstStyle/>
          <a:p>
            <a:r>
              <a:rPr lang="en-US" sz="3600" b="1"/>
              <a:t>Metadata</a:t>
            </a:r>
            <a:endParaRPr lang="en-NL" sz="3600" b="1"/>
          </a:p>
        </p:txBody>
      </p:sp>
    </p:spTree>
    <p:extLst>
      <p:ext uri="{BB962C8B-B14F-4D97-AF65-F5344CB8AC3E}">
        <p14:creationId xmlns:p14="http://schemas.microsoft.com/office/powerpoint/2010/main" val="29308343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BE0058-931C-41FD-AA19-BD59E0828FB5}"/>
              </a:ext>
            </a:extLst>
          </p:cNvPr>
          <p:cNvPicPr>
            <a:picLocks noChangeAspect="1"/>
          </p:cNvPicPr>
          <p:nvPr/>
        </p:nvPicPr>
        <p:blipFill rotWithShape="1">
          <a:blip r:embed="rId2"/>
          <a:srcRect b="14905"/>
          <a:stretch/>
        </p:blipFill>
        <p:spPr>
          <a:xfrm>
            <a:off x="312367" y="1005293"/>
            <a:ext cx="4899695" cy="5835766"/>
          </a:xfrm>
          <a:prstGeom prst="rect">
            <a:avLst/>
          </a:prstGeom>
        </p:spPr>
      </p:pic>
      <p:sp>
        <p:nvSpPr>
          <p:cNvPr id="2" name="TextBox 1">
            <a:extLst>
              <a:ext uri="{FF2B5EF4-FFF2-40B4-BE49-F238E27FC236}">
                <a16:creationId xmlns:a16="http://schemas.microsoft.com/office/drawing/2014/main" id="{23D988BE-9EB8-4F50-97A2-CFE50F3872E5}"/>
              </a:ext>
            </a:extLst>
          </p:cNvPr>
          <p:cNvSpPr txBox="1"/>
          <p:nvPr/>
        </p:nvSpPr>
        <p:spPr>
          <a:xfrm>
            <a:off x="7389980" y="2082999"/>
            <a:ext cx="4485577" cy="923330"/>
          </a:xfrm>
          <a:prstGeom prst="rect">
            <a:avLst/>
          </a:prstGeom>
          <a:noFill/>
        </p:spPr>
        <p:txBody>
          <a:bodyPr wrap="square" rtlCol="0">
            <a:spAutoFit/>
          </a:bodyPr>
          <a:lstStyle/>
          <a:p>
            <a:r>
              <a:rPr lang="en-US" b="1">
                <a:latin typeface="Optima_Bold"/>
              </a:rPr>
              <a:t>Checking for presence of raw data in archive</a:t>
            </a:r>
          </a:p>
          <a:p>
            <a:r>
              <a:rPr lang="en-US" b="1">
                <a:latin typeface="Optima_Bold"/>
              </a:rPr>
              <a:t>Checking validity of metadata: beam center, using rotation scans and peak finger print</a:t>
            </a:r>
            <a:endParaRPr lang="en-NL" b="1">
              <a:latin typeface="Optima_Bold"/>
            </a:endParaRPr>
          </a:p>
        </p:txBody>
      </p:sp>
      <p:pic>
        <p:nvPicPr>
          <p:cNvPr id="1026" name="Picture 2" descr="Voorbeeld van afbeelding">
            <a:extLst>
              <a:ext uri="{FF2B5EF4-FFF2-40B4-BE49-F238E27FC236}">
                <a16:creationId xmlns:a16="http://schemas.microsoft.com/office/drawing/2014/main" id="{DDACF49F-22C2-4630-8D8B-0FA15CD93C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6944" y="3082828"/>
            <a:ext cx="1866900" cy="27527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oorbeeld van afbeelding">
            <a:extLst>
              <a:ext uri="{FF2B5EF4-FFF2-40B4-BE49-F238E27FC236}">
                <a16:creationId xmlns:a16="http://schemas.microsoft.com/office/drawing/2014/main" id="{73A87389-9C4F-48B5-8A20-24AFA01A97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8196" y="3082827"/>
            <a:ext cx="1866900" cy="275272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7222FCDD-E199-42AF-A68A-B009B748B719}"/>
              </a:ext>
            </a:extLst>
          </p:cNvPr>
          <p:cNvSpPr txBox="1"/>
          <p:nvPr/>
        </p:nvSpPr>
        <p:spPr>
          <a:xfrm>
            <a:off x="5292986" y="1125608"/>
            <a:ext cx="1657313" cy="369332"/>
          </a:xfrm>
          <a:prstGeom prst="rect">
            <a:avLst/>
          </a:prstGeom>
          <a:noFill/>
        </p:spPr>
        <p:txBody>
          <a:bodyPr wrap="none" rtlCol="0">
            <a:spAutoFit/>
          </a:bodyPr>
          <a:lstStyle/>
          <a:p>
            <a:r>
              <a:rPr lang="en-US" b="1" err="1">
                <a:solidFill>
                  <a:schemeClr val="accent1">
                    <a:lumMod val="75000"/>
                  </a:schemeClr>
                </a:solidFill>
              </a:rPr>
              <a:t>ImgCIF_Creator</a:t>
            </a:r>
            <a:endParaRPr lang="en-NL" b="1">
              <a:solidFill>
                <a:schemeClr val="accent1">
                  <a:lumMod val="75000"/>
                </a:schemeClr>
              </a:solidFill>
            </a:endParaRPr>
          </a:p>
        </p:txBody>
      </p:sp>
      <p:sp>
        <p:nvSpPr>
          <p:cNvPr id="13" name="TextBox 12">
            <a:extLst>
              <a:ext uri="{FF2B5EF4-FFF2-40B4-BE49-F238E27FC236}">
                <a16:creationId xmlns:a16="http://schemas.microsoft.com/office/drawing/2014/main" id="{A3ECFFDA-B161-4D5B-B7D2-7C40E1DC93F5}"/>
              </a:ext>
            </a:extLst>
          </p:cNvPr>
          <p:cNvSpPr txBox="1"/>
          <p:nvPr/>
        </p:nvSpPr>
        <p:spPr>
          <a:xfrm>
            <a:off x="5315343" y="2359998"/>
            <a:ext cx="1973297" cy="646331"/>
          </a:xfrm>
          <a:prstGeom prst="rect">
            <a:avLst/>
          </a:prstGeom>
          <a:noFill/>
        </p:spPr>
        <p:txBody>
          <a:bodyPr wrap="none" rtlCol="0">
            <a:spAutoFit/>
          </a:bodyPr>
          <a:lstStyle/>
          <a:p>
            <a:r>
              <a:rPr lang="en-US" b="1" err="1">
                <a:solidFill>
                  <a:schemeClr val="accent1">
                    <a:lumMod val="75000"/>
                  </a:schemeClr>
                </a:solidFill>
              </a:rPr>
              <a:t>ImageCIFHandler.jl</a:t>
            </a:r>
            <a:endParaRPr lang="en-US" b="1">
              <a:solidFill>
                <a:schemeClr val="accent1">
                  <a:lumMod val="75000"/>
                </a:schemeClr>
              </a:solidFill>
            </a:endParaRPr>
          </a:p>
          <a:p>
            <a:r>
              <a:rPr lang="en-US" b="1" err="1">
                <a:solidFill>
                  <a:schemeClr val="accent1">
                    <a:lumMod val="75000"/>
                  </a:schemeClr>
                </a:solidFill>
              </a:rPr>
              <a:t>Image_tests.jl</a:t>
            </a:r>
            <a:endParaRPr lang="en-NL" b="1">
              <a:solidFill>
                <a:schemeClr val="accent1">
                  <a:lumMod val="75000"/>
                </a:schemeClr>
              </a:solidFill>
            </a:endParaRPr>
          </a:p>
        </p:txBody>
      </p:sp>
      <p:sp>
        <p:nvSpPr>
          <p:cNvPr id="14" name="TextBox 13">
            <a:extLst>
              <a:ext uri="{FF2B5EF4-FFF2-40B4-BE49-F238E27FC236}">
                <a16:creationId xmlns:a16="http://schemas.microsoft.com/office/drawing/2014/main" id="{F52CB1B4-AF0E-420C-B658-CEBFAF8E04CD}"/>
              </a:ext>
            </a:extLst>
          </p:cNvPr>
          <p:cNvSpPr txBox="1"/>
          <p:nvPr/>
        </p:nvSpPr>
        <p:spPr>
          <a:xfrm>
            <a:off x="7389980" y="1143839"/>
            <a:ext cx="4802020" cy="646331"/>
          </a:xfrm>
          <a:prstGeom prst="rect">
            <a:avLst/>
          </a:prstGeom>
          <a:noFill/>
        </p:spPr>
        <p:txBody>
          <a:bodyPr wrap="none" rtlCol="0">
            <a:spAutoFit/>
          </a:bodyPr>
          <a:lstStyle/>
          <a:p>
            <a:r>
              <a:rPr lang="en-US" b="1">
                <a:latin typeface="Optima_Bold"/>
              </a:rPr>
              <a:t>Tools to extract Information from image headers</a:t>
            </a:r>
          </a:p>
          <a:p>
            <a:r>
              <a:rPr lang="en-US" b="1">
                <a:latin typeface="Optima_Bold"/>
              </a:rPr>
              <a:t>Specify the location of the raw data</a:t>
            </a:r>
            <a:endParaRPr lang="en-NL" b="1">
              <a:latin typeface="Optima_Bold"/>
            </a:endParaRPr>
          </a:p>
        </p:txBody>
      </p:sp>
      <p:sp>
        <p:nvSpPr>
          <p:cNvPr id="4" name="TextBox 3">
            <a:extLst>
              <a:ext uri="{FF2B5EF4-FFF2-40B4-BE49-F238E27FC236}">
                <a16:creationId xmlns:a16="http://schemas.microsoft.com/office/drawing/2014/main" id="{01E4AA0D-514A-4360-AAA9-E355DA8779E4}"/>
              </a:ext>
            </a:extLst>
          </p:cNvPr>
          <p:cNvSpPr txBox="1"/>
          <p:nvPr/>
        </p:nvSpPr>
        <p:spPr>
          <a:xfrm>
            <a:off x="5292986" y="6260915"/>
            <a:ext cx="3897605" cy="307777"/>
          </a:xfrm>
          <a:prstGeom prst="rect">
            <a:avLst/>
          </a:prstGeom>
          <a:noFill/>
        </p:spPr>
        <p:txBody>
          <a:bodyPr wrap="none" rtlCol="0">
            <a:spAutoFit/>
          </a:bodyPr>
          <a:lstStyle/>
          <a:p>
            <a:r>
              <a:rPr lang="en-US" sz="1400">
                <a:solidFill>
                  <a:schemeClr val="accent1">
                    <a:lumMod val="75000"/>
                  </a:schemeClr>
                </a:solidFill>
              </a:rPr>
              <a:t>https://github.com/jamesrhester/ImgCIFHandler.jl </a:t>
            </a:r>
            <a:endParaRPr lang="en-NL" sz="1400">
              <a:solidFill>
                <a:schemeClr val="accent1">
                  <a:lumMod val="75000"/>
                </a:schemeClr>
              </a:solidFill>
            </a:endParaRPr>
          </a:p>
        </p:txBody>
      </p:sp>
      <p:sp>
        <p:nvSpPr>
          <p:cNvPr id="16" name="TextBox 15">
            <a:extLst>
              <a:ext uri="{FF2B5EF4-FFF2-40B4-BE49-F238E27FC236}">
                <a16:creationId xmlns:a16="http://schemas.microsoft.com/office/drawing/2014/main" id="{E76CE530-B368-4930-917C-35713F4A2A22}"/>
              </a:ext>
            </a:extLst>
          </p:cNvPr>
          <p:cNvSpPr txBox="1"/>
          <p:nvPr/>
        </p:nvSpPr>
        <p:spPr>
          <a:xfrm>
            <a:off x="5292986" y="5988548"/>
            <a:ext cx="5528565" cy="307777"/>
          </a:xfrm>
          <a:prstGeom prst="rect">
            <a:avLst/>
          </a:prstGeom>
          <a:noFill/>
        </p:spPr>
        <p:txBody>
          <a:bodyPr wrap="none" rtlCol="0">
            <a:spAutoFit/>
          </a:bodyPr>
          <a:lstStyle/>
          <a:p>
            <a:r>
              <a:rPr lang="en-GB" sz="1400">
                <a:solidFill>
                  <a:schemeClr val="accent1">
                    <a:lumMod val="75000"/>
                  </a:schemeClr>
                </a:solidFill>
              </a:rPr>
              <a:t>https://github.com/COMCIFS/instrument-geometry-info/tree/main/Tools</a:t>
            </a:r>
            <a:endParaRPr lang="en-NL" sz="1400">
              <a:solidFill>
                <a:schemeClr val="accent1">
                  <a:lumMod val="75000"/>
                </a:schemeClr>
              </a:solidFill>
            </a:endParaRPr>
          </a:p>
        </p:txBody>
      </p:sp>
      <p:sp>
        <p:nvSpPr>
          <p:cNvPr id="5" name="TextBox 4">
            <a:extLst>
              <a:ext uri="{FF2B5EF4-FFF2-40B4-BE49-F238E27FC236}">
                <a16:creationId xmlns:a16="http://schemas.microsoft.com/office/drawing/2014/main" id="{6F0052E1-2D20-4298-80BB-B2CA7E6A60C9}"/>
              </a:ext>
            </a:extLst>
          </p:cNvPr>
          <p:cNvSpPr txBox="1"/>
          <p:nvPr/>
        </p:nvSpPr>
        <p:spPr>
          <a:xfrm>
            <a:off x="5292986" y="6533282"/>
            <a:ext cx="3394071" cy="307777"/>
          </a:xfrm>
          <a:prstGeom prst="rect">
            <a:avLst/>
          </a:prstGeom>
          <a:noFill/>
        </p:spPr>
        <p:txBody>
          <a:bodyPr wrap="none" rtlCol="0">
            <a:spAutoFit/>
          </a:bodyPr>
          <a:lstStyle/>
          <a:p>
            <a:r>
              <a:rPr lang="en-US" sz="1400" b="0" i="0">
                <a:solidFill>
                  <a:schemeClr val="accent1">
                    <a:lumMod val="75000"/>
                  </a:schemeClr>
                </a:solidFill>
                <a:effectLst/>
                <a:latin typeface="-apple-system"/>
              </a:rPr>
              <a:t>https://github.com/jamesrhester/pycifrw  </a:t>
            </a:r>
            <a:endParaRPr lang="en-NL" sz="1400">
              <a:solidFill>
                <a:schemeClr val="accent1">
                  <a:lumMod val="75000"/>
                </a:schemeClr>
              </a:solidFill>
            </a:endParaRPr>
          </a:p>
        </p:txBody>
      </p:sp>
      <p:sp>
        <p:nvSpPr>
          <p:cNvPr id="12" name="Rectangle 11">
            <a:extLst>
              <a:ext uri="{FF2B5EF4-FFF2-40B4-BE49-F238E27FC236}">
                <a16:creationId xmlns:a16="http://schemas.microsoft.com/office/drawing/2014/main" id="{9294C228-6BD8-43A7-BD4A-061C0C2112EF}"/>
              </a:ext>
            </a:extLst>
          </p:cNvPr>
          <p:cNvSpPr/>
          <p:nvPr/>
        </p:nvSpPr>
        <p:spPr>
          <a:xfrm>
            <a:off x="0" y="81475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6C9751A6-A52C-4279-9128-46EB9171C446}"/>
              </a:ext>
            </a:extLst>
          </p:cNvPr>
          <p:cNvSpPr txBox="1"/>
          <p:nvPr/>
        </p:nvSpPr>
        <p:spPr>
          <a:xfrm>
            <a:off x="5067706" y="169881"/>
            <a:ext cx="2056589" cy="646331"/>
          </a:xfrm>
          <a:prstGeom prst="rect">
            <a:avLst/>
          </a:prstGeom>
          <a:noFill/>
        </p:spPr>
        <p:txBody>
          <a:bodyPr wrap="none" rtlCol="0">
            <a:spAutoFit/>
          </a:bodyPr>
          <a:lstStyle/>
          <a:p>
            <a:r>
              <a:rPr lang="en-US" sz="3600" b="1"/>
              <a:t>Metadata</a:t>
            </a:r>
            <a:endParaRPr lang="en-NL" sz="3600" b="1"/>
          </a:p>
        </p:txBody>
      </p:sp>
      <p:sp>
        <p:nvSpPr>
          <p:cNvPr id="6" name="TextBox 5">
            <a:extLst>
              <a:ext uri="{FF2B5EF4-FFF2-40B4-BE49-F238E27FC236}">
                <a16:creationId xmlns:a16="http://schemas.microsoft.com/office/drawing/2014/main" id="{BB09DF0D-0CF2-4DB0-87CF-A2F8DDE8C636}"/>
              </a:ext>
            </a:extLst>
          </p:cNvPr>
          <p:cNvSpPr txBox="1"/>
          <p:nvPr/>
        </p:nvSpPr>
        <p:spPr>
          <a:xfrm>
            <a:off x="5588705" y="3581343"/>
            <a:ext cx="2508572" cy="369332"/>
          </a:xfrm>
          <a:prstGeom prst="rect">
            <a:avLst/>
          </a:prstGeom>
          <a:noFill/>
        </p:spPr>
        <p:txBody>
          <a:bodyPr wrap="none" rtlCol="0">
            <a:spAutoFit/>
          </a:bodyPr>
          <a:lstStyle/>
          <a:p>
            <a:r>
              <a:rPr lang="en-US"/>
              <a:t>Check rotation direction:</a:t>
            </a:r>
            <a:endParaRPr lang="en-NL"/>
          </a:p>
        </p:txBody>
      </p:sp>
    </p:spTree>
    <p:extLst>
      <p:ext uri="{BB962C8B-B14F-4D97-AF65-F5344CB8AC3E}">
        <p14:creationId xmlns:p14="http://schemas.microsoft.com/office/powerpoint/2010/main" val="25237786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A5529A7-ED26-4F76-9AEC-4076834C7C4E}"/>
              </a:ext>
            </a:extLst>
          </p:cNvPr>
          <p:cNvSpPr txBox="1"/>
          <p:nvPr/>
        </p:nvSpPr>
        <p:spPr>
          <a:xfrm>
            <a:off x="399051" y="733878"/>
            <a:ext cx="4172949" cy="6555641"/>
          </a:xfrm>
          <a:prstGeom prst="rect">
            <a:avLst/>
          </a:prstGeom>
          <a:noFill/>
        </p:spPr>
        <p:txBody>
          <a:bodyPr wrap="square" rtlCol="0">
            <a:spAutoFit/>
          </a:bodyPr>
          <a:lstStyle/>
          <a:p>
            <a:r>
              <a:rPr lang="en-US" sz="1200"/>
              <a:t>###CBF: VERSION 1.7.10</a:t>
            </a:r>
          </a:p>
          <a:p>
            <a:r>
              <a:rPr lang="en-US" sz="1200"/>
              <a:t>#CBF file written by </a:t>
            </a:r>
            <a:r>
              <a:rPr lang="en-US" sz="1200" err="1"/>
              <a:t>CBFlib</a:t>
            </a:r>
            <a:r>
              <a:rPr lang="en-US" sz="1200"/>
              <a:t> v0.9.5</a:t>
            </a:r>
          </a:p>
          <a:p>
            <a:r>
              <a:rPr lang="en-US" sz="1200"/>
              <a:t>data_image_diffrn.id BRUKER</a:t>
            </a:r>
          </a:p>
          <a:p>
            <a:r>
              <a:rPr lang="en-US" sz="1200"/>
              <a:t>_diffrn_radiation_wavelength.id SOURCE</a:t>
            </a:r>
          </a:p>
          <a:p>
            <a:r>
              <a:rPr lang="en-US" sz="1200"/>
              <a:t>_</a:t>
            </a:r>
            <a:r>
              <a:rPr lang="en-US" sz="1200" err="1"/>
              <a:t>diffrn_radiation_wavelength.value</a:t>
            </a:r>
            <a:r>
              <a:rPr lang="en-US" sz="1200"/>
              <a:t> 0.71073</a:t>
            </a:r>
          </a:p>
          <a:p>
            <a:r>
              <a:rPr lang="en-US" sz="1200"/>
              <a:t>_diffrn_radiation.type 'Mo K\a’</a:t>
            </a:r>
          </a:p>
          <a:p>
            <a:r>
              <a:rPr lang="en-US" sz="1200"/>
              <a:t>_</a:t>
            </a:r>
            <a:r>
              <a:rPr lang="en-US" sz="1200" err="1"/>
              <a:t>diffrn_radiation_wavelength.wt</a:t>
            </a:r>
            <a:r>
              <a:rPr lang="en-US" sz="1200"/>
              <a:t> 1.0</a:t>
            </a:r>
          </a:p>
          <a:p>
            <a:r>
              <a:rPr lang="en-US" sz="1200"/>
              <a:t>_</a:t>
            </a:r>
            <a:r>
              <a:rPr lang="en-US" sz="1200" err="1"/>
              <a:t>diffrn_radiation.polarizn_source_ratio</a:t>
            </a:r>
            <a:r>
              <a:rPr lang="en-US" sz="1200"/>
              <a:t> 0.0444421</a:t>
            </a:r>
          </a:p>
          <a:p>
            <a:r>
              <a:rPr lang="en-US" sz="1200"/>
              <a:t>_</a:t>
            </a:r>
            <a:r>
              <a:rPr lang="en-US" sz="1200" err="1"/>
              <a:t>diffrn_radiation.polarizn_source_norm</a:t>
            </a:r>
            <a:r>
              <a:rPr lang="en-US" sz="1200"/>
              <a:t> 0</a:t>
            </a:r>
          </a:p>
          <a:p>
            <a:r>
              <a:rPr lang="en-US" sz="1200"/>
              <a:t>_</a:t>
            </a:r>
            <a:r>
              <a:rPr lang="en-US" sz="1200" err="1"/>
              <a:t>diffrn_radiation.wavelength_id</a:t>
            </a:r>
            <a:r>
              <a:rPr lang="en-US" sz="1200"/>
              <a:t> SOURCE</a:t>
            </a:r>
          </a:p>
          <a:p>
            <a:r>
              <a:rPr lang="en-US" sz="1200"/>
              <a:t>_</a:t>
            </a:r>
            <a:r>
              <a:rPr lang="en-US" sz="1200" err="1"/>
              <a:t>database.dataset_doi</a:t>
            </a:r>
            <a:r>
              <a:rPr lang="en-US" sz="1200"/>
              <a:t>  '10.5281/zenodo.6365375’</a:t>
            </a:r>
          </a:p>
          <a:p>
            <a:r>
              <a:rPr lang="en-US" sz="1200"/>
              <a:t>loop_</a:t>
            </a:r>
          </a:p>
          <a:p>
            <a:r>
              <a:rPr lang="en-US" sz="1200"/>
              <a:t>_</a:t>
            </a:r>
            <a:r>
              <a:rPr lang="en-US" sz="1200" err="1"/>
              <a:t>axis.id_axis.depends_on</a:t>
            </a:r>
            <a:endParaRPr lang="en-US" sz="1200"/>
          </a:p>
          <a:p>
            <a:r>
              <a:rPr lang="en-US" sz="1200"/>
              <a:t>_</a:t>
            </a:r>
            <a:r>
              <a:rPr lang="en-US" sz="1200" err="1"/>
              <a:t>axis.equipment_axis.type</a:t>
            </a:r>
            <a:endParaRPr lang="en-US" sz="1200"/>
          </a:p>
          <a:p>
            <a:r>
              <a:rPr lang="en-US" sz="1200"/>
              <a:t>_axis.vector[1]</a:t>
            </a:r>
          </a:p>
          <a:p>
            <a:r>
              <a:rPr lang="en-US" sz="1200"/>
              <a:t>_</a:t>
            </a:r>
            <a:r>
              <a:rPr lang="en-US" sz="1200" err="1"/>
              <a:t>axis.vector</a:t>
            </a:r>
            <a:r>
              <a:rPr lang="en-US" sz="1200"/>
              <a:t>[2]</a:t>
            </a:r>
          </a:p>
          <a:p>
            <a:r>
              <a:rPr lang="en-US" sz="1200"/>
              <a:t>_</a:t>
            </a:r>
            <a:r>
              <a:rPr lang="en-US" sz="1200" err="1"/>
              <a:t>axis.vector</a:t>
            </a:r>
            <a:r>
              <a:rPr lang="en-US" sz="1200"/>
              <a:t>[3]</a:t>
            </a:r>
          </a:p>
          <a:p>
            <a:r>
              <a:rPr lang="en-US" sz="1200"/>
              <a:t>_</a:t>
            </a:r>
            <a:r>
              <a:rPr lang="en-US" sz="1200" err="1"/>
              <a:t>axis.offset</a:t>
            </a:r>
            <a:r>
              <a:rPr lang="en-US" sz="1200"/>
              <a:t>[1]</a:t>
            </a:r>
          </a:p>
          <a:p>
            <a:r>
              <a:rPr lang="en-US" sz="1200"/>
              <a:t>_</a:t>
            </a:r>
            <a:r>
              <a:rPr lang="en-US" sz="1200" err="1"/>
              <a:t>axis.offset</a:t>
            </a:r>
            <a:r>
              <a:rPr lang="en-US" sz="1200"/>
              <a:t>[2]</a:t>
            </a:r>
          </a:p>
          <a:p>
            <a:r>
              <a:rPr lang="en-US" sz="1200"/>
              <a:t>_</a:t>
            </a:r>
            <a:r>
              <a:rPr lang="en-US" sz="1200" err="1"/>
              <a:t>axis.offset</a:t>
            </a:r>
            <a:r>
              <a:rPr lang="en-US" sz="1200"/>
              <a:t>[3] </a:t>
            </a:r>
          </a:p>
          <a:p>
            <a:r>
              <a:rPr lang="en-US" sz="1200"/>
              <a:t>OMEGA . goniometer rotation 1 0 0 0 0 0 </a:t>
            </a:r>
          </a:p>
          <a:p>
            <a:r>
              <a:rPr lang="en-US" sz="1200"/>
              <a:t>KAPPA OMEGA goniometer rotation 0.642788 0 -0.766044 0 0 0 </a:t>
            </a:r>
          </a:p>
          <a:p>
            <a:r>
              <a:rPr lang="en-US" sz="1200"/>
              <a:t>PHI KAPPA goniometer rotation 1 0 0 0 0 0 </a:t>
            </a:r>
          </a:p>
          <a:p>
            <a:r>
              <a:rPr lang="en-US" sz="1200"/>
              <a:t>TWOTHETA . detector rotation 1 0 0 0 0 0 </a:t>
            </a:r>
          </a:p>
          <a:p>
            <a:r>
              <a:rPr lang="en-US" sz="1200"/>
              <a:t>DX TWOTHETA detector translation 0 0 -1 0 0 0 </a:t>
            </a:r>
          </a:p>
          <a:p>
            <a:r>
              <a:rPr lang="en-US" sz="1200"/>
              <a:t>YAW DX detector rotation -1 0 0 0 0 0 </a:t>
            </a:r>
          </a:p>
          <a:p>
            <a:r>
              <a:rPr lang="en-US" sz="1200"/>
              <a:t>PITCH YAW detector rotation 0 -1 0 0 0 0 </a:t>
            </a:r>
          </a:p>
          <a:p>
            <a:r>
              <a:rPr lang="en-US" sz="1200"/>
              <a:t>ROLL PITCH detector rotation 0 0 -1 0 0 0 </a:t>
            </a:r>
          </a:p>
          <a:p>
            <a:r>
              <a:rPr lang="en-US" sz="1200"/>
              <a:t>H ROLL detector translation 0 1 0 0 0 0 </a:t>
            </a:r>
          </a:p>
          <a:p>
            <a:r>
              <a:rPr lang="en-US" sz="1200"/>
              <a:t>V H detector translation 1 0 0 0 0 0 </a:t>
            </a:r>
          </a:p>
          <a:p>
            <a:r>
              <a:rPr lang="en-US" sz="1200"/>
              <a:t>ELEMENT_X V detector translation 0 1 0 -30.7201 -30.7201 0 </a:t>
            </a:r>
          </a:p>
          <a:p>
            <a:r>
              <a:rPr lang="en-US" sz="1200"/>
              <a:t>ELEMENT_Y ELEMENT_X detector translation 1 0 0 0 0 0</a:t>
            </a:r>
          </a:p>
          <a:p>
            <a:r>
              <a:rPr lang="en-US" sz="1200"/>
              <a:t>.</a:t>
            </a:r>
          </a:p>
          <a:p>
            <a:r>
              <a:rPr lang="en-US" sz="1200"/>
              <a:t>.</a:t>
            </a:r>
            <a:endParaRPr lang="en-NL" sz="1200"/>
          </a:p>
        </p:txBody>
      </p:sp>
      <p:sp>
        <p:nvSpPr>
          <p:cNvPr id="3" name="TextBox 2">
            <a:extLst>
              <a:ext uri="{FF2B5EF4-FFF2-40B4-BE49-F238E27FC236}">
                <a16:creationId xmlns:a16="http://schemas.microsoft.com/office/drawing/2014/main" id="{FD7CE26D-9C6A-4963-9178-584933DEB7F8}"/>
              </a:ext>
            </a:extLst>
          </p:cNvPr>
          <p:cNvSpPr txBox="1"/>
          <p:nvPr/>
        </p:nvSpPr>
        <p:spPr>
          <a:xfrm>
            <a:off x="5505502" y="811033"/>
            <a:ext cx="6381697" cy="4154984"/>
          </a:xfrm>
          <a:prstGeom prst="rect">
            <a:avLst/>
          </a:prstGeom>
          <a:noFill/>
        </p:spPr>
        <p:txBody>
          <a:bodyPr wrap="square" rtlCol="0">
            <a:spAutoFit/>
          </a:bodyPr>
          <a:lstStyle/>
          <a:p>
            <a:r>
              <a:rPr lang="en-US" sz="1200"/>
              <a:t>.</a:t>
            </a:r>
          </a:p>
          <a:p>
            <a:r>
              <a:rPr lang="en-US" sz="1200"/>
              <a:t>.</a:t>
            </a:r>
          </a:p>
          <a:p>
            <a:r>
              <a:rPr lang="en-US" sz="1200"/>
              <a:t> IMAGE 3324 3324</a:t>
            </a:r>
          </a:p>
          <a:p>
            <a:r>
              <a:rPr lang="en-US" sz="1200"/>
              <a:t>loop_</a:t>
            </a:r>
          </a:p>
          <a:p>
            <a:r>
              <a:rPr lang="en-US" sz="1200"/>
              <a:t>_array_data_external_data.id</a:t>
            </a:r>
          </a:p>
          <a:p>
            <a:r>
              <a:rPr lang="en-US" sz="1200"/>
              <a:t>_</a:t>
            </a:r>
            <a:r>
              <a:rPr lang="en-US" sz="1200" err="1"/>
              <a:t>array_data_external_data.format</a:t>
            </a:r>
            <a:endParaRPr lang="en-US" sz="1200"/>
          </a:p>
          <a:p>
            <a:r>
              <a:rPr lang="en-US" sz="1200"/>
              <a:t>_</a:t>
            </a:r>
            <a:r>
              <a:rPr lang="en-US" sz="1200" err="1"/>
              <a:t>array_data_external_data.archive_format</a:t>
            </a:r>
            <a:endParaRPr lang="en-US" sz="1200"/>
          </a:p>
          <a:p>
            <a:r>
              <a:rPr lang="en-US" sz="1200"/>
              <a:t>_</a:t>
            </a:r>
            <a:r>
              <a:rPr lang="en-US" sz="1200" err="1"/>
              <a:t>array_data_external_data.uri</a:t>
            </a:r>
            <a:endParaRPr lang="en-US" sz="1200"/>
          </a:p>
          <a:p>
            <a:r>
              <a:rPr lang="en-US" sz="1200"/>
              <a:t>_</a:t>
            </a:r>
            <a:r>
              <a:rPr lang="en-US" sz="1200" err="1"/>
              <a:t>array_data_external_data.archive_path</a:t>
            </a:r>
            <a:r>
              <a:rPr lang="en-US" sz="1200"/>
              <a:t>  </a:t>
            </a:r>
          </a:p>
          <a:p>
            <a:r>
              <a:rPr lang="en-US" sz="1200"/>
              <a:t>1 CBF TBZ https://zenodo.org/record/6365375/files/cbf_m0220c.tar.bz2 m0220c_01_0001.cbf  </a:t>
            </a:r>
          </a:p>
          <a:p>
            <a:r>
              <a:rPr lang="en-US" sz="1200"/>
              <a:t>2 CBF TBZ https://zenodo.org/record/6365375/files/cbf_m0220c.tar.bz2 m0220c_01_0002.cbf  </a:t>
            </a:r>
          </a:p>
          <a:p>
            <a:r>
              <a:rPr lang="en-US" sz="1200"/>
              <a:t>3 CBF TBZ https://zenodo.org/record/6365375/files/cbf_m0220c.tar.bz2 m0220c_01_0003.cbf  </a:t>
            </a:r>
          </a:p>
          <a:p>
            <a:r>
              <a:rPr lang="en-US" sz="1200"/>
              <a:t>4 CBF TBZ https://zenodo.org/record/6365375/files/cbf_m0220c.tar.bz2 m0220c_01_0004.cbf  </a:t>
            </a:r>
          </a:p>
          <a:p>
            <a:r>
              <a:rPr lang="en-US" sz="1200"/>
              <a:t>5 CBF TBZ https://zenodo.org/record/6365375/files/cbf_m0220c.tar.bz2 m0220c_01_0005.cbf  </a:t>
            </a:r>
          </a:p>
          <a:p>
            <a:r>
              <a:rPr lang="en-US" sz="1200"/>
              <a:t>6 CBF TBZ https://zenodo.org/record/6365375/files/cbf_m0220c.tar.bz2 m0220c_01_0006.cbf  </a:t>
            </a:r>
          </a:p>
          <a:p>
            <a:r>
              <a:rPr lang="en-US" sz="1200"/>
              <a:t>7 CBF TBZ https://zenodo.org/record/6365375/files/cbf_m0220c.tar.bz2 m0220c_01_0007.cbf  </a:t>
            </a:r>
          </a:p>
          <a:p>
            <a:r>
              <a:rPr lang="en-US" sz="1200"/>
              <a:t>8 CBF TBZ https://zenodo.org/record/6365375/files/cbf_m0220c.tar.bz2 m0220c_01_0008.cbf  </a:t>
            </a:r>
          </a:p>
          <a:p>
            <a:r>
              <a:rPr lang="en-US" sz="1200"/>
              <a:t>9 CBF TBZ https://zenodo.org/record/6365375/files/cbf_m0220c.tar.bz2 m0220c_01_0009.cbf  </a:t>
            </a:r>
          </a:p>
          <a:p>
            <a:r>
              <a:rPr lang="en-US" sz="1200"/>
              <a:t>10 CBF TBZ https://zenodo.org/record/6365375/files/cbf_m0220c.tar.bz2 m0220c_01_0010.cbf </a:t>
            </a:r>
          </a:p>
          <a:p>
            <a:r>
              <a:rPr lang="en-US" sz="1200"/>
              <a:t>.</a:t>
            </a:r>
          </a:p>
          <a:p>
            <a:r>
              <a:rPr lang="en-US" sz="1200"/>
              <a:t>.</a:t>
            </a:r>
          </a:p>
          <a:p>
            <a:endParaRPr lang="en-NL" sz="1200"/>
          </a:p>
        </p:txBody>
      </p:sp>
      <p:sp>
        <p:nvSpPr>
          <p:cNvPr id="4" name="TextBox 3">
            <a:extLst>
              <a:ext uri="{FF2B5EF4-FFF2-40B4-BE49-F238E27FC236}">
                <a16:creationId xmlns:a16="http://schemas.microsoft.com/office/drawing/2014/main" id="{7F822317-6DB9-4EB5-9501-9D494644E5DE}"/>
              </a:ext>
            </a:extLst>
          </p:cNvPr>
          <p:cNvSpPr txBox="1"/>
          <p:nvPr/>
        </p:nvSpPr>
        <p:spPr>
          <a:xfrm>
            <a:off x="1803670" y="0"/>
            <a:ext cx="8584659" cy="646331"/>
          </a:xfrm>
          <a:prstGeom prst="rect">
            <a:avLst/>
          </a:prstGeom>
          <a:noFill/>
        </p:spPr>
        <p:txBody>
          <a:bodyPr wrap="none" rtlCol="0">
            <a:spAutoFit/>
          </a:bodyPr>
          <a:lstStyle/>
          <a:p>
            <a:pPr algn="ctr"/>
            <a:r>
              <a:rPr lang="en-US" sz="3600" b="1" err="1"/>
              <a:t>imgCIF</a:t>
            </a:r>
            <a:r>
              <a:rPr lang="en-US" sz="3600" b="1"/>
              <a:t> file contains the necessary metadata</a:t>
            </a:r>
            <a:endParaRPr lang="en-NL" sz="3600" b="1"/>
          </a:p>
        </p:txBody>
      </p:sp>
      <p:sp>
        <p:nvSpPr>
          <p:cNvPr id="5" name="Rectangle 4">
            <a:extLst>
              <a:ext uri="{FF2B5EF4-FFF2-40B4-BE49-F238E27FC236}">
                <a16:creationId xmlns:a16="http://schemas.microsoft.com/office/drawing/2014/main" id="{DC7A8029-C077-4AB3-8473-8AC1B4612C0E}"/>
              </a:ext>
            </a:extLst>
          </p:cNvPr>
          <p:cNvSpPr/>
          <p:nvPr/>
        </p:nvSpPr>
        <p:spPr>
          <a:xfrm>
            <a:off x="0" y="709493"/>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7" name="Straight Arrow Connector 6">
            <a:extLst>
              <a:ext uri="{FF2B5EF4-FFF2-40B4-BE49-F238E27FC236}">
                <a16:creationId xmlns:a16="http://schemas.microsoft.com/office/drawing/2014/main" id="{702234CD-9906-4DB8-B293-840D8A56B962}"/>
              </a:ext>
            </a:extLst>
          </p:cNvPr>
          <p:cNvCxnSpPr/>
          <p:nvPr/>
        </p:nvCxnSpPr>
        <p:spPr>
          <a:xfrm flipH="1">
            <a:off x="3746090" y="2694039"/>
            <a:ext cx="82591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9F8F2181-344C-4B85-A505-C54AC5837909}"/>
              </a:ext>
            </a:extLst>
          </p:cNvPr>
          <p:cNvCxnSpPr/>
          <p:nvPr/>
        </p:nvCxnSpPr>
        <p:spPr>
          <a:xfrm flipH="1">
            <a:off x="4434349" y="3264310"/>
            <a:ext cx="825910"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76202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259A73-5091-465D-AFD7-32A54DDA6E5D}"/>
              </a:ext>
            </a:extLst>
          </p:cNvPr>
          <p:cNvSpPr txBox="1"/>
          <p:nvPr/>
        </p:nvSpPr>
        <p:spPr>
          <a:xfrm>
            <a:off x="294968" y="963561"/>
            <a:ext cx="6535905" cy="5632311"/>
          </a:xfrm>
          <a:prstGeom prst="rect">
            <a:avLst/>
          </a:prstGeom>
          <a:noFill/>
        </p:spPr>
        <p:txBody>
          <a:bodyPr wrap="square" rtlCol="0">
            <a:spAutoFit/>
          </a:bodyPr>
          <a:lstStyle/>
          <a:p>
            <a:r>
              <a:rPr lang="en-US" sz="1200"/>
              <a:t>#\#CIF_2.0</a:t>
            </a:r>
          </a:p>
          <a:p>
            <a:r>
              <a:rPr lang="en-US" sz="1200"/>
              <a:t>data_973_database.dataset_doi                   'doi.org/10.15785/SBGRID/973‘</a:t>
            </a:r>
          </a:p>
          <a:p>
            <a:r>
              <a:rPr lang="en-US" sz="1200"/>
              <a:t>_</a:t>
            </a:r>
            <a:r>
              <a:rPr lang="en-US" sz="1200" err="1"/>
              <a:t>audit.block_code</a:t>
            </a:r>
            <a:r>
              <a:rPr lang="en-US" sz="1200"/>
              <a:t>                       19ID_APS</a:t>
            </a:r>
          </a:p>
          <a:p>
            <a:r>
              <a:rPr lang="en-US" sz="1200"/>
              <a:t>_</a:t>
            </a:r>
            <a:r>
              <a:rPr lang="en-US" sz="1200" err="1"/>
              <a:t>diffrn_source.beamline</a:t>
            </a:r>
            <a:r>
              <a:rPr lang="en-US" sz="1200"/>
              <a:t>                 19ID</a:t>
            </a:r>
          </a:p>
          <a:p>
            <a:r>
              <a:rPr lang="en-US" sz="1200"/>
              <a:t>_</a:t>
            </a:r>
            <a:r>
              <a:rPr lang="en-US" sz="1200" err="1"/>
              <a:t>diffrn_source.facility</a:t>
            </a:r>
            <a:r>
              <a:rPr lang="en-US" sz="1200"/>
              <a:t>                 APS</a:t>
            </a:r>
          </a:p>
          <a:p>
            <a:r>
              <a:rPr lang="en-US" sz="1200"/>
              <a:t>_</a:t>
            </a:r>
            <a:r>
              <a:rPr lang="en-US" sz="1200" err="1"/>
              <a:t>diffrn.ambient_temperature</a:t>
            </a:r>
            <a:r>
              <a:rPr lang="en-US" sz="1200"/>
              <a:t>             0</a:t>
            </a:r>
          </a:p>
          <a:p>
            <a:r>
              <a:rPr lang="en-US" sz="1200"/>
              <a:t>_</a:t>
            </a:r>
            <a:r>
              <a:rPr lang="en-US" sz="1200" err="1"/>
              <a:t>diffrn_radiation.type</a:t>
            </a:r>
            <a:r>
              <a:rPr lang="en-US" sz="1200"/>
              <a:t>                  x-ray</a:t>
            </a:r>
          </a:p>
          <a:p>
            <a:r>
              <a:rPr lang="en-US" sz="1200"/>
              <a:t>_</a:t>
            </a:r>
            <a:r>
              <a:rPr lang="en-US" sz="1200" err="1"/>
              <a:t>array_intensities.overload</a:t>
            </a:r>
            <a:r>
              <a:rPr lang="en-US" sz="1200"/>
              <a:t>             65535</a:t>
            </a:r>
          </a:p>
          <a:p>
            <a:r>
              <a:rPr lang="en-US" sz="1200"/>
              <a:t>loop_  </a:t>
            </a:r>
          </a:p>
          <a:p>
            <a:r>
              <a:rPr lang="en-US" sz="1200"/>
              <a:t>  _diffrn_radiation_wavelength.id </a:t>
            </a:r>
          </a:p>
          <a:p>
            <a:r>
              <a:rPr lang="en-US" sz="1200"/>
              <a:t>   _diffrn_radiation_wavelength.value         1         0.9793453 </a:t>
            </a:r>
          </a:p>
          <a:p>
            <a:r>
              <a:rPr lang="en-US" sz="1200"/>
              <a:t>loop_  </a:t>
            </a:r>
          </a:p>
          <a:p>
            <a:r>
              <a:rPr lang="en-US" sz="1200"/>
              <a:t>  _axis.id  _axis.type </a:t>
            </a:r>
          </a:p>
          <a:p>
            <a:r>
              <a:rPr lang="en-US" sz="1200"/>
              <a:t>  _axis.equipment  </a:t>
            </a:r>
          </a:p>
          <a:p>
            <a:r>
              <a:rPr lang="en-US" sz="1200"/>
              <a:t>  _axis.depends_on  </a:t>
            </a:r>
          </a:p>
          <a:p>
            <a:r>
              <a:rPr lang="en-US" sz="1200"/>
              <a:t>  _axis.vector[1]  </a:t>
            </a:r>
          </a:p>
          <a:p>
            <a:r>
              <a:rPr lang="en-US" sz="1200"/>
              <a:t>  _axis.vector[2]  </a:t>
            </a:r>
          </a:p>
          <a:p>
            <a:r>
              <a:rPr lang="en-US" sz="1200"/>
              <a:t>  _axis.vector[3]  </a:t>
            </a:r>
          </a:p>
          <a:p>
            <a:r>
              <a:rPr lang="en-US" sz="1200"/>
              <a:t>  _axis.offset[1]  </a:t>
            </a:r>
          </a:p>
          <a:p>
            <a:r>
              <a:rPr lang="en-US" sz="1200"/>
              <a:t>  _axis.offset[2]  </a:t>
            </a:r>
          </a:p>
          <a:p>
            <a:r>
              <a:rPr lang="en-US" sz="1200"/>
              <a:t>  _axis.offset[3]   </a:t>
            </a:r>
          </a:p>
          <a:p>
            <a:r>
              <a:rPr lang="en-US" sz="1200"/>
              <a:t>           phi       rotation  goniometer          .         1         0         0        0        0        0                </a:t>
            </a:r>
          </a:p>
          <a:p>
            <a:r>
              <a:rPr lang="en-US" sz="1200"/>
              <a:t>           dety      translation         detector  detx      0          1        0        0        0        0                 </a:t>
            </a:r>
          </a:p>
          <a:p>
            <a:r>
              <a:rPr lang="en-US" sz="1200"/>
              <a:t>           detx      translation         detector  trans     -1         0         0        -161.0         153.5       0 </a:t>
            </a:r>
          </a:p>
          <a:p>
            <a:r>
              <a:rPr lang="en-US" sz="1200"/>
              <a:t>           trans     translation         detector  gravity   0         0         -1       0        0        0     </a:t>
            </a:r>
          </a:p>
          <a:p>
            <a:r>
              <a:rPr lang="en-US" sz="1200"/>
              <a:t>           gravity   .         gravity   .         0          1        0         0        0        0             </a:t>
            </a:r>
          </a:p>
          <a:p>
            <a:r>
              <a:rPr lang="en-US" sz="1200"/>
              <a:t>           source    .         source    .         0         0         1         0        0        0.</a:t>
            </a:r>
          </a:p>
          <a:p>
            <a:r>
              <a:rPr lang="en-US" sz="1200"/>
              <a:t>.</a:t>
            </a:r>
          </a:p>
          <a:p>
            <a:r>
              <a:rPr lang="en-US" sz="1200"/>
              <a:t>.</a:t>
            </a:r>
            <a:endParaRPr lang="en-NL" sz="1200"/>
          </a:p>
        </p:txBody>
      </p:sp>
      <p:sp>
        <p:nvSpPr>
          <p:cNvPr id="3" name="TextBox 2">
            <a:extLst>
              <a:ext uri="{FF2B5EF4-FFF2-40B4-BE49-F238E27FC236}">
                <a16:creationId xmlns:a16="http://schemas.microsoft.com/office/drawing/2014/main" id="{F16E88CF-84FB-4720-893C-C0EBD94FED25}"/>
              </a:ext>
            </a:extLst>
          </p:cNvPr>
          <p:cNvSpPr txBox="1"/>
          <p:nvPr/>
        </p:nvSpPr>
        <p:spPr>
          <a:xfrm>
            <a:off x="6830873" y="720571"/>
            <a:ext cx="5754417" cy="5262979"/>
          </a:xfrm>
          <a:prstGeom prst="rect">
            <a:avLst/>
          </a:prstGeom>
          <a:noFill/>
        </p:spPr>
        <p:txBody>
          <a:bodyPr wrap="square" rtlCol="0">
            <a:spAutoFit/>
          </a:bodyPr>
          <a:lstStyle/>
          <a:p>
            <a:r>
              <a:rPr lang="en-US" sz="1200"/>
              <a:t>.</a:t>
            </a:r>
          </a:p>
          <a:p>
            <a:r>
              <a:rPr lang="en-US" sz="1200"/>
              <a:t>.</a:t>
            </a:r>
          </a:p>
          <a:p>
            <a:r>
              <a:rPr lang="en-US" sz="1200"/>
              <a:t>loop_  </a:t>
            </a:r>
          </a:p>
          <a:p>
            <a:r>
              <a:rPr lang="en-US" sz="1200"/>
              <a:t>_array_data_external_data.id  </a:t>
            </a:r>
          </a:p>
          <a:p>
            <a:r>
              <a:rPr lang="en-US" sz="1200"/>
              <a:t>_array_data_external_data.format  </a:t>
            </a:r>
          </a:p>
          <a:p>
            <a:r>
              <a:rPr lang="en-US" sz="1200"/>
              <a:t>_array_data_external_data.uri        </a:t>
            </a:r>
          </a:p>
          <a:p>
            <a:r>
              <a:rPr lang="en-US" sz="1200"/>
              <a:t> ext1      SMV       rsync://data.sbgrid.org/10.15785/SBGRID/973/PNP545.0001.img                   ext2      SMV       rsync://data.sbgrid.org/10.15785/SBGRID/973/PNP545.0002.img                   ext3      SMV       rsync://data.sbgrid.org/10.15785/SBGRID/973/PNP545.0003.img                   ext4      SMV       rsync://data.sbgrid.org/10.15785/SBGRID/973/PNP545.0004.img                   ext5      SMV       rsync://data.sbgrid.org/10.15785/SBGRID/973/PNP545.0005.img                   ext6      SMV       rsync://data.sbgrid.org/10.15785/SBGRID/973/PNP545.0006.img                   ext7      SMV       rsync://data.sbgrid.org/10.15785/SBGRID/973/PNP545.0007.img                   ext8      SMV       rsync://data.sbgrid.org/10.15785/SBGRID/973/PNP545.0008.img                   ext9      SMV       rsync://data.sbgrid.org/10.15785/SBGRID/973/PNP545.0009.img                   ext10     SMV       rsync://data.sbgrid.org/10.15785/SBGRID/973/PNP545.0010.img                   ext11     SMV       rsync://data.sbgrid.org/10.15785/SBGRID/973/PNP545.0011.img                   ext12     SMV       rsync://data.sbgrid.org/10.15785/SBGRID/973/PNP545.0012.img                   ext13     SMV       rsync://data.sbgrid.org/10.15785/SBGRID/973/PNP545.0013.img                   ext14     SMV       rsync://data.sbgrid.org/10.15785/SBGRID/973/PNP545.0014.img                   ext15     SMV       rsync://data.sbgrid.org/10.15785/SBGRID/973/PNP545.0015.img                   ext16     SMV       rsync://data.sbgrid.org/10.15785/SBGRID/973/PNP545.0016.img                   ext17     SMV       rsync://data.sbgrid.org/10.15785/SBGRID/973/PNP545.0017.img                   ext18     SMV       rsync://data.sbgrid.org/10.15785/SBGRID/973/PNP545.0018.img                   ext19     SMV       rsync://data.sbgrid.org/10.15785/SBGRID/973/PNP545.0019.img                   ext20     SMV       rsync://data.sbgrid.org/10.15785/SBGRID/973/PNP545.0020.img </a:t>
            </a:r>
          </a:p>
          <a:p>
            <a:r>
              <a:rPr lang="en-US" sz="1200"/>
              <a:t>.</a:t>
            </a:r>
          </a:p>
          <a:p>
            <a:r>
              <a:rPr lang="en-US" sz="1200"/>
              <a:t>. </a:t>
            </a:r>
            <a:endParaRPr lang="en-NL" sz="1200"/>
          </a:p>
        </p:txBody>
      </p:sp>
      <p:cxnSp>
        <p:nvCxnSpPr>
          <p:cNvPr id="4" name="Straight Arrow Connector 3">
            <a:extLst>
              <a:ext uri="{FF2B5EF4-FFF2-40B4-BE49-F238E27FC236}">
                <a16:creationId xmlns:a16="http://schemas.microsoft.com/office/drawing/2014/main" id="{46E8B392-D816-4330-9871-29CDDEB66C03}"/>
              </a:ext>
            </a:extLst>
          </p:cNvPr>
          <p:cNvCxnSpPr/>
          <p:nvPr/>
        </p:nvCxnSpPr>
        <p:spPr>
          <a:xfrm flipH="1">
            <a:off x="5906309" y="4201013"/>
            <a:ext cx="825910"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9103CAA-8925-4C57-A171-808B1E4ABB7D}"/>
              </a:ext>
            </a:extLst>
          </p:cNvPr>
          <p:cNvCxnSpPr/>
          <p:nvPr/>
        </p:nvCxnSpPr>
        <p:spPr>
          <a:xfrm flipH="1">
            <a:off x="5162295" y="1311288"/>
            <a:ext cx="82591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E7038BD-F3E5-4F78-9B14-2A1D127E9D66}"/>
              </a:ext>
            </a:extLst>
          </p:cNvPr>
          <p:cNvSpPr txBox="1"/>
          <p:nvPr/>
        </p:nvSpPr>
        <p:spPr>
          <a:xfrm>
            <a:off x="1803670" y="0"/>
            <a:ext cx="8584659" cy="646331"/>
          </a:xfrm>
          <a:prstGeom prst="rect">
            <a:avLst/>
          </a:prstGeom>
          <a:noFill/>
        </p:spPr>
        <p:txBody>
          <a:bodyPr wrap="none" rtlCol="0">
            <a:spAutoFit/>
          </a:bodyPr>
          <a:lstStyle/>
          <a:p>
            <a:pPr algn="ctr"/>
            <a:r>
              <a:rPr lang="en-US" sz="3600" b="1" err="1"/>
              <a:t>imgCIF</a:t>
            </a:r>
            <a:r>
              <a:rPr lang="en-US" sz="3600" b="1"/>
              <a:t> file contains the necessary metadata</a:t>
            </a:r>
            <a:endParaRPr lang="en-NL" sz="3600" b="1"/>
          </a:p>
        </p:txBody>
      </p:sp>
      <p:sp>
        <p:nvSpPr>
          <p:cNvPr id="7" name="Rectangle 6">
            <a:extLst>
              <a:ext uri="{FF2B5EF4-FFF2-40B4-BE49-F238E27FC236}">
                <a16:creationId xmlns:a16="http://schemas.microsoft.com/office/drawing/2014/main" id="{F6617C43-1FEA-4E1C-805B-90D8F1A73E88}"/>
              </a:ext>
            </a:extLst>
          </p:cNvPr>
          <p:cNvSpPr/>
          <p:nvPr/>
        </p:nvSpPr>
        <p:spPr>
          <a:xfrm>
            <a:off x="0" y="709493"/>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45785CF8-89F2-4D05-AB93-8940F8EE6C6E}"/>
              </a:ext>
            </a:extLst>
          </p:cNvPr>
          <p:cNvSpPr txBox="1"/>
          <p:nvPr/>
        </p:nvSpPr>
        <p:spPr>
          <a:xfrm>
            <a:off x="5306393" y="6100444"/>
            <a:ext cx="6120393" cy="461665"/>
          </a:xfrm>
          <a:prstGeom prst="rect">
            <a:avLst/>
          </a:prstGeom>
          <a:noFill/>
        </p:spPr>
        <p:txBody>
          <a:bodyPr wrap="none" rtlCol="0">
            <a:spAutoFit/>
          </a:bodyPr>
          <a:lstStyle/>
          <a:p>
            <a:pPr algn="ctr"/>
            <a:r>
              <a:rPr lang="en-US" sz="2400" b="1" err="1"/>
              <a:t>imgCIF</a:t>
            </a:r>
            <a:r>
              <a:rPr lang="en-US" sz="2400" b="1"/>
              <a:t> file can also link to facility respositories</a:t>
            </a:r>
            <a:endParaRPr lang="en-NL" sz="2400" b="1"/>
          </a:p>
        </p:txBody>
      </p:sp>
    </p:spTree>
    <p:extLst>
      <p:ext uri="{BB962C8B-B14F-4D97-AF65-F5344CB8AC3E}">
        <p14:creationId xmlns:p14="http://schemas.microsoft.com/office/powerpoint/2010/main" val="35149805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48A7B89-7115-4448-967D-8287E1197F92}"/>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72781F4-97CB-48E0-8427-ADF55C409358}"/>
              </a:ext>
            </a:extLst>
          </p:cNvPr>
          <p:cNvSpPr txBox="1"/>
          <p:nvPr/>
        </p:nvSpPr>
        <p:spPr>
          <a:xfrm>
            <a:off x="3617843" y="210729"/>
            <a:ext cx="3973780" cy="646331"/>
          </a:xfrm>
          <a:prstGeom prst="rect">
            <a:avLst/>
          </a:prstGeom>
          <a:noFill/>
        </p:spPr>
        <p:txBody>
          <a:bodyPr wrap="none" rtlCol="0">
            <a:spAutoFit/>
          </a:bodyPr>
          <a:lstStyle/>
          <a:p>
            <a:r>
              <a:rPr lang="en-US" sz="3600" b="1"/>
              <a:t>Binary data formats</a:t>
            </a:r>
            <a:endParaRPr lang="en-NL" sz="3600" b="1"/>
          </a:p>
        </p:txBody>
      </p:sp>
      <p:sp>
        <p:nvSpPr>
          <p:cNvPr id="5" name="TextBox 4">
            <a:extLst>
              <a:ext uri="{FF2B5EF4-FFF2-40B4-BE49-F238E27FC236}">
                <a16:creationId xmlns:a16="http://schemas.microsoft.com/office/drawing/2014/main" id="{E40247C2-7B19-47B6-A09A-E1C45CF64D6F}"/>
              </a:ext>
            </a:extLst>
          </p:cNvPr>
          <p:cNvSpPr txBox="1"/>
          <p:nvPr/>
        </p:nvSpPr>
        <p:spPr>
          <a:xfrm>
            <a:off x="1991886" y="2044160"/>
            <a:ext cx="8204509" cy="2677656"/>
          </a:xfrm>
          <a:prstGeom prst="rect">
            <a:avLst/>
          </a:prstGeom>
          <a:noFill/>
        </p:spPr>
        <p:txBody>
          <a:bodyPr wrap="square">
            <a:spAutoFit/>
          </a:bodyPr>
          <a:lstStyle/>
          <a:p>
            <a:r>
              <a:rPr lang="en-GB" sz="2800" b="1" i="0">
                <a:solidFill>
                  <a:srgbClr val="000000"/>
                </a:solidFill>
                <a:effectLst/>
                <a:latin typeface="Optima_Bold"/>
              </a:rPr>
              <a:t>Large-scale facilities often have </a:t>
            </a:r>
          </a:p>
          <a:p>
            <a:pPr marL="285750" indent="-285750">
              <a:buFont typeface="Arial" panose="020B0604020202020204" pitchFamily="34" charset="0"/>
              <a:buChar char="•"/>
            </a:pPr>
            <a:r>
              <a:rPr lang="en-GB" sz="2800" b="1" i="0">
                <a:solidFill>
                  <a:srgbClr val="000000"/>
                </a:solidFill>
                <a:effectLst/>
                <a:latin typeface="Optima_Bold"/>
              </a:rPr>
              <a:t>PILATUS detectors that use CBF binary data format and miniCBF (ASCII) headers or </a:t>
            </a:r>
          </a:p>
          <a:p>
            <a:pPr marL="285750" indent="-285750">
              <a:buFont typeface="Arial" panose="020B0604020202020204" pitchFamily="34" charset="0"/>
              <a:buChar char="•"/>
            </a:pPr>
            <a:r>
              <a:rPr lang="en-GB" sz="2800" b="1" i="0">
                <a:solidFill>
                  <a:srgbClr val="000000"/>
                </a:solidFill>
                <a:effectLst/>
                <a:latin typeface="Optima_Bold"/>
              </a:rPr>
              <a:t>EIGER detectors that use the Nexus/HDF5 data</a:t>
            </a:r>
            <a:r>
              <a:rPr lang="en-GB" sz="2800" b="1" i="0">
                <a:solidFill>
                  <a:schemeClr val="accent1">
                    <a:lumMod val="75000"/>
                  </a:schemeClr>
                </a:solidFill>
                <a:effectLst/>
                <a:latin typeface="Optima_Bold"/>
              </a:rPr>
              <a:t>*</a:t>
            </a:r>
            <a:r>
              <a:rPr lang="en-GB" sz="2800" b="1" i="0">
                <a:solidFill>
                  <a:srgbClr val="000000"/>
                </a:solidFill>
                <a:effectLst/>
                <a:latin typeface="Optima_Bold"/>
              </a:rPr>
              <a:t> structure</a:t>
            </a:r>
            <a:endParaRPr lang="en-GB" sz="2800" b="1">
              <a:solidFill>
                <a:srgbClr val="000000"/>
              </a:solidFill>
              <a:latin typeface="Optima_Bold"/>
            </a:endParaRPr>
          </a:p>
          <a:p>
            <a:pPr marL="285750" indent="-285750">
              <a:buFont typeface="Arial" panose="020B0604020202020204" pitchFamily="34" charset="0"/>
              <a:buChar char="•"/>
            </a:pPr>
            <a:r>
              <a:rPr lang="en-GB" sz="2800" b="1" i="0">
                <a:solidFill>
                  <a:srgbClr val="000000"/>
                </a:solidFill>
                <a:effectLst/>
                <a:latin typeface="Optima_Bold"/>
              </a:rPr>
              <a:t>CCD detectors may still be in use. </a:t>
            </a:r>
            <a:endParaRPr lang="en-NL" sz="2800" b="1">
              <a:latin typeface="Optima_Bold"/>
            </a:endParaRPr>
          </a:p>
        </p:txBody>
      </p:sp>
      <p:sp>
        <p:nvSpPr>
          <p:cNvPr id="7" name="TextBox 6">
            <a:extLst>
              <a:ext uri="{FF2B5EF4-FFF2-40B4-BE49-F238E27FC236}">
                <a16:creationId xmlns:a16="http://schemas.microsoft.com/office/drawing/2014/main" id="{A718531A-F279-4FCE-9F53-B3D1501D3DDD}"/>
              </a:ext>
            </a:extLst>
          </p:cNvPr>
          <p:cNvSpPr txBox="1"/>
          <p:nvPr/>
        </p:nvSpPr>
        <p:spPr>
          <a:xfrm>
            <a:off x="1991886" y="4865489"/>
            <a:ext cx="6094140" cy="523220"/>
          </a:xfrm>
          <a:prstGeom prst="rect">
            <a:avLst/>
          </a:prstGeom>
          <a:noFill/>
        </p:spPr>
        <p:txBody>
          <a:bodyPr wrap="square">
            <a:spAutoFit/>
          </a:bodyPr>
          <a:lstStyle/>
          <a:p>
            <a:r>
              <a:rPr lang="en-GB" sz="2800" b="1">
                <a:solidFill>
                  <a:srgbClr val="000000"/>
                </a:solidFill>
                <a:latin typeface="Optima_Bold"/>
              </a:rPr>
              <a:t>I</a:t>
            </a:r>
            <a:r>
              <a:rPr lang="en-GB" sz="2800" b="1" i="0">
                <a:solidFill>
                  <a:srgbClr val="000000"/>
                </a:solidFill>
                <a:effectLst/>
                <a:latin typeface="Optima_Bold"/>
              </a:rPr>
              <a:t>mage formats HDF5, CBF, SMV</a:t>
            </a:r>
            <a:endParaRPr lang="en-NL" sz="2800" b="1">
              <a:latin typeface="Optima_Bold"/>
            </a:endParaRPr>
          </a:p>
        </p:txBody>
      </p:sp>
      <p:sp>
        <p:nvSpPr>
          <p:cNvPr id="11" name="TextBox 10">
            <a:extLst>
              <a:ext uri="{FF2B5EF4-FFF2-40B4-BE49-F238E27FC236}">
                <a16:creationId xmlns:a16="http://schemas.microsoft.com/office/drawing/2014/main" id="{699D0769-EBB1-4148-B844-467927BE6A18}"/>
              </a:ext>
            </a:extLst>
          </p:cNvPr>
          <p:cNvSpPr txBox="1"/>
          <p:nvPr/>
        </p:nvSpPr>
        <p:spPr>
          <a:xfrm>
            <a:off x="337325" y="6301825"/>
            <a:ext cx="10189426" cy="369332"/>
          </a:xfrm>
          <a:prstGeom prst="rect">
            <a:avLst/>
          </a:prstGeom>
          <a:noFill/>
        </p:spPr>
        <p:txBody>
          <a:bodyPr wrap="square">
            <a:spAutoFit/>
          </a:bodyPr>
          <a:lstStyle/>
          <a:p>
            <a:r>
              <a:rPr lang="en-GB" b="0" i="0">
                <a:solidFill>
                  <a:schemeClr val="accent1">
                    <a:lumMod val="75000"/>
                  </a:schemeClr>
                </a:solidFill>
                <a:effectLst/>
                <a:latin typeface="Verdana" panose="020B0604030504040204" pitchFamily="34" charset="0"/>
              </a:rPr>
              <a:t> *`Gold Standard’  for Nexus/HDF5 (meta)data defined by the HDRMX working group</a:t>
            </a:r>
            <a:endParaRPr lang="en-NL">
              <a:solidFill>
                <a:schemeClr val="accent1">
                  <a:lumMod val="75000"/>
                </a:schemeClr>
              </a:solidFill>
            </a:endParaRPr>
          </a:p>
        </p:txBody>
      </p:sp>
    </p:spTree>
    <p:extLst>
      <p:ext uri="{BB962C8B-B14F-4D97-AF65-F5344CB8AC3E}">
        <p14:creationId xmlns:p14="http://schemas.microsoft.com/office/powerpoint/2010/main" val="2184069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07768" y="6093296"/>
            <a:ext cx="6264696" cy="625624"/>
          </a:xfrm>
        </p:spPr>
        <p:txBody>
          <a:bodyPr>
            <a:normAutofit/>
          </a:bodyPr>
          <a:lstStyle/>
          <a:p>
            <a:pPr algn="r"/>
            <a:r>
              <a:rPr lang="en-GB" sz="1400" dirty="0"/>
              <a:t> </a:t>
            </a:r>
            <a:r>
              <a:rPr lang="en-GB" sz="1400" b="1" dirty="0">
                <a:solidFill>
                  <a:srgbClr val="990000"/>
                </a:solidFill>
              </a:rPr>
              <a:t>Kroon-Batenburg </a:t>
            </a:r>
            <a:r>
              <a:rPr lang="en-GB" sz="1400" b="1" i="1" dirty="0">
                <a:solidFill>
                  <a:srgbClr val="990000"/>
                </a:solidFill>
              </a:rPr>
              <a:t>et al.</a:t>
            </a:r>
          </a:p>
          <a:p>
            <a:pPr algn="r"/>
            <a:r>
              <a:rPr lang="en-GB" sz="1200" dirty="0">
                <a:solidFill>
                  <a:srgbClr val="FF0000"/>
                </a:solidFill>
              </a:rPr>
              <a:t> </a:t>
            </a:r>
            <a:r>
              <a:rPr lang="en-GB" sz="1200" b="1" dirty="0">
                <a:solidFill>
                  <a:srgbClr val="990000"/>
                </a:solidFill>
              </a:rPr>
              <a:t>Volume 7</a:t>
            </a:r>
            <a:r>
              <a:rPr lang="en-GB" sz="1200" dirty="0">
                <a:solidFill>
                  <a:srgbClr val="595959"/>
                </a:solidFill>
              </a:rPr>
              <a:t> | </a:t>
            </a:r>
            <a:r>
              <a:rPr lang="en-GB" sz="1200" b="1" dirty="0">
                <a:solidFill>
                  <a:srgbClr val="990000"/>
                </a:solidFill>
              </a:rPr>
              <a:t>Part 9</a:t>
            </a:r>
            <a:r>
              <a:rPr lang="en-GB" sz="1200" dirty="0">
                <a:solidFill>
                  <a:srgbClr val="595959"/>
                </a:solidFill>
              </a:rPr>
              <a:t> | </a:t>
            </a:r>
            <a:r>
              <a:rPr lang="en-GB" sz="1200" dirty="0">
                <a:solidFill>
                  <a:srgbClr val="990000"/>
                </a:solidFill>
              </a:rPr>
              <a:t>September 2022</a:t>
            </a:r>
            <a:r>
              <a:rPr lang="en-GB" sz="1200" dirty="0">
                <a:solidFill>
                  <a:srgbClr val="595959"/>
                </a:solidFill>
              </a:rPr>
              <a:t> |  | </a:t>
            </a:r>
            <a:r>
              <a:rPr lang="en-GB" sz="1200" dirty="0">
                <a:solidFill>
                  <a:srgbClr val="990000"/>
                </a:solidFill>
              </a:rPr>
              <a:t>10.11107/S2414314622008215</a:t>
            </a:r>
            <a:endParaRPr lang="en-GB" sz="1200" dirty="0">
              <a:solidFill>
                <a:srgbClr val="FF0000"/>
              </a:solidFill>
            </a:endParaRPr>
          </a:p>
        </p:txBody>
      </p:sp>
      <p:pic>
        <p:nvPicPr>
          <p:cNvPr id="4" name="Picture 3" descr="IUCrlogo.png"/>
          <p:cNvPicPr>
            <a:picLocks noChangeAspect="1"/>
          </p:cNvPicPr>
          <p:nvPr/>
        </p:nvPicPr>
        <p:blipFill>
          <a:blip r:embed="rId3" cstate="print"/>
          <a:stretch>
            <a:fillRect/>
          </a:stretch>
        </p:blipFill>
        <p:spPr>
          <a:xfrm>
            <a:off x="1919536" y="6021289"/>
            <a:ext cx="1944216" cy="579920"/>
          </a:xfrm>
          <a:prstGeom prst="rect">
            <a:avLst/>
          </a:prstGeom>
        </p:spPr>
      </p:pic>
      <p:pic>
        <p:nvPicPr>
          <p:cNvPr id="5" name="Picture 4" descr="IUCrfigure.png"/>
          <p:cNvPicPr>
            <a:picLocks noChangeAspect="1"/>
          </p:cNvPicPr>
          <p:nvPr/>
        </p:nvPicPr>
        <p:blipFill>
          <a:blip r:embed="rId4" cstate="print"/>
          <a:stretch>
            <a:fillRect/>
          </a:stretch>
        </p:blipFill>
        <p:spPr>
          <a:xfrm>
            <a:off x="2170067" y="1052736"/>
            <a:ext cx="7851866" cy="4824536"/>
          </a:xfrm>
          <a:prstGeom prst="rect">
            <a:avLst/>
          </a:prstGeom>
        </p:spPr>
      </p:pic>
      <p:sp>
        <p:nvSpPr>
          <p:cNvPr id="6" name="Rectangle 5">
            <a:extLst>
              <a:ext uri="{FF2B5EF4-FFF2-40B4-BE49-F238E27FC236}">
                <a16:creationId xmlns:a16="http://schemas.microsoft.com/office/drawing/2014/main" id="{90B5E334-FF13-4F57-99CB-E960B60F1AF0}"/>
              </a:ext>
            </a:extLst>
          </p:cNvPr>
          <p:cNvSpPr/>
          <p:nvPr/>
        </p:nvSpPr>
        <p:spPr>
          <a:xfrm>
            <a:off x="0" y="939632"/>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06DC190E-16B0-4D4F-9B36-1531D6A5E868}"/>
              </a:ext>
            </a:extLst>
          </p:cNvPr>
          <p:cNvSpPr txBox="1"/>
          <p:nvPr/>
        </p:nvSpPr>
        <p:spPr>
          <a:xfrm>
            <a:off x="3617843" y="75521"/>
            <a:ext cx="3973780" cy="646331"/>
          </a:xfrm>
          <a:prstGeom prst="rect">
            <a:avLst/>
          </a:prstGeom>
          <a:noFill/>
        </p:spPr>
        <p:txBody>
          <a:bodyPr wrap="none" rtlCol="0">
            <a:spAutoFit/>
          </a:bodyPr>
          <a:lstStyle/>
          <a:p>
            <a:r>
              <a:rPr lang="en-US" sz="3600" b="1"/>
              <a:t>Binary data formats</a:t>
            </a:r>
            <a:endParaRPr lang="en-NL" sz="3600" b="1"/>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35488A2-36FB-40DF-B7BC-E805DB446662}"/>
              </a:ext>
            </a:extLst>
          </p:cNvPr>
          <p:cNvPicPr>
            <a:picLocks noChangeAspect="1"/>
          </p:cNvPicPr>
          <p:nvPr/>
        </p:nvPicPr>
        <p:blipFill rotWithShape="1">
          <a:blip r:embed="rId2"/>
          <a:srcRect b="17312"/>
          <a:stretch/>
        </p:blipFill>
        <p:spPr>
          <a:xfrm>
            <a:off x="330818" y="1743042"/>
            <a:ext cx="11489473" cy="4469183"/>
          </a:xfrm>
          <a:prstGeom prst="rect">
            <a:avLst/>
          </a:prstGeom>
        </p:spPr>
      </p:pic>
      <p:sp>
        <p:nvSpPr>
          <p:cNvPr id="4" name="Rectangle 3">
            <a:extLst>
              <a:ext uri="{FF2B5EF4-FFF2-40B4-BE49-F238E27FC236}">
                <a16:creationId xmlns:a16="http://schemas.microsoft.com/office/drawing/2014/main" id="{1884040D-78CB-46BA-A8C9-C1465EA269E0}"/>
              </a:ext>
            </a:extLst>
          </p:cNvPr>
          <p:cNvSpPr/>
          <p:nvPr/>
        </p:nvSpPr>
        <p:spPr>
          <a:xfrm>
            <a:off x="0" y="81475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72BC64C9-DED7-44BE-B746-01E7DB361D06}"/>
              </a:ext>
            </a:extLst>
          </p:cNvPr>
          <p:cNvSpPr txBox="1"/>
          <p:nvPr/>
        </p:nvSpPr>
        <p:spPr>
          <a:xfrm>
            <a:off x="2675577" y="169881"/>
            <a:ext cx="6840847" cy="646331"/>
          </a:xfrm>
          <a:prstGeom prst="rect">
            <a:avLst/>
          </a:prstGeom>
          <a:noFill/>
        </p:spPr>
        <p:txBody>
          <a:bodyPr wrap="none" rtlCol="0">
            <a:spAutoFit/>
          </a:bodyPr>
          <a:lstStyle/>
          <a:p>
            <a:r>
              <a:rPr lang="en-US" sz="3600" b="1"/>
              <a:t>Machine Learning for data analysis</a:t>
            </a:r>
            <a:endParaRPr lang="en-NL" sz="3600" b="1"/>
          </a:p>
        </p:txBody>
      </p:sp>
      <p:sp>
        <p:nvSpPr>
          <p:cNvPr id="6" name="TextBox 5">
            <a:extLst>
              <a:ext uri="{FF2B5EF4-FFF2-40B4-BE49-F238E27FC236}">
                <a16:creationId xmlns:a16="http://schemas.microsoft.com/office/drawing/2014/main" id="{FF217250-4912-44A7-B9F4-37502962DBA4}"/>
              </a:ext>
            </a:extLst>
          </p:cNvPr>
          <p:cNvSpPr txBox="1"/>
          <p:nvPr/>
        </p:nvSpPr>
        <p:spPr>
          <a:xfrm>
            <a:off x="7306811" y="946857"/>
            <a:ext cx="4513480" cy="369332"/>
          </a:xfrm>
          <a:prstGeom prst="rect">
            <a:avLst/>
          </a:prstGeom>
          <a:noFill/>
        </p:spPr>
        <p:txBody>
          <a:bodyPr wrap="none" rtlCol="0">
            <a:spAutoFit/>
          </a:bodyPr>
          <a:lstStyle/>
          <a:p>
            <a:r>
              <a:rPr lang="en-US" b="1">
                <a:latin typeface="Optima_Bold"/>
              </a:rPr>
              <a:t>Data are distributed over various repositories</a:t>
            </a:r>
            <a:endParaRPr lang="en-NL" b="1">
              <a:latin typeface="Optima_Bold"/>
            </a:endParaRPr>
          </a:p>
        </p:txBody>
      </p:sp>
      <p:sp>
        <p:nvSpPr>
          <p:cNvPr id="8" name="TextBox 7">
            <a:extLst>
              <a:ext uri="{FF2B5EF4-FFF2-40B4-BE49-F238E27FC236}">
                <a16:creationId xmlns:a16="http://schemas.microsoft.com/office/drawing/2014/main" id="{5D4B6C52-2A3E-4384-AE0A-7645D2788B7B}"/>
              </a:ext>
            </a:extLst>
          </p:cNvPr>
          <p:cNvSpPr txBox="1"/>
          <p:nvPr/>
        </p:nvSpPr>
        <p:spPr>
          <a:xfrm>
            <a:off x="330818" y="955630"/>
            <a:ext cx="4787592" cy="369332"/>
          </a:xfrm>
          <a:prstGeom prst="rect">
            <a:avLst/>
          </a:prstGeom>
          <a:noFill/>
        </p:spPr>
        <p:txBody>
          <a:bodyPr wrap="square">
            <a:spAutoFit/>
          </a:bodyPr>
          <a:lstStyle/>
          <a:p>
            <a:r>
              <a:rPr lang="en-GB" b="1" i="0">
                <a:effectLst/>
                <a:latin typeface="Optima_Bold"/>
              </a:rPr>
              <a:t>Exploitation of experimental training datasets</a:t>
            </a:r>
            <a:endParaRPr lang="en-NL">
              <a:latin typeface="Optima_Bold"/>
            </a:endParaRPr>
          </a:p>
        </p:txBody>
      </p:sp>
    </p:spTree>
    <p:extLst>
      <p:ext uri="{BB962C8B-B14F-4D97-AF65-F5344CB8AC3E}">
        <p14:creationId xmlns:p14="http://schemas.microsoft.com/office/powerpoint/2010/main" val="28922465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FF0D150-7AC6-4561-B236-8E636771B718}"/>
              </a:ext>
            </a:extLst>
          </p:cNvPr>
          <p:cNvSpPr>
            <a:spLocks noGrp="1"/>
          </p:cNvSpPr>
          <p:nvPr>
            <p:ph type="sldNum" sz="quarter" idx="12"/>
          </p:nvPr>
        </p:nvSpPr>
        <p:spPr/>
        <p:txBody>
          <a:bodyPr/>
          <a:lstStyle/>
          <a:p>
            <a:fld id="{1F730B1B-55BE-4B0C-84DC-C07978835C09}" type="slidenum">
              <a:rPr lang="en-NL" smtClean="0"/>
              <a:t>27</a:t>
            </a:fld>
            <a:endParaRPr lang="en-NL"/>
          </a:p>
        </p:txBody>
      </p:sp>
      <p:sp>
        <p:nvSpPr>
          <p:cNvPr id="3" name="TextBox 2">
            <a:extLst>
              <a:ext uri="{FF2B5EF4-FFF2-40B4-BE49-F238E27FC236}">
                <a16:creationId xmlns:a16="http://schemas.microsoft.com/office/drawing/2014/main" id="{75B18528-04B9-4245-9959-4FB309509DE1}"/>
              </a:ext>
            </a:extLst>
          </p:cNvPr>
          <p:cNvSpPr txBox="1"/>
          <p:nvPr/>
        </p:nvSpPr>
        <p:spPr>
          <a:xfrm>
            <a:off x="1098958" y="2300819"/>
            <a:ext cx="9956035" cy="2677656"/>
          </a:xfrm>
          <a:prstGeom prst="rect">
            <a:avLst/>
          </a:prstGeom>
          <a:noFill/>
        </p:spPr>
        <p:txBody>
          <a:bodyPr wrap="square" rtlCol="0">
            <a:spAutoFit/>
          </a:bodyPr>
          <a:lstStyle/>
          <a:p>
            <a:pPr marL="457200" indent="-457200">
              <a:buFont typeface="Arial" panose="020B0604020202020204" pitchFamily="34" charset="0"/>
              <a:buChar char="•"/>
            </a:pPr>
            <a:r>
              <a:rPr lang="en-US" sz="2800" b="1">
                <a:latin typeface="Optima_Bold"/>
              </a:rPr>
              <a:t>The only way to guarantee true reproducibility is to make the raw data available </a:t>
            </a:r>
          </a:p>
          <a:p>
            <a:pPr marL="457200" indent="-457200">
              <a:buFont typeface="Arial" panose="020B0604020202020204" pitchFamily="34" charset="0"/>
              <a:buChar char="•"/>
            </a:pPr>
            <a:r>
              <a:rPr lang="en-US" sz="2800" b="1">
                <a:latin typeface="Optima_Bold"/>
              </a:rPr>
              <a:t>The archiving of raw data should follow the FAIR principles</a:t>
            </a:r>
          </a:p>
          <a:p>
            <a:pPr marL="457200" indent="-457200">
              <a:buFont typeface="Arial" panose="020B0604020202020204" pitchFamily="34" charset="0"/>
              <a:buChar char="•"/>
            </a:pPr>
            <a:r>
              <a:rPr lang="en-US" sz="2800" b="1">
                <a:latin typeface="Optima_Bold"/>
              </a:rPr>
              <a:t>Metadata can be captured in </a:t>
            </a:r>
            <a:r>
              <a:rPr lang="en-US" sz="2800" b="1" err="1">
                <a:latin typeface="Optima_Bold"/>
              </a:rPr>
              <a:t>imgCIF</a:t>
            </a:r>
            <a:endParaRPr lang="en-US" sz="2800" b="1">
              <a:latin typeface="Optima_Bold"/>
            </a:endParaRPr>
          </a:p>
          <a:p>
            <a:pPr marL="457200" indent="-457200">
              <a:buFont typeface="Arial" panose="020B0604020202020204" pitchFamily="34" charset="0"/>
              <a:buChar char="•"/>
            </a:pPr>
            <a:r>
              <a:rPr lang="en-US" sz="2800" b="1">
                <a:latin typeface="Optima_Bold"/>
              </a:rPr>
              <a:t>New section in </a:t>
            </a:r>
            <a:r>
              <a:rPr lang="en-US" sz="2800" b="1" err="1">
                <a:latin typeface="Optima_Bold"/>
              </a:rPr>
              <a:t>IUCrData</a:t>
            </a:r>
            <a:r>
              <a:rPr lang="en-US" sz="2800" b="1">
                <a:latin typeface="Optima_Bold"/>
              </a:rPr>
              <a:t>: Raw Data Letters</a:t>
            </a:r>
          </a:p>
          <a:p>
            <a:pPr marL="457200" indent="-457200">
              <a:buFont typeface="Arial" panose="020B0604020202020204" pitchFamily="34" charset="0"/>
              <a:buChar char="•"/>
            </a:pPr>
            <a:r>
              <a:rPr lang="en-US" sz="2800" b="1">
                <a:latin typeface="Optima_Bold"/>
              </a:rPr>
              <a:t>Raw Data Letters may provide interesting training datasets</a:t>
            </a:r>
            <a:endParaRPr lang="en-NL" sz="2800" b="1">
              <a:latin typeface="Optima_Bold"/>
            </a:endParaRPr>
          </a:p>
        </p:txBody>
      </p:sp>
      <p:sp>
        <p:nvSpPr>
          <p:cNvPr id="4" name="Rectangle 3">
            <a:extLst>
              <a:ext uri="{FF2B5EF4-FFF2-40B4-BE49-F238E27FC236}">
                <a16:creationId xmlns:a16="http://schemas.microsoft.com/office/drawing/2014/main" id="{8561230C-7B37-4AB2-A915-2DE8C5D18380}"/>
              </a:ext>
            </a:extLst>
          </p:cNvPr>
          <p:cNvSpPr/>
          <p:nvPr/>
        </p:nvSpPr>
        <p:spPr>
          <a:xfrm>
            <a:off x="-138730" y="83823"/>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rPr>
              <a:t>Conclusions</a:t>
            </a:r>
          </a:p>
          <a:p>
            <a:pPr algn="ctr"/>
            <a:endParaRPr lang="en-NL">
              <a:solidFill>
                <a:schemeClr val="tx1"/>
              </a:solidFill>
            </a:endParaRPr>
          </a:p>
        </p:txBody>
      </p:sp>
      <p:sp>
        <p:nvSpPr>
          <p:cNvPr id="5" name="Rectangle 4">
            <a:extLst>
              <a:ext uri="{FF2B5EF4-FFF2-40B4-BE49-F238E27FC236}">
                <a16:creationId xmlns:a16="http://schemas.microsoft.com/office/drawing/2014/main" id="{45D741DB-91D5-47D6-A433-26A3BF65A0AE}"/>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F1965409-8D61-4F42-A357-AC58E1AF2778}"/>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33773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B6EB643-A9C4-4BC6-B610-490C87DBCABD}"/>
              </a:ext>
            </a:extLst>
          </p:cNvPr>
          <p:cNvSpPr>
            <a:spLocks noGrp="1"/>
          </p:cNvSpPr>
          <p:nvPr>
            <p:ph type="sldNum" sz="quarter" idx="12"/>
          </p:nvPr>
        </p:nvSpPr>
        <p:spPr/>
        <p:txBody>
          <a:bodyPr/>
          <a:lstStyle/>
          <a:p>
            <a:fld id="{1F730B1B-55BE-4B0C-84DC-C07978835C09}" type="slidenum">
              <a:rPr lang="en-NL" smtClean="0"/>
              <a:t>28</a:t>
            </a:fld>
            <a:endParaRPr lang="en-NL"/>
          </a:p>
        </p:txBody>
      </p:sp>
      <p:sp>
        <p:nvSpPr>
          <p:cNvPr id="4" name="TextBox 3">
            <a:extLst>
              <a:ext uri="{FF2B5EF4-FFF2-40B4-BE49-F238E27FC236}">
                <a16:creationId xmlns:a16="http://schemas.microsoft.com/office/drawing/2014/main" id="{6D0DB9DE-43EA-484F-B658-5938587FAB6A}"/>
              </a:ext>
            </a:extLst>
          </p:cNvPr>
          <p:cNvSpPr txBox="1"/>
          <p:nvPr/>
        </p:nvSpPr>
        <p:spPr>
          <a:xfrm>
            <a:off x="1997765" y="2236304"/>
            <a:ext cx="7165808" cy="5262979"/>
          </a:xfrm>
          <a:prstGeom prst="rect">
            <a:avLst/>
          </a:prstGeom>
          <a:noFill/>
        </p:spPr>
        <p:txBody>
          <a:bodyPr wrap="none" rtlCol="0">
            <a:spAutoFit/>
          </a:bodyPr>
          <a:lstStyle/>
          <a:p>
            <a:r>
              <a:rPr lang="en-US" sz="2800"/>
              <a:t>John Helliwell 		Manchester University</a:t>
            </a:r>
          </a:p>
          <a:p>
            <a:r>
              <a:rPr lang="en-US" sz="2800"/>
              <a:t>James Hester 		ANSTO</a:t>
            </a:r>
          </a:p>
          <a:p>
            <a:r>
              <a:rPr lang="en-US" sz="2800"/>
              <a:t>Fabio Dall’ Antonia 	European XFEL</a:t>
            </a:r>
          </a:p>
          <a:p>
            <a:r>
              <a:rPr lang="en-US" sz="2800"/>
              <a:t>Julian </a:t>
            </a:r>
            <a:r>
              <a:rPr lang="en-US" sz="2800" err="1"/>
              <a:t>Hörsch</a:t>
            </a:r>
            <a:r>
              <a:rPr lang="en-US" sz="2800"/>
              <a:t> 		European XFEL</a:t>
            </a:r>
          </a:p>
          <a:p>
            <a:r>
              <a:rPr lang="en-US" sz="2800"/>
              <a:t>Andy </a:t>
            </a:r>
            <a:r>
              <a:rPr lang="en-US" sz="2800" err="1"/>
              <a:t>Götz</a:t>
            </a:r>
            <a:r>
              <a:rPr lang="en-US" sz="2800"/>
              <a:t>			ESRF</a:t>
            </a:r>
          </a:p>
          <a:p>
            <a:r>
              <a:rPr lang="en-US" sz="2800"/>
              <a:t>Brian McMahon		</a:t>
            </a:r>
            <a:r>
              <a:rPr lang="en-US" sz="2800" err="1"/>
              <a:t>IUCr</a:t>
            </a:r>
            <a:endParaRPr lang="en-US" sz="2800"/>
          </a:p>
          <a:p>
            <a:r>
              <a:rPr lang="en-US" sz="2800"/>
              <a:t>Joerg </a:t>
            </a:r>
            <a:r>
              <a:rPr lang="en-US" sz="2800" err="1"/>
              <a:t>Kaercher</a:t>
            </a:r>
            <a:r>
              <a:rPr lang="en-US" sz="2800"/>
              <a:t> 		Bruker AXS</a:t>
            </a:r>
          </a:p>
          <a:p>
            <a:r>
              <a:rPr lang="en-US" sz="2800" err="1"/>
              <a:t>Toine</a:t>
            </a:r>
            <a:r>
              <a:rPr lang="en-US" sz="2800"/>
              <a:t> </a:t>
            </a:r>
            <a:r>
              <a:rPr lang="en-US" sz="2800" err="1"/>
              <a:t>Schreurs</a:t>
            </a:r>
            <a:r>
              <a:rPr lang="en-US" sz="2800"/>
              <a:t>		Utrecht University</a:t>
            </a:r>
          </a:p>
          <a:p>
            <a:r>
              <a:rPr lang="en-US" sz="2800"/>
              <a:t>Martin Lutz			Utrecht University</a:t>
            </a:r>
          </a:p>
          <a:p>
            <a:endParaRPr lang="en-US" sz="2800"/>
          </a:p>
          <a:p>
            <a:endParaRPr lang="en-US" sz="2800"/>
          </a:p>
          <a:p>
            <a:endParaRPr lang="en-NL" sz="2800"/>
          </a:p>
        </p:txBody>
      </p:sp>
      <p:sp>
        <p:nvSpPr>
          <p:cNvPr id="5" name="Rectangle 4">
            <a:extLst>
              <a:ext uri="{FF2B5EF4-FFF2-40B4-BE49-F238E27FC236}">
                <a16:creationId xmlns:a16="http://schemas.microsoft.com/office/drawing/2014/main" id="{0F7616D3-F026-44D1-AD81-F69B7514E33C}"/>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chemeClr val="tx1"/>
                </a:solidFill>
              </a:rPr>
              <a:t>Acknowledgement</a:t>
            </a:r>
          </a:p>
          <a:p>
            <a:pPr algn="ctr"/>
            <a:endParaRPr lang="en-NL">
              <a:solidFill>
                <a:schemeClr val="tx1"/>
              </a:solidFill>
            </a:endParaRPr>
          </a:p>
        </p:txBody>
      </p:sp>
      <p:sp>
        <p:nvSpPr>
          <p:cNvPr id="6" name="Rectangle 5">
            <a:extLst>
              <a:ext uri="{FF2B5EF4-FFF2-40B4-BE49-F238E27FC236}">
                <a16:creationId xmlns:a16="http://schemas.microsoft.com/office/drawing/2014/main" id="{A98FA082-ED30-40CE-8476-80F3733D0B99}"/>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392D89E-00A9-4725-875A-477B415D053D}"/>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488286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E064E25-4DB4-46DB-B913-F8E94F87BF59}"/>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b="1">
              <a:solidFill>
                <a:schemeClr val="tx1"/>
              </a:solidFill>
            </a:endParaRPr>
          </a:p>
        </p:txBody>
      </p:sp>
      <p:sp>
        <p:nvSpPr>
          <p:cNvPr id="13" name="Rectangle 12">
            <a:extLst>
              <a:ext uri="{FF2B5EF4-FFF2-40B4-BE49-F238E27FC236}">
                <a16:creationId xmlns:a16="http://schemas.microsoft.com/office/drawing/2014/main" id="{3EAA5523-FC5C-44EF-A15F-D80D6757E25B}"/>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24F6659C-74AF-4318-9B91-62E80BD42E23}"/>
              </a:ext>
            </a:extLst>
          </p:cNvPr>
          <p:cNvSpPr/>
          <p:nvPr/>
        </p:nvSpPr>
        <p:spPr>
          <a:xfrm>
            <a:off x="0" y="6757922"/>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1E0FCD25-8859-4FAD-81EA-5E3FA849418F}"/>
              </a:ext>
            </a:extLst>
          </p:cNvPr>
          <p:cNvSpPr txBox="1"/>
          <p:nvPr/>
        </p:nvSpPr>
        <p:spPr>
          <a:xfrm>
            <a:off x="982318" y="233937"/>
            <a:ext cx="10227364" cy="646331"/>
          </a:xfrm>
          <a:prstGeom prst="rect">
            <a:avLst/>
          </a:prstGeom>
          <a:noFill/>
        </p:spPr>
        <p:txBody>
          <a:bodyPr wrap="square" rtlCol="0">
            <a:spAutoFit/>
          </a:bodyPr>
          <a:lstStyle/>
          <a:p>
            <a:pPr algn="ctr"/>
            <a:r>
              <a:rPr lang="en-US" sz="3600" b="1"/>
              <a:t>Reasons for archiving raw data</a:t>
            </a:r>
            <a:endParaRPr lang="en-NL" sz="3600" b="1"/>
          </a:p>
        </p:txBody>
      </p:sp>
      <p:sp>
        <p:nvSpPr>
          <p:cNvPr id="15" name="TextBox 14">
            <a:extLst>
              <a:ext uri="{FF2B5EF4-FFF2-40B4-BE49-F238E27FC236}">
                <a16:creationId xmlns:a16="http://schemas.microsoft.com/office/drawing/2014/main" id="{D458CED0-D7DD-459A-A3C4-C9FF737D57B5}"/>
              </a:ext>
            </a:extLst>
          </p:cNvPr>
          <p:cNvSpPr txBox="1"/>
          <p:nvPr/>
        </p:nvSpPr>
        <p:spPr>
          <a:xfrm>
            <a:off x="1392012" y="2532973"/>
            <a:ext cx="9817670" cy="3539430"/>
          </a:xfrm>
          <a:prstGeom prst="rect">
            <a:avLst/>
          </a:prstGeom>
          <a:noFill/>
        </p:spPr>
        <p:txBody>
          <a:bodyPr wrap="square" rtlCol="0">
            <a:spAutoFit/>
          </a:bodyPr>
          <a:lstStyle/>
          <a:p>
            <a:pPr marL="457200" indent="-457200">
              <a:buFont typeface="Arial" panose="020B0604020202020204" pitchFamily="34" charset="0"/>
              <a:buChar char="•"/>
            </a:pPr>
            <a:r>
              <a:rPr lang="en-US" sz="2800" b="1">
                <a:latin typeface="Optima_Bold"/>
              </a:rPr>
              <a:t>Reproducibility in science requires that an experiment can be repeated: repeat processing of the raw data</a:t>
            </a:r>
          </a:p>
          <a:p>
            <a:pPr marL="457200" indent="-457200">
              <a:buFont typeface="Arial" panose="020B0604020202020204" pitchFamily="34" charset="0"/>
              <a:buChar char="•"/>
            </a:pPr>
            <a:r>
              <a:rPr lang="en-US" sz="2800" b="1">
                <a:latin typeface="Optima_Bold"/>
              </a:rPr>
              <a:t>Ground truth of our experiment</a:t>
            </a:r>
          </a:p>
          <a:p>
            <a:pPr marL="457200" indent="-457200">
              <a:buFont typeface="Arial" panose="020B0604020202020204" pitchFamily="34" charset="0"/>
              <a:buChar char="•"/>
            </a:pPr>
            <a:r>
              <a:rPr lang="en-US" sz="2800" b="1">
                <a:latin typeface="Optima_Bold"/>
              </a:rPr>
              <a:t>Open science policies</a:t>
            </a:r>
          </a:p>
          <a:p>
            <a:pPr marL="457200" indent="-457200">
              <a:buFont typeface="Arial" panose="020B0604020202020204" pitchFamily="34" charset="0"/>
              <a:buChar char="•"/>
            </a:pPr>
            <a:r>
              <a:rPr lang="en-US" sz="2800" b="1">
                <a:latin typeface="Optima_Bold"/>
              </a:rPr>
              <a:t>Get more information out of the data by using new processing techniques </a:t>
            </a:r>
          </a:p>
          <a:p>
            <a:endParaRPr lang="en-US" sz="2800" b="1">
              <a:latin typeface="Optima_Bold"/>
            </a:endParaRPr>
          </a:p>
          <a:p>
            <a:endParaRPr lang="en-US" sz="2800" b="1">
              <a:latin typeface="Optima_Bold"/>
            </a:endParaRPr>
          </a:p>
        </p:txBody>
      </p:sp>
      <p:sp>
        <p:nvSpPr>
          <p:cNvPr id="3" name="Slide Number Placeholder 2">
            <a:extLst>
              <a:ext uri="{FF2B5EF4-FFF2-40B4-BE49-F238E27FC236}">
                <a16:creationId xmlns:a16="http://schemas.microsoft.com/office/drawing/2014/main" id="{A70FE299-321C-41EC-BAE7-93534BEFB507}"/>
              </a:ext>
            </a:extLst>
          </p:cNvPr>
          <p:cNvSpPr>
            <a:spLocks noGrp="1"/>
          </p:cNvSpPr>
          <p:nvPr>
            <p:ph type="sldNum" sz="quarter" idx="12"/>
          </p:nvPr>
        </p:nvSpPr>
        <p:spPr/>
        <p:txBody>
          <a:bodyPr/>
          <a:lstStyle/>
          <a:p>
            <a:fld id="{1F730B1B-55BE-4B0C-84DC-C07978835C09}" type="slidenum">
              <a:rPr lang="en-NL" smtClean="0"/>
              <a:t>3</a:t>
            </a:fld>
            <a:endParaRPr lang="en-NL"/>
          </a:p>
        </p:txBody>
      </p:sp>
    </p:spTree>
    <p:extLst>
      <p:ext uri="{BB962C8B-B14F-4D97-AF65-F5344CB8AC3E}">
        <p14:creationId xmlns:p14="http://schemas.microsoft.com/office/powerpoint/2010/main" val="16771890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4A15D32-F56E-4AA9-8369-B0213C703342}"/>
              </a:ext>
            </a:extLst>
          </p:cNvPr>
          <p:cNvSpPr txBox="1"/>
          <p:nvPr/>
        </p:nvSpPr>
        <p:spPr>
          <a:xfrm>
            <a:off x="2300748" y="2074606"/>
            <a:ext cx="9434955" cy="5262979"/>
          </a:xfrm>
          <a:prstGeom prst="rect">
            <a:avLst/>
          </a:prstGeom>
          <a:noFill/>
        </p:spPr>
        <p:txBody>
          <a:bodyPr wrap="none" rtlCol="0">
            <a:spAutoFit/>
          </a:bodyPr>
          <a:lstStyle/>
          <a:p>
            <a:pPr marL="457200" indent="-457200">
              <a:buFont typeface="Arial" panose="020B0604020202020204" pitchFamily="34" charset="0"/>
              <a:buChar char="•"/>
            </a:pPr>
            <a:r>
              <a:rPr lang="en-US" sz="2800" b="1">
                <a:latin typeface="Optima_Bold"/>
              </a:rPr>
              <a:t>Is the indexing correct?</a:t>
            </a:r>
          </a:p>
          <a:p>
            <a:pPr marL="457200" indent="-457200">
              <a:buFont typeface="Arial" panose="020B0604020202020204" pitchFamily="34" charset="0"/>
              <a:buChar char="•"/>
            </a:pPr>
            <a:r>
              <a:rPr lang="en-US" sz="2800" b="1">
                <a:latin typeface="Optima_Bold"/>
              </a:rPr>
              <a:t>Is the lattice symmetry correct?</a:t>
            </a:r>
          </a:p>
          <a:p>
            <a:pPr marL="457200" indent="-457200">
              <a:buFont typeface="Arial" panose="020B0604020202020204" pitchFamily="34" charset="0"/>
              <a:buChar char="•"/>
            </a:pPr>
            <a:r>
              <a:rPr lang="en-US" sz="2800" b="1">
                <a:latin typeface="Optima_Bold"/>
              </a:rPr>
              <a:t>Do the structure factors have this symmetry?</a:t>
            </a:r>
          </a:p>
          <a:p>
            <a:pPr lvl="1"/>
            <a:r>
              <a:rPr lang="en-US" sz="2800" b="1">
                <a:latin typeface="Optima_Bold"/>
              </a:rPr>
              <a:t>=&gt; Deposition of unmerged structure factors is required</a:t>
            </a:r>
          </a:p>
          <a:p>
            <a:pPr marL="457200" indent="-457200">
              <a:buFont typeface="Arial" panose="020B0604020202020204" pitchFamily="34" charset="0"/>
              <a:buChar char="•"/>
            </a:pPr>
            <a:r>
              <a:rPr lang="en-US" sz="2800" b="1">
                <a:latin typeface="Optima_Bold"/>
              </a:rPr>
              <a:t>Was the resolution cut-off too restrictive?</a:t>
            </a:r>
          </a:p>
          <a:p>
            <a:pPr marL="457200" indent="-457200">
              <a:buFont typeface="Arial" panose="020B0604020202020204" pitchFamily="34" charset="0"/>
              <a:buChar char="•"/>
            </a:pPr>
            <a:r>
              <a:rPr lang="en-US" sz="2800" b="1">
                <a:latin typeface="Optima_Bold"/>
              </a:rPr>
              <a:t>Are features in the data neglected?:</a:t>
            </a:r>
          </a:p>
          <a:p>
            <a:pPr marL="914400" lvl="1" indent="-457200">
              <a:buFont typeface="Courier New" panose="02070309020205020404" pitchFamily="49" charset="0"/>
              <a:buChar char="o"/>
            </a:pPr>
            <a:r>
              <a:rPr lang="en-US" sz="2800" b="1">
                <a:latin typeface="Optima_Bold"/>
              </a:rPr>
              <a:t>Are there additional lattices, non-merohedral twinning?</a:t>
            </a:r>
          </a:p>
          <a:p>
            <a:pPr marL="914400" lvl="1" indent="-457200">
              <a:buFont typeface="Courier New" panose="02070309020205020404" pitchFamily="49" charset="0"/>
              <a:buChar char="o"/>
            </a:pPr>
            <a:r>
              <a:rPr lang="en-US" sz="2800" b="1">
                <a:latin typeface="Optima_Bold"/>
              </a:rPr>
              <a:t>Is there diffuse scattering?</a:t>
            </a:r>
          </a:p>
          <a:p>
            <a:pPr marL="914400" lvl="1" indent="-457200">
              <a:buFont typeface="Courier New" panose="02070309020205020404" pitchFamily="49" charset="0"/>
              <a:buChar char="o"/>
            </a:pPr>
            <a:r>
              <a:rPr lang="en-US" sz="2800" b="1">
                <a:latin typeface="Optima_Bold"/>
              </a:rPr>
              <a:t>Is there incommensurate modulation?</a:t>
            </a:r>
          </a:p>
          <a:p>
            <a:r>
              <a:rPr lang="en-US" sz="2800" b="1">
                <a:latin typeface="Optima_Bold"/>
              </a:rPr>
              <a:t>=&gt; Raw data are required</a:t>
            </a:r>
          </a:p>
          <a:p>
            <a:pPr marL="914400" lvl="1" indent="-457200">
              <a:buFont typeface="Courier New" panose="02070309020205020404" pitchFamily="49" charset="0"/>
              <a:buChar char="o"/>
            </a:pPr>
            <a:endParaRPr lang="en-US" sz="2800" b="1">
              <a:latin typeface="Optima_Bold"/>
            </a:endParaRPr>
          </a:p>
          <a:p>
            <a:endParaRPr lang="en-NL" sz="2800" b="1">
              <a:latin typeface="Optima_Bold"/>
            </a:endParaRPr>
          </a:p>
        </p:txBody>
      </p:sp>
      <p:sp>
        <p:nvSpPr>
          <p:cNvPr id="5" name="Rectangle 4">
            <a:extLst>
              <a:ext uri="{FF2B5EF4-FFF2-40B4-BE49-F238E27FC236}">
                <a16:creationId xmlns:a16="http://schemas.microsoft.com/office/drawing/2014/main" id="{41E9258A-F671-4955-B417-A9A95DFA5B34}"/>
              </a:ext>
            </a:extLst>
          </p:cNvPr>
          <p:cNvSpPr/>
          <p:nvPr/>
        </p:nvSpPr>
        <p:spPr>
          <a:xfrm>
            <a:off x="0" y="0"/>
            <a:ext cx="12192000" cy="1198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solidFill>
                <a:schemeClr val="bg1"/>
              </a:solidFill>
            </a:endParaRPr>
          </a:p>
        </p:txBody>
      </p:sp>
      <p:sp>
        <p:nvSpPr>
          <p:cNvPr id="6" name="Rectangle 5">
            <a:extLst>
              <a:ext uri="{FF2B5EF4-FFF2-40B4-BE49-F238E27FC236}">
                <a16:creationId xmlns:a16="http://schemas.microsoft.com/office/drawing/2014/main" id="{3F9D0CAA-6A77-4F3C-960C-45DFF2411B07}"/>
              </a:ext>
            </a:extLst>
          </p:cNvPr>
          <p:cNvSpPr/>
          <p:nvPr/>
        </p:nvSpPr>
        <p:spPr>
          <a:xfrm>
            <a:off x="0" y="1115936"/>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7AC14A06-D81C-4337-8A72-8B8272F40F67}"/>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55A80C82-CE13-495E-921A-700E2136EB9F}"/>
              </a:ext>
            </a:extLst>
          </p:cNvPr>
          <p:cNvSpPr txBox="1"/>
          <p:nvPr/>
        </p:nvSpPr>
        <p:spPr>
          <a:xfrm>
            <a:off x="3449763" y="180832"/>
            <a:ext cx="5409943" cy="646331"/>
          </a:xfrm>
          <a:prstGeom prst="rect">
            <a:avLst/>
          </a:prstGeom>
          <a:noFill/>
        </p:spPr>
        <p:txBody>
          <a:bodyPr wrap="none" rtlCol="0">
            <a:spAutoFit/>
          </a:bodyPr>
          <a:lstStyle/>
          <a:p>
            <a:r>
              <a:rPr lang="en-US" sz="3600" b="1"/>
              <a:t>What could we be missing?</a:t>
            </a:r>
            <a:endParaRPr lang="en-NL" sz="3600" b="1"/>
          </a:p>
        </p:txBody>
      </p:sp>
      <p:sp>
        <p:nvSpPr>
          <p:cNvPr id="3" name="Slide Number Placeholder 2">
            <a:extLst>
              <a:ext uri="{FF2B5EF4-FFF2-40B4-BE49-F238E27FC236}">
                <a16:creationId xmlns:a16="http://schemas.microsoft.com/office/drawing/2014/main" id="{F8A44295-77CE-4DAA-A9F5-9F600546AF72}"/>
              </a:ext>
            </a:extLst>
          </p:cNvPr>
          <p:cNvSpPr>
            <a:spLocks noGrp="1"/>
          </p:cNvSpPr>
          <p:nvPr>
            <p:ph type="sldNum" sz="quarter" idx="12"/>
          </p:nvPr>
        </p:nvSpPr>
        <p:spPr/>
        <p:txBody>
          <a:bodyPr/>
          <a:lstStyle/>
          <a:p>
            <a:fld id="{793560DB-5D32-40BE-84D2-8BC52AA0FACE}" type="slidenum">
              <a:rPr lang="en-GB" smtClean="0"/>
              <a:t>4</a:t>
            </a:fld>
            <a:endParaRPr lang="en-GB"/>
          </a:p>
        </p:txBody>
      </p:sp>
      <p:sp>
        <p:nvSpPr>
          <p:cNvPr id="9" name="TextBox 8">
            <a:extLst>
              <a:ext uri="{FF2B5EF4-FFF2-40B4-BE49-F238E27FC236}">
                <a16:creationId xmlns:a16="http://schemas.microsoft.com/office/drawing/2014/main" id="{2D66B5DE-AF6B-4B75-9D0F-B34B665DC9AE}"/>
              </a:ext>
            </a:extLst>
          </p:cNvPr>
          <p:cNvSpPr txBox="1"/>
          <p:nvPr/>
        </p:nvSpPr>
        <p:spPr>
          <a:xfrm>
            <a:off x="1078743" y="1370459"/>
            <a:ext cx="8932895" cy="523220"/>
          </a:xfrm>
          <a:prstGeom prst="rect">
            <a:avLst/>
          </a:prstGeom>
          <a:noFill/>
        </p:spPr>
        <p:txBody>
          <a:bodyPr wrap="none" rtlCol="0">
            <a:spAutoFit/>
          </a:bodyPr>
          <a:lstStyle/>
          <a:p>
            <a:r>
              <a:rPr lang="en-US" sz="2800" i="1"/>
              <a:t>We use data quality metrics. What could we still be missing?</a:t>
            </a:r>
            <a:endParaRPr lang="en-NL" sz="2800" i="1"/>
          </a:p>
        </p:txBody>
      </p:sp>
    </p:spTree>
    <p:extLst>
      <p:ext uri="{BB962C8B-B14F-4D97-AF65-F5344CB8AC3E}">
        <p14:creationId xmlns:p14="http://schemas.microsoft.com/office/powerpoint/2010/main" val="33782096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334F4F-DFF9-4BC1-89D4-50F604328820}"/>
              </a:ext>
            </a:extLst>
          </p:cNvPr>
          <p:cNvSpPr txBox="1"/>
          <p:nvPr/>
        </p:nvSpPr>
        <p:spPr>
          <a:xfrm>
            <a:off x="3656807" y="336330"/>
            <a:ext cx="5356531" cy="646331"/>
          </a:xfrm>
          <a:prstGeom prst="rect">
            <a:avLst/>
          </a:prstGeom>
          <a:noFill/>
        </p:spPr>
        <p:txBody>
          <a:bodyPr wrap="none" rtlCol="0">
            <a:spAutoFit/>
          </a:bodyPr>
          <a:lstStyle/>
          <a:p>
            <a:r>
              <a:rPr lang="en-GB" sz="3600" b="1"/>
              <a:t>DDDWG recommendations</a:t>
            </a:r>
          </a:p>
        </p:txBody>
      </p:sp>
      <p:sp>
        <p:nvSpPr>
          <p:cNvPr id="4" name="Rectangle 3">
            <a:extLst>
              <a:ext uri="{FF2B5EF4-FFF2-40B4-BE49-F238E27FC236}">
                <a16:creationId xmlns:a16="http://schemas.microsoft.com/office/drawing/2014/main" id="{01E78D75-54E4-4C14-B306-2EBF43399CB7}"/>
              </a:ext>
            </a:extLst>
          </p:cNvPr>
          <p:cNvSpPr/>
          <p:nvPr/>
        </p:nvSpPr>
        <p:spPr>
          <a:xfrm>
            <a:off x="0" y="98212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BF473B3A-2CC9-4664-8103-8E5E8AB0F323}"/>
              </a:ext>
            </a:extLst>
          </p:cNvPr>
          <p:cNvSpPr/>
          <p:nvPr/>
        </p:nvSpPr>
        <p:spPr>
          <a:xfrm>
            <a:off x="547178" y="1628455"/>
            <a:ext cx="11507290" cy="4832092"/>
          </a:xfrm>
          <a:prstGeom prst="rect">
            <a:avLst/>
          </a:prstGeom>
        </p:spPr>
        <p:txBody>
          <a:bodyPr wrap="square">
            <a:spAutoFit/>
          </a:bodyPr>
          <a:lstStyle/>
          <a:p>
            <a:r>
              <a:rPr lang="en-US" sz="2800" err="1">
                <a:solidFill>
                  <a:srgbClr val="660000"/>
                </a:solidFill>
                <a:latin typeface="Optima_Bold"/>
              </a:rPr>
              <a:t>IUCr</a:t>
            </a:r>
            <a:r>
              <a:rPr lang="en-US" sz="2800">
                <a:solidFill>
                  <a:srgbClr val="660000"/>
                </a:solidFill>
                <a:latin typeface="Optima_Bold"/>
              </a:rPr>
              <a:t> DDDWG Recommendations (top two)</a:t>
            </a:r>
          </a:p>
          <a:p>
            <a:pPr>
              <a:buFont typeface="Arial" panose="020B0604020202020204" pitchFamily="34" charset="0"/>
              <a:buChar char="•"/>
            </a:pPr>
            <a:r>
              <a:rPr lang="en-US" sz="2800">
                <a:solidFill>
                  <a:srgbClr val="000000"/>
                </a:solidFill>
                <a:latin typeface="Optima_Bold"/>
              </a:rPr>
              <a:t>Authors should provide a </a:t>
            </a:r>
            <a:r>
              <a:rPr lang="en-US" sz="2800" b="1">
                <a:solidFill>
                  <a:srgbClr val="000000"/>
                </a:solidFill>
                <a:latin typeface="Optima_Bold"/>
              </a:rPr>
              <a:t>permanent and prominent link </a:t>
            </a:r>
            <a:r>
              <a:rPr lang="en-US" sz="2800">
                <a:solidFill>
                  <a:srgbClr val="000000"/>
                </a:solidFill>
                <a:latin typeface="Optima_Bold"/>
              </a:rPr>
              <a:t>from their article to the </a:t>
            </a:r>
            <a:r>
              <a:rPr lang="en-US" sz="2800" b="1">
                <a:solidFill>
                  <a:srgbClr val="000000"/>
                </a:solidFill>
                <a:latin typeface="Optima_Bold"/>
              </a:rPr>
              <a:t>raw data </a:t>
            </a:r>
            <a:r>
              <a:rPr lang="en-US" sz="2800">
                <a:solidFill>
                  <a:srgbClr val="000000"/>
                </a:solidFill>
                <a:latin typeface="Optima_Bold"/>
              </a:rPr>
              <a:t>sets which </a:t>
            </a:r>
            <a:r>
              <a:rPr lang="en-US" sz="2800" b="1">
                <a:solidFill>
                  <a:srgbClr val="000000"/>
                </a:solidFill>
                <a:latin typeface="Optima_Bold"/>
              </a:rPr>
              <a:t>underpin their journal publication </a:t>
            </a:r>
            <a:r>
              <a:rPr lang="en-US" sz="2800">
                <a:solidFill>
                  <a:srgbClr val="000000"/>
                </a:solidFill>
                <a:latin typeface="Optima_Bold"/>
              </a:rPr>
              <a:t>and associated database deposition of processed diffraction data (</a:t>
            </a:r>
            <a:r>
              <a:rPr lang="en-US" sz="2800" i="1">
                <a:solidFill>
                  <a:srgbClr val="000000"/>
                </a:solidFill>
                <a:latin typeface="Optima_Bold"/>
              </a:rPr>
              <a:t>e.g.</a:t>
            </a:r>
            <a:r>
              <a:rPr lang="en-US" sz="2800">
                <a:solidFill>
                  <a:srgbClr val="000000"/>
                </a:solidFill>
                <a:latin typeface="Optima_Bold"/>
              </a:rPr>
              <a:t> structure factor amplitudes and intensities) and coordinates, and which should obey </a:t>
            </a:r>
            <a:r>
              <a:rPr lang="en-US" sz="2800" b="1">
                <a:solidFill>
                  <a:srgbClr val="000000"/>
                </a:solidFill>
                <a:latin typeface="Optima_Bold"/>
              </a:rPr>
              <a:t>the 'FAIR' principles,</a:t>
            </a:r>
            <a:r>
              <a:rPr lang="en-US" sz="2800">
                <a:solidFill>
                  <a:srgbClr val="000000"/>
                </a:solidFill>
                <a:latin typeface="Optima_Bold"/>
              </a:rPr>
              <a:t> that their raw diffraction data sets should be Findable, Accessible, Interoperable and Re-usable (</a:t>
            </a:r>
            <a:r>
              <a:rPr lang="en-US" sz="2800">
                <a:solidFill>
                  <a:srgbClr val="990000"/>
                </a:solidFill>
                <a:latin typeface="Optima_Bold"/>
                <a:hlinkClick r:id="rId2"/>
              </a:rPr>
              <a:t>https://www.force11.org/group/fairgroup/fairprinciples</a:t>
            </a:r>
            <a:r>
              <a:rPr lang="en-US" sz="2800">
                <a:solidFill>
                  <a:srgbClr val="000000"/>
                </a:solidFill>
                <a:latin typeface="Optima_Bold"/>
              </a:rPr>
              <a:t>).</a:t>
            </a:r>
          </a:p>
          <a:p>
            <a:pPr>
              <a:buFont typeface="Arial" panose="020B0604020202020204" pitchFamily="34" charset="0"/>
              <a:buChar char="•"/>
            </a:pPr>
            <a:r>
              <a:rPr lang="en-US" sz="2800">
                <a:solidFill>
                  <a:srgbClr val="000000"/>
                </a:solidFill>
                <a:latin typeface="Optima_Bold"/>
              </a:rPr>
              <a:t>A registered </a:t>
            </a:r>
            <a:r>
              <a:rPr lang="en-US" sz="2800" b="1">
                <a:solidFill>
                  <a:srgbClr val="000000"/>
                </a:solidFill>
                <a:latin typeface="Optima_Bold"/>
              </a:rPr>
              <a:t>Digital Object Identifier </a:t>
            </a:r>
            <a:r>
              <a:rPr lang="en-US" sz="2800">
                <a:solidFill>
                  <a:srgbClr val="000000"/>
                </a:solidFill>
                <a:latin typeface="Optima_Bold"/>
              </a:rPr>
              <a:t>(</a:t>
            </a:r>
            <a:r>
              <a:rPr lang="en-US" sz="2800" err="1">
                <a:solidFill>
                  <a:srgbClr val="000000"/>
                </a:solidFill>
                <a:latin typeface="Optima_Bold"/>
              </a:rPr>
              <a:t>doi</a:t>
            </a:r>
            <a:r>
              <a:rPr lang="en-US" sz="2800">
                <a:solidFill>
                  <a:srgbClr val="000000"/>
                </a:solidFill>
                <a:latin typeface="Optima_Bold"/>
              </a:rPr>
              <a:t>) should be the persistent identifier of choice (rather than a Uniform Resource Locator, </a:t>
            </a:r>
            <a:r>
              <a:rPr lang="en-US" sz="2800" err="1">
                <a:solidFill>
                  <a:srgbClr val="000000"/>
                </a:solidFill>
                <a:latin typeface="Optima_Bold"/>
              </a:rPr>
              <a:t>url</a:t>
            </a:r>
            <a:r>
              <a:rPr lang="en-US" sz="2800">
                <a:solidFill>
                  <a:srgbClr val="000000"/>
                </a:solidFill>
                <a:latin typeface="Optima_Bold"/>
              </a:rPr>
              <a:t>) as the most sustainable way to identify and locate a raw diffraction data set.</a:t>
            </a:r>
            <a:endParaRPr lang="en-US" sz="2800" i="0" u="none" strike="noStrike">
              <a:solidFill>
                <a:srgbClr val="000000"/>
              </a:solidFill>
              <a:effectLst/>
              <a:latin typeface="Optima_Bold"/>
            </a:endParaRPr>
          </a:p>
        </p:txBody>
      </p:sp>
      <p:sp>
        <p:nvSpPr>
          <p:cNvPr id="5" name="Rectangle 4">
            <a:extLst>
              <a:ext uri="{FF2B5EF4-FFF2-40B4-BE49-F238E27FC236}">
                <a16:creationId xmlns:a16="http://schemas.microsoft.com/office/drawing/2014/main" id="{4A46AA3C-FAAB-40E8-AD20-A3929D87BC51}"/>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4" descr="[IUCr logo]">
            <a:extLst>
              <a:ext uri="{FF2B5EF4-FFF2-40B4-BE49-F238E27FC236}">
                <a16:creationId xmlns:a16="http://schemas.microsoft.com/office/drawing/2014/main" id="{70AF39CE-0770-4532-9DC9-988B74255A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611" y="160615"/>
            <a:ext cx="771525" cy="771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41985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08F6642-1DFC-4B55-A8A7-78B8A15B0AA1}"/>
              </a:ext>
            </a:extLst>
          </p:cNvPr>
          <p:cNvSpPr txBox="1"/>
          <p:nvPr/>
        </p:nvSpPr>
        <p:spPr>
          <a:xfrm>
            <a:off x="4906536" y="2074127"/>
            <a:ext cx="1825564" cy="1200329"/>
          </a:xfrm>
          <a:prstGeom prst="rect">
            <a:avLst/>
          </a:prstGeom>
          <a:noFill/>
        </p:spPr>
        <p:txBody>
          <a:bodyPr wrap="none" rtlCol="0">
            <a:spAutoFit/>
          </a:bodyPr>
          <a:lstStyle/>
          <a:p>
            <a:r>
              <a:rPr lang="en-GB" sz="7200"/>
              <a:t>FAIR</a:t>
            </a:r>
          </a:p>
        </p:txBody>
      </p:sp>
      <p:sp>
        <p:nvSpPr>
          <p:cNvPr id="3" name="TextBox 2">
            <a:extLst>
              <a:ext uri="{FF2B5EF4-FFF2-40B4-BE49-F238E27FC236}">
                <a16:creationId xmlns:a16="http://schemas.microsoft.com/office/drawing/2014/main" id="{1B52781E-C5A2-4032-BE1F-6B78FC7E98DA}"/>
              </a:ext>
            </a:extLst>
          </p:cNvPr>
          <p:cNvSpPr txBox="1"/>
          <p:nvPr/>
        </p:nvSpPr>
        <p:spPr>
          <a:xfrm>
            <a:off x="1640172" y="3584887"/>
            <a:ext cx="3435043" cy="461665"/>
          </a:xfrm>
          <a:prstGeom prst="rect">
            <a:avLst/>
          </a:prstGeom>
          <a:noFill/>
          <a:ln>
            <a:solidFill>
              <a:schemeClr val="tx1"/>
            </a:solidFill>
          </a:ln>
        </p:spPr>
        <p:txBody>
          <a:bodyPr wrap="none" rtlCol="0">
            <a:spAutoFit/>
          </a:bodyPr>
          <a:lstStyle/>
          <a:p>
            <a:r>
              <a:rPr lang="en-GB" sz="2400" b="1"/>
              <a:t>Metadata schema/record</a:t>
            </a:r>
          </a:p>
        </p:txBody>
      </p:sp>
      <p:sp>
        <p:nvSpPr>
          <p:cNvPr id="4" name="TextBox 3">
            <a:extLst>
              <a:ext uri="{FF2B5EF4-FFF2-40B4-BE49-F238E27FC236}">
                <a16:creationId xmlns:a16="http://schemas.microsoft.com/office/drawing/2014/main" id="{BBD14EB6-AB86-41B8-86A1-D8406B08D80D}"/>
              </a:ext>
            </a:extLst>
          </p:cNvPr>
          <p:cNvSpPr txBox="1"/>
          <p:nvPr/>
        </p:nvSpPr>
        <p:spPr>
          <a:xfrm>
            <a:off x="4624159" y="4185942"/>
            <a:ext cx="1256819" cy="830997"/>
          </a:xfrm>
          <a:prstGeom prst="rect">
            <a:avLst/>
          </a:prstGeom>
          <a:noFill/>
          <a:ln>
            <a:solidFill>
              <a:schemeClr val="tx1"/>
            </a:solidFill>
          </a:ln>
        </p:spPr>
        <p:txBody>
          <a:bodyPr wrap="none" rtlCol="0">
            <a:spAutoFit/>
          </a:bodyPr>
          <a:lstStyle/>
          <a:p>
            <a:r>
              <a:rPr lang="en-GB" sz="2400" b="1"/>
              <a:t>Doi/</a:t>
            </a:r>
          </a:p>
          <a:p>
            <a:r>
              <a:rPr lang="en-GB" sz="2400" b="1"/>
              <a:t>protocol</a:t>
            </a:r>
          </a:p>
        </p:txBody>
      </p:sp>
      <p:sp>
        <p:nvSpPr>
          <p:cNvPr id="5" name="TextBox 4">
            <a:extLst>
              <a:ext uri="{FF2B5EF4-FFF2-40B4-BE49-F238E27FC236}">
                <a16:creationId xmlns:a16="http://schemas.microsoft.com/office/drawing/2014/main" id="{0D5040B0-B1B8-4E6D-BFFE-E6A7EB5980C8}"/>
              </a:ext>
            </a:extLst>
          </p:cNvPr>
          <p:cNvSpPr txBox="1"/>
          <p:nvPr/>
        </p:nvSpPr>
        <p:spPr>
          <a:xfrm>
            <a:off x="5954750" y="4567095"/>
            <a:ext cx="3984617" cy="830997"/>
          </a:xfrm>
          <a:prstGeom prst="rect">
            <a:avLst/>
          </a:prstGeom>
          <a:noFill/>
          <a:ln>
            <a:solidFill>
              <a:schemeClr val="tx1"/>
            </a:solidFill>
          </a:ln>
        </p:spPr>
        <p:txBody>
          <a:bodyPr wrap="none" rtlCol="0">
            <a:spAutoFit/>
          </a:bodyPr>
          <a:lstStyle/>
          <a:p>
            <a:r>
              <a:rPr lang="en-GB" sz="2400" b="1"/>
              <a:t>Image data formats described</a:t>
            </a:r>
          </a:p>
          <a:p>
            <a:r>
              <a:rPr lang="en-GB" sz="2400" b="1"/>
              <a:t>Metadata tags</a:t>
            </a:r>
          </a:p>
        </p:txBody>
      </p:sp>
      <p:sp>
        <p:nvSpPr>
          <p:cNvPr id="6" name="TextBox 5">
            <a:extLst>
              <a:ext uri="{FF2B5EF4-FFF2-40B4-BE49-F238E27FC236}">
                <a16:creationId xmlns:a16="http://schemas.microsoft.com/office/drawing/2014/main" id="{675DEF4B-7102-49B8-B860-055A3EE9A096}"/>
              </a:ext>
            </a:extLst>
          </p:cNvPr>
          <p:cNvSpPr txBox="1"/>
          <p:nvPr/>
        </p:nvSpPr>
        <p:spPr>
          <a:xfrm>
            <a:off x="7446625" y="3354945"/>
            <a:ext cx="4306692" cy="830997"/>
          </a:xfrm>
          <a:prstGeom prst="rect">
            <a:avLst/>
          </a:prstGeom>
          <a:noFill/>
          <a:ln>
            <a:solidFill>
              <a:schemeClr val="tx1"/>
            </a:solidFill>
          </a:ln>
        </p:spPr>
        <p:txBody>
          <a:bodyPr wrap="none" rtlCol="0">
            <a:spAutoFit/>
          </a:bodyPr>
          <a:lstStyle/>
          <a:p>
            <a:r>
              <a:rPr lang="en-GB" sz="2400" b="1"/>
              <a:t>Relevant and accurate metadata</a:t>
            </a:r>
          </a:p>
          <a:p>
            <a:r>
              <a:rPr lang="en-GB" sz="2400" b="1"/>
              <a:t>CC0-4….</a:t>
            </a:r>
          </a:p>
        </p:txBody>
      </p:sp>
      <p:cxnSp>
        <p:nvCxnSpPr>
          <p:cNvPr id="8" name="Straight Arrow Connector 7">
            <a:extLst>
              <a:ext uri="{FF2B5EF4-FFF2-40B4-BE49-F238E27FC236}">
                <a16:creationId xmlns:a16="http://schemas.microsoft.com/office/drawing/2014/main" id="{3154F059-E4EB-4F59-B9B2-81D5C884E32E}"/>
              </a:ext>
            </a:extLst>
          </p:cNvPr>
          <p:cNvCxnSpPr>
            <a:cxnSpLocks/>
          </p:cNvCxnSpPr>
          <p:nvPr/>
        </p:nvCxnSpPr>
        <p:spPr>
          <a:xfrm flipV="1">
            <a:off x="4745376" y="3133494"/>
            <a:ext cx="257704" cy="4500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7DC8CEF-9A6C-43B8-B72D-AE43948F7BC3}"/>
              </a:ext>
            </a:extLst>
          </p:cNvPr>
          <p:cNvCxnSpPr>
            <a:cxnSpLocks/>
          </p:cNvCxnSpPr>
          <p:nvPr/>
        </p:nvCxnSpPr>
        <p:spPr>
          <a:xfrm flipV="1">
            <a:off x="5298292" y="3133494"/>
            <a:ext cx="218356" cy="105244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6B61550-0D79-4B2D-9CA5-376DBD2F6119}"/>
              </a:ext>
            </a:extLst>
          </p:cNvPr>
          <p:cNvCxnSpPr/>
          <p:nvPr/>
        </p:nvCxnSpPr>
        <p:spPr>
          <a:xfrm flipH="1" flipV="1">
            <a:off x="6080101" y="3133494"/>
            <a:ext cx="813159" cy="14336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8AF80113-7BBA-4635-AE46-EAFC20D29BBC}"/>
              </a:ext>
            </a:extLst>
          </p:cNvPr>
          <p:cNvCxnSpPr/>
          <p:nvPr/>
        </p:nvCxnSpPr>
        <p:spPr>
          <a:xfrm flipH="1" flipV="1">
            <a:off x="6609917" y="3133494"/>
            <a:ext cx="836708" cy="4500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E6FE79FE-C837-4982-942B-E53132B4E947}"/>
              </a:ext>
            </a:extLst>
          </p:cNvPr>
          <p:cNvSpPr/>
          <p:nvPr/>
        </p:nvSpPr>
        <p:spPr>
          <a:xfrm>
            <a:off x="0" y="75537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89379FBA-4BD9-405A-8ABA-B7DB01358E43}"/>
              </a:ext>
            </a:extLst>
          </p:cNvPr>
          <p:cNvSpPr txBox="1"/>
          <p:nvPr/>
        </p:nvSpPr>
        <p:spPr>
          <a:xfrm>
            <a:off x="2683528" y="201174"/>
            <a:ext cx="7015318" cy="646331"/>
          </a:xfrm>
          <a:prstGeom prst="rect">
            <a:avLst/>
          </a:prstGeom>
          <a:noFill/>
        </p:spPr>
        <p:txBody>
          <a:bodyPr wrap="none" rtlCol="0">
            <a:spAutoFit/>
          </a:bodyPr>
          <a:lstStyle/>
          <a:p>
            <a:r>
              <a:rPr lang="en-GB" sz="3600" b="1"/>
              <a:t>FAIR for raw data in Crystallography</a:t>
            </a:r>
          </a:p>
        </p:txBody>
      </p:sp>
      <p:sp>
        <p:nvSpPr>
          <p:cNvPr id="13" name="Rectangle 12">
            <a:extLst>
              <a:ext uri="{FF2B5EF4-FFF2-40B4-BE49-F238E27FC236}">
                <a16:creationId xmlns:a16="http://schemas.microsoft.com/office/drawing/2014/main" id="{1C7FC73F-991D-446F-A145-6BA3190F983A}"/>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840337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05C185-3F80-4938-8913-AEEA80653A4D}"/>
              </a:ext>
            </a:extLst>
          </p:cNvPr>
          <p:cNvSpPr/>
          <p:nvPr/>
        </p:nvSpPr>
        <p:spPr>
          <a:xfrm>
            <a:off x="1157967" y="5274229"/>
            <a:ext cx="10034788" cy="923330"/>
          </a:xfrm>
          <a:prstGeom prst="rect">
            <a:avLst/>
          </a:prstGeom>
        </p:spPr>
        <p:txBody>
          <a:bodyPr wrap="square">
            <a:spAutoFit/>
          </a:bodyPr>
          <a:lstStyle/>
          <a:p>
            <a:r>
              <a:rPr lang="en-US">
                <a:solidFill>
                  <a:srgbClr val="000000"/>
                </a:solidFill>
                <a:latin typeface="Verdana" panose="020B0604030504040204" pitchFamily="34" charset="0"/>
              </a:rPr>
              <a:t>“</a:t>
            </a:r>
            <a:r>
              <a:rPr lang="en-US" err="1">
                <a:solidFill>
                  <a:srgbClr val="000000"/>
                </a:solidFill>
                <a:latin typeface="Verdana" panose="020B0604030504040204" pitchFamily="34" charset="0"/>
              </a:rPr>
              <a:t>IUCr</a:t>
            </a:r>
            <a:r>
              <a:rPr lang="en-US">
                <a:solidFill>
                  <a:srgbClr val="000000"/>
                </a:solidFill>
                <a:latin typeface="Verdana" panose="020B0604030504040204" pitchFamily="34" charset="0"/>
              </a:rPr>
              <a:t> Journals are now taking the lead by encouraging authors to provide a </a:t>
            </a:r>
            <a:r>
              <a:rPr lang="en-US" err="1">
                <a:solidFill>
                  <a:srgbClr val="000000"/>
                </a:solidFill>
                <a:latin typeface="Verdana" panose="020B0604030504040204" pitchFamily="34" charset="0"/>
              </a:rPr>
              <a:t>doi</a:t>
            </a:r>
            <a:r>
              <a:rPr lang="en-US">
                <a:solidFill>
                  <a:srgbClr val="000000"/>
                </a:solidFill>
                <a:latin typeface="Verdana" panose="020B0604030504040204" pitchFamily="34" charset="0"/>
              </a:rPr>
              <a:t> for their deposited original raw diffraction data when they submit an article describing a new structure or a new method tested on unpublished diffraction data. “</a:t>
            </a:r>
            <a:endParaRPr lang="en-GB"/>
          </a:p>
        </p:txBody>
      </p:sp>
      <p:pic>
        <p:nvPicPr>
          <p:cNvPr id="7" name="Picture 6">
            <a:extLst>
              <a:ext uri="{FF2B5EF4-FFF2-40B4-BE49-F238E27FC236}">
                <a16:creationId xmlns:a16="http://schemas.microsoft.com/office/drawing/2014/main" id="{97915AB6-F01C-48B2-A4FF-D98F7250AD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145" y="1487229"/>
            <a:ext cx="10740171" cy="3129274"/>
          </a:xfrm>
          <a:prstGeom prst="rect">
            <a:avLst/>
          </a:prstGeom>
        </p:spPr>
      </p:pic>
      <p:sp>
        <p:nvSpPr>
          <p:cNvPr id="8" name="TextBox 7">
            <a:extLst>
              <a:ext uri="{FF2B5EF4-FFF2-40B4-BE49-F238E27FC236}">
                <a16:creationId xmlns:a16="http://schemas.microsoft.com/office/drawing/2014/main" id="{83797838-34BF-4C98-8DA1-95226508100C}"/>
              </a:ext>
            </a:extLst>
          </p:cNvPr>
          <p:cNvSpPr txBox="1"/>
          <p:nvPr/>
        </p:nvSpPr>
        <p:spPr>
          <a:xfrm>
            <a:off x="1304068" y="273873"/>
            <a:ext cx="9574032" cy="646331"/>
          </a:xfrm>
          <a:prstGeom prst="rect">
            <a:avLst/>
          </a:prstGeom>
          <a:noFill/>
        </p:spPr>
        <p:txBody>
          <a:bodyPr wrap="none" rtlCol="0">
            <a:spAutoFit/>
          </a:bodyPr>
          <a:lstStyle/>
          <a:p>
            <a:pPr algn="ctr"/>
            <a:r>
              <a:rPr lang="en-GB" sz="3600" b="1" err="1"/>
              <a:t>IUCr</a:t>
            </a:r>
            <a:r>
              <a:rPr lang="en-GB" sz="3600" b="1"/>
              <a:t> journals on macromolecular crystallography</a:t>
            </a:r>
          </a:p>
        </p:txBody>
      </p:sp>
      <p:sp>
        <p:nvSpPr>
          <p:cNvPr id="9" name="Rectangle 8">
            <a:extLst>
              <a:ext uri="{FF2B5EF4-FFF2-40B4-BE49-F238E27FC236}">
                <a16:creationId xmlns:a16="http://schemas.microsoft.com/office/drawing/2014/main" id="{DF14F5A7-EE23-48DD-9E23-D957B8AD181E}"/>
              </a:ext>
            </a:extLst>
          </p:cNvPr>
          <p:cNvSpPr/>
          <p:nvPr/>
        </p:nvSpPr>
        <p:spPr>
          <a:xfrm>
            <a:off x="0" y="102471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D75AF522-CC1F-4B62-BF8D-AD863CED7F5F}"/>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75772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Table 17">
            <a:extLst>
              <a:ext uri="{FF2B5EF4-FFF2-40B4-BE49-F238E27FC236}">
                <a16:creationId xmlns:a16="http://schemas.microsoft.com/office/drawing/2014/main" id="{50E3A115-9E14-4F76-A959-682D1AA86C39}"/>
              </a:ext>
            </a:extLst>
          </p:cNvPr>
          <p:cNvGraphicFramePr>
            <a:graphicFrameLocks noGrp="1"/>
          </p:cNvGraphicFramePr>
          <p:nvPr>
            <p:extLst>
              <p:ext uri="{D42A27DB-BD31-4B8C-83A1-F6EECF244321}">
                <p14:modId xmlns:p14="http://schemas.microsoft.com/office/powerpoint/2010/main" val="293485675"/>
              </p:ext>
            </p:extLst>
          </p:nvPr>
        </p:nvGraphicFramePr>
        <p:xfrm>
          <a:off x="369343" y="758883"/>
          <a:ext cx="10725377" cy="5984260"/>
        </p:xfrm>
        <a:graphic>
          <a:graphicData uri="http://schemas.openxmlformats.org/drawingml/2006/table">
            <a:tbl>
              <a:tblPr firstRow="1" bandRow="1">
                <a:tableStyleId>{0505E3EF-67EA-436B-97B2-0124C06EBD24}</a:tableStyleId>
              </a:tblPr>
              <a:tblGrid>
                <a:gridCol w="3185515">
                  <a:extLst>
                    <a:ext uri="{9D8B030D-6E8A-4147-A177-3AD203B41FA5}">
                      <a16:colId xmlns:a16="http://schemas.microsoft.com/office/drawing/2014/main" val="2342994941"/>
                    </a:ext>
                  </a:extLst>
                </a:gridCol>
                <a:gridCol w="2578814">
                  <a:extLst>
                    <a:ext uri="{9D8B030D-6E8A-4147-A177-3AD203B41FA5}">
                      <a16:colId xmlns:a16="http://schemas.microsoft.com/office/drawing/2014/main" val="1756995693"/>
                    </a:ext>
                  </a:extLst>
                </a:gridCol>
                <a:gridCol w="2960979">
                  <a:extLst>
                    <a:ext uri="{9D8B030D-6E8A-4147-A177-3AD203B41FA5}">
                      <a16:colId xmlns:a16="http://schemas.microsoft.com/office/drawing/2014/main" val="585811775"/>
                    </a:ext>
                  </a:extLst>
                </a:gridCol>
                <a:gridCol w="2000069">
                  <a:extLst>
                    <a:ext uri="{9D8B030D-6E8A-4147-A177-3AD203B41FA5}">
                      <a16:colId xmlns:a16="http://schemas.microsoft.com/office/drawing/2014/main" val="115976546"/>
                    </a:ext>
                  </a:extLst>
                </a:gridCol>
              </a:tblGrid>
              <a:tr h="971300">
                <a:tc>
                  <a:txBody>
                    <a:bodyPr/>
                    <a:lstStyle/>
                    <a:p>
                      <a:endParaRPr lang="en-NL"/>
                    </a:p>
                  </a:txBody>
                  <a:tcPr/>
                </a:tc>
                <a:tc>
                  <a:txBody>
                    <a:bodyPr/>
                    <a:lstStyle/>
                    <a:p>
                      <a:r>
                        <a:rPr lang="en-US"/>
                        <a:t>Macromolecular</a:t>
                      </a:r>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a:t>https://proteindiffraction.org</a:t>
                      </a:r>
                      <a:endParaRPr lang="en-NL" b="0"/>
                    </a:p>
                    <a:p>
                      <a:endParaRPr lang="en-NL"/>
                    </a:p>
                  </a:txBody>
                  <a:tcPr/>
                </a:tc>
                <a:tc>
                  <a:txBody>
                    <a:bodyPr/>
                    <a:lstStyle/>
                    <a:p>
                      <a:r>
                        <a:rPr lang="en-US"/>
                        <a:t>9648</a:t>
                      </a:r>
                      <a:endParaRPr lang="en-NL"/>
                    </a:p>
                  </a:txBody>
                  <a:tcPr/>
                </a:tc>
                <a:extLst>
                  <a:ext uri="{0D108BD9-81ED-4DB2-BD59-A6C34878D82A}">
                    <a16:rowId xmlns:a16="http://schemas.microsoft.com/office/drawing/2014/main" val="4063771786"/>
                  </a:ext>
                </a:extLst>
              </a:tr>
              <a:tr h="971300">
                <a:tc>
                  <a:txBody>
                    <a:bodyPr/>
                    <a:lstStyle/>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Macromolecular</a:t>
                      </a:r>
                      <a:endParaRPr lang="en-NL"/>
                    </a:p>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https://data.sbgrid.org/ </a:t>
                      </a:r>
                      <a:endParaRPr lang="en-NL"/>
                    </a:p>
                    <a:p>
                      <a:endParaRPr lang="en-NL"/>
                    </a:p>
                  </a:txBody>
                  <a:tcPr/>
                </a:tc>
                <a:tc>
                  <a:txBody>
                    <a:bodyPr/>
                    <a:lstStyle/>
                    <a:p>
                      <a:r>
                        <a:rPr lang="en-US"/>
                        <a:t>811</a:t>
                      </a:r>
                      <a:endParaRPr lang="en-NL"/>
                    </a:p>
                  </a:txBody>
                  <a:tcPr/>
                </a:tc>
                <a:extLst>
                  <a:ext uri="{0D108BD9-81ED-4DB2-BD59-A6C34878D82A}">
                    <a16:rowId xmlns:a16="http://schemas.microsoft.com/office/drawing/2014/main" val="1788309509"/>
                  </a:ext>
                </a:extLst>
              </a:tr>
              <a:tr h="971300">
                <a:tc>
                  <a:txBody>
                    <a:bodyPr/>
                    <a:lstStyle/>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Macromolecular</a:t>
                      </a:r>
                      <a:endParaRPr lang="en-NL"/>
                    </a:p>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L"/>
                        <a:t>https://mxrdr.icm.edu.pl</a:t>
                      </a:r>
                      <a:r>
                        <a:rPr lang="en-US"/>
                        <a:t>/</a:t>
                      </a:r>
                      <a:endParaRPr lang="en-NL"/>
                    </a:p>
                    <a:p>
                      <a:endParaRPr lang="en-NL"/>
                    </a:p>
                  </a:txBody>
                  <a:tcPr/>
                </a:tc>
                <a:tc>
                  <a:txBody>
                    <a:bodyPr/>
                    <a:lstStyle/>
                    <a:p>
                      <a:r>
                        <a:rPr lang="en-US"/>
                        <a:t>410</a:t>
                      </a:r>
                    </a:p>
                    <a:p>
                      <a:endParaRPr lang="en-NL"/>
                    </a:p>
                  </a:txBody>
                  <a:tcPr/>
                </a:tc>
                <a:extLst>
                  <a:ext uri="{0D108BD9-81ED-4DB2-BD59-A6C34878D82A}">
                    <a16:rowId xmlns:a16="http://schemas.microsoft.com/office/drawing/2014/main" val="95178814"/>
                  </a:ext>
                </a:extLst>
              </a:tr>
              <a:tr h="1078782">
                <a:tc>
                  <a:txBody>
                    <a:bodyPr/>
                    <a:lstStyle/>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General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chemeClr val="bg1">
                              <a:lumMod val="50000"/>
                            </a:schemeClr>
                          </a:solidFill>
                        </a:rPr>
                        <a:t>Macromolecular Crystallography  community</a:t>
                      </a:r>
                      <a:endParaRPr lang="en-NL" sz="1600">
                        <a:solidFill>
                          <a:schemeClr val="bg1">
                            <a:lumMod val="50000"/>
                          </a:schemeClr>
                        </a:solidFill>
                      </a:endParaRPr>
                    </a:p>
                    <a:p>
                      <a:endParaRPr lang="en-NL"/>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https://zenodo.org/</a:t>
                      </a:r>
                      <a:endParaRPr lang="en-NL"/>
                    </a:p>
                    <a:p>
                      <a:endParaRPr lang="en-NL"/>
                    </a:p>
                  </a:txBody>
                  <a:tcPr/>
                </a:tc>
                <a:tc>
                  <a:txBody>
                    <a:bodyPr/>
                    <a:lstStyle/>
                    <a:p>
                      <a:r>
                        <a:rPr lang="en-US"/>
                        <a:t>238</a:t>
                      </a:r>
                    </a:p>
                    <a:p>
                      <a:endParaRPr lang="en-NL"/>
                    </a:p>
                  </a:txBody>
                  <a:tcPr/>
                </a:tc>
                <a:extLst>
                  <a:ext uri="{0D108BD9-81ED-4DB2-BD59-A6C34878D82A}">
                    <a16:rowId xmlns:a16="http://schemas.microsoft.com/office/drawing/2014/main" val="3684561434"/>
                  </a:ext>
                </a:extLst>
              </a:tr>
              <a:tr h="971300">
                <a:tc>
                  <a:txBody>
                    <a:bodyPr/>
                    <a:lstStyle/>
                    <a:p>
                      <a:endParaRPr lang="en-NL"/>
                    </a:p>
                  </a:txBody>
                  <a:tcPr/>
                </a:tc>
                <a:tc>
                  <a:txBody>
                    <a:bodyPr/>
                    <a:lstStyle/>
                    <a:p>
                      <a:r>
                        <a:rPr lang="en-US"/>
                        <a:t>Coherent imaging/XFEL</a:t>
                      </a:r>
                      <a:endParaRPr lang="en-NL"/>
                    </a:p>
                  </a:txBody>
                  <a:tcPr/>
                </a:tc>
                <a:tc>
                  <a:txBody>
                    <a:bodyPr/>
                    <a:lstStyle/>
                    <a:p>
                      <a:r>
                        <a:rPr lang="en-US"/>
                        <a:t>https://cxidb.org/</a:t>
                      </a:r>
                      <a:endParaRPr lang="en-NL"/>
                    </a:p>
                  </a:txBody>
                  <a:tcPr/>
                </a:tc>
                <a:tc>
                  <a:txBody>
                    <a:bodyPr/>
                    <a:lstStyle/>
                    <a:p>
                      <a:r>
                        <a:rPr lang="en-US"/>
                        <a:t>218</a:t>
                      </a:r>
                      <a:endParaRPr lang="en-NL"/>
                    </a:p>
                  </a:txBody>
                  <a:tcPr/>
                </a:tc>
                <a:extLst>
                  <a:ext uri="{0D108BD9-81ED-4DB2-BD59-A6C34878D82A}">
                    <a16:rowId xmlns:a16="http://schemas.microsoft.com/office/drawing/2014/main" val="3649350247"/>
                  </a:ext>
                </a:extLst>
              </a:tr>
              <a:tr h="971300">
                <a:tc>
                  <a:txBody>
                    <a:bodyPr/>
                    <a:lstStyle/>
                    <a:p>
                      <a:endParaRPr lang="en-NL"/>
                    </a:p>
                  </a:txBody>
                  <a:tcPr/>
                </a:tc>
                <a:tc>
                  <a:txBody>
                    <a:bodyPr/>
                    <a:lstStyle/>
                    <a:p>
                      <a:r>
                        <a:rPr lang="en-US"/>
                        <a:t>Macromolecular linked to </a:t>
                      </a:r>
                      <a:r>
                        <a:rPr lang="en-US" err="1"/>
                        <a:t>PDBj</a:t>
                      </a:r>
                      <a:endParaRPr lang="en-NL"/>
                    </a:p>
                  </a:txBody>
                  <a:tcPr/>
                </a:tc>
                <a:tc>
                  <a:txBody>
                    <a:bodyPr/>
                    <a:lstStyle/>
                    <a:p>
                      <a:r>
                        <a:rPr lang="en-US"/>
                        <a:t>https://xrda.pdbjbk1.pdbj.org</a:t>
                      </a:r>
                      <a:endParaRPr lang="en-NL"/>
                    </a:p>
                  </a:txBody>
                  <a:tcPr/>
                </a:tc>
                <a:tc>
                  <a:txBody>
                    <a:bodyPr/>
                    <a:lstStyle/>
                    <a:p>
                      <a:r>
                        <a:rPr lang="en-US"/>
                        <a:t>100</a:t>
                      </a:r>
                      <a:endParaRPr lang="en-NL"/>
                    </a:p>
                  </a:txBody>
                  <a:tcPr/>
                </a:tc>
                <a:extLst>
                  <a:ext uri="{0D108BD9-81ED-4DB2-BD59-A6C34878D82A}">
                    <a16:rowId xmlns:a16="http://schemas.microsoft.com/office/drawing/2014/main" val="802228985"/>
                  </a:ext>
                </a:extLst>
              </a:tr>
            </a:tbl>
          </a:graphicData>
        </a:graphic>
      </p:graphicFrame>
      <p:pic>
        <p:nvPicPr>
          <p:cNvPr id="2" name="Picture 1">
            <a:extLst>
              <a:ext uri="{FF2B5EF4-FFF2-40B4-BE49-F238E27FC236}">
                <a16:creationId xmlns:a16="http://schemas.microsoft.com/office/drawing/2014/main" id="{7426BD42-0B31-4729-A5C1-014C501414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791" y="3824905"/>
            <a:ext cx="2444898" cy="805378"/>
          </a:xfrm>
          <a:prstGeom prst="rect">
            <a:avLst/>
          </a:prstGeom>
          <a:solidFill>
            <a:srgbClr val="0070C0"/>
          </a:solidFill>
        </p:spPr>
      </p:pic>
      <p:pic>
        <p:nvPicPr>
          <p:cNvPr id="3" name="Picture 2">
            <a:extLst>
              <a:ext uri="{FF2B5EF4-FFF2-40B4-BE49-F238E27FC236}">
                <a16:creationId xmlns:a16="http://schemas.microsoft.com/office/drawing/2014/main" id="{2499A846-BA8F-4274-BDBF-491D4EF7F5B0}"/>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248690" y="1882327"/>
            <a:ext cx="1689100" cy="815428"/>
          </a:xfrm>
          <a:prstGeom prst="rect">
            <a:avLst/>
          </a:prstGeom>
        </p:spPr>
      </p:pic>
      <p:pic>
        <p:nvPicPr>
          <p:cNvPr id="4" name="Picture 3">
            <a:extLst>
              <a:ext uri="{FF2B5EF4-FFF2-40B4-BE49-F238E27FC236}">
                <a16:creationId xmlns:a16="http://schemas.microsoft.com/office/drawing/2014/main" id="{92F8477F-0CCC-4E06-8276-20CE530E8145}"/>
              </a:ext>
            </a:extLst>
          </p:cNvPr>
          <p:cNvPicPr>
            <a:picLocks noChangeAspect="1"/>
          </p:cNvPicPr>
          <p:nvPr/>
        </p:nvPicPr>
        <p:blipFill rotWithShape="1">
          <a:blip r:embed="rId4">
            <a:extLst>
              <a:ext uri="{28A0092B-C50C-407E-A947-70E740481C1C}">
                <a14:useLocalDpi xmlns:a14="http://schemas.microsoft.com/office/drawing/2010/main" val="0"/>
              </a:ext>
            </a:extLst>
          </a:blip>
          <a:srcRect r="54473"/>
          <a:stretch/>
        </p:blipFill>
        <p:spPr>
          <a:xfrm>
            <a:off x="369343" y="879888"/>
            <a:ext cx="3149286" cy="744260"/>
          </a:xfrm>
          <a:prstGeom prst="rect">
            <a:avLst/>
          </a:prstGeom>
        </p:spPr>
      </p:pic>
      <p:pic>
        <p:nvPicPr>
          <p:cNvPr id="8" name="Picture 7">
            <a:extLst>
              <a:ext uri="{FF2B5EF4-FFF2-40B4-BE49-F238E27FC236}">
                <a16:creationId xmlns:a16="http://schemas.microsoft.com/office/drawing/2014/main" id="{15D23D0F-3E8D-4C06-9492-E394A59F0236}"/>
              </a:ext>
            </a:extLst>
          </p:cNvPr>
          <p:cNvPicPr>
            <a:picLocks noChangeAspect="1"/>
          </p:cNvPicPr>
          <p:nvPr/>
        </p:nvPicPr>
        <p:blipFill>
          <a:blip r:embed="rId5"/>
          <a:stretch>
            <a:fillRect/>
          </a:stretch>
        </p:blipFill>
        <p:spPr>
          <a:xfrm>
            <a:off x="1097280" y="2796699"/>
            <a:ext cx="2162873" cy="845200"/>
          </a:xfrm>
          <a:prstGeom prst="rect">
            <a:avLst/>
          </a:prstGeom>
        </p:spPr>
      </p:pic>
      <p:sp>
        <p:nvSpPr>
          <p:cNvPr id="20" name="TextBox 19">
            <a:extLst>
              <a:ext uri="{FF2B5EF4-FFF2-40B4-BE49-F238E27FC236}">
                <a16:creationId xmlns:a16="http://schemas.microsoft.com/office/drawing/2014/main" id="{46DB9679-D166-4358-98D5-728B51357C52}"/>
              </a:ext>
            </a:extLst>
          </p:cNvPr>
          <p:cNvSpPr txBox="1"/>
          <p:nvPr/>
        </p:nvSpPr>
        <p:spPr>
          <a:xfrm>
            <a:off x="11094720" y="685386"/>
            <a:ext cx="1138710" cy="369332"/>
          </a:xfrm>
          <a:prstGeom prst="rect">
            <a:avLst/>
          </a:prstGeom>
          <a:noFill/>
        </p:spPr>
        <p:txBody>
          <a:bodyPr wrap="none" rtlCol="0">
            <a:spAutoFit/>
          </a:bodyPr>
          <a:lstStyle/>
          <a:p>
            <a:r>
              <a:rPr lang="en-US"/>
              <a:t># datasets</a:t>
            </a:r>
            <a:endParaRPr lang="en-NL"/>
          </a:p>
        </p:txBody>
      </p:sp>
      <p:sp>
        <p:nvSpPr>
          <p:cNvPr id="21" name="TextBox 20">
            <a:extLst>
              <a:ext uri="{FF2B5EF4-FFF2-40B4-BE49-F238E27FC236}">
                <a16:creationId xmlns:a16="http://schemas.microsoft.com/office/drawing/2014/main" id="{C3563BA9-66EC-4BF2-86FA-EA14685E5436}"/>
              </a:ext>
            </a:extLst>
          </p:cNvPr>
          <p:cNvSpPr txBox="1"/>
          <p:nvPr/>
        </p:nvSpPr>
        <p:spPr>
          <a:xfrm>
            <a:off x="3139126" y="61920"/>
            <a:ext cx="4795415" cy="646331"/>
          </a:xfrm>
          <a:prstGeom prst="rect">
            <a:avLst/>
          </a:prstGeom>
          <a:noFill/>
        </p:spPr>
        <p:txBody>
          <a:bodyPr wrap="none" rtlCol="0">
            <a:spAutoFit/>
          </a:bodyPr>
          <a:lstStyle/>
          <a:p>
            <a:pPr algn="ctr"/>
            <a:r>
              <a:rPr lang="en-US" sz="3600" b="1"/>
              <a:t>Non-facility repositories</a:t>
            </a:r>
            <a:endParaRPr lang="en-NL" sz="3600" b="1"/>
          </a:p>
        </p:txBody>
      </p:sp>
      <p:sp>
        <p:nvSpPr>
          <p:cNvPr id="22" name="Rectangle 21">
            <a:extLst>
              <a:ext uri="{FF2B5EF4-FFF2-40B4-BE49-F238E27FC236}">
                <a16:creationId xmlns:a16="http://schemas.microsoft.com/office/drawing/2014/main" id="{1014AB6B-D3F9-44F6-B56B-3652CFD1B5F4}"/>
              </a:ext>
            </a:extLst>
          </p:cNvPr>
          <p:cNvSpPr/>
          <p:nvPr/>
        </p:nvSpPr>
        <p:spPr>
          <a:xfrm>
            <a:off x="-3" y="639321"/>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6" name="Picture 2">
            <a:extLst>
              <a:ext uri="{FF2B5EF4-FFF2-40B4-BE49-F238E27FC236}">
                <a16:creationId xmlns:a16="http://schemas.microsoft.com/office/drawing/2014/main" id="{D6250213-F393-47C5-BE1B-261DEDC495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452" y="4986367"/>
            <a:ext cx="2847177" cy="71936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0F66E3A-DC1A-4528-B08F-8E6C15869124}"/>
              </a:ext>
            </a:extLst>
          </p:cNvPr>
          <p:cNvPicPr>
            <a:picLocks noChangeAspect="1"/>
          </p:cNvPicPr>
          <p:nvPr/>
        </p:nvPicPr>
        <p:blipFill>
          <a:blip r:embed="rId7"/>
          <a:stretch>
            <a:fillRect/>
          </a:stretch>
        </p:blipFill>
        <p:spPr>
          <a:xfrm>
            <a:off x="671452" y="5842656"/>
            <a:ext cx="2781300" cy="885825"/>
          </a:xfrm>
          <a:prstGeom prst="rect">
            <a:avLst/>
          </a:prstGeom>
        </p:spPr>
      </p:pic>
      <p:sp>
        <p:nvSpPr>
          <p:cNvPr id="12" name="Rectangle 11">
            <a:extLst>
              <a:ext uri="{FF2B5EF4-FFF2-40B4-BE49-F238E27FC236}">
                <a16:creationId xmlns:a16="http://schemas.microsoft.com/office/drawing/2014/main" id="{5C14067E-8809-467B-9D35-D1E7AA808293}"/>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533216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C291738-F6D9-443D-BC9F-479852B46D57}"/>
              </a:ext>
            </a:extLst>
          </p:cNvPr>
          <p:cNvSpPr/>
          <p:nvPr/>
        </p:nvSpPr>
        <p:spPr>
          <a:xfrm>
            <a:off x="-4916" y="6764584"/>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7F84B972-9DF2-4C96-A971-1B9706AA1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527" y="938854"/>
            <a:ext cx="6348001" cy="3111112"/>
          </a:xfrm>
          <a:prstGeom prst="rect">
            <a:avLst/>
          </a:prstGeom>
        </p:spPr>
      </p:pic>
      <p:pic>
        <p:nvPicPr>
          <p:cNvPr id="5" name="Picture 4">
            <a:extLst>
              <a:ext uri="{FF2B5EF4-FFF2-40B4-BE49-F238E27FC236}">
                <a16:creationId xmlns:a16="http://schemas.microsoft.com/office/drawing/2014/main" id="{4E25BBDA-F7CC-4FC9-AE05-FC0A9DF66C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7314" y="4048528"/>
            <a:ext cx="6348001" cy="2939777"/>
          </a:xfrm>
          <a:prstGeom prst="rect">
            <a:avLst/>
          </a:prstGeom>
        </p:spPr>
      </p:pic>
      <p:sp>
        <p:nvSpPr>
          <p:cNvPr id="6" name="TextBox 5">
            <a:extLst>
              <a:ext uri="{FF2B5EF4-FFF2-40B4-BE49-F238E27FC236}">
                <a16:creationId xmlns:a16="http://schemas.microsoft.com/office/drawing/2014/main" id="{3CFF099B-EBF1-46BC-816A-0FD8BDB8B022}"/>
              </a:ext>
            </a:extLst>
          </p:cNvPr>
          <p:cNvSpPr txBox="1"/>
          <p:nvPr/>
        </p:nvSpPr>
        <p:spPr>
          <a:xfrm>
            <a:off x="3743910" y="159407"/>
            <a:ext cx="4372159" cy="646331"/>
          </a:xfrm>
          <a:prstGeom prst="rect">
            <a:avLst/>
          </a:prstGeom>
          <a:noFill/>
        </p:spPr>
        <p:txBody>
          <a:bodyPr wrap="none" rtlCol="0">
            <a:spAutoFit/>
          </a:bodyPr>
          <a:lstStyle/>
          <a:p>
            <a:r>
              <a:rPr lang="en-GB" sz="3600" b="1"/>
              <a:t>Raw data link in </a:t>
            </a:r>
            <a:r>
              <a:rPr lang="en-GB" sz="3600" b="1" err="1"/>
              <a:t>PDBe</a:t>
            </a:r>
            <a:endParaRPr lang="en-GB" sz="3600" b="1"/>
          </a:p>
        </p:txBody>
      </p:sp>
      <p:sp>
        <p:nvSpPr>
          <p:cNvPr id="7" name="Rectangle 6">
            <a:extLst>
              <a:ext uri="{FF2B5EF4-FFF2-40B4-BE49-F238E27FC236}">
                <a16:creationId xmlns:a16="http://schemas.microsoft.com/office/drawing/2014/main" id="{7BA0F754-C48A-4B25-9655-CAC5CE150B09}"/>
              </a:ext>
            </a:extLst>
          </p:cNvPr>
          <p:cNvSpPr/>
          <p:nvPr/>
        </p:nvSpPr>
        <p:spPr>
          <a:xfrm>
            <a:off x="0" y="709493"/>
            <a:ext cx="12192000" cy="92131"/>
          </a:xfrm>
          <a:prstGeom prst="rect">
            <a:avLst/>
          </a:prstGeom>
          <a:gradFill flip="none" rotWithShape="1">
            <a:gsLst>
              <a:gs pos="0">
                <a:srgbClr val="0070C0"/>
              </a:gs>
              <a:gs pos="55000">
                <a:srgbClr val="00B0F0">
                  <a:tint val="44500"/>
                  <a:satMod val="160000"/>
                </a:srgbClr>
              </a:gs>
              <a:gs pos="100000">
                <a:srgbClr val="0070C0"/>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D78DB4EF-4F8F-48C5-ACD4-F3C5AE224689}"/>
              </a:ext>
            </a:extLst>
          </p:cNvPr>
          <p:cNvSpPr/>
          <p:nvPr/>
        </p:nvSpPr>
        <p:spPr>
          <a:xfrm>
            <a:off x="7165557" y="5919146"/>
            <a:ext cx="1467293" cy="65921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227AC68B-6CAC-4C5D-AE71-B4EEBF5E1A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0527" y="827345"/>
            <a:ext cx="6348001" cy="3111112"/>
          </a:xfrm>
          <a:prstGeom prst="rect">
            <a:avLst/>
          </a:prstGeom>
        </p:spPr>
      </p:pic>
      <p:pic>
        <p:nvPicPr>
          <p:cNvPr id="10" name="Picture 9">
            <a:extLst>
              <a:ext uri="{FF2B5EF4-FFF2-40B4-BE49-F238E27FC236}">
                <a16:creationId xmlns:a16="http://schemas.microsoft.com/office/drawing/2014/main" id="{79A46468-E3E6-4F90-9A67-BD7E5DD99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17314" y="3937019"/>
            <a:ext cx="6348001" cy="2939777"/>
          </a:xfrm>
          <a:prstGeom prst="rect">
            <a:avLst/>
          </a:prstGeom>
        </p:spPr>
      </p:pic>
      <p:sp>
        <p:nvSpPr>
          <p:cNvPr id="11" name="Oval 10">
            <a:extLst>
              <a:ext uri="{FF2B5EF4-FFF2-40B4-BE49-F238E27FC236}">
                <a16:creationId xmlns:a16="http://schemas.microsoft.com/office/drawing/2014/main" id="{DBD3E1A0-E1CB-4399-93C1-57622AD94A16}"/>
              </a:ext>
            </a:extLst>
          </p:cNvPr>
          <p:cNvSpPr/>
          <p:nvPr/>
        </p:nvSpPr>
        <p:spPr>
          <a:xfrm>
            <a:off x="7165557" y="5807637"/>
            <a:ext cx="1467293" cy="659219"/>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275431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2786</Words>
  <Application>Microsoft Office PowerPoint</Application>
  <PresentationFormat>Widescreen</PresentationFormat>
  <Paragraphs>309</Paragraphs>
  <Slides>28</Slides>
  <Notes>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28</vt:i4>
      </vt:variant>
    </vt:vector>
  </HeadingPairs>
  <TitlesOfParts>
    <vt:vector size="38" baseType="lpstr">
      <vt:lpstr>-apple-system</vt:lpstr>
      <vt:lpstr>Arial</vt:lpstr>
      <vt:lpstr>Calibri</vt:lpstr>
      <vt:lpstr>Calibri Light</vt:lpstr>
      <vt:lpstr>Courier New</vt:lpstr>
      <vt:lpstr>Optima_Bold</vt:lpstr>
      <vt:lpstr>Segoe UI</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Kroon-Batenburg, L.M.J. (Loes)</dc:creator>
  <cp:lastModifiedBy>Kroon-Batenburg, L.M.J. (Loes)</cp:lastModifiedBy>
  <cp:revision>31</cp:revision>
  <dcterms:created xsi:type="dcterms:W3CDTF">2023-10-10T12:33:08Z</dcterms:created>
  <dcterms:modified xsi:type="dcterms:W3CDTF">2023-10-17T16:15:44Z</dcterms:modified>
</cp:coreProperties>
</file>