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4"/>
    <p:sldMasterId id="2147483700" r:id="rId5"/>
  </p:sldMasterIdLst>
  <p:notesMasterIdLst>
    <p:notesMasterId r:id="rId29"/>
  </p:notesMasterIdLst>
  <p:sldIdLst>
    <p:sldId id="277" r:id="rId6"/>
    <p:sldId id="278" r:id="rId7"/>
    <p:sldId id="321" r:id="rId8"/>
    <p:sldId id="314" r:id="rId9"/>
    <p:sldId id="279" r:id="rId10"/>
    <p:sldId id="280" r:id="rId11"/>
    <p:sldId id="298" r:id="rId12"/>
    <p:sldId id="319" r:id="rId13"/>
    <p:sldId id="283" r:id="rId14"/>
    <p:sldId id="281" r:id="rId15"/>
    <p:sldId id="286" r:id="rId16"/>
    <p:sldId id="287" r:id="rId17"/>
    <p:sldId id="282" r:id="rId18"/>
    <p:sldId id="288" r:id="rId19"/>
    <p:sldId id="320" r:id="rId20"/>
    <p:sldId id="268" r:id="rId21"/>
    <p:sldId id="316" r:id="rId22"/>
    <p:sldId id="306" r:id="rId23"/>
    <p:sldId id="307" r:id="rId24"/>
    <p:sldId id="317" r:id="rId25"/>
    <p:sldId id="308" r:id="rId26"/>
    <p:sldId id="309" r:id="rId27"/>
    <p:sldId id="31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orient="horz" pos="867" userDrawn="1">
          <p15:clr>
            <a:srgbClr val="A4A3A4"/>
          </p15:clr>
        </p15:guide>
        <p15:guide id="7" orient="horz" pos="3634" userDrawn="1">
          <p15:clr>
            <a:srgbClr val="A4A3A4"/>
          </p15:clr>
        </p15:guide>
        <p15:guide id="8" pos="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6262"/>
    <a:srgbClr val="003088"/>
    <a:srgbClr val="F08900"/>
    <a:srgbClr val="FF6900"/>
    <a:srgbClr val="1E5DF8"/>
    <a:srgbClr val="FFFFFF"/>
    <a:srgbClr val="00BED5"/>
    <a:srgbClr val="C13D33"/>
    <a:srgbClr val="E94D36"/>
    <a:srgbClr val="BE2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52" autoAdjust="0"/>
    <p:restoredTop sz="94422"/>
  </p:normalViewPr>
  <p:slideViewPr>
    <p:cSldViewPr snapToGrid="0" snapToObjects="1">
      <p:cViewPr varScale="1">
        <p:scale>
          <a:sx n="65" d="100"/>
          <a:sy n="65" d="100"/>
        </p:scale>
        <p:origin x="396" y="40"/>
      </p:cViewPr>
      <p:guideLst>
        <p:guide orient="horz" pos="323"/>
        <p:guide pos="325"/>
        <p:guide orient="horz" pos="3974"/>
        <p:guide pos="7355"/>
        <p:guide pos="3840"/>
        <p:guide orient="horz" pos="867"/>
        <p:guide orient="horz" pos="3634"/>
        <p:guide pos="8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 Regular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 Regular"/>
              </a:defRPr>
            </a:lvl1pPr>
          </a:lstStyle>
          <a:p>
            <a:fld id="{48FE9A4A-3203-D544-A0F2-9B4A7A1B021E}" type="datetimeFigureOut">
              <a:rPr lang="en-US" smtClean="0"/>
              <a:pPr/>
              <a:t>10/16/2023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 Regular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 Regular"/>
              </a:defRPr>
            </a:lvl1pPr>
          </a:lstStyle>
          <a:p>
            <a:fld id="{C0F3BA1D-A00F-DB41-84DA-BE26C4853B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86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 Regular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 Regular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 Regular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 Regular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 Regular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3BA1D-A00F-DB41-84DA-BE26C4853B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6393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3BA1D-A00F-DB41-84DA-BE26C4853B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84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3BA1D-A00F-DB41-84DA-BE26C4853B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54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3BA1D-A00F-DB41-84DA-BE26C4853B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861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3BA1D-A00F-DB41-84DA-BE26C4853B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84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3BA1D-A00F-DB41-84DA-BE26C4853B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00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3BA1D-A00F-DB41-84DA-BE26C4853B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95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F3BA1D-A00F-DB41-84DA-BE26C4853B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5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eaLnBrk="1" hangingPunct="1"/>
            <a:fld id="{FA51E837-5E76-4CF0-BAB2-1F5738C500D9}" type="slidenum">
              <a:rPr lang="en-US" altLang="en-US" sz="1200">
                <a:ea typeface="MS PGothic" panose="020B0600070205080204" pitchFamily="34" charset="-128"/>
              </a:rPr>
              <a:pPr eaLnBrk="1" hangingPunct="1"/>
              <a:t>14</a:t>
            </a:fld>
            <a:endParaRPr lang="en-US" altLang="en-US" sz="1200">
              <a:ea typeface="MS PGothic" panose="020B0600070205080204" pitchFamily="34" charset="-128"/>
            </a:endParaRPr>
          </a:p>
        </p:txBody>
      </p:sp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r" eaLnBrk="1" hangingPunct="1"/>
            <a:fld id="{78DBD874-85C9-47CB-A6D4-B2E12D399305}" type="slidenum">
              <a:rPr lang="en-US" altLang="en-US" sz="1200">
                <a:ea typeface="MS PGothic" panose="020B0600070205080204" pitchFamily="34" charset="-128"/>
              </a:rPr>
              <a:pPr algn="r" eaLnBrk="1" hangingPunct="1"/>
              <a:t>14</a:t>
            </a:fld>
            <a:endParaRPr lang="en-US" altLang="en-US" sz="1200">
              <a:ea typeface="MS PGothic" panose="020B0600070205080204" pitchFamily="34" charset="-128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167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70c5c30583_0_3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g70c5c30583_0_3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3774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AE69-592D-6D48-8D37-1AF709B04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CE34F9-FD31-954C-90A9-25364BF3A3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381E6B-7D41-F84E-B286-61EBCE05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CE29A8-E8C2-784C-9495-F0D437E95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039A4-CB11-B346-94E7-20D66FCAC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D39B2-85B2-8A4B-8008-EE871C7A5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2A1684-4147-4E4A-BE1D-647E280F68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E7061D-97DA-5D45-A717-D8A7EEF03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C7700-26C6-804B-9BEF-4E4886CEB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D442D-6AED-C347-A737-1092964EA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4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F360F0-A2C2-BC4E-AC8F-28FB5C10E3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5D444D-2CB3-C84E-AFAB-6E36673058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CCCC5E-1493-D445-AD8B-A3A5697A2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36B37B-4148-1847-B7D0-E506A8B43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48933-1B9F-6140-A9E4-6AC0E5BF3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7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016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AE69-592D-6D48-8D37-1AF709B04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CE34F9-FD31-954C-90A9-25364BF3A3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381E6B-7D41-F84E-B286-61EBCE05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CE29A8-E8C2-784C-9495-F0D437E95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039A4-CB11-B346-94E7-20D66FCAC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37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EF2C8-66D4-EF4A-AAFD-01BC50FA7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D9361-0DDC-EE4E-A740-F93892B36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D9F65C-3FCD-8B46-A28D-257FA8F28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88163C-7F3C-9B44-A028-C4886506F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47796D-644C-B740-8C2E-356ECAB6D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7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1CB58-4758-1C42-8DAA-2AAA3F98F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B7D025-4B39-8D45-811F-5B1E30D5E7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2683CA-90A4-5E49-AA2C-3DCED63A8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1DED1-CD68-AC4C-ABC6-F8EEE292B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83341-F52D-D14B-A417-6C66E51D0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9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351C6-2D17-C14E-8DC1-418227C69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F791E-6CBD-2747-86C9-A91E120F50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279C1-F68E-7E4B-B565-93EC951F8A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D866C6-99FF-2F4A-936E-613FC9DB3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D0DB7C-BDCE-D146-9584-809FFC25D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FD1283-F062-2E4B-8DD8-A11DB5311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66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DCD01-DE9B-A849-A35D-9F761E7A2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213394-3DB5-5A4C-965B-35CC3D1F29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0C87B7-015A-EE48-9BA2-392DACDC00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A97E02-FB0B-A048-9274-06CF174361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DCF4DD-E248-C543-910E-BAFFB18831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73B90-35AD-3E43-B0CA-8BA2F2BBB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6E709E-0F2B-524A-BB14-376202A26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8CED43-5180-C24B-8196-24914383E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0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E4D60-AC0C-044F-8925-BE12978C5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80422E-D871-AC4C-A0FF-BA911179F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A61A44-CE7E-2E47-A2C7-EFD19C4D4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A8DBD8-7206-5A45-8701-1C5BFDD64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5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A31B14-AAAA-D746-8A4F-C3E1BB0AC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54D6A3-2EE2-B640-B0F3-7408BA955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F3B5-8136-464C-B9CE-C289E9FE8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38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EF2C8-66D4-EF4A-AAFD-01BC50FA7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D9361-0DDC-EE4E-A740-F93892B369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D9F65C-3FCD-8B46-A28D-257FA8F28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88163C-7F3C-9B44-A028-C4886506F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47796D-644C-B740-8C2E-356ECAB6D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92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BD96A-43E5-A645-B273-977F074EA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2B250C-BB32-7348-BE3C-383B51A8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8973E-998F-6D41-9801-A30991298D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45CC00-44DF-1E48-95F7-E532F4C69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84893D-3FFC-6749-AD92-18B78F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03AAAD-3463-B142-AEB9-CFB5F3DC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91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9AEEA-03B0-C845-83C2-A99DE7CF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D0810E-8148-AB45-8D0B-5492633BCB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CE66B3-4F01-3148-9B21-03E05C5998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0305A-EC70-204D-A203-97127CF60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CDF6F2-688B-AC47-8BE3-B3918FD0B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DCE4F3-8FAC-C647-B187-2C7658470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41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D39B2-85B2-8A4B-8008-EE871C7A5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2A1684-4147-4E4A-BE1D-647E280F68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E7061D-97DA-5D45-A717-D8A7EEF03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C7700-26C6-804B-9BEF-4E4886CEB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D442D-6AED-C347-A737-1092964EA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6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F360F0-A2C2-BC4E-AC8F-28FB5C10E3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5D444D-2CB3-C84E-AFAB-6E36673058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CCCC5E-1493-D445-AD8B-A3A5697A2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36B37B-4148-1847-B7D0-E506A8B43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48933-1B9F-6140-A9E4-6AC0E5BF3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35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2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06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54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1CB58-4758-1C42-8DAA-2AAA3F98F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B7D025-4B39-8D45-811F-5B1E30D5E7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2683CA-90A4-5E49-AA2C-3DCED63A8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1DED1-CD68-AC4C-ABC6-F8EEE292B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83341-F52D-D14B-A417-6C66E51D0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9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351C6-2D17-C14E-8DC1-418227C69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F791E-6CBD-2747-86C9-A91E120F50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279C1-F68E-7E4B-B565-93EC951F8A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D866C6-99FF-2F4A-936E-613FC9DB3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D0DB7C-BDCE-D146-9584-809FFC25D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FD1283-F062-2E4B-8DD8-A11DB5311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7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DCD01-DE9B-A849-A35D-9F761E7A2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213394-3DB5-5A4C-965B-35CC3D1F29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0C87B7-015A-EE48-9BA2-392DACDC00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A97E02-FB0B-A048-9274-06CF174361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DCF4DD-E248-C543-910E-BAFFB18831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73B90-35AD-3E43-B0CA-8BA2F2BBB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6E709E-0F2B-524A-BB14-376202A26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8CED43-5180-C24B-8196-24914383E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7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E4D60-AC0C-044F-8925-BE12978C5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80422E-D871-AC4C-A0FF-BA911179F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A61A44-CE7E-2E47-A2C7-EFD19C4D4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A8DBD8-7206-5A45-8701-1C5BFDD64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96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A31B14-AAAA-D746-8A4F-C3E1BB0AC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54D6A3-2EE2-B640-B0F3-7408BA955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CF3B5-8136-464C-B9CE-C289E9FE8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45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BD96A-43E5-A645-B273-977F074EA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2B250C-BB32-7348-BE3C-383B51A8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8973E-998F-6D41-9801-A30991298D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45CC00-44DF-1E48-95F7-E532F4C69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84893D-3FFC-6749-AD92-18B78F33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03AAAD-3463-B142-AEB9-CFB5F3DC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9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9AEEA-03B0-C845-83C2-A99DE7CF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D0810E-8148-AB45-8D0B-5492633BCB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CE66B3-4F01-3148-9B21-03E05C5998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0305A-EC70-204D-A203-97127CF60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CDF6F2-688B-AC47-8BE3-B3918FD0B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DCE4F3-8FAC-C647-B187-2C7658470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27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944EB6-27EE-0E47-84EB-753C79CA3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CE029-EB58-6B41-8EAC-704F548C3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4E693-13CD-E14F-A36D-9E3FC3ABCD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C84B2D-1B08-DB46-ACAA-271FBB7351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DCA95-5F3D-D940-BE0E-5DFB110309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733AA2-E8FC-2540-AA49-4AA124C76F24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40" y="5817380"/>
            <a:ext cx="2111379" cy="5397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7603" y="5817255"/>
            <a:ext cx="83288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85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Wingdings" pitchFamily="2" charset="2"/>
        <a:buChar char="§"/>
        <a:defRPr sz="2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0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944EB6-27EE-0E47-84EB-753C79CA3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CE029-EB58-6B41-8EAC-704F548C3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4E693-13CD-E14F-A36D-9E3FC3ABCD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D68BC-1AD8-B640-8B1E-602BF3073AFD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C84B2D-1B08-DB46-ACAA-271FBB7351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DCA95-5F3D-D940-BE0E-5DFB110309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AB195-B577-5546-8349-9DDA93B61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8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Wingdings" pitchFamily="2" charset="2"/>
        <a:buChar char="§"/>
        <a:defRPr sz="2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4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20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Wingdings" pitchFamily="2" charset="2"/>
        <a:buChar char="§"/>
        <a:defRPr sz="1800" kern="1200">
          <a:solidFill>
            <a:schemeClr val="accent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7603" y="5830529"/>
            <a:ext cx="826748" cy="53602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05090" y="875302"/>
            <a:ext cx="9181820" cy="320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626262"/>
                </a:solidFill>
              </a:rPr>
              <a:t>Machine </a:t>
            </a:r>
            <a:r>
              <a:rPr lang="en-GB" sz="3200" b="1" dirty="0">
                <a:solidFill>
                  <a:srgbClr val="626262"/>
                </a:solidFill>
              </a:rPr>
              <a:t>learning in the </a:t>
            </a:r>
            <a:r>
              <a:rPr lang="en-GB" sz="3200" b="1" dirty="0" err="1">
                <a:solidFill>
                  <a:srgbClr val="626262"/>
                </a:solidFill>
              </a:rPr>
              <a:t>PaN</a:t>
            </a:r>
            <a:r>
              <a:rPr lang="en-GB" sz="3200" b="1" dirty="0">
                <a:solidFill>
                  <a:srgbClr val="626262"/>
                </a:solidFill>
              </a:rPr>
              <a:t> software landscape and the role of open </a:t>
            </a:r>
            <a:r>
              <a:rPr lang="en-GB" sz="3200" b="1" dirty="0" smtClean="0">
                <a:solidFill>
                  <a:srgbClr val="626262"/>
                </a:solidFill>
              </a:rPr>
              <a:t>data</a:t>
            </a:r>
          </a:p>
          <a:p>
            <a:pPr algn="ctr"/>
            <a:endParaRPr lang="en-GB" sz="2400" b="1" dirty="0">
              <a:solidFill>
                <a:srgbClr val="626262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en-GB" sz="2400" dirty="0" smtClean="0">
              <a:solidFill>
                <a:srgbClr val="626262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i="1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Robert </a:t>
            </a:r>
            <a:r>
              <a:rPr lang="en-GB" sz="2400" i="1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McGreevy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UK Research and Innovation, </a:t>
            </a:r>
            <a:r>
              <a:rPr lang="en-GB" sz="2400" dirty="0" smtClean="0">
                <a:solidFill>
                  <a:srgbClr val="626262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Science and Technology Facilities Council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Ada Lovelace Centre</a:t>
            </a:r>
            <a:r>
              <a:rPr lang="en-GB" sz="2400" dirty="0" smtClean="0">
                <a:solidFill>
                  <a:srgbClr val="626262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400" dirty="0">
              <a:solidFill>
                <a:srgbClr val="626262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83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XT"/>
          <p:cNvSpPr txBox="1">
            <a:spLocks noChangeArrowheads="1"/>
          </p:cNvSpPr>
          <p:nvPr/>
        </p:nvSpPr>
        <p:spPr bwMode="auto">
          <a:xfrm>
            <a:off x="8297334" y="1046164"/>
            <a:ext cx="1976967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endParaRPr lang="en-US" altLang="en-US" dirty="0">
              <a:latin typeface="Lucida Grande" pitchFamily="84" charset="0"/>
              <a:cs typeface="ヒラギノ角ゴ Pro W3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056970" y="425225"/>
            <a:ext cx="80781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3200" dirty="0" smtClean="0">
                <a:solidFill>
                  <a:srgbClr val="626262"/>
                </a:solidFill>
              </a:rPr>
              <a:t>What is the problem? What is the opportunity?</a:t>
            </a:r>
            <a:endParaRPr lang="en-GB" altLang="en-US" sz="3200" dirty="0">
              <a:solidFill>
                <a:srgbClr val="626262"/>
              </a:solidFill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03893" y="1263399"/>
            <a:ext cx="10864208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We are measuring more data but using less of it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>
                <a:solidFill>
                  <a:srgbClr val="626262"/>
                </a:solidFill>
              </a:rPr>
              <a:t>We are extracting very little value from most of the data we measure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We need to maximise the benefit relative to both the economic and the carbon cost (sustainability)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GB" altLang="en-US" sz="2800" dirty="0">
              <a:solidFill>
                <a:srgbClr val="626262"/>
              </a:solidFill>
            </a:endParaRP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We generate lots of data so there is enormous potential value/benefit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We can add value by aggregating </a:t>
            </a:r>
            <a:r>
              <a:rPr lang="en-GB" altLang="en-US" sz="2800" dirty="0">
                <a:solidFill>
                  <a:srgbClr val="626262"/>
                </a:solidFill>
              </a:rPr>
              <a:t>data (databases) 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We can maximise benefit through new </a:t>
            </a:r>
            <a:r>
              <a:rPr lang="en-GB" altLang="en-US" sz="2800" dirty="0">
                <a:solidFill>
                  <a:srgbClr val="626262"/>
                </a:solidFill>
              </a:rPr>
              <a:t>techniques </a:t>
            </a:r>
            <a:r>
              <a:rPr lang="en-GB" altLang="en-US" sz="2800" dirty="0" smtClean="0">
                <a:solidFill>
                  <a:srgbClr val="626262"/>
                </a:solidFill>
              </a:rPr>
              <a:t>(e.g. </a:t>
            </a:r>
            <a:r>
              <a:rPr lang="en-GB" altLang="en-US" sz="2800" dirty="0" smtClean="0">
                <a:solidFill>
                  <a:srgbClr val="626262"/>
                </a:solidFill>
              </a:rPr>
              <a:t>ML</a:t>
            </a:r>
            <a:r>
              <a:rPr lang="en-GB" altLang="en-US" sz="2800" dirty="0">
                <a:solidFill>
                  <a:srgbClr val="626262"/>
                </a:solidFill>
              </a:rPr>
              <a:t>) from data filtering to data </a:t>
            </a:r>
            <a:r>
              <a:rPr lang="en-GB" altLang="en-US" sz="2800" dirty="0" smtClean="0">
                <a:solidFill>
                  <a:srgbClr val="626262"/>
                </a:solidFill>
              </a:rPr>
              <a:t>mining</a:t>
            </a:r>
            <a:endParaRPr lang="en-GB" altLang="en-US" sz="2800" dirty="0">
              <a:solidFill>
                <a:srgbClr val="6262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3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ja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772" y="4139315"/>
            <a:ext cx="10862512" cy="1489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418" y="472423"/>
            <a:ext cx="2563729" cy="3418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4846550" y="637022"/>
            <a:ext cx="572342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3200" dirty="0" smtClean="0">
                <a:solidFill>
                  <a:srgbClr val="626262"/>
                </a:solidFill>
              </a:rPr>
              <a:t>Natural History Museum, London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3200" dirty="0" smtClean="0">
                <a:solidFill>
                  <a:srgbClr val="626262"/>
                </a:solidFill>
              </a:rPr>
              <a:t>‘Spirit collection’</a:t>
            </a:r>
            <a:endParaRPr lang="en-GB" altLang="en-US" sz="3200" dirty="0">
              <a:solidFill>
                <a:srgbClr val="62626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4572" y="1837567"/>
            <a:ext cx="4527381" cy="205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8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3181869" y="228600"/>
            <a:ext cx="58282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ctr" eaLnBrk="1" hangingPunct="1"/>
            <a:r>
              <a:rPr lang="en-US" altLang="en-US" sz="3200" dirty="0">
                <a:solidFill>
                  <a:srgbClr val="626262"/>
                </a:solidFill>
                <a:latin typeface="+mn-lt"/>
              </a:rPr>
              <a:t>To manage data you need a policy</a:t>
            </a:r>
          </a:p>
          <a:p>
            <a:pPr algn="ctr" eaLnBrk="1" hangingPunct="1"/>
            <a:endParaRPr lang="en-US" altLang="en-US" sz="3200" dirty="0">
              <a:solidFill>
                <a:srgbClr val="626262"/>
              </a:solidFill>
              <a:latin typeface="+mn-lt"/>
            </a:endParaRPr>
          </a:p>
        </p:txBody>
      </p:sp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6400800" y="1768475"/>
            <a:ext cx="38100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eaLnBrk="1" hangingPunct="1"/>
            <a:r>
              <a:rPr lang="en-US" altLang="en-US" sz="1600" dirty="0">
                <a:solidFill>
                  <a:srgbClr val="626262"/>
                </a:solidFill>
              </a:rPr>
              <a:t>As the authors of the US National Research Council study, Bits of Power, pointed out:</a:t>
            </a:r>
          </a:p>
          <a:p>
            <a:pPr eaLnBrk="1" hangingPunct="1"/>
            <a:endParaRPr lang="en-US" altLang="en-US" sz="1600" dirty="0">
              <a:solidFill>
                <a:srgbClr val="626262"/>
              </a:solidFill>
            </a:endParaRPr>
          </a:p>
          <a:p>
            <a:pPr eaLnBrk="1" hangingPunct="1"/>
            <a:r>
              <a:rPr lang="en-US" altLang="en-US" sz="1600" i="1" dirty="0">
                <a:solidFill>
                  <a:srgbClr val="626262"/>
                </a:solidFill>
              </a:rPr>
              <a:t>The value of data lies in their use. Full and open access to</a:t>
            </a:r>
          </a:p>
          <a:p>
            <a:pPr eaLnBrk="1" hangingPunct="1"/>
            <a:r>
              <a:rPr lang="en-US" altLang="en-US" sz="1600" i="1" dirty="0">
                <a:solidFill>
                  <a:srgbClr val="626262"/>
                </a:solidFill>
              </a:rPr>
              <a:t>scientific data should be adopted as the international norm for the</a:t>
            </a:r>
          </a:p>
          <a:p>
            <a:pPr eaLnBrk="1" hangingPunct="1"/>
            <a:r>
              <a:rPr lang="en-US" altLang="en-US" sz="1600" i="1" dirty="0">
                <a:solidFill>
                  <a:srgbClr val="626262"/>
                </a:solidFill>
              </a:rPr>
              <a:t>exchange of scientific data derived from publicly funded research.</a:t>
            </a:r>
          </a:p>
        </p:txBody>
      </p:sp>
      <p:pic>
        <p:nvPicPr>
          <p:cNvPr id="3277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1066800"/>
            <a:ext cx="2933700" cy="426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93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XT"/>
          <p:cNvSpPr txBox="1">
            <a:spLocks noChangeArrowheads="1"/>
          </p:cNvSpPr>
          <p:nvPr/>
        </p:nvSpPr>
        <p:spPr bwMode="auto">
          <a:xfrm>
            <a:off x="8297334" y="1046164"/>
            <a:ext cx="1976967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endParaRPr lang="en-US" altLang="en-US" dirty="0">
              <a:latin typeface="Lucida Grande" pitchFamily="84" charset="0"/>
              <a:cs typeface="ヒラギノ角ゴ Pro W3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251487" y="425225"/>
            <a:ext cx="36890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3200" dirty="0" smtClean="0">
                <a:solidFill>
                  <a:srgbClr val="626262"/>
                </a:solidFill>
              </a:rPr>
              <a:t>Does FAIR data help?</a:t>
            </a:r>
            <a:endParaRPr lang="en-GB" altLang="en-US" sz="3200" dirty="0">
              <a:solidFill>
                <a:srgbClr val="626262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03892" y="1276994"/>
            <a:ext cx="10231519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Data policies are necessary but not sufficient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Not all data can, or should, be kept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Not all data can, or should, be FAIR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>
                <a:solidFill>
                  <a:srgbClr val="626262"/>
                </a:solidFill>
              </a:rPr>
              <a:t>Making data FAIR requires resources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The greatest beneficiary of FAIR data is the group that produced it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Metadata is key (but non-trivial)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GB" altLang="en-US" sz="2800" dirty="0">
              <a:solidFill>
                <a:srgbClr val="62626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968" y="3777477"/>
            <a:ext cx="4890531" cy="271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83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3"/>
          <p:cNvSpPr txBox="1">
            <a:spLocks noChangeArrowheads="1"/>
          </p:cNvSpPr>
          <p:nvPr/>
        </p:nvSpPr>
        <p:spPr bwMode="auto">
          <a:xfrm>
            <a:off x="3619199" y="5083282"/>
            <a:ext cx="49535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algn="ctr"/>
            <a:r>
              <a:rPr lang="sv-SE" altLang="en-US" sz="2000" dirty="0">
                <a:solidFill>
                  <a:srgbClr val="626262"/>
                </a:solidFill>
                <a:latin typeface="Lucida Sans" panose="020B0602030504020204" pitchFamily="34" charset="0"/>
              </a:rPr>
              <a:t>Digital Object Identifiers (DoI) for data</a:t>
            </a:r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7113" y="1448364"/>
            <a:ext cx="4857775" cy="308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4186237" y="4695137"/>
            <a:ext cx="3819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pPr eaLnBrk="1" hangingPunct="1"/>
            <a:r>
              <a:rPr lang="en-GB" altLang="en-US" sz="1800" b="1" dirty="0">
                <a:solidFill>
                  <a:srgbClr val="626262"/>
                </a:solidFill>
              </a:rPr>
              <a:t>DOI:</a:t>
            </a:r>
            <a:r>
              <a:rPr lang="en-GB" altLang="en-US" sz="1800" dirty="0">
                <a:solidFill>
                  <a:srgbClr val="626262"/>
                </a:solidFill>
              </a:rPr>
              <a:t> 10.1107/S0021889810034357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313091" y="425225"/>
            <a:ext cx="556581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3200" dirty="0" smtClean="0">
                <a:solidFill>
                  <a:srgbClr val="626262"/>
                </a:solidFill>
              </a:rPr>
              <a:t>Giving credit where credit is due</a:t>
            </a:r>
            <a:endParaRPr lang="en-GB" altLang="en-US" sz="3200" dirty="0">
              <a:solidFill>
                <a:srgbClr val="6262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03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XT"/>
          <p:cNvSpPr txBox="1">
            <a:spLocks noChangeArrowheads="1"/>
          </p:cNvSpPr>
          <p:nvPr/>
        </p:nvSpPr>
        <p:spPr bwMode="auto">
          <a:xfrm>
            <a:off x="8297334" y="1046164"/>
            <a:ext cx="1976967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endParaRPr lang="en-US" altLang="en-US" dirty="0">
              <a:latin typeface="Lucida Grande" pitchFamily="84" charset="0"/>
              <a:cs typeface="ヒラギノ角ゴ Pro W3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24476" y="425225"/>
            <a:ext cx="57431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3200" dirty="0" smtClean="0">
                <a:solidFill>
                  <a:srgbClr val="626262"/>
                </a:solidFill>
              </a:rPr>
              <a:t>Applications of Machine Learning</a:t>
            </a:r>
            <a:endParaRPr lang="en-GB" altLang="en-US" sz="3200" dirty="0">
              <a:solidFill>
                <a:srgbClr val="626262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03892" y="1276994"/>
            <a:ext cx="9645269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ML for </a:t>
            </a:r>
            <a:r>
              <a:rPr lang="en-GB" altLang="en-US" sz="2800" dirty="0" smtClean="0">
                <a:solidFill>
                  <a:srgbClr val="626262"/>
                </a:solidFill>
              </a:rPr>
              <a:t>M</a:t>
            </a:r>
            <a:r>
              <a:rPr lang="en-GB" altLang="en-US" sz="2800" dirty="0" smtClean="0">
                <a:solidFill>
                  <a:srgbClr val="626262"/>
                </a:solidFill>
              </a:rPr>
              <a:t>achines 	– more effective operation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ML for Data filtering 	– more effective experiments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ML for Data analysis 	– more effective use of individual data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srgbClr val="626262"/>
                </a:solidFill>
              </a:rPr>
              <a:t>ML for Data mining 	– more effective use of aggregated data</a:t>
            </a:r>
            <a:endParaRPr lang="en-GB" altLang="en-US" sz="2800" dirty="0" smtClean="0">
              <a:solidFill>
                <a:srgbClr val="626262"/>
              </a:solidFill>
            </a:endParaRP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GB" altLang="en-US" sz="2800" dirty="0">
              <a:solidFill>
                <a:srgbClr val="62626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5142" y="3523763"/>
            <a:ext cx="4776166" cy="268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66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7313" y="502857"/>
            <a:ext cx="4746725" cy="47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37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7961" y="3499900"/>
            <a:ext cx="2374850" cy="159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904" y="928336"/>
            <a:ext cx="4035812" cy="2146085"/>
          </a:xfrm>
          <a:prstGeom prst="rect">
            <a:avLst/>
          </a:prstGeom>
        </p:spPr>
      </p:pic>
      <p:pic>
        <p:nvPicPr>
          <p:cNvPr id="5" name="Google Shape;465;p39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8344" y="5593990"/>
            <a:ext cx="2824430" cy="7702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496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7603" y="5830529"/>
            <a:ext cx="826748" cy="53602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65319" y="767017"/>
            <a:ext cx="6461385" cy="59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Top </a:t>
            </a:r>
            <a:r>
              <a:rPr lang="en-GB" sz="3200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down – organisation and funding </a:t>
            </a:r>
            <a:endParaRPr lang="en-GB" sz="2400" dirty="0">
              <a:solidFill>
                <a:srgbClr val="626262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56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107194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This is not a problem that can be solved in a few years by a few people.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It requires large scale and long term investment.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It requires a wide range of specific skills.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To attract, develop and retain those skills, and to deliver the necessary outputs, requires a coherent and sustainable organisation.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Recruitment and retention in a highly competitive skills market will be a major limitation.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1" y="345182"/>
            <a:ext cx="6356456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spc="-150" dirty="0" smtClean="0">
                <a:solidFill>
                  <a:srgbClr val="626262"/>
                </a:solidFill>
                <a:cs typeface="Arial" panose="020B0604020202020204" pitchFamily="34" charset="0"/>
              </a:rPr>
              <a:t>The challenge</a:t>
            </a:r>
            <a:endParaRPr lang="en-US" sz="4400" spc="-150" dirty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25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107194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The European Bioinformatics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Institute (EMBL-EBI),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a world leader in data/software for biological applications, has been operating for 30 years. It has 500 staff to support databases/software for its user community, and 250 staff who carry out research using that data. </a:t>
            </a:r>
            <a:endParaRPr lang="en-GB" sz="2400" dirty="0">
              <a:solidFill>
                <a:srgbClr val="626262"/>
              </a:solidFill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EBI only deals with two well structured types of data (crystallography and genomics) and is expanding into a third (imaging).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 smtClean="0">
                <a:solidFill>
                  <a:srgbClr val="626262"/>
                </a:solidFill>
                <a:cs typeface="Arial" panose="020B0604020202020204" pitchFamily="34" charset="0"/>
              </a:rPr>
              <a:t>PaN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facilities deal with a much wider range of data (including imaging), and which is mostly less well structured.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1" y="345182"/>
            <a:ext cx="8764722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spc="-150" dirty="0" smtClean="0">
                <a:solidFill>
                  <a:srgbClr val="626262"/>
                </a:solidFill>
                <a:cs typeface="Arial" panose="020B0604020202020204" pitchFamily="34" charset="0"/>
              </a:rPr>
              <a:t>The scale</a:t>
            </a:r>
            <a:endParaRPr lang="en-US" sz="4400" spc="-150" dirty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42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08" b="12961"/>
          <a:stretch/>
        </p:blipFill>
        <p:spPr>
          <a:xfrm>
            <a:off x="5894055" y="3633090"/>
            <a:ext cx="6076335" cy="30577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531" y="144378"/>
            <a:ext cx="6076800" cy="341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9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11244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The Ada Lovelace Centre (ALC) will be a centre providing skills and expertise for Research Data Management and Research Software Engineering, focussed on the requirements of the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UK STFC central </a:t>
            </a: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f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acilities – Diamond, ISIS, the Central Laser Facility (CLF) and Scientific Computing (SCD).</a:t>
            </a:r>
          </a:p>
          <a:p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 </a:t>
            </a:r>
          </a:p>
          <a:p>
            <a:endParaRPr lang="en-GB" sz="2400" dirty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1" y="345182"/>
            <a:ext cx="6872102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spc="-150" dirty="0" smtClean="0">
                <a:solidFill>
                  <a:srgbClr val="626262"/>
                </a:solidFill>
                <a:cs typeface="Arial" panose="020B0604020202020204" pitchFamily="34" charset="0"/>
              </a:rPr>
              <a:t>The Ada Lovelace Centre (UK)</a:t>
            </a:r>
            <a:endParaRPr lang="en-US" sz="4400" spc="-150" dirty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1376" y="3841920"/>
            <a:ext cx="2982233" cy="223572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371613" y="3205461"/>
            <a:ext cx="81495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The ALC idea was launched in 2016 but was only funded at a low level.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rgbClr val="626262"/>
              </a:solidFill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The current project portfolio (STFC and UKRI funded) is about 30 projects supported by 20 FTE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. Core (long term) funding is now available to significantly ramp this up.</a:t>
            </a:r>
            <a:endParaRPr lang="en-GB" sz="2400" dirty="0" smtClean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09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107194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Maintain a critical mass of relevant expertise.</a:t>
            </a:r>
            <a:endParaRPr lang="en-GB" sz="2400" dirty="0">
              <a:solidFill>
                <a:srgbClr val="626262"/>
              </a:solidFill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Maintain a programme/project portfolio with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a long term strategy.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Education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and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training.</a:t>
            </a:r>
            <a:endParaRPr lang="en-GB" sz="2400" dirty="0" smtClean="0">
              <a:solidFill>
                <a:srgbClr val="626262"/>
              </a:solidFill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Research. </a:t>
            </a: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R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elevant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ALC staff should have a proportion of their time for ‘own R&amp;D’. This is likely to be an important factor in staff retention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Collaboration.</a:t>
            </a:r>
            <a:endParaRPr lang="en-GB" sz="2400" dirty="0" smtClean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1" y="345182"/>
            <a:ext cx="8764722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spc="-150" dirty="0" smtClean="0">
                <a:solidFill>
                  <a:srgbClr val="626262"/>
                </a:solidFill>
                <a:cs typeface="Arial" panose="020B0604020202020204" pitchFamily="34" charset="0"/>
              </a:rPr>
              <a:t>What will ALC do?</a:t>
            </a:r>
            <a:endParaRPr lang="en-US" sz="4400" spc="-150" dirty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48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107194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Imaging/reconstruction (e.g. including </a:t>
            </a:r>
            <a:r>
              <a:rPr lang="en-GB" sz="2400" dirty="0" err="1">
                <a:solidFill>
                  <a:srgbClr val="626262"/>
                </a:solidFill>
                <a:cs typeface="Arial" panose="020B0604020202020204" pitchFamily="34" charset="0"/>
              </a:rPr>
              <a:t>ptychography</a:t>
            </a: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Simulation and modelling for data interpretation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Techniques and applications of machine learning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Data/metadata management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Data analysis services (e.g. </a:t>
            </a:r>
            <a:r>
              <a:rPr lang="en-GB" sz="2400" dirty="0" err="1" smtClean="0">
                <a:solidFill>
                  <a:srgbClr val="626262"/>
                </a:solidFill>
                <a:cs typeface="Arial" panose="020B0604020202020204" pitchFamily="34" charset="0"/>
              </a:rPr>
              <a:t>DAaaS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, workflows) </a:t>
            </a:r>
            <a:r>
              <a:rPr lang="en-GB" sz="2400" dirty="0">
                <a:solidFill>
                  <a:srgbClr val="626262"/>
                </a:solidFill>
                <a:cs typeface="Arial" panose="020B0604020202020204" pitchFamily="34" charset="0"/>
              </a:rPr>
              <a:t>including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automation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626262"/>
              </a:solidFill>
              <a:cs typeface="Arial" panose="020B0604020202020204" pitchFamily="34" charset="0"/>
            </a:endParaRPr>
          </a:p>
          <a:p>
            <a:pPr lvl="0"/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All projects should aim at developing coherent ‘cross-theme’ services. e.g. ML software for image reconstruction would be provided by a data analysis service starting from the experimental data/metadata through to depositing the final data/metadata in a relevant database. Corresponding simulation/modelling services would also be provided where appropriate.     </a:t>
            </a:r>
            <a:endParaRPr lang="en-GB" sz="2400" dirty="0">
              <a:solidFill>
                <a:srgbClr val="626262"/>
              </a:solidFill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1" y="345182"/>
            <a:ext cx="8764722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spc="-150" dirty="0" smtClean="0">
                <a:solidFill>
                  <a:srgbClr val="626262"/>
                </a:solidFill>
                <a:cs typeface="Arial" panose="020B0604020202020204" pitchFamily="34" charset="0"/>
              </a:rPr>
              <a:t>ALC priority themes</a:t>
            </a:r>
            <a:endParaRPr lang="en-US" sz="4400" spc="-150" dirty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44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7BFE5A-7C82-E244-83C3-A634D5C30E22}"/>
              </a:ext>
            </a:extLst>
          </p:cNvPr>
          <p:cNvSpPr/>
          <p:nvPr/>
        </p:nvSpPr>
        <p:spPr>
          <a:xfrm>
            <a:off x="416314" y="1387942"/>
            <a:ext cx="107194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The scale of the ‘problem’ is the scale of a facility, so this is too large to be approached, or funded, incrementally by an individual facility.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This is an ongoing and growing need, not a short term project.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There are major opportunities through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collaboration/sharing, nationally and internationally, </a:t>
            </a:r>
            <a:r>
              <a:rPr lang="en-GB" sz="2400" u="sng" dirty="0" smtClean="0">
                <a:solidFill>
                  <a:srgbClr val="626262"/>
                </a:solidFill>
                <a:cs typeface="Arial" panose="020B0604020202020204" pitchFamily="34" charset="0"/>
              </a:rPr>
              <a:t>but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 resources are still needed to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sustain/implement/operate 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things developed by others</a:t>
            </a: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You cannot strategically rely on EU funding.</a:t>
            </a:r>
            <a:endParaRPr lang="en-GB" sz="2400" dirty="0" smtClean="0">
              <a:solidFill>
                <a:srgbClr val="626262"/>
              </a:solidFill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Developments need to be professional and sustainable.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626262"/>
                </a:solidFill>
                <a:cs typeface="Arial" panose="020B0604020202020204" pitchFamily="34" charset="0"/>
              </a:rPr>
              <a:t>A wide range of highly sought after skills requires a critical mass and a career structure.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54F19-1212-9345-95FF-9D2815FD6E96}"/>
              </a:ext>
            </a:extLst>
          </p:cNvPr>
          <p:cNvSpPr txBox="1"/>
          <p:nvPr/>
        </p:nvSpPr>
        <p:spPr>
          <a:xfrm>
            <a:off x="403341" y="321119"/>
            <a:ext cx="10316796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4400" spc="-150" dirty="0" smtClean="0">
                <a:solidFill>
                  <a:srgbClr val="626262"/>
                </a:solidFill>
                <a:cs typeface="Arial" panose="020B0604020202020204" pitchFamily="34" charset="0"/>
              </a:rPr>
              <a:t>Strategic lessons</a:t>
            </a:r>
            <a:endParaRPr lang="en-US" sz="4400" spc="-150" dirty="0">
              <a:solidFill>
                <a:srgbClr val="62626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09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08" b="12961"/>
          <a:stretch/>
        </p:blipFill>
        <p:spPr>
          <a:xfrm>
            <a:off x="5894055" y="3633090"/>
            <a:ext cx="6076335" cy="30577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531" y="144378"/>
            <a:ext cx="6076800" cy="3418200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580054" y="1591868"/>
            <a:ext cx="53903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sz="2800" dirty="0" smtClean="0">
                <a:solidFill>
                  <a:srgbClr val="626262"/>
                </a:solidFill>
              </a:rPr>
              <a:t>The machines produce data.</a:t>
            </a:r>
            <a:endParaRPr lang="en-GB" altLang="en-US" sz="2800" dirty="0">
              <a:solidFill>
                <a:srgbClr val="626262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42800" y="4900364"/>
            <a:ext cx="53903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GB" altLang="en-US" sz="2800" dirty="0" smtClean="0">
                <a:solidFill>
                  <a:srgbClr val="626262"/>
                </a:solidFill>
              </a:rPr>
              <a:t>The data produces science.</a:t>
            </a:r>
            <a:endParaRPr lang="en-GB" altLang="en-US" sz="2800" dirty="0">
              <a:solidFill>
                <a:srgbClr val="6262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29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7603" y="5830529"/>
            <a:ext cx="826748" cy="53602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77716" y="1645326"/>
            <a:ext cx="6436569" cy="25078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Bottom up – </a:t>
            </a:r>
            <a:r>
              <a:rPr lang="en-GB" sz="3200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Data and software (ML)</a:t>
            </a:r>
            <a:endParaRPr lang="en-GB" sz="3200" dirty="0" smtClean="0">
              <a:solidFill>
                <a:srgbClr val="626262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3200" dirty="0">
              <a:solidFill>
                <a:srgbClr val="626262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GB" sz="3200" dirty="0">
              <a:solidFill>
                <a:srgbClr val="626262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Top </a:t>
            </a:r>
            <a:r>
              <a:rPr lang="en-GB" sz="3200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down – Organisation and funding</a:t>
            </a:r>
            <a:endParaRPr lang="en-GB" sz="2400" dirty="0">
              <a:solidFill>
                <a:srgbClr val="626262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94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45" y="354781"/>
            <a:ext cx="4909984" cy="32733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0465" y="1257850"/>
            <a:ext cx="5122606" cy="391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39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45" y="354781"/>
            <a:ext cx="4909984" cy="32733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0465" y="1257850"/>
            <a:ext cx="5122606" cy="391180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436280" y="533202"/>
            <a:ext cx="3090974" cy="470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solidFill>
                  <a:srgbClr val="62626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 kg suitcase ~ 0.5 Mb</a:t>
            </a:r>
            <a:endParaRPr lang="en-GB" sz="2400" i="1" dirty="0">
              <a:solidFill>
                <a:srgbClr val="626262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29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XT"/>
          <p:cNvSpPr txBox="1">
            <a:spLocks noChangeArrowheads="1"/>
          </p:cNvSpPr>
          <p:nvPr/>
        </p:nvSpPr>
        <p:spPr bwMode="auto">
          <a:xfrm>
            <a:off x="8297334" y="1046164"/>
            <a:ext cx="1976967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endParaRPr lang="en-US" altLang="en-US" dirty="0">
              <a:latin typeface="Lucida Grande" pitchFamily="84" charset="0"/>
              <a:cs typeface="ヒラギノ角ゴ Pro W3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409992" y="425225"/>
            <a:ext cx="33720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3200" dirty="0" smtClean="0">
                <a:solidFill>
                  <a:srgbClr val="626262"/>
                </a:solidFill>
              </a:rPr>
              <a:t>Big data challenges</a:t>
            </a:r>
            <a:endParaRPr lang="en-GB" altLang="en-US" sz="3200" dirty="0">
              <a:solidFill>
                <a:srgbClr val="62626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739" y="1265321"/>
            <a:ext cx="4518634" cy="29434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3569" y="1265321"/>
            <a:ext cx="5390336" cy="2943407"/>
          </a:xfrm>
          <a:prstGeom prst="rect">
            <a:avLst/>
          </a:prstGeom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003570" y="4473756"/>
            <a:ext cx="539033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sz="2800" dirty="0" smtClean="0">
                <a:solidFill>
                  <a:srgbClr val="626262"/>
                </a:solidFill>
              </a:rPr>
              <a:t>SKA: Multi-messenger astronomy - gamma-ray, x-ray, UV, visible, IR, radio, neutrino, gravitational waves ...</a:t>
            </a:r>
            <a:endParaRPr lang="en-GB" altLang="en-US" sz="2800" dirty="0">
              <a:solidFill>
                <a:srgbClr val="626262"/>
              </a:solidFill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13234" y="4473756"/>
            <a:ext cx="539033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sz="2800" dirty="0" smtClean="0">
                <a:solidFill>
                  <a:srgbClr val="626262"/>
                </a:solidFill>
              </a:rPr>
              <a:t>LHC: Triggering – what data to keep?</a:t>
            </a:r>
            <a:endParaRPr lang="en-GB" altLang="en-US" sz="2800" dirty="0">
              <a:solidFill>
                <a:srgbClr val="6262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54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08" b="12961"/>
          <a:stretch/>
        </p:blipFill>
        <p:spPr>
          <a:xfrm>
            <a:off x="5894055" y="3633090"/>
            <a:ext cx="6076335" cy="30577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531" y="144378"/>
            <a:ext cx="6076800" cy="3418200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580054" y="874011"/>
            <a:ext cx="539033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sz="2800" dirty="0" smtClean="0">
                <a:solidFill>
                  <a:srgbClr val="626262"/>
                </a:solidFill>
              </a:rPr>
              <a:t>Increasing data volumes.</a:t>
            </a:r>
          </a:p>
          <a:p>
            <a:pPr>
              <a:spcBef>
                <a:spcPct val="0"/>
              </a:spcBef>
            </a:pPr>
            <a:r>
              <a:rPr lang="en-GB" altLang="en-US" sz="2800" dirty="0" smtClean="0">
                <a:solidFill>
                  <a:srgbClr val="626262"/>
                </a:solidFill>
              </a:rPr>
              <a:t>Data are very diverse, ‘instant’</a:t>
            </a:r>
            <a:r>
              <a:rPr lang="en-GB" altLang="en-US" sz="2800" dirty="0">
                <a:solidFill>
                  <a:srgbClr val="626262"/>
                </a:solidFill>
              </a:rPr>
              <a:t> </a:t>
            </a:r>
            <a:r>
              <a:rPr lang="en-GB" altLang="en-US" sz="2800" dirty="0" smtClean="0">
                <a:solidFill>
                  <a:srgbClr val="626262"/>
                </a:solidFill>
              </a:rPr>
              <a:t>and ‘inconvenient’.</a:t>
            </a:r>
          </a:p>
          <a:p>
            <a:pPr>
              <a:spcBef>
                <a:spcPct val="0"/>
              </a:spcBef>
            </a:pPr>
            <a:r>
              <a:rPr lang="en-GB" altLang="en-US" sz="2800" dirty="0" smtClean="0">
                <a:solidFill>
                  <a:srgbClr val="626262"/>
                </a:solidFill>
              </a:rPr>
              <a:t>‘Multi-messenger’ is the norm.</a:t>
            </a:r>
            <a:endParaRPr lang="en-GB" altLang="en-US" sz="2800" dirty="0">
              <a:solidFill>
                <a:srgbClr val="6262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82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XT"/>
          <p:cNvSpPr txBox="1">
            <a:spLocks noChangeArrowheads="1"/>
          </p:cNvSpPr>
          <p:nvPr/>
        </p:nvSpPr>
        <p:spPr bwMode="auto">
          <a:xfrm>
            <a:off x="8297334" y="1046164"/>
            <a:ext cx="1976967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endParaRPr lang="en-US" altLang="en-US" dirty="0">
              <a:latin typeface="Lucida Grande" pitchFamily="84" charset="0"/>
              <a:cs typeface="ヒラギノ角ゴ Pro W3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567597" y="425225"/>
            <a:ext cx="30568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3200" dirty="0" smtClean="0">
                <a:solidFill>
                  <a:srgbClr val="626262"/>
                </a:solidFill>
              </a:rPr>
              <a:t>The value of data</a:t>
            </a:r>
            <a:endParaRPr lang="en-GB" altLang="en-US" sz="3200" dirty="0">
              <a:solidFill>
                <a:srgbClr val="62626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3121" y="1177190"/>
            <a:ext cx="6525759" cy="450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67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nt and logo master">
  <a:themeElements>
    <a:clrScheme name="STFC theme">
      <a:dk1>
        <a:srgbClr val="2E2C61"/>
      </a:dk1>
      <a:lt1>
        <a:srgbClr val="FFFFFF"/>
      </a:lt1>
      <a:dk2>
        <a:srgbClr val="2E2C61"/>
      </a:dk2>
      <a:lt2>
        <a:srgbClr val="FFFFFF"/>
      </a:lt2>
      <a:accent1>
        <a:srgbClr val="1E5DF8"/>
      </a:accent1>
      <a:accent2>
        <a:srgbClr val="003088"/>
      </a:accent2>
      <a:accent3>
        <a:srgbClr val="F08900"/>
      </a:accent3>
      <a:accent4>
        <a:srgbClr val="61616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ont WITHOUT logo master">
  <a:themeElements>
    <a:clrScheme name="STFC theme">
      <a:dk1>
        <a:srgbClr val="2E2C61"/>
      </a:dk1>
      <a:lt1>
        <a:srgbClr val="FFFFFF"/>
      </a:lt1>
      <a:dk2>
        <a:srgbClr val="2E2C61"/>
      </a:dk2>
      <a:lt2>
        <a:srgbClr val="FFFFFF"/>
      </a:lt2>
      <a:accent1>
        <a:srgbClr val="1E5DF8"/>
      </a:accent1>
      <a:accent2>
        <a:srgbClr val="003088"/>
      </a:accent2>
      <a:accent3>
        <a:srgbClr val="F08900"/>
      </a:accent3>
      <a:accent4>
        <a:srgbClr val="61616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5CDD6A94A459459C297F10E8F74457" ma:contentTypeVersion="10" ma:contentTypeDescription="Create a new document." ma:contentTypeScope="" ma:versionID="87d27a98037ed08943c9843a7fe02e04">
  <xsd:schema xmlns:xsd="http://www.w3.org/2001/XMLSchema" xmlns:xs="http://www.w3.org/2001/XMLSchema" xmlns:p="http://schemas.microsoft.com/office/2006/metadata/properties" xmlns:ns2="1e0c0f35-d0b2-43fb-b8b8-147d937ebf45" targetNamespace="http://schemas.microsoft.com/office/2006/metadata/properties" ma:root="true" ma:fieldsID="9b943ee51829284f3df7f7a2dd76d7ca" ns2:_="">
    <xsd:import namespace="1e0c0f35-d0b2-43fb-b8b8-147d937ebf4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Year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0c0f35-d0b2-43fb-b8b8-147d937ebf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Year" ma:index="12" nillable="true" ma:displayName="Year" ma:default="2022" ma:format="Dropdown" ma:internalName="Year">
      <xsd:simpleType>
        <xsd:restriction base="dms:Choice">
          <xsd:enumeration value="2007"/>
          <xsd:enumeration value="2008"/>
          <xsd:enumeration value="2009"/>
          <xsd:enumeration value="2010"/>
          <xsd:enumeration value="2011"/>
          <xsd:enumeration value="2012"/>
          <xsd:enumeration value="2013"/>
          <xsd:enumeration value="2014"/>
          <xsd:enumeration value="2015"/>
          <xsd:enumeration value="2016"/>
          <xsd:enumeration value="2017"/>
          <xsd:enumeration value="2018"/>
          <xsd:enumeration value="2019"/>
          <xsd:enumeration value="2020"/>
          <xsd:enumeration value="2021"/>
          <xsd:enumeration value="2022"/>
          <xsd:enumeration value="N/A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Year xmlns="1e0c0f35-d0b2-43fb-b8b8-147d937ebf45">2022</Yea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2655D0-2E81-4375-AC0F-8A6067A4CD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0c0f35-d0b2-43fb-b8b8-147d937ebf4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5FE28F-E808-4D13-89A4-C40B1B8D9C60}">
  <ds:schemaRefs>
    <ds:schemaRef ds:uri="http://purl.org/dc/terms/"/>
    <ds:schemaRef ds:uri="1e0c0f35-d0b2-43fb-b8b8-147d937ebf45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2343E82-7DC5-4DF1-896D-E8C717438D0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4417</TotalTime>
  <Words>944</Words>
  <Application>Microsoft Office PowerPoint</Application>
  <PresentationFormat>Widescreen</PresentationFormat>
  <Paragraphs>99</Paragraphs>
  <Slides>23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MS PGothic</vt:lpstr>
      <vt:lpstr>Arial</vt:lpstr>
      <vt:lpstr>Arial Regular</vt:lpstr>
      <vt:lpstr>Calibri</vt:lpstr>
      <vt:lpstr>Lucida Grande</vt:lpstr>
      <vt:lpstr>Lucida Sans</vt:lpstr>
      <vt:lpstr>Times New Roman</vt:lpstr>
      <vt:lpstr>Wingdings</vt:lpstr>
      <vt:lpstr>ヒラギノ角ゴ Pro W3</vt:lpstr>
      <vt:lpstr>Font and logo master</vt:lpstr>
      <vt:lpstr>Font WITHOUT logo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STFC PowerPoint template - basic</dc:title>
  <dc:creator>Philip Millard</dc:creator>
  <cp:lastModifiedBy>McGreevy, Robert (STFC,RAL,ISIS)</cp:lastModifiedBy>
  <cp:revision>277</cp:revision>
  <cp:lastPrinted>2019-10-02T08:27:37Z</cp:lastPrinted>
  <dcterms:created xsi:type="dcterms:W3CDTF">2019-09-17T08:04:08Z</dcterms:created>
  <dcterms:modified xsi:type="dcterms:W3CDTF">2023-10-16T15:59:13Z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0x0101000D5CDD6A94A459459C297F10E8F74457</vt:lpwstr>
  </property>
</Properties>
</file>