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8" r:id="rId10"/>
  </p:sldMasterIdLst>
  <p:notesMasterIdLst>
    <p:notesMasterId r:id="rId29"/>
  </p:notesMasterIdLst>
  <p:handoutMasterIdLst>
    <p:handoutMasterId r:id="rId30"/>
  </p:handoutMasterIdLst>
  <p:sldIdLst>
    <p:sldId id="264" r:id="rId11"/>
    <p:sldId id="276" r:id="rId12"/>
    <p:sldId id="270" r:id="rId13"/>
    <p:sldId id="277" r:id="rId14"/>
    <p:sldId id="285" r:id="rId15"/>
    <p:sldId id="278" r:id="rId16"/>
    <p:sldId id="289" r:id="rId17"/>
    <p:sldId id="286" r:id="rId18"/>
    <p:sldId id="290" r:id="rId19"/>
    <p:sldId id="291" r:id="rId20"/>
    <p:sldId id="287" r:id="rId21"/>
    <p:sldId id="292" r:id="rId22"/>
    <p:sldId id="293" r:id="rId23"/>
    <p:sldId id="280" r:id="rId24"/>
    <p:sldId id="281" r:id="rId25"/>
    <p:sldId id="284" r:id="rId26"/>
    <p:sldId id="288" r:id="rId27"/>
    <p:sldId id="282" r:id="rId28"/>
  </p:sldIdLst>
  <p:sldSz cx="12192000"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58" autoAdjust="0"/>
    <p:restoredTop sz="67982" autoAdjust="0"/>
  </p:normalViewPr>
  <p:slideViewPr>
    <p:cSldViewPr>
      <p:cViewPr varScale="1">
        <p:scale>
          <a:sx n="78" d="100"/>
          <a:sy n="78" d="100"/>
        </p:scale>
        <p:origin x="2072" y="176"/>
      </p:cViewPr>
      <p:guideLst/>
    </p:cSldViewPr>
  </p:slideViewPr>
  <p:notesTextViewPr>
    <p:cViewPr>
      <p:scale>
        <a:sx n="100" d="100"/>
        <a:sy n="100" d="100"/>
      </p:scale>
      <p:origin x="0" y="0"/>
    </p:cViewPr>
  </p:notesTextViewPr>
  <p:notesViewPr>
    <p:cSldViewPr>
      <p:cViewPr varScale="1">
        <p:scale>
          <a:sx n="51" d="100"/>
          <a:sy n="51" d="100"/>
        </p:scale>
        <p:origin x="262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tableStyles" Target="tableStyles.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xml"/><Relationship Id="rId19" Type="http://schemas.openxmlformats.org/officeDocument/2006/relationships/slide" Target="slides/slide9.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handoutMaster" Target="handoutMasters/handoutMaster1.xml"/><Relationship Id="rId8" Type="http://schemas.openxmlformats.org/officeDocument/2006/relationships/customXml" Target="../customXml/item8.xml"/></Relationships>
</file>

<file path=ppt/charts/_rels/chart1.xml.rels><?xml version="1.0" encoding="UTF-8" standalone="yes"?>
<Relationships xmlns="http://schemas.openxmlformats.org/package/2006/relationships"><Relationship Id="rId3" Type="http://schemas.openxmlformats.org/officeDocument/2006/relationships/oleObject" Target="file:////Users/julia.neugarten/Documents/data_working_directory/Character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dirty="0">
                <a:solidFill>
                  <a:sysClr val="windowText" lastClr="000000"/>
                </a:solidFill>
                <a:latin typeface="Times New Roman" panose="02020603050405020304" pitchFamily="18" charset="0"/>
                <a:cs typeface="Times New Roman" panose="02020603050405020304" pitchFamily="18" charset="0"/>
              </a:rPr>
              <a:t>Absolute</a:t>
            </a:r>
            <a:r>
              <a:rPr lang="en-GB" sz="1600" baseline="0" dirty="0">
                <a:solidFill>
                  <a:sysClr val="windowText" lastClr="000000"/>
                </a:solidFill>
                <a:latin typeface="Times New Roman" panose="02020603050405020304" pitchFamily="18" charset="0"/>
                <a:cs typeface="Times New Roman" panose="02020603050405020304" pitchFamily="18" charset="0"/>
              </a:rPr>
              <a:t> frequency of top 10 characters in </a:t>
            </a:r>
            <a:r>
              <a:rPr lang="en-GB" sz="1600" i="1" baseline="0" dirty="0">
                <a:solidFill>
                  <a:sysClr val="windowText" lastClr="000000"/>
                </a:solidFill>
                <a:latin typeface="Times New Roman" panose="02020603050405020304" pitchFamily="18" charset="0"/>
                <a:cs typeface="Times New Roman" panose="02020603050405020304" pitchFamily="18" charset="0"/>
              </a:rPr>
              <a:t>MythFic Metadata</a:t>
            </a:r>
            <a:endParaRPr lang="en-GB" sz="1600" dirty="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NL"/>
        </a:p>
      </c:txPr>
    </c:title>
    <c:autoTitleDeleted val="0"/>
    <c:plotArea>
      <c:layout/>
      <c:barChart>
        <c:barDir val="col"/>
        <c:grouping val="clustered"/>
        <c:varyColors val="0"/>
        <c:ser>
          <c:idx val="0"/>
          <c:order val="0"/>
          <c:tx>
            <c:strRef>
              <c:f>Sheet1!$B$1</c:f>
              <c:strCache>
                <c:ptCount val="1"/>
                <c:pt idx="0">
                  <c:v>Freq.</c:v>
                </c:pt>
              </c:strCache>
            </c:strRef>
          </c:tx>
          <c:spPr>
            <a:solidFill>
              <a:schemeClr val="accent1"/>
            </a:solidFill>
            <a:ln>
              <a:noFill/>
            </a:ln>
            <a:effectLst/>
          </c:spPr>
          <c:invertIfNegative val="0"/>
          <c:cat>
            <c:strRef>
              <c:f>Sheet1!$A$2:$A$11</c:f>
              <c:strCache>
                <c:ptCount val="10"/>
                <c:pt idx="0">
                  <c:v>Hades</c:v>
                </c:pt>
                <c:pt idx="1">
                  <c:v>Persephone</c:v>
                </c:pt>
                <c:pt idx="2">
                  <c:v>Zeus</c:v>
                </c:pt>
                <c:pt idx="3">
                  <c:v>Apollo</c:v>
                </c:pt>
                <c:pt idx="4">
                  <c:v>Aphrodite</c:v>
                </c:pt>
                <c:pt idx="5">
                  <c:v>Hera</c:v>
                </c:pt>
                <c:pt idx="6">
                  <c:v>Ares</c:v>
                </c:pt>
                <c:pt idx="7">
                  <c:v>Demeter</c:v>
                </c:pt>
                <c:pt idx="8">
                  <c:v>Artemis</c:v>
                </c:pt>
                <c:pt idx="9">
                  <c:v>Athena</c:v>
                </c:pt>
              </c:strCache>
            </c:strRef>
          </c:cat>
          <c:val>
            <c:numRef>
              <c:f>Sheet1!$B$2:$B$11</c:f>
              <c:numCache>
                <c:formatCode>General</c:formatCode>
                <c:ptCount val="10"/>
                <c:pt idx="0">
                  <c:v>488</c:v>
                </c:pt>
                <c:pt idx="1">
                  <c:v>442</c:v>
                </c:pt>
                <c:pt idx="2">
                  <c:v>379</c:v>
                </c:pt>
                <c:pt idx="3">
                  <c:v>365</c:v>
                </c:pt>
                <c:pt idx="4">
                  <c:v>248</c:v>
                </c:pt>
                <c:pt idx="5">
                  <c:v>228</c:v>
                </c:pt>
                <c:pt idx="6">
                  <c:v>203</c:v>
                </c:pt>
                <c:pt idx="7">
                  <c:v>194</c:v>
                </c:pt>
                <c:pt idx="8">
                  <c:v>193</c:v>
                </c:pt>
                <c:pt idx="9">
                  <c:v>193</c:v>
                </c:pt>
              </c:numCache>
            </c:numRef>
          </c:val>
          <c:extLst>
            <c:ext xmlns:c16="http://schemas.microsoft.com/office/drawing/2014/chart" uri="{C3380CC4-5D6E-409C-BE32-E72D297353CC}">
              <c16:uniqueId val="{00000000-8227-D849-A60E-7A8B3DF518CC}"/>
            </c:ext>
          </c:extLst>
        </c:ser>
        <c:dLbls>
          <c:showLegendKey val="0"/>
          <c:showVal val="0"/>
          <c:showCatName val="0"/>
          <c:showSerName val="0"/>
          <c:showPercent val="0"/>
          <c:showBubbleSize val="0"/>
        </c:dLbls>
        <c:gapWidth val="219"/>
        <c:overlap val="-27"/>
        <c:axId val="2000479040"/>
        <c:axId val="2000481056"/>
      </c:barChart>
      <c:catAx>
        <c:axId val="200047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NL"/>
          </a:p>
        </c:txPr>
        <c:crossAx val="2000481056"/>
        <c:crosses val="autoZero"/>
        <c:auto val="1"/>
        <c:lblAlgn val="ctr"/>
        <c:lblOffset val="100"/>
        <c:noMultiLvlLbl val="0"/>
      </c:catAx>
      <c:valAx>
        <c:axId val="2000481056"/>
        <c:scaling>
          <c:orientation val="minMax"/>
          <c:max val="5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NL"/>
          </a:p>
        </c:txPr>
        <c:crossAx val="2000479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479612" y="360000"/>
            <a:ext cx="2790000" cy="457200"/>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sz="quarter" idx="1"/>
          </p:nvPr>
        </p:nvSpPr>
        <p:spPr>
          <a:xfrm>
            <a:off x="3573016" y="360000"/>
            <a:ext cx="2790000" cy="457200"/>
          </a:xfrm>
          <a:prstGeom prst="rect">
            <a:avLst/>
          </a:prstGeom>
        </p:spPr>
        <p:txBody>
          <a:bodyPr vert="horz" lIns="91440" tIns="45720" rIns="91440" bIns="45720" rtlCol="0"/>
          <a:lstStyle>
            <a:lvl1pPr algn="r">
              <a:defRPr sz="1200"/>
            </a:lvl1pPr>
          </a:lstStyle>
          <a:p>
            <a:fld id="{2D7757D0-0DA8-4B50-962C-F8908CCD91C6}" type="datetimeFigureOut">
              <a:rPr lang="nl-NL" smtClean="0"/>
              <a:pPr/>
              <a:t>13-10-2023</a:t>
            </a:fld>
            <a:endParaRPr lang="nl-NL" dirty="0"/>
          </a:p>
        </p:txBody>
      </p:sp>
      <p:sp>
        <p:nvSpPr>
          <p:cNvPr id="4" name="Tijdelijke aanduiding voor voettekst 3"/>
          <p:cNvSpPr>
            <a:spLocks noGrp="1"/>
          </p:cNvSpPr>
          <p:nvPr>
            <p:ph type="ftr" sz="quarter" idx="2"/>
          </p:nvPr>
        </p:nvSpPr>
        <p:spPr>
          <a:xfrm>
            <a:off x="479520" y="8326800"/>
            <a:ext cx="2790000" cy="457200"/>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p:cNvSpPr>
            <a:spLocks noGrp="1"/>
          </p:cNvSpPr>
          <p:nvPr>
            <p:ph type="sldNum" sz="quarter" idx="3"/>
          </p:nvPr>
        </p:nvSpPr>
        <p:spPr>
          <a:xfrm>
            <a:off x="3573000" y="8326800"/>
            <a:ext cx="2790000" cy="457200"/>
          </a:xfrm>
          <a:prstGeom prst="rect">
            <a:avLst/>
          </a:prstGeom>
        </p:spPr>
        <p:txBody>
          <a:bodyPr vert="horz" lIns="91440" tIns="45720" rIns="91440" bIns="45720" rtlCol="0" anchor="b"/>
          <a:lstStyle>
            <a:lvl1pPr algn="r">
              <a:defRPr sz="1200"/>
            </a:lvl1pPr>
          </a:lstStyle>
          <a:p>
            <a:fld id="{8393B2BB-416B-4E85-A754-0B695991D3F5}" type="slidenum">
              <a:rPr lang="nl-NL" smtClean="0"/>
              <a:pPr/>
              <a:t>‹#›</a:t>
            </a:fld>
            <a:endParaRPr lang="nl-NL" dirty="0"/>
          </a:p>
        </p:txBody>
      </p:sp>
    </p:spTree>
    <p:extLst>
      <p:ext uri="{BB962C8B-B14F-4D97-AF65-F5344CB8AC3E}">
        <p14:creationId xmlns:p14="http://schemas.microsoft.com/office/powerpoint/2010/main" val="226735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80880" y="360000"/>
            <a:ext cx="2971800" cy="457200"/>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505200" y="360000"/>
            <a:ext cx="2971800" cy="457200"/>
          </a:xfrm>
          <a:prstGeom prst="rect">
            <a:avLst/>
          </a:prstGeom>
        </p:spPr>
        <p:txBody>
          <a:bodyPr vert="horz" lIns="91440" tIns="45720" rIns="91440" bIns="45720" rtlCol="0"/>
          <a:lstStyle>
            <a:lvl1pPr algn="r">
              <a:defRPr sz="1200"/>
            </a:lvl1pPr>
          </a:lstStyle>
          <a:p>
            <a:fld id="{7CAC0B33-3943-42F1-973C-9CDD51C76BBD}" type="datetimeFigureOut">
              <a:rPr lang="nl-NL" smtClean="0"/>
              <a:pPr/>
              <a:t>13-10-2023</a:t>
            </a:fld>
            <a:endParaRPr lang="nl-NL" dirty="0"/>
          </a:p>
        </p:txBody>
      </p:sp>
      <p:sp>
        <p:nvSpPr>
          <p:cNvPr id="4" name="Tijdelijke aanduiding voor dia-afbeelding 3"/>
          <p:cNvSpPr>
            <a:spLocks noGrp="1" noRot="1" noChangeAspect="1"/>
          </p:cNvSpPr>
          <p:nvPr>
            <p:ph type="sldImg" idx="2"/>
          </p:nvPr>
        </p:nvSpPr>
        <p:spPr>
          <a:xfrm>
            <a:off x="381000" y="963613"/>
            <a:ext cx="6096000" cy="34290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525652"/>
            <a:ext cx="5486400" cy="3636000"/>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voettekst 5"/>
          <p:cNvSpPr>
            <a:spLocks noGrp="1"/>
          </p:cNvSpPr>
          <p:nvPr>
            <p:ph type="ftr" sz="quarter" idx="4"/>
          </p:nvPr>
        </p:nvSpPr>
        <p:spPr>
          <a:xfrm>
            <a:off x="380880" y="8326800"/>
            <a:ext cx="2971800" cy="457200"/>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505320" y="8326800"/>
            <a:ext cx="2971800" cy="457200"/>
          </a:xfrm>
          <a:prstGeom prst="rect">
            <a:avLst/>
          </a:prstGeom>
        </p:spPr>
        <p:txBody>
          <a:bodyPr vert="horz" lIns="91440" tIns="45720" rIns="91440" bIns="45720" rtlCol="0" anchor="b"/>
          <a:lstStyle>
            <a:lvl1pPr algn="r">
              <a:defRPr sz="1200"/>
            </a:lvl1pPr>
          </a:lstStyle>
          <a:p>
            <a:fld id="{697381A9-0C9E-4D3A-A28B-AC4E168A57BC}" type="slidenum">
              <a:rPr lang="nl-NL" smtClean="0"/>
              <a:pPr/>
              <a:t>‹#›</a:t>
            </a:fld>
            <a:endParaRPr lang="nl-NL" dirty="0"/>
          </a:p>
        </p:txBody>
      </p:sp>
    </p:spTree>
    <p:extLst>
      <p:ext uri="{BB962C8B-B14F-4D97-AF65-F5344CB8AC3E}">
        <p14:creationId xmlns:p14="http://schemas.microsoft.com/office/powerpoint/2010/main" val="3545252254"/>
      </p:ext>
    </p:extLst>
  </p:cSld>
  <p:clrMap bg1="lt1" tx1="dk1" bg2="lt2" tx2="dk2" accent1="accent1" accent2="accent2" accent3="accent3" accent4="accent4" accent5="accent5" accent6="accent6" hlink="hlink" folHlink="folHlink"/>
  <p:notesStyle>
    <a:lvl1pPr marL="0" algn="l" defTabSz="1088502" rtl="0" eaLnBrk="1" latinLnBrk="0" hangingPunct="1">
      <a:defRPr sz="1400" kern="1200">
        <a:solidFill>
          <a:schemeClr val="tx1"/>
        </a:solidFill>
        <a:latin typeface="+mn-lt"/>
        <a:ea typeface="+mn-ea"/>
        <a:cs typeface="+mn-cs"/>
      </a:defRPr>
    </a:lvl1pPr>
    <a:lvl2pPr marL="544251" algn="l" defTabSz="1088502" rtl="0" eaLnBrk="1" latinLnBrk="0" hangingPunct="1">
      <a:defRPr sz="1400" kern="1200">
        <a:solidFill>
          <a:schemeClr val="tx1"/>
        </a:solidFill>
        <a:latin typeface="+mn-lt"/>
        <a:ea typeface="+mn-ea"/>
        <a:cs typeface="+mn-cs"/>
      </a:defRPr>
    </a:lvl2pPr>
    <a:lvl3pPr marL="1088502" algn="l" defTabSz="1088502" rtl="0" eaLnBrk="1" latinLnBrk="0" hangingPunct="1">
      <a:defRPr sz="1400" kern="1200">
        <a:solidFill>
          <a:schemeClr val="tx1"/>
        </a:solidFill>
        <a:latin typeface="+mn-lt"/>
        <a:ea typeface="+mn-ea"/>
        <a:cs typeface="+mn-cs"/>
      </a:defRPr>
    </a:lvl3pPr>
    <a:lvl4pPr marL="1632753" algn="l" defTabSz="1088502" rtl="0" eaLnBrk="1" latinLnBrk="0" hangingPunct="1">
      <a:defRPr sz="1400" kern="1200">
        <a:solidFill>
          <a:schemeClr val="tx1"/>
        </a:solidFill>
        <a:latin typeface="+mn-lt"/>
        <a:ea typeface="+mn-ea"/>
        <a:cs typeface="+mn-cs"/>
      </a:defRPr>
    </a:lvl4pPr>
    <a:lvl5pPr marL="2177004" algn="l" defTabSz="1088502" rtl="0" eaLnBrk="1" latinLnBrk="0" hangingPunct="1">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97381A9-0C9E-4D3A-A28B-AC4E168A57BC}" type="slidenum">
              <a:rPr lang="nl-NL" smtClean="0"/>
              <a:pPr/>
              <a:t>1</a:t>
            </a:fld>
            <a:endParaRPr lang="nl-NL" dirty="0"/>
          </a:p>
        </p:txBody>
      </p:sp>
    </p:spTree>
    <p:extLst>
      <p:ext uri="{BB962C8B-B14F-4D97-AF65-F5344CB8AC3E}">
        <p14:creationId xmlns:p14="http://schemas.microsoft.com/office/powerpoint/2010/main" val="2151857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Note: we concluded that it would be fruitful to create a second topic model with character names removed.</a:t>
            </a:r>
          </a:p>
        </p:txBody>
      </p:sp>
      <p:sp>
        <p:nvSpPr>
          <p:cNvPr id="4" name="Slide Number Placeholder 3"/>
          <p:cNvSpPr>
            <a:spLocks noGrp="1"/>
          </p:cNvSpPr>
          <p:nvPr>
            <p:ph type="sldNum" sz="quarter" idx="5"/>
          </p:nvPr>
        </p:nvSpPr>
        <p:spPr/>
        <p:txBody>
          <a:bodyPr/>
          <a:lstStyle/>
          <a:p>
            <a:fld id="{697381A9-0C9E-4D3A-A28B-AC4E168A57BC}" type="slidenum">
              <a:rPr lang="nl-NL" smtClean="0"/>
              <a:pPr/>
              <a:t>15</a:t>
            </a:fld>
            <a:endParaRPr lang="nl-NL" dirty="0"/>
          </a:p>
        </p:txBody>
      </p:sp>
    </p:spTree>
    <p:extLst>
      <p:ext uri="{BB962C8B-B14F-4D97-AF65-F5344CB8AC3E}">
        <p14:creationId xmlns:p14="http://schemas.microsoft.com/office/powerpoint/2010/main" val="230362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697381A9-0C9E-4D3A-A28B-AC4E168A57BC}" type="slidenum">
              <a:rPr lang="nl-NL" smtClean="0"/>
              <a:pPr/>
              <a:t>16</a:t>
            </a:fld>
            <a:endParaRPr lang="nl-NL" dirty="0"/>
          </a:p>
        </p:txBody>
      </p:sp>
    </p:spTree>
    <p:extLst>
      <p:ext uri="{BB962C8B-B14F-4D97-AF65-F5344CB8AC3E}">
        <p14:creationId xmlns:p14="http://schemas.microsoft.com/office/powerpoint/2010/main" val="2506017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Note: at a rate of 52 novels a year or one novel a week, considering the average novel is 80.000 words, this corpus would take me almost seven years to read with my eyeballs, so distant reading seemed like a good idea.</a:t>
            </a:r>
          </a:p>
        </p:txBody>
      </p:sp>
      <p:sp>
        <p:nvSpPr>
          <p:cNvPr id="4" name="Slide Number Placeholder 3"/>
          <p:cNvSpPr>
            <a:spLocks noGrp="1"/>
          </p:cNvSpPr>
          <p:nvPr>
            <p:ph type="sldNum" sz="quarter" idx="5"/>
          </p:nvPr>
        </p:nvSpPr>
        <p:spPr/>
        <p:txBody>
          <a:bodyPr/>
          <a:lstStyle/>
          <a:p>
            <a:fld id="{697381A9-0C9E-4D3A-A28B-AC4E168A57BC}" type="slidenum">
              <a:rPr lang="nl-NL" smtClean="0"/>
              <a:pPr/>
              <a:t>4</a:t>
            </a:fld>
            <a:endParaRPr lang="nl-NL" dirty="0"/>
          </a:p>
        </p:txBody>
      </p:sp>
    </p:spTree>
    <p:extLst>
      <p:ext uri="{BB962C8B-B14F-4D97-AF65-F5344CB8AC3E}">
        <p14:creationId xmlns:p14="http://schemas.microsoft.com/office/powerpoint/2010/main" val="2122940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Note: MythFic Metadata can be downloaded here: </a:t>
            </a:r>
            <a:r>
              <a:rPr lang="en-GB" dirty="0"/>
              <a:t>https://</a:t>
            </a:r>
            <a:r>
              <a:rPr lang="en-GB" dirty="0" err="1"/>
              <a:t>data.ru.nl</a:t>
            </a:r>
            <a:r>
              <a:rPr lang="en-GB" dirty="0"/>
              <a:t>/collections/</a:t>
            </a:r>
            <a:r>
              <a:rPr lang="en-GB" dirty="0" err="1"/>
              <a:t>ru</a:t>
            </a:r>
            <a:r>
              <a:rPr lang="en-GB" dirty="0"/>
              <a:t>/rich/mythfic_metadata_dsc_550?0</a:t>
            </a:r>
            <a:endParaRPr lang="en-NL" dirty="0"/>
          </a:p>
        </p:txBody>
      </p:sp>
      <p:sp>
        <p:nvSpPr>
          <p:cNvPr id="4" name="Slide Number Placeholder 3"/>
          <p:cNvSpPr>
            <a:spLocks noGrp="1"/>
          </p:cNvSpPr>
          <p:nvPr>
            <p:ph type="sldNum" sz="quarter" idx="5"/>
          </p:nvPr>
        </p:nvSpPr>
        <p:spPr/>
        <p:txBody>
          <a:bodyPr/>
          <a:lstStyle/>
          <a:p>
            <a:fld id="{697381A9-0C9E-4D3A-A28B-AC4E168A57BC}" type="slidenum">
              <a:rPr lang="nl-NL" smtClean="0"/>
              <a:pPr/>
              <a:t>5</a:t>
            </a:fld>
            <a:endParaRPr lang="nl-NL" dirty="0"/>
          </a:p>
        </p:txBody>
      </p:sp>
    </p:spTree>
    <p:extLst>
      <p:ext uri="{BB962C8B-B14F-4D97-AF65-F5344CB8AC3E}">
        <p14:creationId xmlns:p14="http://schemas.microsoft.com/office/powerpoint/2010/main" val="4223174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The assumptions underlying topic modeling can cause problems, because:</a:t>
            </a:r>
          </a:p>
          <a:p>
            <a:r>
              <a:rPr lang="en-NL" dirty="0"/>
              <a:t>- especially in literary text, it is very possible for a topic (like revenge or love or tragedy) to be subtextual, i.e. not expressed in the actual words</a:t>
            </a:r>
          </a:p>
          <a:p>
            <a:r>
              <a:rPr lang="en-NL" dirty="0"/>
              <a:t>- some words (like ‘a’, ‘and’, ’the’ and ‘is’) are very frequent in textual date but arguably don’t relate to any topics</a:t>
            </a:r>
          </a:p>
        </p:txBody>
      </p:sp>
      <p:sp>
        <p:nvSpPr>
          <p:cNvPr id="4" name="Slide Number Placeholder 3"/>
          <p:cNvSpPr>
            <a:spLocks noGrp="1"/>
          </p:cNvSpPr>
          <p:nvPr>
            <p:ph type="sldNum" sz="quarter" idx="5"/>
          </p:nvPr>
        </p:nvSpPr>
        <p:spPr/>
        <p:txBody>
          <a:bodyPr/>
          <a:lstStyle/>
          <a:p>
            <a:fld id="{697381A9-0C9E-4D3A-A28B-AC4E168A57BC}" type="slidenum">
              <a:rPr lang="nl-NL" smtClean="0"/>
              <a:pPr/>
              <a:t>6</a:t>
            </a:fld>
            <a:endParaRPr lang="nl-NL" dirty="0"/>
          </a:p>
        </p:txBody>
      </p:sp>
    </p:spTree>
    <p:extLst>
      <p:ext uri="{BB962C8B-B14F-4D97-AF65-F5344CB8AC3E}">
        <p14:creationId xmlns:p14="http://schemas.microsoft.com/office/powerpoint/2010/main" val="2922095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Relevant parameters include text length</a:t>
            </a:r>
          </a:p>
          <a:p>
            <a:endParaRPr lang="en-NL" dirty="0"/>
          </a:p>
          <a:p>
            <a:r>
              <a:rPr lang="en-NL" dirty="0"/>
              <a:t>In the example, word 4 probably changes your understanding of the topic</a:t>
            </a:r>
          </a:p>
          <a:p>
            <a:endParaRPr lang="en-NL" dirty="0"/>
          </a:p>
          <a:p>
            <a:r>
              <a:rPr lang="en-NL" dirty="0"/>
              <a:t>A topic model will cluster together texts set in the same location, for example, because place names will ‘tie’ them together.</a:t>
            </a:r>
          </a:p>
          <a:p>
            <a:endParaRPr lang="en-NL" dirty="0"/>
          </a:p>
          <a:p>
            <a:r>
              <a:rPr lang="en-NL" dirty="0"/>
              <a:t>If this corpus contains references to both John Watson and John Winchester, the topic model obviously won’t distinguish between the Johns.</a:t>
            </a:r>
          </a:p>
        </p:txBody>
      </p:sp>
      <p:sp>
        <p:nvSpPr>
          <p:cNvPr id="4" name="Slide Number Placeholder 3"/>
          <p:cNvSpPr>
            <a:spLocks noGrp="1"/>
          </p:cNvSpPr>
          <p:nvPr>
            <p:ph type="sldNum" sz="quarter" idx="5"/>
          </p:nvPr>
        </p:nvSpPr>
        <p:spPr/>
        <p:txBody>
          <a:bodyPr/>
          <a:lstStyle/>
          <a:p>
            <a:fld id="{697381A9-0C9E-4D3A-A28B-AC4E168A57BC}" type="slidenum">
              <a:rPr lang="nl-NL" smtClean="0"/>
              <a:pPr/>
              <a:t>7</a:t>
            </a:fld>
            <a:endParaRPr lang="nl-NL" dirty="0"/>
          </a:p>
        </p:txBody>
      </p:sp>
    </p:spTree>
    <p:extLst>
      <p:ext uri="{BB962C8B-B14F-4D97-AF65-F5344CB8AC3E}">
        <p14:creationId xmlns:p14="http://schemas.microsoft.com/office/powerpoint/2010/main" val="2652708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In a multidimensional vector space, words, documents and topics are plotted based on words and the words that surround them.</a:t>
            </a:r>
          </a:p>
        </p:txBody>
      </p:sp>
      <p:sp>
        <p:nvSpPr>
          <p:cNvPr id="4" name="Slide Number Placeholder 3"/>
          <p:cNvSpPr>
            <a:spLocks noGrp="1"/>
          </p:cNvSpPr>
          <p:nvPr>
            <p:ph type="sldNum" sz="quarter" idx="5"/>
          </p:nvPr>
        </p:nvSpPr>
        <p:spPr/>
        <p:txBody>
          <a:bodyPr/>
          <a:lstStyle/>
          <a:p>
            <a:fld id="{697381A9-0C9E-4D3A-A28B-AC4E168A57BC}" type="slidenum">
              <a:rPr lang="nl-NL" smtClean="0"/>
              <a:pPr/>
              <a:t>8</a:t>
            </a:fld>
            <a:endParaRPr lang="nl-NL" dirty="0"/>
          </a:p>
        </p:txBody>
      </p:sp>
    </p:spTree>
    <p:extLst>
      <p:ext uri="{BB962C8B-B14F-4D97-AF65-F5344CB8AC3E}">
        <p14:creationId xmlns:p14="http://schemas.microsoft.com/office/powerpoint/2010/main" val="608824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697381A9-0C9E-4D3A-A28B-AC4E168A57BC}" type="slidenum">
              <a:rPr lang="nl-NL" smtClean="0"/>
              <a:pPr/>
              <a:t>9</a:t>
            </a:fld>
            <a:endParaRPr lang="nl-NL" dirty="0"/>
          </a:p>
        </p:txBody>
      </p:sp>
    </p:spTree>
    <p:extLst>
      <p:ext uri="{BB962C8B-B14F-4D97-AF65-F5344CB8AC3E}">
        <p14:creationId xmlns:p14="http://schemas.microsoft.com/office/powerpoint/2010/main" val="2546754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This is what the topic model looks like if you flatten or reduce all these dimensions. The yellow dots are a single topic.</a:t>
            </a:r>
          </a:p>
        </p:txBody>
      </p:sp>
      <p:sp>
        <p:nvSpPr>
          <p:cNvPr id="4" name="Slide Number Placeholder 3"/>
          <p:cNvSpPr>
            <a:spLocks noGrp="1"/>
          </p:cNvSpPr>
          <p:nvPr>
            <p:ph type="sldNum" sz="quarter" idx="5"/>
          </p:nvPr>
        </p:nvSpPr>
        <p:spPr/>
        <p:txBody>
          <a:bodyPr/>
          <a:lstStyle/>
          <a:p>
            <a:fld id="{697381A9-0C9E-4D3A-A28B-AC4E168A57BC}" type="slidenum">
              <a:rPr lang="nl-NL" smtClean="0"/>
              <a:pPr/>
              <a:t>11</a:t>
            </a:fld>
            <a:endParaRPr lang="nl-NL" dirty="0"/>
          </a:p>
        </p:txBody>
      </p:sp>
    </p:spTree>
    <p:extLst>
      <p:ext uri="{BB962C8B-B14F-4D97-AF65-F5344CB8AC3E}">
        <p14:creationId xmlns:p14="http://schemas.microsoft.com/office/powerpoint/2010/main" val="1576853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697381A9-0C9E-4D3A-A28B-AC4E168A57BC}" type="slidenum">
              <a:rPr lang="nl-NL" smtClean="0"/>
              <a:pPr/>
              <a:t>12</a:t>
            </a:fld>
            <a:endParaRPr lang="nl-NL" dirty="0"/>
          </a:p>
        </p:txBody>
      </p:sp>
    </p:spTree>
    <p:extLst>
      <p:ext uri="{BB962C8B-B14F-4D97-AF65-F5344CB8AC3E}">
        <p14:creationId xmlns:p14="http://schemas.microsoft.com/office/powerpoint/2010/main" val="2617563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9.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3" name="Vrije tekstregel voor toelichting (JU-Free)"/>
          <p:cNvSpPr>
            <a:spLocks noGrp="1"/>
          </p:cNvSpPr>
          <p:nvPr>
            <p:ph type="body" sz="quarter" idx="16" hasCustomPrompt="1"/>
          </p:nvPr>
        </p:nvSpPr>
        <p:spPr>
          <a:xfrm>
            <a:off x="939613" y="5018400"/>
            <a:ext cx="9900000" cy="216000"/>
          </a:xfrm>
        </p:spPr>
        <p:txBody>
          <a:bodyPr/>
          <a:lstStyle>
            <a:lvl1pPr marL="0" indent="0">
              <a:spcBef>
                <a:spcPts val="0"/>
              </a:spcBef>
              <a:buNone/>
              <a:defRPr b="0" baseline="0">
                <a:solidFill>
                  <a:schemeClr val="bg1"/>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[Vrije tekstregel voor toelichting]</a:t>
            </a:r>
          </a:p>
        </p:txBody>
      </p:sp>
      <p:sp>
        <p:nvSpPr>
          <p:cNvPr id="12" name="Naam van presentator (JU-Free)"/>
          <p:cNvSpPr>
            <a:spLocks noGrp="1"/>
          </p:cNvSpPr>
          <p:nvPr>
            <p:ph type="body" sz="quarter" idx="15" hasCustomPrompt="1"/>
          </p:nvPr>
        </p:nvSpPr>
        <p:spPr>
          <a:xfrm>
            <a:off x="939613" y="4774496"/>
            <a:ext cx="9900000" cy="216000"/>
          </a:xfrm>
        </p:spPr>
        <p:txBody>
          <a:bodyPr/>
          <a:lstStyle>
            <a:lvl1pPr marL="0" indent="0">
              <a:spcBef>
                <a:spcPts val="0"/>
              </a:spcBef>
              <a:buNone/>
              <a:defRPr b="0" baseline="0">
                <a:solidFill>
                  <a:schemeClr val="bg1"/>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[Eventueel naam van presentator]</a:t>
            </a:r>
          </a:p>
        </p:txBody>
      </p:sp>
      <p:sp>
        <p:nvSpPr>
          <p:cNvPr id="11" name="Datum van presentatie (JU-Free)"/>
          <p:cNvSpPr>
            <a:spLocks noGrp="1"/>
          </p:cNvSpPr>
          <p:nvPr>
            <p:ph type="body" sz="quarter" idx="14" hasCustomPrompt="1"/>
          </p:nvPr>
        </p:nvSpPr>
        <p:spPr>
          <a:xfrm>
            <a:off x="939613" y="4528107"/>
            <a:ext cx="9900000" cy="216000"/>
          </a:xfrm>
        </p:spPr>
        <p:txBody>
          <a:bodyPr/>
          <a:lstStyle>
            <a:lvl1pPr marL="0" indent="0">
              <a:spcBef>
                <a:spcPts val="0"/>
              </a:spcBef>
              <a:buNone/>
              <a:defRPr b="0" baseline="0">
                <a:solidFill>
                  <a:schemeClr val="bg1"/>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[Datum van presentatie]</a:t>
            </a:r>
          </a:p>
          <a:p>
            <a:pPr lvl="0"/>
            <a:r>
              <a:rPr lang="nl-NL" dirty="0"/>
              <a:t>JU-LEVEL1=Standaard</a:t>
            </a:r>
          </a:p>
        </p:txBody>
      </p:sp>
      <p:sp>
        <p:nvSpPr>
          <p:cNvPr id="6" name="Tijdelijke aanduiding voor Title 2 niveaus (JU-Free)"/>
          <p:cNvSpPr>
            <a:spLocks noGrp="1"/>
          </p:cNvSpPr>
          <p:nvPr>
            <p:ph type="body" sz="quarter" idx="13" hasCustomPrompt="1"/>
          </p:nvPr>
        </p:nvSpPr>
        <p:spPr>
          <a:xfrm>
            <a:off x="863545" y="512677"/>
            <a:ext cx="10080000" cy="3647900"/>
          </a:xfrm>
        </p:spPr>
        <p:txBody>
          <a:bodyPr anchor="b"/>
          <a:lstStyle>
            <a:lvl1pPr marL="0" indent="0">
              <a:lnSpc>
                <a:spcPct val="85000"/>
              </a:lnSpc>
              <a:spcBef>
                <a:spcPts val="0"/>
              </a:spcBef>
              <a:buNone/>
              <a:defRPr sz="6800" b="0">
                <a:solidFill>
                  <a:schemeClr val="bg1"/>
                </a:solidFill>
                <a:latin typeface="+mj-lt"/>
              </a:defRPr>
            </a:lvl1pPr>
            <a:lvl2pPr marL="0" indent="0">
              <a:lnSpc>
                <a:spcPct val="85000"/>
              </a:lnSpc>
              <a:spcBef>
                <a:spcPts val="0"/>
              </a:spcBef>
              <a:buNone/>
              <a:defRPr sz="6800"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83525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Content Placeholder 2 (JU-Free)"/>
          <p:cNvSpPr>
            <a:spLocks noGrp="1"/>
          </p:cNvSpPr>
          <p:nvPr>
            <p:ph idx="1" hasCustomPrompt="1"/>
          </p:nvPr>
        </p:nvSpPr>
        <p:spPr bwMode="gray">
          <a:xfrm>
            <a:off x="1066027" y="1773930"/>
            <a:ext cx="10062000" cy="4212000"/>
          </a:xfrm>
        </p:spPr>
        <p:txBody>
          <a:bodyPr/>
          <a:lstStyle>
            <a:lvl1pPr>
              <a:defRPr baseline="0"/>
            </a:lvl1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a:p>
            <a:pPr lvl="0"/>
            <a:endParaRPr lang="nl-NL" noProof="1"/>
          </a:p>
        </p:txBody>
      </p:sp>
      <p:sp>
        <p:nvSpPr>
          <p:cNvPr id="7" name="Frame date 6 (JU-Free)"/>
          <p:cNvSpPr>
            <a:spLocks noGrp="1"/>
          </p:cNvSpPr>
          <p:nvPr>
            <p:ph type="dt" sz="half" idx="10"/>
          </p:nvPr>
        </p:nvSpPr>
        <p:spPr/>
        <p:txBody>
          <a:bodyPr/>
          <a:lstStyle/>
          <a:p>
            <a:fld id="{3173DE11-90EF-4400-A6F5-8A2DCCBD9698}" type="datetime4">
              <a:rPr lang="nl-NL" noProof="1" smtClean="0"/>
              <a:t>13 oktober 2023</a:t>
            </a:fld>
            <a:endParaRPr lang="nl-NL" noProof="1"/>
          </a:p>
        </p:txBody>
      </p:sp>
      <p:sp>
        <p:nvSpPr>
          <p:cNvPr id="8" name="Footer Placeholder 7 (JU-Free)"/>
          <p:cNvSpPr>
            <a:spLocks noGrp="1"/>
          </p:cNvSpPr>
          <p:nvPr>
            <p:ph type="ftr" sz="quarter" idx="11"/>
          </p:nvPr>
        </p:nvSpPr>
        <p:spPr/>
        <p:txBody>
          <a:bodyPr/>
          <a:lstStyle/>
          <a:p>
            <a:r>
              <a:rPr lang="nl-NL" noProof="1"/>
              <a:t>[Voettekst]</a:t>
            </a:r>
          </a:p>
        </p:txBody>
      </p:sp>
      <p:sp>
        <p:nvSpPr>
          <p:cNvPr id="9" name="Placeholdernummer 8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le 1 (JU-Free)"/>
          <p:cNvSpPr>
            <a:spLocks noGrp="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35530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Frame date 6 (JU-Free)"/>
          <p:cNvSpPr>
            <a:spLocks noGrp="1"/>
          </p:cNvSpPr>
          <p:nvPr>
            <p:ph type="dt" sz="half" idx="10"/>
          </p:nvPr>
        </p:nvSpPr>
        <p:spPr/>
        <p:txBody>
          <a:bodyPr/>
          <a:lstStyle/>
          <a:p>
            <a:fld id="{3173DE11-90EF-4400-A6F5-8A2DCCBD9698}" type="datetime4">
              <a:rPr lang="nl-NL" noProof="1" smtClean="0"/>
              <a:t>13 oktober 2023</a:t>
            </a:fld>
            <a:endParaRPr lang="nl-NL" noProof="1"/>
          </a:p>
        </p:txBody>
      </p:sp>
      <p:sp>
        <p:nvSpPr>
          <p:cNvPr id="8" name="Footer Placeholder 7 (JU-Free)"/>
          <p:cNvSpPr>
            <a:spLocks noGrp="1"/>
          </p:cNvSpPr>
          <p:nvPr>
            <p:ph type="ftr" sz="quarter" idx="11"/>
          </p:nvPr>
        </p:nvSpPr>
        <p:spPr/>
        <p:txBody>
          <a:bodyPr/>
          <a:lstStyle/>
          <a:p>
            <a:r>
              <a:rPr lang="nl-NL" noProof="1"/>
              <a:t>[Voettekst]</a:t>
            </a:r>
          </a:p>
        </p:txBody>
      </p:sp>
      <p:sp>
        <p:nvSpPr>
          <p:cNvPr id="9" name="Placeholdernummer 8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3" name="Content Placeholder R (JU-Free)"/>
          <p:cNvSpPr>
            <a:spLocks noGrp="1"/>
          </p:cNvSpPr>
          <p:nvPr>
            <p:ph idx="1004" hasCustomPrompt="1"/>
          </p:nvPr>
        </p:nvSpPr>
        <p:spPr bwMode="gray">
          <a:xfrm>
            <a:off x="6638827" y="1773930"/>
            <a:ext cx="4489200" cy="4212000"/>
          </a:xfrm>
        </p:spPr>
        <p:txBody>
          <a:bodyPr/>
          <a:lstStyle>
            <a:lvl1pPr>
              <a:defRPr baseline="0"/>
            </a:lvl1pPr>
          </a:lstStyle>
          <a:p>
            <a:pPr lvl="0"/>
            <a:r>
              <a:rPr lang="nl-NL" dirty="0"/>
              <a:t>[Tekst 2-kolomsindeling]</a:t>
            </a:r>
          </a:p>
        </p:txBody>
      </p:sp>
      <p:sp>
        <p:nvSpPr>
          <p:cNvPr id="12" name="Content Placeholder L (JU-Free)"/>
          <p:cNvSpPr>
            <a:spLocks noGrp="1"/>
          </p:cNvSpPr>
          <p:nvPr>
            <p:ph idx="1003" hasCustomPrompt="1"/>
          </p:nvPr>
        </p:nvSpPr>
        <p:spPr bwMode="gray">
          <a:xfrm>
            <a:off x="1066027" y="1773930"/>
            <a:ext cx="4489200" cy="4212000"/>
          </a:xfrm>
        </p:spPr>
        <p:txBody>
          <a:bodyPr/>
          <a:lstStyle>
            <a:lvl1pPr>
              <a:defRPr baseline="0"/>
            </a:lvl1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a:p>
            <a:pPr lvl="0"/>
            <a:endParaRPr lang="nl-NL" noProof="1"/>
          </a:p>
        </p:txBody>
      </p:sp>
      <p:sp>
        <p:nvSpPr>
          <p:cNvPr id="2" name="Title 1 (JU-Free)"/>
          <p:cNvSpPr>
            <a:spLocks noGrp="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278817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JU-Free)">
            <a:extLst>
              <a:ext uri="{FF2B5EF4-FFF2-40B4-BE49-F238E27FC236}">
                <a16:creationId xmlns:a16="http://schemas.microsoft.com/office/drawing/2014/main" id="{620FC3B0-4963-4F3B-89E4-07835CB27B52}"/>
              </a:ext>
            </a:extLst>
          </p:cNvPr>
          <p:cNvSpPr>
            <a:spLocks noGrp="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[Afbeelding]</a:t>
            </a:r>
          </a:p>
        </p:txBody>
      </p:sp>
      <p:sp>
        <p:nvSpPr>
          <p:cNvPr id="3" name="Text Placeholder 2 (PHJU) (JU-Free)"/>
          <p:cNvSpPr>
            <a:spLocks noGrp="1"/>
          </p:cNvSpPr>
          <p:nvPr userDrawn="1">
            <p:ph type="body" idx="1000" hasCustomPrompt="1"/>
            <p:custDataLst>
              <p:custData r:id="rId1"/>
            </p:custDataLst>
          </p:nvPr>
        </p:nvSpPr>
        <p:spPr>
          <a:xfrm>
            <a:off x="8474400" y="3160800"/>
            <a:ext cx="3445200" cy="344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nl-NL"/>
              <a:t> </a:t>
            </a:r>
          </a:p>
        </p:txBody>
      </p:sp>
      <p:sp>
        <p:nvSpPr>
          <p:cNvPr id="6" name="Frame Text 5 (JU-Free)"/>
          <p:cNvSpPr>
            <a:spLocks noGrp="1"/>
          </p:cNvSpPr>
          <p:nvPr>
            <p:ph type="body" sz="quarter" idx="11" hasCustomPrompt="1"/>
          </p:nvPr>
        </p:nvSpPr>
        <p:spPr>
          <a:xfrm>
            <a:off x="8651875" y="3860613"/>
            <a:ext cx="3097213" cy="2232025"/>
          </a:xfrm>
        </p:spPr>
        <p:txBody>
          <a:bodyPr/>
          <a:lstStyle>
            <a:lvl1pPr marL="0" indent="0">
              <a:lnSpc>
                <a:spcPct val="85000"/>
              </a:lnSpc>
              <a:spcBef>
                <a:spcPts val="0"/>
              </a:spcBef>
              <a:buNone/>
              <a:defRPr sz="3000" b="1" baseline="0">
                <a:solidFill>
                  <a:schemeClr val="accent1"/>
                </a:solidFill>
                <a:latin typeface="+mn-lt"/>
              </a:defRPr>
            </a:lvl1pPr>
            <a:lvl2pPr marL="0" indent="0">
              <a:spcBef>
                <a:spcPts val="2400"/>
              </a:spcBef>
              <a:buNone/>
              <a:defRPr sz="1400"/>
            </a:lvl2pPr>
            <a:lvl3pPr marL="0" indent="0">
              <a:spcBef>
                <a:spcPts val="0"/>
              </a:spcBef>
              <a:buFont typeface="Arial" panose="020B0604020202020204" pitchFamily="34" charset="0"/>
              <a:buNone/>
              <a:defRPr sz="1400"/>
            </a:lvl3pPr>
            <a:lvl4pPr marL="0" indent="0">
              <a:spcBef>
                <a:spcPts val="0"/>
              </a:spcBef>
              <a:buFont typeface="Arial" panose="020B0604020202020204" pitchFamily="34" charset="0"/>
              <a:buNone/>
              <a:defRPr sz="1400"/>
            </a:lvl4pPr>
            <a:lvl5pPr marL="0" indent="0">
              <a:spcBef>
                <a:spcPts val="0"/>
              </a:spcBef>
              <a:buFont typeface="Arial" panose="020B0604020202020204" pitchFamily="34" charset="0"/>
              <a:buNone/>
              <a:defRPr sz="1400"/>
            </a:lvl5pPr>
            <a:lvl6pPr marL="0" indent="0">
              <a:spcBef>
                <a:spcPts val="0"/>
              </a:spcBef>
              <a:buFont typeface="Arial" panose="020B0604020202020204" pitchFamily="34" charset="0"/>
              <a:buNone/>
              <a:defRPr sz="1400"/>
            </a:lvl6pPr>
            <a:lvl7pPr marL="0" indent="0">
              <a:spcBef>
                <a:spcPts val="0"/>
              </a:spcBef>
              <a:buFont typeface="Arial" panose="020B0604020202020204" pitchFamily="34" charset="0"/>
              <a:buNone/>
              <a:defRPr sz="1400"/>
            </a:lvl7pPr>
            <a:lvl8pPr marL="0" indent="0">
              <a:spcBef>
                <a:spcPts val="0"/>
              </a:spcBef>
              <a:buFont typeface="Arial" panose="020B0604020202020204" pitchFamily="34" charset="0"/>
              <a:buNone/>
              <a:defRPr sz="1400"/>
            </a:lvl8pPr>
            <a:lvl9pPr marL="0" indent="0">
              <a:spcBef>
                <a:spcPts val="0"/>
              </a:spcBef>
              <a:buFont typeface="Arial" panose="020B0604020202020204" pitchFamily="34" charset="0"/>
              <a:buNone/>
              <a:defRPr sz="1400"/>
            </a:lvl9pPr>
          </a:lstStyle>
          <a:p>
            <a:pPr lvl="0"/>
            <a:r>
              <a:rPr lang="nl-NL" dirty="0"/>
              <a:t>[Kop]</a:t>
            </a:r>
          </a:p>
          <a:p>
            <a:pPr lvl="0"/>
            <a:r>
              <a:rPr lang="nl-NL" dirty="0"/>
              <a:t>JU-LEVEL1=Kop</a:t>
            </a:r>
          </a:p>
          <a:p>
            <a:pPr lvl="1"/>
            <a:r>
              <a:rPr lang="nl-NL" dirty="0"/>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797707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JU-Free)">
            <a:extLst>
              <a:ext uri="{FF2B5EF4-FFF2-40B4-BE49-F238E27FC236}">
                <a16:creationId xmlns:a16="http://schemas.microsoft.com/office/drawing/2014/main" id="{620FC3B0-4963-4F3B-89E4-07835CB27B52}"/>
              </a:ext>
            </a:extLst>
          </p:cNvPr>
          <p:cNvSpPr>
            <a:spLocks noGrp="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[Afbeelding]</a:t>
            </a:r>
          </a:p>
        </p:txBody>
      </p:sp>
      <p:sp>
        <p:nvSpPr>
          <p:cNvPr id="3" name="Text Placeholder 2 (PHJU) (JU-Free)"/>
          <p:cNvSpPr>
            <a:spLocks noGrp="1"/>
          </p:cNvSpPr>
          <p:nvPr userDrawn="1">
            <p:ph type="body" idx="1000" hasCustomPrompt="1"/>
            <p:custDataLst>
              <p:custData r:id="rId1"/>
            </p:custDataLst>
          </p:nvPr>
        </p:nvSpPr>
        <p:spPr>
          <a:xfrm>
            <a:off x="280800" y="280800"/>
            <a:ext cx="3445200" cy="3445200"/>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nl-NL"/>
              <a:t> </a:t>
            </a:r>
          </a:p>
        </p:txBody>
      </p:sp>
      <p:sp>
        <p:nvSpPr>
          <p:cNvPr id="6" name="Frame Text 5 (JU-Free)"/>
          <p:cNvSpPr>
            <a:spLocks noGrp="1"/>
          </p:cNvSpPr>
          <p:nvPr>
            <p:ph type="body" sz="quarter" idx="11" hasCustomPrompt="1"/>
          </p:nvPr>
        </p:nvSpPr>
        <p:spPr>
          <a:xfrm>
            <a:off x="457200" y="979200"/>
            <a:ext cx="3097213" cy="2232025"/>
          </a:xfrm>
        </p:spPr>
        <p:txBody>
          <a:bodyPr/>
          <a:lstStyle>
            <a:lvl1pPr marL="0" indent="0">
              <a:lnSpc>
                <a:spcPct val="85000"/>
              </a:lnSpc>
              <a:spcBef>
                <a:spcPts val="0"/>
              </a:spcBef>
              <a:buNone/>
              <a:defRPr sz="3000" b="1" baseline="0">
                <a:solidFill>
                  <a:schemeClr val="bg1"/>
                </a:solidFill>
                <a:latin typeface="+mn-lt"/>
              </a:defRPr>
            </a:lvl1pPr>
            <a:lvl2pPr marL="0" indent="0">
              <a:spcBef>
                <a:spcPts val="2400"/>
              </a:spcBef>
              <a:buNone/>
              <a:defRPr sz="1400">
                <a:solidFill>
                  <a:schemeClr val="bg1"/>
                </a:solidFill>
              </a:defRPr>
            </a:lvl2pPr>
            <a:lvl3pPr marL="0" indent="0">
              <a:spcBef>
                <a:spcPts val="0"/>
              </a:spcBef>
              <a:buFont typeface="Arial" panose="020B0604020202020204" pitchFamily="34" charset="0"/>
              <a:buNone/>
              <a:defRPr sz="1400">
                <a:solidFill>
                  <a:schemeClr val="bg1"/>
                </a:solidFill>
              </a:defRPr>
            </a:lvl3pPr>
            <a:lvl4pPr marL="0" indent="0">
              <a:spcBef>
                <a:spcPts val="0"/>
              </a:spcBef>
              <a:buFont typeface="Arial" panose="020B0604020202020204" pitchFamily="34" charset="0"/>
              <a:buNone/>
              <a:defRPr sz="1400">
                <a:solidFill>
                  <a:schemeClr val="bg1"/>
                </a:solidFill>
                <a:latin typeface="+mn-lt"/>
              </a:defRPr>
            </a:lvl4pPr>
            <a:lvl5pPr marL="0" indent="0">
              <a:spcBef>
                <a:spcPts val="0"/>
              </a:spcBef>
              <a:buFont typeface="Arial" panose="020B0604020202020204" pitchFamily="34" charset="0"/>
              <a:buNone/>
              <a:defRPr sz="1400">
                <a:solidFill>
                  <a:schemeClr val="bg1"/>
                </a:solidFill>
              </a:defRPr>
            </a:lvl5pPr>
            <a:lvl6pPr marL="0" indent="0">
              <a:spcBef>
                <a:spcPts val="0"/>
              </a:spcBef>
              <a:buFont typeface="Arial" panose="020B0604020202020204" pitchFamily="34" charset="0"/>
              <a:buNone/>
              <a:defRPr sz="1400">
                <a:solidFill>
                  <a:schemeClr val="bg1"/>
                </a:solidFill>
              </a:defRPr>
            </a:lvl6pPr>
            <a:lvl7pPr marL="0" indent="0">
              <a:spcBef>
                <a:spcPts val="0"/>
              </a:spcBef>
              <a:buFont typeface="Arial" panose="020B0604020202020204" pitchFamily="34" charset="0"/>
              <a:buNone/>
              <a:defRPr sz="1400">
                <a:solidFill>
                  <a:schemeClr val="bg1"/>
                </a:solidFill>
              </a:defRPr>
            </a:lvl7pPr>
            <a:lvl8pPr marL="0" indent="0">
              <a:spcBef>
                <a:spcPts val="0"/>
              </a:spcBef>
              <a:buFont typeface="Arial" panose="020B0604020202020204" pitchFamily="34" charset="0"/>
              <a:buNone/>
              <a:defRPr sz="1400">
                <a:solidFill>
                  <a:schemeClr val="bg1"/>
                </a:solidFill>
              </a:defRPr>
            </a:lvl8pPr>
            <a:lvl9pPr marL="0" indent="0">
              <a:spcBef>
                <a:spcPts val="0"/>
              </a:spcBef>
              <a:buFont typeface="Arial" panose="020B0604020202020204" pitchFamily="34" charset="0"/>
              <a:buNone/>
              <a:defRPr sz="1400">
                <a:solidFill>
                  <a:schemeClr val="bg1"/>
                </a:solidFill>
              </a:defRPr>
            </a:lvl9pPr>
          </a:lstStyle>
          <a:p>
            <a:pPr lvl="0"/>
            <a:r>
              <a:rPr lang="nl-NL"/>
              <a:t>[Kop]</a:t>
            </a:r>
          </a:p>
          <a:p>
            <a:pPr lvl="0"/>
            <a:r>
              <a:rPr lang="nl-NL"/>
              <a:t>JU-LEVEL1=Kop</a:t>
            </a:r>
          </a:p>
          <a:p>
            <a:pPr lvl="1"/>
            <a:r>
              <a:rPr lang="nl-NL"/>
              <a:t>JU-LEVEL2=Basistekst</a:t>
            </a:r>
            <a:endParaRPr lang="nl-NL" dirty="0"/>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1761144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Picture 13 (JU-Free)"/>
          <p:cNvSpPr>
            <a:spLocks noGrp="1"/>
          </p:cNvSpPr>
          <p:nvPr>
            <p:ph type="pic" sz="quarter" idx="14" hasCustomPrompt="1"/>
          </p:nvPr>
        </p:nvSpPr>
        <p:spPr>
          <a:xfrm>
            <a:off x="6094800" y="0"/>
            <a:ext cx="6094800" cy="6208481"/>
          </a:xfrm>
          <a:noFill/>
        </p:spPr>
        <p:txBody>
          <a:bodyPr/>
          <a:lstStyle>
            <a:lvl1pPr marL="0" indent="0">
              <a:buNone/>
              <a:defRPr/>
            </a:lvl1pPr>
          </a:lstStyle>
          <a:p>
            <a:r>
              <a:rPr lang="nl-NL" dirty="0"/>
              <a:t>[Afbeelding]</a:t>
            </a:r>
          </a:p>
        </p:txBody>
      </p:sp>
      <p:sp>
        <p:nvSpPr>
          <p:cNvPr id="17" name="Achtergrondvlak"/>
          <p:cNvSpPr>
            <a:spLocks noSelect="1"/>
          </p:cNvSpPr>
          <p:nvPr userDrawn="1"/>
        </p:nvSpPr>
        <p:spPr>
          <a:xfrm>
            <a:off x="0" y="6210000"/>
            <a:ext cx="12196800" cy="65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Frame date 6 (JU-Free)"/>
          <p:cNvSpPr>
            <a:spLocks noGrp="1"/>
          </p:cNvSpPr>
          <p:nvPr>
            <p:ph type="dt" sz="half" idx="10"/>
          </p:nvPr>
        </p:nvSpPr>
        <p:spPr/>
        <p:txBody>
          <a:bodyPr/>
          <a:lstStyle/>
          <a:p>
            <a:fld id="{3173DE11-90EF-4400-A6F5-8A2DCCBD9698}" type="datetime4">
              <a:rPr lang="nl-NL" noProof="1" smtClean="0"/>
              <a:t>13 oktober 2023</a:t>
            </a:fld>
            <a:endParaRPr lang="nl-NL" noProof="1"/>
          </a:p>
        </p:txBody>
      </p:sp>
      <p:sp>
        <p:nvSpPr>
          <p:cNvPr id="8" name="Footer Placeholder 7 (JU-Free)"/>
          <p:cNvSpPr>
            <a:spLocks noGrp="1"/>
          </p:cNvSpPr>
          <p:nvPr>
            <p:ph type="ftr" sz="quarter" idx="11"/>
          </p:nvPr>
        </p:nvSpPr>
        <p:spPr/>
        <p:txBody>
          <a:bodyPr/>
          <a:lstStyle/>
          <a:p>
            <a:r>
              <a:rPr lang="nl-NL" noProof="1"/>
              <a:t>[Voettekst]</a:t>
            </a:r>
          </a:p>
        </p:txBody>
      </p:sp>
      <p:sp>
        <p:nvSpPr>
          <p:cNvPr id="9" name="Placeholdernummer 8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2" name="Frame Text 11 (JU-Free)"/>
          <p:cNvSpPr>
            <a:spLocks noGrp="1"/>
          </p:cNvSpPr>
          <p:nvPr>
            <p:ph type="body" sz="quarter" idx="13" hasCustomPrompt="1"/>
          </p:nvPr>
        </p:nvSpPr>
        <p:spPr>
          <a:xfrm>
            <a:off x="10656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dirty="0"/>
              <a:t>[Tekst]</a:t>
            </a:r>
          </a:p>
        </p:txBody>
      </p:sp>
      <p:sp>
        <p:nvSpPr>
          <p:cNvPr id="5" name="***Title 4 (JU-Free)"/>
          <p:cNvSpPr>
            <a:spLocks noGrp="1"/>
          </p:cNvSpPr>
          <p:nvPr>
            <p:ph type="title" hasCustomPrompt="1"/>
          </p:nvPr>
        </p:nvSpPr>
        <p:spPr>
          <a:xfrm>
            <a:off x="864817" y="469373"/>
            <a:ext cx="4727127" cy="720000"/>
          </a:xfrm>
        </p:spPr>
        <p:txBody>
          <a:bodyPr/>
          <a:lstStyle>
            <a:lvl1pPr>
              <a:defRPr/>
            </a:lvl1pPr>
          </a:lstStyle>
          <a:p>
            <a:r>
              <a:rPr lang="nl-NL" dirty="0"/>
              <a:t>[titel]</a:t>
            </a:r>
          </a:p>
        </p:txBody>
      </p:sp>
    </p:spTree>
    <p:extLst>
      <p:ext uri="{BB962C8B-B14F-4D97-AF65-F5344CB8AC3E}">
        <p14:creationId xmlns:p14="http://schemas.microsoft.com/office/powerpoint/2010/main" val="4174235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Picture 13 (JU-Free)"/>
          <p:cNvSpPr>
            <a:spLocks noGrp="1"/>
          </p:cNvSpPr>
          <p:nvPr>
            <p:ph type="pic" sz="quarter" idx="14" hasCustomPrompt="1"/>
          </p:nvPr>
        </p:nvSpPr>
        <p:spPr>
          <a:xfrm>
            <a:off x="0" y="0"/>
            <a:ext cx="6094800" cy="6208560"/>
          </a:xfrm>
        </p:spPr>
        <p:txBody>
          <a:bodyPr/>
          <a:lstStyle>
            <a:lvl1pPr marL="0" indent="0">
              <a:buNone/>
              <a:defRPr/>
            </a:lvl1pPr>
          </a:lstStyle>
          <a:p>
            <a:r>
              <a:rPr lang="nl-NL" dirty="0"/>
              <a:t>[Afbeelding]</a:t>
            </a:r>
          </a:p>
        </p:txBody>
      </p:sp>
      <p:sp>
        <p:nvSpPr>
          <p:cNvPr id="17" name="Achtergrondvlak"/>
          <p:cNvSpPr>
            <a:spLocks noSelect="1"/>
          </p:cNvSpPr>
          <p:nvPr userDrawn="1"/>
        </p:nvSpPr>
        <p:spPr>
          <a:xfrm>
            <a:off x="0" y="6210000"/>
            <a:ext cx="12196800" cy="6552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Frame date 6 (JU-Free)"/>
          <p:cNvSpPr>
            <a:spLocks noGrp="1"/>
          </p:cNvSpPr>
          <p:nvPr>
            <p:ph type="dt" sz="half" idx="10"/>
          </p:nvPr>
        </p:nvSpPr>
        <p:spPr/>
        <p:txBody>
          <a:bodyPr/>
          <a:lstStyle/>
          <a:p>
            <a:fld id="{3173DE11-90EF-4400-A6F5-8A2DCCBD9698}" type="datetime4">
              <a:rPr lang="nl-NL" noProof="1" smtClean="0"/>
              <a:t>13 oktober 2023</a:t>
            </a:fld>
            <a:endParaRPr lang="nl-NL" noProof="1"/>
          </a:p>
        </p:txBody>
      </p:sp>
      <p:sp>
        <p:nvSpPr>
          <p:cNvPr id="8" name="Footer Placeholder 7 (JU-Free)"/>
          <p:cNvSpPr>
            <a:spLocks noGrp="1"/>
          </p:cNvSpPr>
          <p:nvPr>
            <p:ph type="ftr" sz="quarter" idx="11"/>
          </p:nvPr>
        </p:nvSpPr>
        <p:spPr/>
        <p:txBody>
          <a:bodyPr/>
          <a:lstStyle/>
          <a:p>
            <a:r>
              <a:rPr lang="nl-NL" noProof="1"/>
              <a:t>[Voettekst]</a:t>
            </a:r>
          </a:p>
        </p:txBody>
      </p:sp>
      <p:sp>
        <p:nvSpPr>
          <p:cNvPr id="9" name="Placeholdernummer 8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nl-NL"/>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nl-NL"/>
          </a:p>
        </p:txBody>
      </p:sp>
      <p:sp>
        <p:nvSpPr>
          <p:cNvPr id="12" name="Frame Text 11 (JU-Free)"/>
          <p:cNvSpPr>
            <a:spLocks noGrp="1"/>
          </p:cNvSpPr>
          <p:nvPr>
            <p:ph type="body" sz="quarter" idx="13" hasCustomPrompt="1"/>
          </p:nvPr>
        </p:nvSpPr>
        <p:spPr>
          <a:xfrm>
            <a:off x="66240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dirty="0"/>
              <a:t>[Tekst]</a:t>
            </a:r>
          </a:p>
        </p:txBody>
      </p:sp>
      <p:sp>
        <p:nvSpPr>
          <p:cNvPr id="5" name="***Title 4 (JU-Free)"/>
          <p:cNvSpPr>
            <a:spLocks noGrp="1"/>
          </p:cNvSpPr>
          <p:nvPr>
            <p:ph type="title" hasCustomPrompt="1"/>
          </p:nvPr>
        </p:nvSpPr>
        <p:spPr>
          <a:xfrm>
            <a:off x="6400425" y="469373"/>
            <a:ext cx="4727127" cy="720000"/>
          </a:xfrm>
        </p:spPr>
        <p:txBody>
          <a:bodyPr/>
          <a:lstStyle>
            <a:lvl1pPr>
              <a:defRPr/>
            </a:lvl1pPr>
          </a:lstStyle>
          <a:p>
            <a:r>
              <a:rPr lang="nl-NL" dirty="0"/>
              <a:t>[titel]</a:t>
            </a:r>
          </a:p>
        </p:txBody>
      </p:sp>
    </p:spTree>
    <p:extLst>
      <p:ext uri="{BB962C8B-B14F-4D97-AF65-F5344CB8AC3E}">
        <p14:creationId xmlns:p14="http://schemas.microsoft.com/office/powerpoint/2010/main" val="3152770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JU-Free)">
            <a:extLst>
              <a:ext uri="{FF2B5EF4-FFF2-40B4-BE49-F238E27FC236}">
                <a16:creationId xmlns:a16="http://schemas.microsoft.com/office/drawing/2014/main" id="{620FC3B0-4963-4F3B-89E4-07835CB27B52}"/>
              </a:ext>
            </a:extLst>
          </p:cNvPr>
          <p:cNvSpPr>
            <a:spLocks noGrp="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[Klik hier en voeg via Invoegen | Afbeeldingen een foto in]</a:t>
            </a:r>
          </a:p>
        </p:txBody>
      </p:sp>
      <p:sp>
        <p:nvSpPr>
          <p:cNvPr id="2" name="Title 1 (JU-Free)"/>
          <p:cNvSpPr>
            <a:spLocks noGrp="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65509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Picture 3 (JU-Free)">
            <a:extLst>
              <a:ext uri="{FF2B5EF4-FFF2-40B4-BE49-F238E27FC236}">
                <a16:creationId xmlns:a16="http://schemas.microsoft.com/office/drawing/2014/main" id="{47E6A862-E120-4FC9-B4A7-DCAF17FA2D10}"/>
              </a:ext>
            </a:extLst>
          </p:cNvPr>
          <p:cNvSpPr>
            <a:spLocks noGrp="1"/>
          </p:cNvSpPr>
          <p:nvPr>
            <p:ph type="pic" sz="quarter" idx="10" hasCustomPrompt="1"/>
          </p:nvPr>
        </p:nvSpPr>
        <p:spPr>
          <a:xfrm>
            <a:off x="0" y="0"/>
            <a:ext cx="12193200" cy="6210000"/>
          </a:xfrm>
        </p:spPr>
        <p:txBody>
          <a:bodyPr/>
          <a:lstStyle>
            <a:lvl1pPr marL="0" indent="0">
              <a:buFontTx/>
              <a:buNone/>
              <a:defRPr/>
            </a:lvl1pPr>
          </a:lstStyle>
          <a:p>
            <a:r>
              <a:rPr lang="nl-NL" dirty="0"/>
              <a:t>[Klik hier en voeg via Invoegen | Afbeeldingen een foto in</a:t>
            </a:r>
            <a:r>
              <a:rPr lang="en-US" dirty="0"/>
              <a:t>]</a:t>
            </a:r>
            <a:endParaRPr lang="nl-NL" dirty="0"/>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6210000"/>
            <a:ext cx="12196800" cy="65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2" name="Title 1 (JU-Free)"/>
          <p:cNvSpPr>
            <a:spLocks noGrp="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1720061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JU-Free)">
            <a:extLst>
              <a:ext uri="{FF2B5EF4-FFF2-40B4-BE49-F238E27FC236}">
                <a16:creationId xmlns:a16="http://schemas.microsoft.com/office/drawing/2014/main" id="{620FC3B0-4963-4F3B-89E4-07835CB27B52}"/>
              </a:ext>
            </a:extLst>
          </p:cNvPr>
          <p:cNvSpPr>
            <a:spLocks noGrp="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[Klik hier en voeg via Invoegen | Afbeeldingen een foto in]</a:t>
            </a:r>
          </a:p>
        </p:txBody>
      </p:sp>
      <p:sp>
        <p:nvSpPr>
          <p:cNvPr id="2" name="Title 1 (JU-Free)"/>
          <p:cNvSpPr>
            <a:spLocks noGrp="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2107686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Picture 3 (JU-Free)">
            <a:extLst>
              <a:ext uri="{FF2B5EF4-FFF2-40B4-BE49-F238E27FC236}">
                <a16:creationId xmlns:a16="http://schemas.microsoft.com/office/drawing/2014/main" id="{37A0C05B-97C3-4483-BD31-B9DD9BC70509}"/>
              </a:ext>
            </a:extLst>
          </p:cNvPr>
          <p:cNvSpPr>
            <a:spLocks noGrp="1"/>
          </p:cNvSpPr>
          <p:nvPr>
            <p:ph type="pic" sz="quarter" idx="10" hasCustomPrompt="1"/>
          </p:nvPr>
        </p:nvSpPr>
        <p:spPr>
          <a:xfrm>
            <a:off x="0" y="0"/>
            <a:ext cx="12193200" cy="6210000"/>
          </a:xfrm>
        </p:spPr>
        <p:txBody>
          <a:bodyPr/>
          <a:lstStyle>
            <a:lvl1pPr marL="0" indent="0">
              <a:buFontTx/>
              <a:buNone/>
              <a:defRPr/>
            </a:lvl1pPr>
          </a:lstStyle>
          <a:p>
            <a:r>
              <a:rPr lang="nl-NL" dirty="0"/>
              <a:t>[Klik hier en voeg via Invoegen | Afbeeldingen een foto in</a:t>
            </a:r>
            <a:r>
              <a:rPr lang="en-US" dirty="0"/>
              <a:t>]</a:t>
            </a:r>
            <a:endParaRPr lang="nl-NL" dirty="0"/>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6210000"/>
            <a:ext cx="12196800" cy="65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2" name="Title 1 (JU-Free)"/>
          <p:cNvSpPr>
            <a:spLocks noGrp="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231306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0" y="0"/>
            <a:ext cx="12207239" cy="6858000"/>
          </a:xfrm>
          <a:prstGeom prst="rect">
            <a:avLst/>
          </a:prstGeom>
        </p:spPr>
      </p:pic>
      <p:sp>
        <p:nvSpPr>
          <p:cNvPr id="3" name="Frame date 2 (JU-Free)"/>
          <p:cNvSpPr>
            <a:spLocks noGrp="1"/>
          </p:cNvSpPr>
          <p:nvPr>
            <p:ph type="dt" sz="half" idx="10"/>
          </p:nvPr>
        </p:nvSpPr>
        <p:spPr/>
        <p:txBody>
          <a:bodyPr/>
          <a:lstStyle/>
          <a:p>
            <a:fld id="{2923B9C5-BE15-4844-92EA-6B5A4B794705}" type="datetime4">
              <a:rPr lang="nl-NL" noProof="1" smtClean="0"/>
              <a:t>13 oktober 2023</a:t>
            </a:fld>
            <a:endParaRPr lang="nl-NL" noProof="1"/>
          </a:p>
        </p:txBody>
      </p:sp>
      <p:sp>
        <p:nvSpPr>
          <p:cNvPr id="4" name="Footer Placeholder 3 (JU-Free)"/>
          <p:cNvSpPr>
            <a:spLocks noGrp="1"/>
          </p:cNvSpPr>
          <p:nvPr>
            <p:ph type="ftr" sz="quarter" idx="11"/>
          </p:nvPr>
        </p:nvSpPr>
        <p:spPr/>
        <p:txBody>
          <a:bodyPr/>
          <a:lstStyle/>
          <a:p>
            <a:r>
              <a:rPr lang="nl-NL" noProof="1"/>
              <a:t>[Voettekst]</a:t>
            </a:r>
          </a:p>
        </p:txBody>
      </p:sp>
      <p:sp>
        <p:nvSpPr>
          <p:cNvPr id="5" name="Placeholdernummer 4 (JU-Free)"/>
          <p:cNvSpPr>
            <a:spLocks noGrp="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3" name="Frame Text 1 (JU-Free)"/>
          <p:cNvSpPr>
            <a:spLocks noGrp="1"/>
          </p:cNvSpPr>
          <p:nvPr>
            <p:ph type="body" sz="quarter" idx="13" hasCustomPrompt="1"/>
          </p:nvPr>
        </p:nvSpPr>
        <p:spPr>
          <a:xfrm>
            <a:off x="1017712" y="2215838"/>
            <a:ext cx="10298980"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 </a:t>
            </a:r>
          </a:p>
        </p:txBody>
      </p:sp>
      <p:sp>
        <p:nvSpPr>
          <p:cNvPr id="2" name="***Title 1 (JU-Free)"/>
          <p:cNvSpPr>
            <a:spLocks noGrp="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0"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252554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JU-Free)"/>
          <p:cNvSpPr>
            <a:spLocks noGrp="1"/>
          </p:cNvSpPr>
          <p:nvPr>
            <p:ph type="title" hasCustomPrompt="1"/>
          </p:nvPr>
        </p:nvSpPr>
        <p:spPr bwMode="gray"/>
        <p:txBody>
          <a:bodyPr/>
          <a:lstStyle/>
          <a:p>
            <a:r>
              <a:rPr lang="nl-NL" noProof="1"/>
              <a:t>[Titel]</a:t>
            </a:r>
          </a:p>
        </p:txBody>
      </p:sp>
      <p:sp>
        <p:nvSpPr>
          <p:cNvPr id="6" name="Frame date 5 (JU-Free)"/>
          <p:cNvSpPr>
            <a:spLocks noGrp="1"/>
          </p:cNvSpPr>
          <p:nvPr>
            <p:ph type="dt" sz="half" idx="10"/>
          </p:nvPr>
        </p:nvSpPr>
        <p:spPr/>
        <p:txBody>
          <a:bodyPr/>
          <a:lstStyle/>
          <a:p>
            <a:fld id="{C55B993B-3046-4D80-9DA9-AF3F7D602039}" type="datetime4">
              <a:rPr lang="nl-NL" noProof="1" smtClean="0"/>
              <a:t>13 oktober 2023</a:t>
            </a:fld>
            <a:endParaRPr lang="nl-NL" noProof="1"/>
          </a:p>
        </p:txBody>
      </p:sp>
      <p:sp>
        <p:nvSpPr>
          <p:cNvPr id="7" name="Footer Placeholder 6 (JU-Free)"/>
          <p:cNvSpPr>
            <a:spLocks noGrp="1"/>
          </p:cNvSpPr>
          <p:nvPr>
            <p:ph type="ftr" sz="quarter" idx="11"/>
          </p:nvPr>
        </p:nvSpPr>
        <p:spPr/>
        <p:txBody>
          <a:bodyPr/>
          <a:lstStyle/>
          <a:p>
            <a:r>
              <a:rPr lang="nl-NL" noProof="1"/>
              <a:t>[Voettekst]</a:t>
            </a:r>
          </a:p>
        </p:txBody>
      </p:sp>
      <p:sp>
        <p:nvSpPr>
          <p:cNvPr id="8" name="Placeholdernummer 7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Frame date 2 (JU-Free)"/>
          <p:cNvSpPr>
            <a:spLocks noGrp="1"/>
          </p:cNvSpPr>
          <p:nvPr>
            <p:ph type="dt" sz="half" idx="10"/>
          </p:nvPr>
        </p:nvSpPr>
        <p:spPr/>
        <p:txBody>
          <a:bodyPr/>
          <a:lstStyle/>
          <a:p>
            <a:fld id="{2923B9C5-BE15-4844-92EA-6B5A4B794705}" type="datetime4">
              <a:rPr lang="nl-NL" noProof="1" smtClean="0"/>
              <a:t>13 oktober 2023</a:t>
            </a:fld>
            <a:endParaRPr lang="nl-NL" noProof="1"/>
          </a:p>
        </p:txBody>
      </p:sp>
      <p:sp>
        <p:nvSpPr>
          <p:cNvPr id="4" name="Footer Placeholder 3 (JU-Free)"/>
          <p:cNvSpPr>
            <a:spLocks noGrp="1"/>
          </p:cNvSpPr>
          <p:nvPr>
            <p:ph type="ftr" sz="quarter" idx="11"/>
          </p:nvPr>
        </p:nvSpPr>
        <p:spPr/>
        <p:txBody>
          <a:bodyPr/>
          <a:lstStyle/>
          <a:p>
            <a:r>
              <a:rPr lang="nl-NL" noProof="1"/>
              <a:t>[Voettekst]</a:t>
            </a:r>
          </a:p>
        </p:txBody>
      </p:sp>
      <p:sp>
        <p:nvSpPr>
          <p:cNvPr id="5" name="Placeholdernummer 4 (JU-Free)"/>
          <p:cNvSpPr>
            <a:spLocks noGrp="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4" name="Frame Text 2 (JU-Free)"/>
          <p:cNvSpPr>
            <a:spLocks noGrp="1"/>
          </p:cNvSpPr>
          <p:nvPr>
            <p:ph type="body" sz="quarter" idx="14" hasCustomPrompt="1"/>
          </p:nvPr>
        </p:nvSpPr>
        <p:spPr>
          <a:xfrm>
            <a:off x="5541900" y="2217600"/>
            <a:ext cx="577479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 typeface="Open Sans" panose="020B0606030504020204" pitchFamily="34" charset="0"/>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3" name="Frame Text 1 (JU-Free)"/>
          <p:cNvSpPr>
            <a:spLocks noGrp="1"/>
          </p:cNvSpPr>
          <p:nvPr>
            <p:ph type="body" sz="quarter" idx="13" hasCustomPrompt="1"/>
          </p:nvPr>
        </p:nvSpPr>
        <p:spPr>
          <a:xfrm>
            <a:off x="1017712" y="2215838"/>
            <a:ext cx="4034171"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 </a:t>
            </a:r>
          </a:p>
        </p:txBody>
      </p:sp>
      <p:sp>
        <p:nvSpPr>
          <p:cNvPr id="2" name="***Title 1 (JU-Free)"/>
          <p:cNvSpPr>
            <a:spLocks noGrp="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0"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34641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Frame date 2 (JU-Free)"/>
          <p:cNvSpPr>
            <a:spLocks noGrp="1"/>
          </p:cNvSpPr>
          <p:nvPr>
            <p:ph type="dt" sz="half" idx="10"/>
          </p:nvPr>
        </p:nvSpPr>
        <p:spPr/>
        <p:txBody>
          <a:bodyPr/>
          <a:lstStyle/>
          <a:p>
            <a:fld id="{2923B9C5-BE15-4844-92EA-6B5A4B794705}" type="datetime4">
              <a:rPr lang="nl-NL" noProof="1" smtClean="0"/>
              <a:t>13 oktober 2023</a:t>
            </a:fld>
            <a:endParaRPr lang="nl-NL" noProof="1"/>
          </a:p>
        </p:txBody>
      </p:sp>
      <p:sp>
        <p:nvSpPr>
          <p:cNvPr id="4" name="Footer Placeholder 3 (JU-Free)"/>
          <p:cNvSpPr>
            <a:spLocks noGrp="1"/>
          </p:cNvSpPr>
          <p:nvPr>
            <p:ph type="ftr" sz="quarter" idx="11"/>
          </p:nvPr>
        </p:nvSpPr>
        <p:spPr/>
        <p:txBody>
          <a:bodyPr/>
          <a:lstStyle/>
          <a:p>
            <a:r>
              <a:rPr lang="nl-NL" noProof="1"/>
              <a:t>[Voettekst]</a:t>
            </a:r>
          </a:p>
        </p:txBody>
      </p:sp>
      <p:sp>
        <p:nvSpPr>
          <p:cNvPr id="5" name="Placeholdernummer 4 (JU-Free)"/>
          <p:cNvSpPr>
            <a:spLocks noGrp="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6" name="Frame Text 4 (JU-Free)"/>
          <p:cNvSpPr>
            <a:spLocks noGrp="1"/>
          </p:cNvSpPr>
          <p:nvPr>
            <p:ph type="body" sz="quarter" idx="16" hasCustomPrompt="1"/>
          </p:nvPr>
        </p:nvSpPr>
        <p:spPr>
          <a:xfrm>
            <a:off x="9249904"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5" name="Frame Text 3 (JU-Free)"/>
          <p:cNvSpPr>
            <a:spLocks noGrp="1"/>
          </p:cNvSpPr>
          <p:nvPr>
            <p:ph type="body" sz="quarter" idx="15" hasCustomPrompt="1"/>
          </p:nvPr>
        </p:nvSpPr>
        <p:spPr>
          <a:xfrm>
            <a:off x="6509241"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4" name="Frame Text 2 (JU-Free)"/>
          <p:cNvSpPr>
            <a:spLocks noGrp="1"/>
          </p:cNvSpPr>
          <p:nvPr>
            <p:ph type="body" sz="quarter" idx="14" hasCustomPrompt="1"/>
          </p:nvPr>
        </p:nvSpPr>
        <p:spPr>
          <a:xfrm>
            <a:off x="3768579"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3" name="Frame Text 1 (JU-Free)"/>
          <p:cNvSpPr>
            <a:spLocks noGrp="1"/>
          </p:cNvSpPr>
          <p:nvPr>
            <p:ph type="body" sz="quarter" idx="13" hasCustomPrompt="1"/>
          </p:nvPr>
        </p:nvSpPr>
        <p:spPr>
          <a:xfrm>
            <a:off x="1027917"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a:t>
            </a:r>
          </a:p>
        </p:txBody>
      </p:sp>
      <p:sp>
        <p:nvSpPr>
          <p:cNvPr id="2" name="***Title 1 (JU-Free)"/>
          <p:cNvSpPr>
            <a:spLocks noGrp="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7"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endParaRPr lang="nl-NL" dirty="0"/>
          </a:p>
        </p:txBody>
      </p:sp>
    </p:spTree>
    <p:extLst>
      <p:ext uri="{BB962C8B-B14F-4D97-AF65-F5344CB8AC3E}">
        <p14:creationId xmlns:p14="http://schemas.microsoft.com/office/powerpoint/2010/main" val="10148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188626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Frame Tex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8C201B"/>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3491521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Frame Tex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194001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Frame Tex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EE1C25"/>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30574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Frame date 6 (JU-Free)"/>
          <p:cNvSpPr>
            <a:spLocks noGrp="1"/>
          </p:cNvSpPr>
          <p:nvPr>
            <p:ph type="dt" sz="half" idx="10"/>
          </p:nvPr>
        </p:nvSpPr>
        <p:spPr/>
        <p:txBody>
          <a:bodyPr/>
          <a:lstStyle/>
          <a:p>
            <a:fld id="{3173DE11-90EF-4400-A6F5-8A2DCCBD9698}" type="datetime4">
              <a:rPr lang="nl-NL" noProof="1" smtClean="0"/>
              <a:t>13 oktober 2023</a:t>
            </a:fld>
            <a:endParaRPr lang="nl-NL" noProof="1"/>
          </a:p>
        </p:txBody>
      </p:sp>
      <p:sp>
        <p:nvSpPr>
          <p:cNvPr id="8" name="Footer Placeholder 7 (JU-Free)"/>
          <p:cNvSpPr>
            <a:spLocks noGrp="1"/>
          </p:cNvSpPr>
          <p:nvPr>
            <p:ph type="ftr" sz="quarter" idx="11"/>
          </p:nvPr>
        </p:nvSpPr>
        <p:spPr/>
        <p:txBody>
          <a:bodyPr/>
          <a:lstStyle/>
          <a:p>
            <a:r>
              <a:rPr lang="nl-NL" noProof="1"/>
              <a:t>[Voettekst]</a:t>
            </a:r>
          </a:p>
        </p:txBody>
      </p:sp>
      <p:sp>
        <p:nvSpPr>
          <p:cNvPr id="9" name="Placeholdernummer 8 (JU-Free)"/>
          <p:cNvSpPr>
            <a:spLocks noGrp="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le 1 (JU-Free)"/>
          <p:cNvSpPr>
            <a:spLocks noGrp="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40000"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
        <p:nvSpPr>
          <p:cNvPr id="5" name="Frame Text 4 (JU-Free)"/>
          <p:cNvSpPr>
            <a:spLocks noGrp="1"/>
          </p:cNvSpPr>
          <p:nvPr>
            <p:ph type="body" sz="quarter" idx="1003" hasCustomPrompt="1"/>
          </p:nvPr>
        </p:nvSpPr>
        <p:spPr>
          <a:xfrm>
            <a:off x="1065213" y="2134800"/>
            <a:ext cx="10062000" cy="3636000"/>
          </a:xfrm>
        </p:spPr>
        <p:txBody>
          <a:bodyPr numCol="2" spcCol="1080000"/>
          <a:lstStyle>
            <a:lvl1pPr>
              <a:defRPr/>
            </a:lvl1pPr>
            <a:lvl4pPr>
              <a:defRPr/>
            </a:lvl4pPr>
            <a:lvl5pPr>
              <a:defRPr/>
            </a:lvl5pPr>
            <a:lvl6pPr>
              <a:defRPr baseline="0"/>
            </a:lvl6pPr>
            <a:lvl7pPr>
              <a:defRPr/>
            </a:lvl7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4" name="Frame date 3 (JU-Free)"/>
          <p:cNvSpPr>
            <a:spLocks noGrp="1"/>
          </p:cNvSpPr>
          <p:nvPr>
            <p:ph type="dt" sz="half" idx="2"/>
          </p:nvPr>
        </p:nvSpPr>
        <p:spPr bwMode="gray">
          <a:xfrm>
            <a:off x="9816205" y="6489368"/>
            <a:ext cx="1260222" cy="252000"/>
          </a:xfrm>
          <a:prstGeom prst="rect">
            <a:avLst/>
          </a:prstGeom>
        </p:spPr>
        <p:txBody>
          <a:bodyPr vert="horz" lIns="0" tIns="0" rIns="0" bIns="0" rtlCol="0" anchor="t">
            <a:noAutofit/>
          </a:bodyPr>
          <a:lstStyle>
            <a:lvl1pPr algn="r">
              <a:defRPr sz="1000">
                <a:solidFill>
                  <a:schemeClr val="tx1"/>
                </a:solidFill>
                <a:latin typeface="+mn-lt"/>
              </a:defRPr>
            </a:lvl1pPr>
          </a:lstStyle>
          <a:p>
            <a:fld id="{2923B9C5-BE15-4844-92EA-6B5A4B794705}" type="datetime4">
              <a:rPr lang="nl-NL" noProof="1" smtClean="0"/>
              <a:t>13 oktober 2023</a:t>
            </a:fld>
            <a:endParaRPr lang="nl-NL" noProof="1"/>
          </a:p>
        </p:txBody>
      </p:sp>
      <p:sp>
        <p:nvSpPr>
          <p:cNvPr id="5" name="Footer Placeholder 4 (JU-Free)"/>
          <p:cNvSpPr>
            <a:spLocks noGrp="1"/>
          </p:cNvSpPr>
          <p:nvPr>
            <p:ph type="ftr" sz="quarter" idx="3"/>
          </p:nvPr>
        </p:nvSpPr>
        <p:spPr bwMode="gray">
          <a:xfrm>
            <a:off x="1065600" y="6489368"/>
            <a:ext cx="3060000"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nl-NL" noProof="1"/>
              <a:t>[Voettekst]</a:t>
            </a:r>
          </a:p>
        </p:txBody>
      </p:sp>
      <p:sp>
        <p:nvSpPr>
          <p:cNvPr id="6" name="Placeholdernummer 5 (JU-Free)"/>
          <p:cNvSpPr>
            <a:spLocks noGrp="1"/>
          </p:cNvSpPr>
          <p:nvPr>
            <p:ph type="sldNum" sz="quarter" idx="4"/>
          </p:nvPr>
        </p:nvSpPr>
        <p:spPr bwMode="gray">
          <a:xfrm>
            <a:off x="11116439" y="6489368"/>
            <a:ext cx="389588"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3" name="Frame Text 2 (JU-Free)"/>
          <p:cNvSpPr>
            <a:spLocks noGrp="1"/>
          </p:cNvSpPr>
          <p:nvPr>
            <p:ph type="body" idx="1"/>
          </p:nvPr>
        </p:nvSpPr>
        <p:spPr bwMode="gray">
          <a:xfrm>
            <a:off x="1066027" y="1773930"/>
            <a:ext cx="10440000" cy="442800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le 1 (JU-Free)"/>
          <p:cNvSpPr>
            <a:spLocks noGrp="1"/>
          </p:cNvSpPr>
          <p:nvPr>
            <p:ph type="title"/>
          </p:nvPr>
        </p:nvSpPr>
        <p:spPr bwMode="gray">
          <a:xfrm>
            <a:off x="864817" y="469373"/>
            <a:ext cx="10440000" cy="720000"/>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Tree>
  </p:cSld>
  <p:clrMap bg1="lt1" tx1="dk1" bg2="lt2" tx2="dk2" accent1="accent1" accent2="accent2" accent3="accent3" accent4="accent4" accent5="accent5" accent6="accent6" hlink="hlink" folHlink="folHlink"/>
  <p:sldLayoutIdLst>
    <p:sldLayoutId id="2147483715" r:id="rId1"/>
    <p:sldLayoutId id="2147483718" r:id="rId2"/>
    <p:sldLayoutId id="2147483719" r:id="rId3"/>
    <p:sldLayoutId id="2147483716" r:id="rId4"/>
    <p:sldLayoutId id="2147483737" r:id="rId5"/>
    <p:sldLayoutId id="2147483720" r:id="rId6"/>
    <p:sldLayoutId id="2147483721" r:id="rId7"/>
    <p:sldLayoutId id="2147483722" r:id="rId8"/>
    <p:sldLayoutId id="2147483710" r:id="rId9"/>
    <p:sldLayoutId id="2147483724" r:id="rId10"/>
    <p:sldLayoutId id="2147483732" r:id="rId11"/>
    <p:sldLayoutId id="2147483725" r:id="rId12"/>
    <p:sldLayoutId id="2147483726" r:id="rId13"/>
    <p:sldLayoutId id="2147483728" r:id="rId14"/>
    <p:sldLayoutId id="2147483729" r:id="rId15"/>
    <p:sldLayoutId id="2147483730" r:id="rId16"/>
    <p:sldLayoutId id="2147483740" r:id="rId17"/>
    <p:sldLayoutId id="2147483731" r:id="rId18"/>
    <p:sldLayoutId id="2147483741" r:id="rId19"/>
    <p:sldLayoutId id="2147483713" r:id="rId20"/>
  </p:sldLayoutIdLst>
  <p:hf sldNum="0" hdr="0" ftr="0" dt="0"/>
  <p:txStyles>
    <p:titleStyle>
      <a:lvl1pPr algn="l" defTabSz="1088610" rtl="0" eaLnBrk="1" latinLnBrk="0" hangingPunct="1">
        <a:spcBef>
          <a:spcPct val="0"/>
        </a:spcBef>
        <a:buNone/>
        <a:defRPr sz="1700" b="0" kern="1200" cap="all" baseline="0">
          <a:solidFill>
            <a:schemeClr val="accent1"/>
          </a:solidFill>
          <a:latin typeface="+mj-lt"/>
          <a:ea typeface="+mj-ea"/>
          <a:cs typeface="+mj-cs"/>
        </a:defRPr>
      </a:lvl1pPr>
    </p:titleStyle>
    <p:bodyStyle>
      <a:lvl1pPr marL="324000" indent="-324000" algn="l" defTabSz="1088610" rtl="0" eaLnBrk="1" latinLnBrk="0" hangingPunct="1">
        <a:spcBef>
          <a:spcPts val="900"/>
        </a:spcBef>
        <a:buFont typeface="Arial" pitchFamily="34" charset="0"/>
        <a:buChar char="•"/>
        <a:defRPr sz="1600" b="0" kern="1200" baseline="0">
          <a:solidFill>
            <a:schemeClr val="tx1"/>
          </a:solidFill>
          <a:latin typeface="+mn-lt"/>
          <a:ea typeface="+mn-ea"/>
          <a:cs typeface="+mn-cs"/>
        </a:defRPr>
      </a:lvl1pPr>
      <a:lvl2pPr marL="648000" indent="-324000" algn="l" defTabSz="1088610" rtl="0" eaLnBrk="1" latinLnBrk="0" hangingPunct="1">
        <a:spcBef>
          <a:spcPts val="600"/>
        </a:spcBef>
        <a:buFont typeface="Arial" pitchFamily="34" charset="0"/>
        <a:buChar char="•"/>
        <a:defRPr sz="1600" kern="1200">
          <a:solidFill>
            <a:schemeClr val="tx1"/>
          </a:solidFill>
          <a:latin typeface="+mn-lt"/>
          <a:ea typeface="+mn-ea"/>
          <a:cs typeface="+mn-cs"/>
        </a:defRPr>
      </a:lvl2pPr>
      <a:lvl3pPr marL="324000" indent="-324000" algn="l" defTabSz="1088610" rtl="0" eaLnBrk="1" latinLnBrk="0" hangingPunct="1">
        <a:spcBef>
          <a:spcPts val="0"/>
        </a:spcBef>
        <a:buFont typeface="+mj-lt"/>
        <a:buAutoNum type="arabicPeriod"/>
        <a:defRPr sz="1600" b="0" kern="1200">
          <a:solidFill>
            <a:schemeClr val="tx1"/>
          </a:solidFill>
          <a:latin typeface="+mn-lt"/>
          <a:ea typeface="+mn-ea"/>
          <a:cs typeface="+mn-cs"/>
        </a:defRPr>
      </a:lvl3pPr>
      <a:lvl4pPr marL="0" indent="0" algn="l" defTabSz="1088610" rtl="0" eaLnBrk="1" latinLnBrk="0" hangingPunct="1">
        <a:spcBef>
          <a:spcPts val="1800"/>
        </a:spcBef>
        <a:buFont typeface="Arial" pitchFamily="34" charset="0"/>
        <a:buNone/>
        <a:defRPr sz="1600"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5pPr>
      <a:lvl6pPr marL="324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6pPr>
      <a:lvl7pPr marL="648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7pPr>
      <a:lvl8pPr marL="810081"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github.com/julianeugarten" TargetMode="Externa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julia.neugarten@ru.nl" TargetMode="External"/><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31235/osf.io/vrwk3" TargetMode="External"/><Relationship Id="rId2" Type="http://schemas.openxmlformats.org/officeDocument/2006/relationships/hyperlink" Target="https://doi.org/10.48550/arXiv.2008.09470" TargetMode="External"/><Relationship Id="rId1" Type="http://schemas.openxmlformats.org/officeDocument/2006/relationships/slideLayout" Target="../slideLayouts/slideLayout2.xml"/><Relationship Id="rId6" Type="http://schemas.openxmlformats.org/officeDocument/2006/relationships/hyperlink" Target="https://doi.org/10.34973/2MYE-8468" TargetMode="External"/><Relationship Id="rId5" Type="http://schemas.openxmlformats.org/officeDocument/2006/relationships/hyperlink" Target="https://cs.brown.edu/courses/csci2952d/readings/lecture1-firth.pdf" TargetMode="External"/><Relationship Id="rId4" Type="http://schemas.openxmlformats.org/officeDocument/2006/relationships/hyperlink" Target="https://doi.org/10.3389/fsoc.2022.88649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E748F4CC-194F-42CE-AF77-F3908A4E629B}"/>
              </a:ext>
            </a:extLst>
          </p:cNvPr>
          <p:cNvSpPr>
            <a:spLocks noGrp="1"/>
          </p:cNvSpPr>
          <p:nvPr>
            <p:ph type="body" sz="quarter" idx="14"/>
          </p:nvPr>
        </p:nvSpPr>
        <p:spPr>
          <a:xfrm>
            <a:off x="863545" y="3717032"/>
            <a:ext cx="9900000" cy="1944216"/>
          </a:xfrm>
        </p:spPr>
        <p:txBody>
          <a:bodyPr/>
          <a:lstStyle/>
          <a:p>
            <a:pPr>
              <a:lnSpc>
                <a:spcPct val="150000"/>
              </a:lnSpc>
            </a:pPr>
            <a:r>
              <a:rPr lang="nl-NL" sz="2000" dirty="0" err="1"/>
              <a:t>October</a:t>
            </a:r>
            <a:r>
              <a:rPr lang="nl-NL" sz="2000" dirty="0"/>
              <a:t> 12, 2023</a:t>
            </a:r>
          </a:p>
          <a:p>
            <a:pPr>
              <a:lnSpc>
                <a:spcPct val="150000"/>
              </a:lnSpc>
            </a:pPr>
            <a:r>
              <a:rPr lang="nl-NL" sz="2000" dirty="0"/>
              <a:t>FSNNA2023</a:t>
            </a:r>
          </a:p>
          <a:p>
            <a:pPr>
              <a:lnSpc>
                <a:spcPct val="150000"/>
              </a:lnSpc>
            </a:pPr>
            <a:r>
              <a:rPr lang="nl-NL" sz="2000" dirty="0"/>
              <a:t>Julia Neugarten</a:t>
            </a:r>
          </a:p>
          <a:p>
            <a:pPr>
              <a:lnSpc>
                <a:spcPct val="150000"/>
              </a:lnSpc>
            </a:pPr>
            <a:r>
              <a:rPr lang="nl-NL" sz="2000" dirty="0"/>
              <a:t>PhD Candidate in </a:t>
            </a:r>
            <a:r>
              <a:rPr lang="nl-NL" sz="2000" dirty="0" err="1"/>
              <a:t>Cultural</a:t>
            </a:r>
            <a:r>
              <a:rPr lang="nl-NL" sz="2000" dirty="0"/>
              <a:t> Studies </a:t>
            </a:r>
          </a:p>
          <a:p>
            <a:pPr>
              <a:lnSpc>
                <a:spcPct val="150000"/>
              </a:lnSpc>
            </a:pPr>
            <a:r>
              <a:rPr lang="nl-NL" sz="2000" dirty="0"/>
              <a:t>Radboud University, </a:t>
            </a:r>
            <a:r>
              <a:rPr lang="nl-NL" sz="2000" dirty="0" err="1"/>
              <a:t>the</a:t>
            </a:r>
            <a:r>
              <a:rPr lang="nl-NL" sz="2000" dirty="0"/>
              <a:t> Netherlands</a:t>
            </a:r>
          </a:p>
          <a:p>
            <a:endParaRPr lang="nl-NL" sz="2400" dirty="0"/>
          </a:p>
          <a:p>
            <a:endParaRPr lang="nl-NL" dirty="0"/>
          </a:p>
          <a:p>
            <a:endParaRPr lang="nl-NL" dirty="0"/>
          </a:p>
        </p:txBody>
      </p:sp>
      <p:sp>
        <p:nvSpPr>
          <p:cNvPr id="2" name="Tijdelijke aanduiding voor tekst 1">
            <a:extLst>
              <a:ext uri="{FF2B5EF4-FFF2-40B4-BE49-F238E27FC236}">
                <a16:creationId xmlns:a16="http://schemas.microsoft.com/office/drawing/2014/main" id="{91C7E7B5-20F2-41CB-B482-1AA70F0CB25C}"/>
              </a:ext>
            </a:extLst>
          </p:cNvPr>
          <p:cNvSpPr>
            <a:spLocks noGrp="1"/>
          </p:cNvSpPr>
          <p:nvPr>
            <p:ph type="body" sz="quarter" idx="13"/>
          </p:nvPr>
        </p:nvSpPr>
        <p:spPr/>
        <p:txBody>
          <a:bodyPr/>
          <a:lstStyle/>
          <a:p>
            <a:r>
              <a:rPr lang="en-GB" sz="6600" i="1" dirty="0"/>
              <a:t>Topic </a:t>
            </a:r>
            <a:r>
              <a:rPr lang="en-GB" sz="6600" i="1" dirty="0" err="1"/>
              <a:t>Modeling</a:t>
            </a:r>
            <a:r>
              <a:rPr lang="en-GB" sz="6600" i="1" dirty="0"/>
              <a:t> for Exploratory Fanfiction Analysis</a:t>
            </a:r>
          </a:p>
          <a:p>
            <a:endParaRPr lang="nl-NL" sz="7200" dirty="0"/>
          </a:p>
        </p:txBody>
      </p:sp>
    </p:spTree>
    <p:extLst>
      <p:ext uri="{BB962C8B-B14F-4D97-AF65-F5344CB8AC3E}">
        <p14:creationId xmlns:p14="http://schemas.microsoft.com/office/powerpoint/2010/main" val="376100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767408" y="404664"/>
            <a:ext cx="10440000" cy="720000"/>
          </a:xfrm>
        </p:spPr>
        <p:txBody>
          <a:bodyPr/>
          <a:lstStyle/>
          <a:p>
            <a:pPr>
              <a:lnSpc>
                <a:spcPct val="200000"/>
              </a:lnSpc>
            </a:pPr>
            <a:r>
              <a:rPr lang="en-NL" sz="2400"/>
              <a:t>Top2Vec (Angelov 2020)</a:t>
            </a:r>
            <a:endParaRPr lang="en-NL" sz="2400" i="1" dirty="0">
              <a:latin typeface="+mn-lt"/>
            </a:endParaRPr>
          </a:p>
        </p:txBody>
      </p:sp>
      <p:sp>
        <p:nvSpPr>
          <p:cNvPr id="2" name="TextBox 1">
            <a:extLst>
              <a:ext uri="{FF2B5EF4-FFF2-40B4-BE49-F238E27FC236}">
                <a16:creationId xmlns:a16="http://schemas.microsoft.com/office/drawing/2014/main" id="{11017917-2F76-56BA-ADC4-AFF9FA8F1A59}"/>
              </a:ext>
            </a:extLst>
          </p:cNvPr>
          <p:cNvSpPr txBox="1"/>
          <p:nvPr/>
        </p:nvSpPr>
        <p:spPr>
          <a:xfrm>
            <a:off x="767408" y="1139738"/>
            <a:ext cx="11089232" cy="215444"/>
          </a:xfrm>
          <a:prstGeom prst="rect">
            <a:avLst/>
          </a:prstGeom>
          <a:noFill/>
        </p:spPr>
        <p:txBody>
          <a:bodyPr wrap="square" lIns="0" tIns="0" rIns="0" bIns="0" rtlCol="0">
            <a:spAutoFit/>
          </a:bodyPr>
          <a:lstStyle/>
          <a:p>
            <a:r>
              <a:rPr lang="en-GB" sz="1400" dirty="0"/>
              <a:t>The closest word vectors in order of proximity become the topic words.</a:t>
            </a:r>
            <a:endParaRPr lang="en-NL" sz="1400" dirty="0" err="1"/>
          </a:p>
        </p:txBody>
      </p:sp>
      <p:pic>
        <p:nvPicPr>
          <p:cNvPr id="6" name="Picture 5" descr="A diagram of different colored circles&#10;&#10;Description automatically generated">
            <a:extLst>
              <a:ext uri="{FF2B5EF4-FFF2-40B4-BE49-F238E27FC236}">
                <a16:creationId xmlns:a16="http://schemas.microsoft.com/office/drawing/2014/main" id="{9AC97532-7A44-39A2-34A7-6B6489225762}"/>
              </a:ext>
            </a:extLst>
          </p:cNvPr>
          <p:cNvPicPr>
            <a:picLocks noChangeAspect="1"/>
          </p:cNvPicPr>
          <p:nvPr/>
        </p:nvPicPr>
        <p:blipFill>
          <a:blip r:embed="rId2"/>
          <a:stretch>
            <a:fillRect/>
          </a:stretch>
        </p:blipFill>
        <p:spPr>
          <a:xfrm>
            <a:off x="2101208" y="1382129"/>
            <a:ext cx="7772400" cy="4698428"/>
          </a:xfrm>
          <a:prstGeom prst="rect">
            <a:avLst/>
          </a:prstGeom>
        </p:spPr>
      </p:pic>
    </p:spTree>
    <p:extLst>
      <p:ext uri="{BB962C8B-B14F-4D97-AF65-F5344CB8AC3E}">
        <p14:creationId xmlns:p14="http://schemas.microsoft.com/office/powerpoint/2010/main" val="2544625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767408" y="404664"/>
            <a:ext cx="10440000" cy="720000"/>
          </a:xfrm>
        </p:spPr>
        <p:txBody>
          <a:bodyPr/>
          <a:lstStyle/>
          <a:p>
            <a:pPr>
              <a:lnSpc>
                <a:spcPct val="200000"/>
              </a:lnSpc>
            </a:pPr>
            <a:r>
              <a:rPr lang="en-NL" sz="2400" dirty="0"/>
              <a:t>Dimensionality Reduction of the MythFic Topic Model</a:t>
            </a:r>
            <a:endParaRPr lang="en-NL" sz="2400" i="1" dirty="0">
              <a:latin typeface="+mn-lt"/>
            </a:endParaRPr>
          </a:p>
        </p:txBody>
      </p:sp>
      <p:pic>
        <p:nvPicPr>
          <p:cNvPr id="5" name="Picture 4" descr="A purple and yellow splattered object&#10;&#10;Description automatically generated">
            <a:extLst>
              <a:ext uri="{FF2B5EF4-FFF2-40B4-BE49-F238E27FC236}">
                <a16:creationId xmlns:a16="http://schemas.microsoft.com/office/drawing/2014/main" id="{BE5CA0CC-01B0-73CF-1A62-A19920C88C16}"/>
              </a:ext>
            </a:extLst>
          </p:cNvPr>
          <p:cNvPicPr>
            <a:picLocks noChangeAspect="1"/>
          </p:cNvPicPr>
          <p:nvPr/>
        </p:nvPicPr>
        <p:blipFill rotWithShape="1">
          <a:blip r:embed="rId3"/>
          <a:srcRect l="4295" t="6463" r="13122" b="9677"/>
          <a:stretch/>
        </p:blipFill>
        <p:spPr>
          <a:xfrm>
            <a:off x="2387008" y="1124664"/>
            <a:ext cx="7200800" cy="5200578"/>
          </a:xfrm>
          <a:prstGeom prst="rect">
            <a:avLst/>
          </a:prstGeom>
        </p:spPr>
      </p:pic>
    </p:spTree>
    <p:extLst>
      <p:ext uri="{BB962C8B-B14F-4D97-AF65-F5344CB8AC3E}">
        <p14:creationId xmlns:p14="http://schemas.microsoft.com/office/powerpoint/2010/main" val="3890967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The Fun Stuff!</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10298980" cy="3937747"/>
          </a:xfrm>
        </p:spPr>
        <p:txBody>
          <a:bodyPr/>
          <a:lstStyle/>
          <a:p>
            <a:pPr lvl="1">
              <a:lnSpc>
                <a:spcPct val="200000"/>
              </a:lnSpc>
            </a:pPr>
            <a:r>
              <a:rPr lang="en-US" sz="1800" b="1" dirty="0">
                <a:solidFill>
                  <a:schemeClr val="tx1"/>
                </a:solidFill>
                <a:ea typeface="Calibri" panose="020F0502020204030204" pitchFamily="34" charset="0"/>
              </a:rPr>
              <a:t>Coding Path</a:t>
            </a:r>
          </a:p>
          <a:p>
            <a:pPr lvl="1">
              <a:lnSpc>
                <a:spcPct val="200000"/>
              </a:lnSpc>
            </a:pPr>
            <a:r>
              <a:rPr lang="en-US" sz="1800" dirty="0">
                <a:solidFill>
                  <a:schemeClr val="tx1"/>
                </a:solidFill>
                <a:ea typeface="Calibri" panose="020F0502020204030204" pitchFamily="34" charset="0"/>
              </a:rPr>
              <a:t>	-  a Google </a:t>
            </a:r>
            <a:r>
              <a:rPr lang="en-US" sz="1800" dirty="0" err="1">
                <a:solidFill>
                  <a:schemeClr val="tx1"/>
                </a:solidFill>
                <a:ea typeface="Calibri" panose="020F0502020204030204" pitchFamily="34" charset="0"/>
              </a:rPr>
              <a:t>Colab</a:t>
            </a:r>
            <a:r>
              <a:rPr lang="en-US" sz="1800" dirty="0">
                <a:solidFill>
                  <a:schemeClr val="tx1"/>
                </a:solidFill>
                <a:ea typeface="Calibri" panose="020F0502020204030204" pitchFamily="34" charset="0"/>
              </a:rPr>
              <a:t> Notebook to explore the Top2Vec topic model of </a:t>
            </a:r>
            <a:r>
              <a:rPr lang="en-US" sz="1800" i="1" dirty="0">
                <a:solidFill>
                  <a:schemeClr val="tx1"/>
                </a:solidFill>
                <a:ea typeface="Calibri" panose="020F0502020204030204" pitchFamily="34" charset="0"/>
              </a:rPr>
              <a:t>MythFic</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How many topics are there?</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How many documents relate to each topic?</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Which words are in each topic? Do they seem to have internal coherence?</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Create visualizations</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Find topics most closely related to specific keywords, i.e. ‘man’ versus ‘woman’</a:t>
            </a:r>
            <a:endParaRPr lang="en-US" sz="1800" i="1" dirty="0">
              <a:solidFill>
                <a:schemeClr val="tx1"/>
              </a:solidFill>
              <a:ea typeface="Calibri" panose="020F0502020204030204" pitchFamily="34" charset="0"/>
            </a:endParaRPr>
          </a:p>
          <a:p>
            <a:pPr lvl="1">
              <a:lnSpc>
                <a:spcPct val="200000"/>
              </a:lnSpc>
            </a:pPr>
            <a:endParaRPr lang="en-US" sz="1800" dirty="0">
              <a:solidFill>
                <a:schemeClr val="tx1"/>
              </a:solidFill>
              <a:ea typeface="Calibri" panose="020F0502020204030204" pitchFamily="34" charset="0"/>
            </a:endParaRPr>
          </a:p>
          <a:p>
            <a:pPr lvl="1">
              <a:lnSpc>
                <a:spcPct val="200000"/>
              </a:lnSpc>
            </a:pPr>
            <a:endParaRPr lang="en-US" sz="1800" i="1" dirty="0">
              <a:solidFill>
                <a:srgbClr val="FF0000"/>
              </a:solidFill>
              <a:latin typeface="Times New Roman" panose="02020603050405020304" pitchFamily="18" charset="0"/>
              <a:ea typeface="Calibri" panose="020F0502020204030204" pitchFamily="34" charset="0"/>
            </a:endParaRP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spTree>
    <p:extLst>
      <p:ext uri="{BB962C8B-B14F-4D97-AF65-F5344CB8AC3E}">
        <p14:creationId xmlns:p14="http://schemas.microsoft.com/office/powerpoint/2010/main" val="953602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The Fun Stuff!</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10298980" cy="3937747"/>
          </a:xfrm>
        </p:spPr>
        <p:txBody>
          <a:bodyPr/>
          <a:lstStyle/>
          <a:p>
            <a:pPr lvl="1">
              <a:lnSpc>
                <a:spcPct val="200000"/>
              </a:lnSpc>
            </a:pPr>
            <a:r>
              <a:rPr lang="en-US" sz="1800" b="1" dirty="0">
                <a:solidFill>
                  <a:schemeClr val="tx1"/>
                </a:solidFill>
                <a:ea typeface="Calibri" panose="020F0502020204030204" pitchFamily="34" charset="0"/>
              </a:rPr>
              <a:t>No Coding? No Problem!</a:t>
            </a:r>
          </a:p>
          <a:p>
            <a:pPr lvl="1">
              <a:lnSpc>
                <a:spcPct val="200000"/>
              </a:lnSpc>
            </a:pPr>
            <a:r>
              <a:rPr lang="en-US" sz="1800" dirty="0">
                <a:solidFill>
                  <a:schemeClr val="tx1"/>
                </a:solidFill>
                <a:ea typeface="Calibri" panose="020F0502020204030204" pitchFamily="34" charset="0"/>
              </a:rPr>
              <a:t>	-  a folder containing word cloud visualizations of each topic</a:t>
            </a:r>
            <a:endParaRPr lang="en-US" sz="1800" i="1" dirty="0">
              <a:solidFill>
                <a:schemeClr val="tx1"/>
              </a:solidFill>
              <a:ea typeface="Calibri" panose="020F0502020204030204" pitchFamily="34" charset="0"/>
            </a:endParaRP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an overview of how many documents relate to each topic</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Which words are in each topic? Do they seem to have internal coherence?</a:t>
            </a:r>
          </a:p>
          <a:p>
            <a:pPr lvl="1">
              <a:lnSpc>
                <a:spcPct val="200000"/>
              </a:lnSpc>
            </a:pPr>
            <a:r>
              <a:rPr lang="en-US" sz="1800" i="1" dirty="0">
                <a:solidFill>
                  <a:schemeClr val="tx1"/>
                </a:solidFill>
                <a:ea typeface="Calibri" panose="020F0502020204030204" pitchFamily="34" charset="0"/>
              </a:rPr>
              <a:t>	-  </a:t>
            </a:r>
            <a:r>
              <a:rPr lang="en-US" sz="1800" dirty="0">
                <a:solidFill>
                  <a:schemeClr val="tx1"/>
                </a:solidFill>
                <a:ea typeface="Calibri" panose="020F0502020204030204" pitchFamily="34" charset="0"/>
              </a:rPr>
              <a:t>Ask me to find the topics most closely related to specific keywords for you!</a:t>
            </a:r>
          </a:p>
          <a:p>
            <a:pPr lvl="1">
              <a:lnSpc>
                <a:spcPct val="200000"/>
              </a:lnSpc>
            </a:pPr>
            <a:endParaRPr lang="en-US" sz="1800" i="1" dirty="0">
              <a:solidFill>
                <a:srgbClr val="FF0000"/>
              </a:solidFill>
              <a:latin typeface="Times New Roman" panose="02020603050405020304" pitchFamily="18" charset="0"/>
              <a:ea typeface="Calibri" panose="020F0502020204030204" pitchFamily="34" charset="0"/>
            </a:endParaRP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spTree>
    <p:extLst>
      <p:ext uri="{BB962C8B-B14F-4D97-AF65-F5344CB8AC3E}">
        <p14:creationId xmlns:p14="http://schemas.microsoft.com/office/powerpoint/2010/main" val="315731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2BF7CB26-8557-DD45-08C0-382DBFAC6C97}"/>
              </a:ext>
            </a:extLst>
          </p:cNvPr>
          <p:cNvSpPr>
            <a:spLocks noGrp="1"/>
          </p:cNvSpPr>
          <p:nvPr>
            <p:ph idx="1003"/>
          </p:nvPr>
        </p:nvSpPr>
        <p:spPr>
          <a:xfrm>
            <a:off x="1066026" y="1773930"/>
            <a:ext cx="9998525" cy="4212000"/>
          </a:xfrm>
        </p:spPr>
        <p:txBody>
          <a:bodyPr>
            <a:normAutofit/>
          </a:bodyPr>
          <a:lstStyle/>
          <a:p>
            <a:pPr marL="0" indent="0">
              <a:lnSpc>
                <a:spcPct val="150000"/>
              </a:lnSpc>
              <a:buNone/>
            </a:pPr>
            <a:r>
              <a:rPr lang="en-GB" sz="2000" dirty="0"/>
              <a:t>For attendees of the conference, I’ve shared the material via Discord. </a:t>
            </a:r>
          </a:p>
          <a:p>
            <a:pPr marL="0" indent="0">
              <a:lnSpc>
                <a:spcPct val="150000"/>
              </a:lnSpc>
              <a:buNone/>
            </a:pPr>
            <a:endParaRPr lang="en-GB" sz="2000" dirty="0"/>
          </a:p>
          <a:p>
            <a:pPr marL="0" indent="0">
              <a:lnSpc>
                <a:spcPct val="150000"/>
              </a:lnSpc>
              <a:buNone/>
            </a:pPr>
            <a:r>
              <a:rPr lang="en-GB" sz="2000" dirty="0"/>
              <a:t>For others, keep an eye on my Github -- </a:t>
            </a:r>
            <a:r>
              <a:rPr lang="en-GB" sz="2000" dirty="0">
                <a:hlinkClick r:id="rId2"/>
              </a:rPr>
              <a:t>https://github.com/julianeugarten</a:t>
            </a:r>
            <a:r>
              <a:rPr lang="en-GB" sz="2000" dirty="0"/>
              <a:t> --</a:t>
            </a:r>
          </a:p>
          <a:p>
            <a:pPr marL="0" indent="0">
              <a:lnSpc>
                <a:spcPct val="150000"/>
              </a:lnSpc>
              <a:buNone/>
            </a:pPr>
            <a:r>
              <a:rPr lang="en-GB" sz="2000" dirty="0"/>
              <a:t> because a repo with all the materials you need is currently under construction.</a:t>
            </a:r>
          </a:p>
          <a:p>
            <a:pPr marL="0" indent="0">
              <a:buNone/>
            </a:pPr>
            <a:endParaRPr lang="en-GB" sz="2000" dirty="0"/>
          </a:p>
          <a:p>
            <a:endParaRPr lang="en-GB" dirty="0"/>
          </a:p>
          <a:p>
            <a:endParaRPr lang="en-GB" dirty="0"/>
          </a:p>
          <a:p>
            <a:endParaRPr lang="en-GB" dirty="0"/>
          </a:p>
          <a:p>
            <a:endParaRPr lang="en-NL" dirty="0"/>
          </a:p>
          <a:p>
            <a:pPr lvl="1"/>
            <a:endParaRPr lang="en-NL" dirty="0"/>
          </a:p>
          <a:p>
            <a:pPr marL="285750" indent="-285750">
              <a:buFont typeface="Arial" panose="020B0604020202020204" pitchFamily="34" charset="0"/>
              <a:buChar char="•"/>
            </a:pPr>
            <a:endParaRPr lang="en-NL" dirty="0"/>
          </a:p>
        </p:txBody>
      </p:sp>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876000" y="728070"/>
            <a:ext cx="10440000" cy="288000"/>
          </a:xfrm>
        </p:spPr>
        <p:txBody>
          <a:bodyPr anchor="t">
            <a:noAutofit/>
          </a:bodyPr>
          <a:lstStyle/>
          <a:p>
            <a:pPr>
              <a:lnSpc>
                <a:spcPct val="90000"/>
              </a:lnSpc>
            </a:pPr>
            <a:r>
              <a:rPr lang="en-GB" sz="2400" dirty="0"/>
              <a:t>A</a:t>
            </a:r>
            <a:r>
              <a:rPr lang="en-NL" sz="2400" dirty="0"/>
              <a:t>ccessing and exploring the topic model</a:t>
            </a:r>
          </a:p>
        </p:txBody>
      </p:sp>
    </p:spTree>
    <p:extLst>
      <p:ext uri="{BB962C8B-B14F-4D97-AF65-F5344CB8AC3E}">
        <p14:creationId xmlns:p14="http://schemas.microsoft.com/office/powerpoint/2010/main" val="3861597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Discussion</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10298980" cy="3937747"/>
          </a:xfrm>
        </p:spPr>
        <p:txBody>
          <a:bodyPr/>
          <a:lstStyle/>
          <a:p>
            <a:pPr marL="285750" indent="-285750">
              <a:lnSpc>
                <a:spcPct val="200000"/>
              </a:lnSpc>
              <a:buFont typeface="Arial" panose="020B0604020202020204" pitchFamily="34" charset="0"/>
              <a:buChar char="•"/>
            </a:pPr>
            <a:r>
              <a:rPr lang="en-NL" sz="1800" dirty="0">
                <a:solidFill>
                  <a:schemeClr val="tx1"/>
                </a:solidFill>
                <a:latin typeface="+mn-lt"/>
              </a:rPr>
              <a:t>What did you find?</a:t>
            </a:r>
          </a:p>
          <a:p>
            <a:pPr marL="285750" indent="-285750">
              <a:lnSpc>
                <a:spcPct val="200000"/>
              </a:lnSpc>
              <a:buFont typeface="Arial" panose="020B0604020202020204" pitchFamily="34" charset="0"/>
              <a:buChar char="•"/>
            </a:pPr>
            <a:r>
              <a:rPr lang="en-NL" sz="1800" dirty="0">
                <a:solidFill>
                  <a:schemeClr val="tx1"/>
                </a:solidFill>
                <a:latin typeface="+mn-lt"/>
              </a:rPr>
              <a:t>What kinds of analysis or insight do these topics support?</a:t>
            </a:r>
          </a:p>
          <a:p>
            <a:pPr marL="285750" indent="-285750">
              <a:lnSpc>
                <a:spcPct val="200000"/>
              </a:lnSpc>
              <a:buFont typeface="Arial" panose="020B0604020202020204" pitchFamily="34" charset="0"/>
              <a:buChar char="•"/>
            </a:pPr>
            <a:r>
              <a:rPr lang="en-NL" sz="1800" dirty="0">
                <a:solidFill>
                  <a:schemeClr val="tx1"/>
                </a:solidFill>
                <a:latin typeface="+mn-lt"/>
              </a:rPr>
              <a:t>What kinds of analysis or insight do these topics obscure?</a:t>
            </a:r>
          </a:p>
          <a:p>
            <a:pPr marL="285750" lvl="1" indent="-285750">
              <a:lnSpc>
                <a:spcPct val="200000"/>
              </a:lnSpc>
              <a:buFont typeface="Arial" panose="020B0604020202020204" pitchFamily="34" charset="0"/>
              <a:buChar char="•"/>
            </a:pPr>
            <a:r>
              <a:rPr lang="en-NL" sz="1800" dirty="0">
                <a:solidFill>
                  <a:schemeClr val="tx1"/>
                </a:solidFill>
              </a:rPr>
              <a:t>Could you apply topic models in your own research? </a:t>
            </a: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spTree>
    <p:extLst>
      <p:ext uri="{BB962C8B-B14F-4D97-AF65-F5344CB8AC3E}">
        <p14:creationId xmlns:p14="http://schemas.microsoft.com/office/powerpoint/2010/main" val="399902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Contact  Me </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10298980" cy="3937747"/>
          </a:xfrm>
        </p:spPr>
        <p:txBody>
          <a:bodyPr/>
          <a:lstStyle/>
          <a:p>
            <a:pPr>
              <a:lnSpc>
                <a:spcPct val="200000"/>
              </a:lnSpc>
            </a:pPr>
            <a:r>
              <a:rPr lang="en-NL" sz="2000" dirty="0">
                <a:solidFill>
                  <a:schemeClr val="tx1"/>
                </a:solidFill>
                <a:latin typeface="+mn-lt"/>
              </a:rPr>
              <a:t>Do you want to apply Top2Vec topic modeling or use </a:t>
            </a:r>
            <a:r>
              <a:rPr lang="en-NL" sz="2000" i="1" dirty="0">
                <a:solidFill>
                  <a:schemeClr val="tx1"/>
                </a:solidFill>
                <a:latin typeface="+mn-lt"/>
              </a:rPr>
              <a:t>MythFic Metadata </a:t>
            </a:r>
            <a:r>
              <a:rPr lang="en-NL" sz="2000" dirty="0">
                <a:solidFill>
                  <a:schemeClr val="tx1"/>
                </a:solidFill>
                <a:latin typeface="+mn-lt"/>
              </a:rPr>
              <a:t>in your own research? Let me know!</a:t>
            </a:r>
          </a:p>
          <a:p>
            <a:pPr>
              <a:lnSpc>
                <a:spcPct val="200000"/>
              </a:lnSpc>
            </a:pPr>
            <a:r>
              <a:rPr lang="en-NL" sz="1800" dirty="0">
                <a:solidFill>
                  <a:schemeClr val="tx1"/>
                </a:solidFill>
                <a:latin typeface="+mn-lt"/>
              </a:rPr>
              <a:t>		</a:t>
            </a:r>
            <a:r>
              <a:rPr lang="en-GB" sz="2000" dirty="0">
                <a:solidFill>
                  <a:schemeClr val="tx1"/>
                </a:solidFill>
                <a:latin typeface="+mn-lt"/>
              </a:rPr>
              <a:t>https://</a:t>
            </a:r>
            <a:r>
              <a:rPr lang="en-GB" sz="2000" dirty="0" err="1">
                <a:solidFill>
                  <a:schemeClr val="tx1"/>
                </a:solidFill>
                <a:latin typeface="+mn-lt"/>
              </a:rPr>
              <a:t>github.com</a:t>
            </a:r>
            <a:r>
              <a:rPr lang="en-GB" sz="2000" dirty="0">
                <a:solidFill>
                  <a:schemeClr val="tx1"/>
                </a:solidFill>
                <a:latin typeface="+mn-lt"/>
              </a:rPr>
              <a:t>/</a:t>
            </a:r>
            <a:r>
              <a:rPr lang="en-GB" sz="2000" dirty="0" err="1">
                <a:solidFill>
                  <a:schemeClr val="tx1"/>
                </a:solidFill>
                <a:latin typeface="+mn-lt"/>
              </a:rPr>
              <a:t>julianeugarten</a:t>
            </a:r>
            <a:endParaRPr lang="en-NL" sz="2000" dirty="0">
              <a:solidFill>
                <a:schemeClr val="tx1"/>
              </a:solidFill>
              <a:latin typeface="+mn-lt"/>
            </a:endParaRPr>
          </a:p>
          <a:p>
            <a:pPr>
              <a:lnSpc>
                <a:spcPct val="200000"/>
              </a:lnSpc>
            </a:pPr>
            <a:r>
              <a:rPr lang="en-GB" sz="2000" dirty="0">
                <a:solidFill>
                  <a:schemeClr val="tx1"/>
                </a:solidFill>
                <a:latin typeface="+mn-lt"/>
              </a:rPr>
              <a:t>		</a:t>
            </a:r>
            <a:r>
              <a:rPr lang="en-GB" sz="2000" dirty="0">
                <a:solidFill>
                  <a:schemeClr val="tx1"/>
                </a:solidFill>
                <a:latin typeface="+mn-lt"/>
                <a:hlinkClick r:id="rId3"/>
              </a:rPr>
              <a:t>julia.neugarten@ru.nl</a:t>
            </a:r>
            <a:endParaRPr lang="en-GB" sz="2000" dirty="0">
              <a:solidFill>
                <a:schemeClr val="tx1"/>
              </a:solidFill>
              <a:latin typeface="+mn-lt"/>
            </a:endParaRPr>
          </a:p>
          <a:p>
            <a:pPr>
              <a:lnSpc>
                <a:spcPct val="200000"/>
              </a:lnSpc>
            </a:pPr>
            <a:r>
              <a:rPr lang="en-GB" sz="2000" dirty="0">
                <a:solidFill>
                  <a:schemeClr val="tx1"/>
                </a:solidFill>
                <a:latin typeface="+mn-lt"/>
              </a:rPr>
              <a:t>		@</a:t>
            </a:r>
            <a:r>
              <a:rPr lang="en-GB" sz="2000" dirty="0" err="1">
                <a:solidFill>
                  <a:schemeClr val="tx1"/>
                </a:solidFill>
                <a:latin typeface="+mn-lt"/>
              </a:rPr>
              <a:t>julia_neugarten</a:t>
            </a:r>
            <a:endParaRPr lang="en-GB" sz="2000" dirty="0">
              <a:solidFill>
                <a:schemeClr val="tx1"/>
              </a:solidFill>
              <a:latin typeface="+mn-lt"/>
            </a:endParaRPr>
          </a:p>
          <a:p>
            <a:pPr>
              <a:lnSpc>
                <a:spcPct val="200000"/>
              </a:lnSpc>
            </a:pPr>
            <a:r>
              <a:rPr lang="en-GB" sz="2000" dirty="0">
                <a:solidFill>
                  <a:schemeClr val="tx1"/>
                </a:solidFill>
                <a:latin typeface="+mn-lt"/>
              </a:rPr>
              <a:t>		https://</a:t>
            </a:r>
            <a:r>
              <a:rPr lang="en-GB" sz="2000" dirty="0" err="1">
                <a:solidFill>
                  <a:schemeClr val="tx1"/>
                </a:solidFill>
                <a:latin typeface="+mn-lt"/>
              </a:rPr>
              <a:t>julianeugarten.github.io</a:t>
            </a:r>
            <a:r>
              <a:rPr lang="en-GB" sz="2000" dirty="0">
                <a:solidFill>
                  <a:schemeClr val="tx1"/>
                </a:solidFill>
                <a:latin typeface="+mn-lt"/>
              </a:rPr>
              <a:t>/</a:t>
            </a:r>
            <a:r>
              <a:rPr lang="en-GB" sz="2000" dirty="0" err="1">
                <a:solidFill>
                  <a:schemeClr val="tx1"/>
                </a:solidFill>
                <a:latin typeface="+mn-lt"/>
              </a:rPr>
              <a:t>julianeugarten</a:t>
            </a:r>
            <a:r>
              <a:rPr lang="en-GB" sz="2000" dirty="0">
                <a:solidFill>
                  <a:schemeClr val="tx1"/>
                </a:solidFill>
                <a:latin typeface="+mn-lt"/>
              </a:rPr>
              <a:t>/</a:t>
            </a:r>
            <a:endParaRPr lang="en-NL" sz="2000" dirty="0">
              <a:solidFill>
                <a:schemeClr val="tx1"/>
              </a:solidFill>
              <a:latin typeface="+mn-lt"/>
            </a:endParaRPr>
          </a:p>
          <a:p>
            <a:pPr>
              <a:lnSpc>
                <a:spcPct val="200000"/>
              </a:lnSpc>
            </a:pPr>
            <a:endParaRPr lang="en-NL" sz="1800" dirty="0">
              <a:solidFill>
                <a:schemeClr val="tx1"/>
              </a:solidFill>
              <a:latin typeface="+mn-lt"/>
            </a:endParaRPr>
          </a:p>
          <a:p>
            <a:pPr>
              <a:lnSpc>
                <a:spcPct val="200000"/>
              </a:lnSpc>
            </a:pPr>
            <a:endParaRPr lang="en-NL" sz="1800" dirty="0">
              <a:solidFill>
                <a:schemeClr val="tx1"/>
              </a:solidFill>
              <a:latin typeface="+mn-lt"/>
            </a:endParaRP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pic>
        <p:nvPicPr>
          <p:cNvPr id="7" name="Picture 6" descr="A black background with a black square&#10;&#10;Description automatically generated with medium confidence">
            <a:extLst>
              <a:ext uri="{FF2B5EF4-FFF2-40B4-BE49-F238E27FC236}">
                <a16:creationId xmlns:a16="http://schemas.microsoft.com/office/drawing/2014/main" id="{6827698E-C9C9-46BE-2F7A-F3C790B79BD6}"/>
              </a:ext>
            </a:extLst>
          </p:cNvPr>
          <p:cNvPicPr>
            <a:picLocks noChangeAspect="1"/>
          </p:cNvPicPr>
          <p:nvPr/>
        </p:nvPicPr>
        <p:blipFill>
          <a:blip r:embed="rId4"/>
          <a:stretch>
            <a:fillRect/>
          </a:stretch>
        </p:blipFill>
        <p:spPr>
          <a:xfrm>
            <a:off x="1533513" y="3957713"/>
            <a:ext cx="492522" cy="492522"/>
          </a:xfrm>
          <a:prstGeom prst="rect">
            <a:avLst/>
          </a:prstGeom>
        </p:spPr>
      </p:pic>
      <p:pic>
        <p:nvPicPr>
          <p:cNvPr id="9" name="Picture 8" descr="A blue bird with black background&#10;&#10;Description automatically generated">
            <a:extLst>
              <a:ext uri="{FF2B5EF4-FFF2-40B4-BE49-F238E27FC236}">
                <a16:creationId xmlns:a16="http://schemas.microsoft.com/office/drawing/2014/main" id="{2A13DF58-9A84-269B-4941-36F9F435CCDB}"/>
              </a:ext>
            </a:extLst>
          </p:cNvPr>
          <p:cNvPicPr>
            <a:picLocks noChangeAspect="1"/>
          </p:cNvPicPr>
          <p:nvPr/>
        </p:nvPicPr>
        <p:blipFill>
          <a:blip r:embed="rId5"/>
          <a:stretch>
            <a:fillRect/>
          </a:stretch>
        </p:blipFill>
        <p:spPr>
          <a:xfrm>
            <a:off x="1533513" y="4572152"/>
            <a:ext cx="492522" cy="492522"/>
          </a:xfrm>
          <a:prstGeom prst="rect">
            <a:avLst/>
          </a:prstGeom>
        </p:spPr>
      </p:pic>
      <p:pic>
        <p:nvPicPr>
          <p:cNvPr id="11" name="Picture 10" descr="A black background with a black square&#10;&#10;Description automatically generated with medium confidence">
            <a:extLst>
              <a:ext uri="{FF2B5EF4-FFF2-40B4-BE49-F238E27FC236}">
                <a16:creationId xmlns:a16="http://schemas.microsoft.com/office/drawing/2014/main" id="{E80CB61B-F009-9FE5-6AF3-EDF81EBC60C6}"/>
              </a:ext>
            </a:extLst>
          </p:cNvPr>
          <p:cNvPicPr>
            <a:picLocks noChangeAspect="1"/>
          </p:cNvPicPr>
          <p:nvPr/>
        </p:nvPicPr>
        <p:blipFill>
          <a:blip r:embed="rId6"/>
          <a:stretch>
            <a:fillRect/>
          </a:stretch>
        </p:blipFill>
        <p:spPr>
          <a:xfrm flipV="1">
            <a:off x="1533513" y="5233387"/>
            <a:ext cx="492522" cy="492522"/>
          </a:xfrm>
          <a:prstGeom prst="rect">
            <a:avLst/>
          </a:prstGeom>
        </p:spPr>
      </p:pic>
      <p:pic>
        <p:nvPicPr>
          <p:cNvPr id="4" name="Picture 3" descr="A black circle with a white cat in the middle&#10;&#10;Description automatically generated">
            <a:extLst>
              <a:ext uri="{FF2B5EF4-FFF2-40B4-BE49-F238E27FC236}">
                <a16:creationId xmlns:a16="http://schemas.microsoft.com/office/drawing/2014/main" id="{956A8CC9-50C1-CBD6-0C0E-3A8E8B903DB8}"/>
              </a:ext>
            </a:extLst>
          </p:cNvPr>
          <p:cNvPicPr>
            <a:picLocks noChangeAspect="1"/>
          </p:cNvPicPr>
          <p:nvPr/>
        </p:nvPicPr>
        <p:blipFill>
          <a:blip r:embed="rId7"/>
          <a:stretch>
            <a:fillRect/>
          </a:stretch>
        </p:blipFill>
        <p:spPr>
          <a:xfrm>
            <a:off x="1497862" y="3234413"/>
            <a:ext cx="601383" cy="601383"/>
          </a:xfrm>
          <a:prstGeom prst="rect">
            <a:avLst/>
          </a:prstGeom>
        </p:spPr>
      </p:pic>
    </p:spTree>
    <p:extLst>
      <p:ext uri="{BB962C8B-B14F-4D97-AF65-F5344CB8AC3E}">
        <p14:creationId xmlns:p14="http://schemas.microsoft.com/office/powerpoint/2010/main" val="3757720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body" sz="quarter" idx="10"/>
          </p:nvPr>
        </p:nvSpPr>
        <p:spPr>
          <a:xfrm>
            <a:off x="864719" y="2808000"/>
            <a:ext cx="10440000" cy="2160000"/>
          </a:xfrm>
        </p:spPr>
        <p:txBody>
          <a:bodyPr>
            <a:normAutofit/>
          </a:bodyPr>
          <a:lstStyle/>
          <a:p>
            <a:pPr>
              <a:spcAft>
                <a:spcPts val="600"/>
              </a:spcAft>
            </a:pPr>
            <a:r>
              <a:rPr lang="en-NL" dirty="0">
                <a:solidFill>
                  <a:schemeClr val="bg1"/>
                </a:solidFill>
              </a:rPr>
              <a:t>Questions?</a:t>
            </a:r>
            <a:endParaRPr lang="en-NL" i="1" dirty="0">
              <a:solidFill>
                <a:schemeClr val="bg1"/>
              </a:solidFill>
            </a:endParaRPr>
          </a:p>
        </p:txBody>
      </p:sp>
    </p:spTree>
    <p:extLst>
      <p:ext uri="{BB962C8B-B14F-4D97-AF65-F5344CB8AC3E}">
        <p14:creationId xmlns:p14="http://schemas.microsoft.com/office/powerpoint/2010/main" val="476342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947202" y="332736"/>
            <a:ext cx="10440000" cy="720000"/>
          </a:xfrm>
        </p:spPr>
        <p:txBody>
          <a:bodyPr/>
          <a:lstStyle/>
          <a:p>
            <a:pPr>
              <a:lnSpc>
                <a:spcPct val="200000"/>
              </a:lnSpc>
            </a:pPr>
            <a:r>
              <a:rPr lang="en-NL" sz="2400" dirty="0"/>
              <a:t>References</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196752"/>
            <a:ext cx="10298980" cy="5112568"/>
          </a:xfrm>
        </p:spPr>
        <p:txBody>
          <a:bodyPr/>
          <a:lstStyle/>
          <a:p>
            <a:pPr>
              <a:spcAft>
                <a:spcPts val="900"/>
              </a:spcAft>
            </a:pPr>
            <a:r>
              <a:rPr lang="en-GB" sz="1300" dirty="0" err="1">
                <a:solidFill>
                  <a:schemeClr val="tx1"/>
                </a:solidFill>
                <a:effectLst/>
                <a:latin typeface="+mn-lt"/>
              </a:rPr>
              <a:t>Angelov</a:t>
            </a:r>
            <a:r>
              <a:rPr lang="en-GB" sz="1300" dirty="0">
                <a:solidFill>
                  <a:schemeClr val="tx1"/>
                </a:solidFill>
                <a:effectLst/>
                <a:latin typeface="+mn-lt"/>
              </a:rPr>
              <a:t>, </a:t>
            </a:r>
            <a:r>
              <a:rPr lang="en-GB" sz="1300" dirty="0" err="1">
                <a:solidFill>
                  <a:schemeClr val="tx1"/>
                </a:solidFill>
                <a:effectLst/>
                <a:latin typeface="+mn-lt"/>
              </a:rPr>
              <a:t>Dimo</a:t>
            </a:r>
            <a:r>
              <a:rPr lang="en-GB" sz="1300" dirty="0">
                <a:solidFill>
                  <a:schemeClr val="tx1"/>
                </a:solidFill>
                <a:effectLst/>
                <a:latin typeface="+mn-lt"/>
              </a:rPr>
              <a:t>. </a:t>
            </a:r>
            <a:r>
              <a:rPr lang="en-GB" sz="1300" i="1" dirty="0">
                <a:solidFill>
                  <a:schemeClr val="tx1"/>
                </a:solidFill>
                <a:effectLst/>
                <a:latin typeface="+mn-lt"/>
              </a:rPr>
              <a:t>Top2Vec: Distributed Representations of Topics</a:t>
            </a:r>
            <a:r>
              <a:rPr lang="en-GB" sz="1300" dirty="0">
                <a:solidFill>
                  <a:schemeClr val="tx1"/>
                </a:solidFill>
                <a:effectLst/>
                <a:latin typeface="+mn-lt"/>
              </a:rPr>
              <a:t>. arXiv:2008.09470, </a:t>
            </a:r>
            <a:r>
              <a:rPr lang="en-GB" sz="1300" dirty="0" err="1">
                <a:solidFill>
                  <a:schemeClr val="tx1"/>
                </a:solidFill>
                <a:effectLst/>
                <a:latin typeface="+mn-lt"/>
              </a:rPr>
              <a:t>arXiv</a:t>
            </a:r>
            <a:r>
              <a:rPr lang="en-GB" sz="1300" dirty="0">
                <a:solidFill>
                  <a:schemeClr val="tx1"/>
                </a:solidFill>
                <a:effectLst/>
                <a:latin typeface="+mn-lt"/>
              </a:rPr>
              <a:t>, 19 Aug. 2020, </a:t>
            </a:r>
            <a:r>
              <a:rPr lang="en-GB" sz="1300" dirty="0">
                <a:solidFill>
                  <a:schemeClr val="tx1"/>
                </a:solidFill>
                <a:effectLst/>
                <a:latin typeface="+mn-lt"/>
                <a:hlinkClick r:id="rId2"/>
              </a:rPr>
              <a:t>https://doi.org/10.48550/arXiv.2008.09470</a:t>
            </a:r>
            <a:r>
              <a:rPr lang="en-GB" sz="1300" dirty="0">
                <a:solidFill>
                  <a:schemeClr val="tx1"/>
                </a:solidFill>
                <a:effectLst/>
                <a:latin typeface="+mn-lt"/>
              </a:rPr>
              <a:t>.</a:t>
            </a:r>
          </a:p>
          <a:p>
            <a:pPr>
              <a:spcAft>
                <a:spcPts val="900"/>
              </a:spcAft>
            </a:pPr>
            <a:r>
              <a:rPr lang="en-GB" sz="1300" dirty="0" err="1">
                <a:solidFill>
                  <a:schemeClr val="tx1"/>
                </a:solidFill>
                <a:effectLst/>
                <a:latin typeface="+mn-lt"/>
              </a:rPr>
              <a:t>Arseniev</a:t>
            </a:r>
            <a:r>
              <a:rPr lang="en-GB" sz="1300" dirty="0">
                <a:solidFill>
                  <a:schemeClr val="tx1"/>
                </a:solidFill>
                <a:effectLst/>
                <a:latin typeface="+mn-lt"/>
              </a:rPr>
              <a:t>-Koehler, Alina. </a:t>
            </a:r>
            <a:r>
              <a:rPr lang="en-GB" sz="1300" i="1" dirty="0">
                <a:solidFill>
                  <a:schemeClr val="tx1"/>
                </a:solidFill>
                <a:effectLst/>
                <a:latin typeface="+mn-lt"/>
              </a:rPr>
              <a:t>Theoretical Foundations and Limits of Word Embeddings: What Types of Meaning Can They Capture?</a:t>
            </a:r>
            <a:r>
              <a:rPr lang="en-GB" sz="1300" dirty="0">
                <a:solidFill>
                  <a:schemeClr val="tx1"/>
                </a:solidFill>
                <a:effectLst/>
                <a:latin typeface="+mn-lt"/>
              </a:rPr>
              <a:t> July 2021, </a:t>
            </a:r>
            <a:r>
              <a:rPr lang="en-GB" sz="1300" dirty="0">
                <a:solidFill>
                  <a:schemeClr val="tx1"/>
                </a:solidFill>
                <a:effectLst/>
                <a:latin typeface="+mn-lt"/>
                <a:hlinkClick r:id="rId3"/>
              </a:rPr>
              <a:t>https://doi.org/10.31235/osf.io/vrwk3</a:t>
            </a:r>
            <a:r>
              <a:rPr lang="en-GB" sz="1300" dirty="0">
                <a:solidFill>
                  <a:schemeClr val="tx1"/>
                </a:solidFill>
                <a:effectLst/>
                <a:latin typeface="+mn-lt"/>
              </a:rPr>
              <a:t>.</a:t>
            </a:r>
          </a:p>
          <a:p>
            <a:pPr>
              <a:spcAft>
                <a:spcPts val="900"/>
              </a:spcAft>
            </a:pPr>
            <a:r>
              <a:rPr lang="en-GB" sz="1300" dirty="0" err="1">
                <a:solidFill>
                  <a:schemeClr val="tx1"/>
                </a:solidFill>
                <a:effectLst/>
                <a:latin typeface="+mn-lt"/>
              </a:rPr>
              <a:t>Blei</a:t>
            </a:r>
            <a:r>
              <a:rPr lang="en-GB" sz="1300" dirty="0">
                <a:solidFill>
                  <a:schemeClr val="tx1"/>
                </a:solidFill>
                <a:effectLst/>
                <a:latin typeface="+mn-lt"/>
              </a:rPr>
              <a:t>, David M. Probabilistic Topic Models. 2012, http://</a:t>
            </a:r>
            <a:r>
              <a:rPr lang="en-GB" sz="1300" dirty="0" err="1">
                <a:solidFill>
                  <a:schemeClr val="tx1"/>
                </a:solidFill>
                <a:effectLst/>
                <a:latin typeface="+mn-lt"/>
              </a:rPr>
              <a:t>www.cs.columbia.edu</a:t>
            </a:r>
            <a:r>
              <a:rPr lang="en-GB" sz="1300" dirty="0">
                <a:solidFill>
                  <a:schemeClr val="tx1"/>
                </a:solidFill>
                <a:effectLst/>
                <a:latin typeface="+mn-lt"/>
              </a:rPr>
              <a:t>/~</a:t>
            </a:r>
            <a:r>
              <a:rPr lang="en-GB" sz="1300" dirty="0" err="1">
                <a:solidFill>
                  <a:schemeClr val="tx1"/>
                </a:solidFill>
                <a:effectLst/>
                <a:latin typeface="+mn-lt"/>
              </a:rPr>
              <a:t>blei</a:t>
            </a:r>
            <a:r>
              <a:rPr lang="en-GB" sz="1300" dirty="0">
                <a:solidFill>
                  <a:schemeClr val="tx1"/>
                </a:solidFill>
                <a:effectLst/>
                <a:latin typeface="+mn-lt"/>
              </a:rPr>
              <a:t>/talks/Blei_ICML_2012.pdf.</a:t>
            </a:r>
          </a:p>
          <a:p>
            <a:pPr>
              <a:spcAft>
                <a:spcPts val="900"/>
              </a:spcAft>
            </a:pPr>
            <a:r>
              <a:rPr lang="en-GB" sz="1300" dirty="0">
                <a:solidFill>
                  <a:schemeClr val="tx1"/>
                </a:solidFill>
                <a:effectLst/>
                <a:latin typeface="+mn-lt"/>
              </a:rPr>
              <a:t>Chang, Jonathan, et al. “Reading Tea Leaves: How Humans Interpret Topic Models.” </a:t>
            </a:r>
            <a:r>
              <a:rPr lang="en-GB" sz="1300" i="1" dirty="0">
                <a:solidFill>
                  <a:schemeClr val="tx1"/>
                </a:solidFill>
                <a:effectLst/>
                <a:latin typeface="+mn-lt"/>
              </a:rPr>
              <a:t>Advances in Neural Information Processing Systems 22</a:t>
            </a:r>
            <a:r>
              <a:rPr lang="en-GB" sz="1300" dirty="0">
                <a:solidFill>
                  <a:schemeClr val="tx1"/>
                </a:solidFill>
                <a:effectLst/>
                <a:latin typeface="+mn-lt"/>
              </a:rPr>
              <a:t>, 2009.</a:t>
            </a:r>
          </a:p>
          <a:p>
            <a:pPr>
              <a:spcAft>
                <a:spcPts val="900"/>
              </a:spcAft>
            </a:pPr>
            <a:r>
              <a:rPr lang="en-GB" sz="1300" dirty="0">
                <a:solidFill>
                  <a:schemeClr val="tx1"/>
                </a:solidFill>
                <a:effectLst/>
                <a:latin typeface="+mn-lt"/>
              </a:rPr>
              <a:t>Egger, Roman, and Joanne Yu. “A Topic </a:t>
            </a:r>
            <a:r>
              <a:rPr lang="en-GB" sz="1300" dirty="0" err="1">
                <a:solidFill>
                  <a:schemeClr val="tx1"/>
                </a:solidFill>
                <a:effectLst/>
                <a:latin typeface="+mn-lt"/>
              </a:rPr>
              <a:t>Modeling</a:t>
            </a:r>
            <a:r>
              <a:rPr lang="en-GB" sz="1300" dirty="0">
                <a:solidFill>
                  <a:schemeClr val="tx1"/>
                </a:solidFill>
                <a:effectLst/>
                <a:latin typeface="+mn-lt"/>
              </a:rPr>
              <a:t> Comparison Between LDA, NMF, Top2Vec, and </a:t>
            </a:r>
            <a:r>
              <a:rPr lang="en-GB" sz="1300" dirty="0" err="1">
                <a:solidFill>
                  <a:schemeClr val="tx1"/>
                </a:solidFill>
                <a:effectLst/>
                <a:latin typeface="+mn-lt"/>
              </a:rPr>
              <a:t>BERTopic</a:t>
            </a:r>
            <a:r>
              <a:rPr lang="en-GB" sz="1300" dirty="0">
                <a:solidFill>
                  <a:schemeClr val="tx1"/>
                </a:solidFill>
                <a:effectLst/>
                <a:latin typeface="+mn-lt"/>
              </a:rPr>
              <a:t> to Demystify Twitter Posts.” Frontiers in Sociology, vol. 7, May 2022, p. 886498, </a:t>
            </a:r>
            <a:r>
              <a:rPr lang="en-GB" sz="1300" dirty="0">
                <a:solidFill>
                  <a:schemeClr val="tx1"/>
                </a:solidFill>
                <a:effectLst/>
                <a:latin typeface="+mn-lt"/>
                <a:hlinkClick r:id="rId4"/>
              </a:rPr>
              <a:t>https://doi.org/10.3389/fsoc.2022.886498</a:t>
            </a:r>
            <a:r>
              <a:rPr lang="en-GB" sz="1300" dirty="0">
                <a:solidFill>
                  <a:schemeClr val="tx1"/>
                </a:solidFill>
                <a:effectLst/>
                <a:latin typeface="+mn-lt"/>
              </a:rPr>
              <a:t>.</a:t>
            </a:r>
          </a:p>
          <a:p>
            <a:pPr>
              <a:spcAft>
                <a:spcPts val="900"/>
              </a:spcAft>
            </a:pPr>
            <a:r>
              <a:rPr lang="en-GB" sz="1300" dirty="0">
                <a:solidFill>
                  <a:schemeClr val="tx1"/>
                </a:solidFill>
                <a:effectLst/>
                <a:latin typeface="+mn-lt"/>
              </a:rPr>
              <a:t>Firth, John Rupert. </a:t>
            </a:r>
            <a:r>
              <a:rPr lang="en-GB" sz="1300" i="1" dirty="0">
                <a:solidFill>
                  <a:schemeClr val="tx1"/>
                </a:solidFill>
                <a:effectLst/>
                <a:latin typeface="+mn-lt"/>
              </a:rPr>
              <a:t>Studies in Linguistic Analysis</a:t>
            </a:r>
            <a:r>
              <a:rPr lang="en-GB" sz="1300" dirty="0">
                <a:solidFill>
                  <a:schemeClr val="tx1"/>
                </a:solidFill>
                <a:effectLst/>
                <a:latin typeface="+mn-lt"/>
              </a:rPr>
              <a:t>. Wiley-Blackwell, 1957, </a:t>
            </a:r>
            <a:r>
              <a:rPr lang="en-GB" sz="1300" dirty="0">
                <a:solidFill>
                  <a:schemeClr val="tx1"/>
                </a:solidFill>
                <a:effectLst/>
                <a:latin typeface="+mn-lt"/>
                <a:hlinkClick r:id="rId5"/>
              </a:rPr>
              <a:t>https://cs.brown.edu/courses/csci2952d/readings/lecture1-firth.pdf</a:t>
            </a:r>
            <a:r>
              <a:rPr lang="en-GB" sz="1300" dirty="0">
                <a:solidFill>
                  <a:schemeClr val="tx1"/>
                </a:solidFill>
                <a:effectLst/>
                <a:latin typeface="+mn-lt"/>
              </a:rPr>
              <a:t>.</a:t>
            </a:r>
          </a:p>
          <a:p>
            <a:pPr>
              <a:spcAft>
                <a:spcPts val="900"/>
              </a:spcAft>
            </a:pPr>
            <a:r>
              <a:rPr lang="en-GB" sz="1300" dirty="0">
                <a:solidFill>
                  <a:schemeClr val="tx1"/>
                </a:solidFill>
                <a:effectLst/>
                <a:latin typeface="+mn-lt"/>
              </a:rPr>
              <a:t>Jockers, Matthew Lee. </a:t>
            </a:r>
            <a:r>
              <a:rPr lang="en-GB" sz="1300" i="1" dirty="0">
                <a:solidFill>
                  <a:schemeClr val="tx1"/>
                </a:solidFill>
                <a:effectLst/>
                <a:latin typeface="+mn-lt"/>
              </a:rPr>
              <a:t>Macroanalysis: Digital Methods and Literary History</a:t>
            </a:r>
            <a:r>
              <a:rPr lang="en-GB" sz="1300" dirty="0">
                <a:solidFill>
                  <a:schemeClr val="tx1"/>
                </a:solidFill>
                <a:effectLst/>
                <a:latin typeface="+mn-lt"/>
              </a:rPr>
              <a:t>. University of Illinois Press, 2013.</a:t>
            </a:r>
          </a:p>
          <a:p>
            <a:pPr>
              <a:spcAft>
                <a:spcPts val="900"/>
              </a:spcAft>
            </a:pPr>
            <a:r>
              <a:rPr lang="en-GB" sz="1300" dirty="0">
                <a:solidFill>
                  <a:schemeClr val="tx1"/>
                </a:solidFill>
                <a:effectLst/>
                <a:latin typeface="+mn-lt"/>
              </a:rPr>
              <a:t>Murakami, Akira, et al. “‘What Is This Corpus about?’: Using Topic Modelling to Explore a Specialised Corpus.” </a:t>
            </a:r>
            <a:r>
              <a:rPr lang="en-GB" sz="1300" i="1" dirty="0">
                <a:solidFill>
                  <a:schemeClr val="tx1"/>
                </a:solidFill>
                <a:effectLst/>
                <a:latin typeface="+mn-lt"/>
              </a:rPr>
              <a:t>Corpora</a:t>
            </a:r>
            <a:r>
              <a:rPr lang="en-GB" sz="1300" dirty="0">
                <a:solidFill>
                  <a:schemeClr val="tx1"/>
                </a:solidFill>
                <a:effectLst/>
                <a:latin typeface="+mn-lt"/>
              </a:rPr>
              <a:t>, vol. 12, no. 2, 2017, pp. 243–77, https://</a:t>
            </a:r>
            <a:r>
              <a:rPr lang="en-GB" sz="1300" dirty="0" err="1">
                <a:solidFill>
                  <a:schemeClr val="tx1"/>
                </a:solidFill>
                <a:effectLst/>
                <a:latin typeface="+mn-lt"/>
              </a:rPr>
              <a:t>doi.org</a:t>
            </a:r>
            <a:r>
              <a:rPr lang="en-GB" sz="1300" dirty="0">
                <a:solidFill>
                  <a:schemeClr val="tx1"/>
                </a:solidFill>
                <a:effectLst/>
                <a:latin typeface="+mn-lt"/>
              </a:rPr>
              <a:t>/10.3366/cor.2017.0118.</a:t>
            </a:r>
          </a:p>
          <a:p>
            <a:pPr>
              <a:spcAft>
                <a:spcPts val="900"/>
              </a:spcAft>
            </a:pPr>
            <a:r>
              <a:rPr lang="en-GB" sz="1300" dirty="0">
                <a:solidFill>
                  <a:schemeClr val="tx1"/>
                </a:solidFill>
                <a:effectLst/>
                <a:latin typeface="+mn-lt"/>
              </a:rPr>
              <a:t>Neugarten, Julia, and Roel Smeets. </a:t>
            </a:r>
            <a:r>
              <a:rPr lang="en-GB" sz="1300" i="1" dirty="0">
                <a:solidFill>
                  <a:schemeClr val="tx1"/>
                </a:solidFill>
                <a:effectLst/>
                <a:latin typeface="+mn-lt"/>
              </a:rPr>
              <a:t>MythFic Metadata: Exploring Gendered Violence in Fanfiction about Greek Mythology</a:t>
            </a:r>
            <a:r>
              <a:rPr lang="en-GB" sz="1300" dirty="0">
                <a:solidFill>
                  <a:schemeClr val="tx1"/>
                </a:solidFill>
                <a:effectLst/>
                <a:latin typeface="+mn-lt"/>
              </a:rPr>
              <a:t>. 1.0, Radboud University, 28 Apr. 2023, </a:t>
            </a:r>
            <a:r>
              <a:rPr lang="en-GB" sz="1300" dirty="0">
                <a:solidFill>
                  <a:schemeClr val="tx1"/>
                </a:solidFill>
                <a:effectLst/>
                <a:latin typeface="+mn-lt"/>
                <a:hlinkClick r:id="rId6"/>
              </a:rPr>
              <a:t>https://doi.org/10.34973/2MYE-8468</a:t>
            </a:r>
            <a:r>
              <a:rPr lang="en-GB" sz="1300" dirty="0">
                <a:solidFill>
                  <a:schemeClr val="tx1"/>
                </a:solidFill>
                <a:effectLst/>
                <a:latin typeface="+mn-lt"/>
              </a:rPr>
              <a:t>.</a:t>
            </a:r>
          </a:p>
          <a:p>
            <a:pPr>
              <a:spcAft>
                <a:spcPts val="900"/>
              </a:spcAft>
            </a:pPr>
            <a:r>
              <a:rPr lang="en-GB" sz="1300" dirty="0" err="1">
                <a:solidFill>
                  <a:schemeClr val="tx1"/>
                </a:solidFill>
                <a:effectLst/>
                <a:latin typeface="+mn-lt"/>
              </a:rPr>
              <a:t>Uglanova</a:t>
            </a:r>
            <a:r>
              <a:rPr lang="en-GB" sz="1300" dirty="0">
                <a:solidFill>
                  <a:schemeClr val="tx1"/>
                </a:solidFill>
                <a:effectLst/>
                <a:latin typeface="+mn-lt"/>
              </a:rPr>
              <a:t>, Inna, and Evelyn </a:t>
            </a:r>
            <a:r>
              <a:rPr lang="en-GB" sz="1300" dirty="0" err="1">
                <a:solidFill>
                  <a:schemeClr val="tx1"/>
                </a:solidFill>
                <a:effectLst/>
                <a:latin typeface="+mn-lt"/>
              </a:rPr>
              <a:t>Gius</a:t>
            </a:r>
            <a:r>
              <a:rPr lang="en-GB" sz="1300" dirty="0">
                <a:solidFill>
                  <a:schemeClr val="tx1"/>
                </a:solidFill>
                <a:effectLst/>
                <a:latin typeface="+mn-lt"/>
              </a:rPr>
              <a:t>. </a:t>
            </a:r>
            <a:r>
              <a:rPr lang="en-GB" sz="1300" i="1" dirty="0">
                <a:solidFill>
                  <a:schemeClr val="tx1"/>
                </a:solidFill>
                <a:effectLst/>
                <a:latin typeface="+mn-lt"/>
              </a:rPr>
              <a:t>The Order of Things. A Study on Topic Modelling of Literary Texts</a:t>
            </a:r>
            <a:r>
              <a:rPr lang="en-GB" sz="1300" dirty="0">
                <a:solidFill>
                  <a:schemeClr val="tx1"/>
                </a:solidFill>
                <a:effectLst/>
                <a:latin typeface="+mn-lt"/>
              </a:rPr>
              <a:t>. 2020, http://</a:t>
            </a:r>
            <a:r>
              <a:rPr lang="en-GB" sz="1300" dirty="0" err="1">
                <a:solidFill>
                  <a:schemeClr val="tx1"/>
                </a:solidFill>
                <a:effectLst/>
                <a:latin typeface="+mn-lt"/>
              </a:rPr>
              <a:t>ceur-ws.org</a:t>
            </a:r>
            <a:r>
              <a:rPr lang="en-GB" sz="1300" dirty="0">
                <a:solidFill>
                  <a:schemeClr val="tx1"/>
                </a:solidFill>
                <a:effectLst/>
                <a:latin typeface="+mn-lt"/>
              </a:rPr>
              <a:t>/Vol-2723/long7.pdf.</a:t>
            </a:r>
          </a:p>
          <a:p>
            <a:pPr>
              <a:spcAft>
                <a:spcPts val="900"/>
              </a:spcAft>
            </a:pPr>
            <a:r>
              <a:rPr lang="en-GB" sz="1300" dirty="0">
                <a:solidFill>
                  <a:schemeClr val="tx1"/>
                </a:solidFill>
                <a:effectLst/>
                <a:latin typeface="+mn-lt"/>
              </a:rPr>
              <a:t>van Zundert, Joris J., et al. “What Do We Talk About When We Talk About Topic?” </a:t>
            </a:r>
            <a:r>
              <a:rPr lang="en-GB" sz="1300" i="1" dirty="0">
                <a:solidFill>
                  <a:schemeClr val="tx1"/>
                </a:solidFill>
                <a:effectLst/>
                <a:latin typeface="+mn-lt"/>
              </a:rPr>
              <a:t>CHR 2022: Computational Humanities Research Conference,</a:t>
            </a:r>
            <a:r>
              <a:rPr lang="en-GB" sz="1300" dirty="0">
                <a:solidFill>
                  <a:schemeClr val="tx1"/>
                </a:solidFill>
                <a:effectLst/>
                <a:latin typeface="+mn-lt"/>
              </a:rPr>
              <a:t> 2022, https://</a:t>
            </a:r>
            <a:r>
              <a:rPr lang="en-GB" sz="1300" dirty="0" err="1">
                <a:solidFill>
                  <a:schemeClr val="tx1"/>
                </a:solidFill>
                <a:effectLst/>
                <a:latin typeface="+mn-lt"/>
              </a:rPr>
              <a:t>ceur-ws.org</a:t>
            </a:r>
            <a:r>
              <a:rPr lang="en-GB" sz="1300" dirty="0">
                <a:solidFill>
                  <a:schemeClr val="tx1"/>
                </a:solidFill>
                <a:effectLst/>
                <a:latin typeface="+mn-lt"/>
              </a:rPr>
              <a:t>/Vol-3290/short_paper5533.pdf.</a:t>
            </a:r>
            <a:endParaRPr lang="en-NL" sz="1300" dirty="0"/>
          </a:p>
          <a:p>
            <a:pPr lvl="1">
              <a:lnSpc>
                <a:spcPct val="200000"/>
              </a:lnSpc>
            </a:pPr>
            <a:endParaRPr lang="en-NL" sz="1300" dirty="0"/>
          </a:p>
          <a:p>
            <a:pPr marL="285750" indent="-285750">
              <a:lnSpc>
                <a:spcPct val="200000"/>
              </a:lnSpc>
              <a:buFont typeface="Arial" panose="020B0604020202020204" pitchFamily="34" charset="0"/>
              <a:buChar char="•"/>
            </a:pPr>
            <a:endParaRPr lang="en-NL" sz="1300" dirty="0">
              <a:latin typeface="+mn-lt"/>
            </a:endParaRPr>
          </a:p>
        </p:txBody>
      </p:sp>
    </p:spTree>
    <p:extLst>
      <p:ext uri="{BB962C8B-B14F-4D97-AF65-F5344CB8AC3E}">
        <p14:creationId xmlns:p14="http://schemas.microsoft.com/office/powerpoint/2010/main" val="1827034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AD29E6-3016-82A3-6591-1EEC0D2F1EE8}"/>
              </a:ext>
            </a:extLst>
          </p:cNvPr>
          <p:cNvSpPr>
            <a:spLocks noGrp="1"/>
          </p:cNvSpPr>
          <p:nvPr>
            <p:ph type="body" sz="quarter" idx="13"/>
          </p:nvPr>
        </p:nvSpPr>
        <p:spPr>
          <a:xfrm>
            <a:off x="1017712" y="1651412"/>
            <a:ext cx="10298980" cy="4275175"/>
          </a:xfrm>
        </p:spPr>
        <p:txBody>
          <a:bodyPr/>
          <a:lstStyle/>
          <a:p>
            <a:pPr>
              <a:lnSpc>
                <a:spcPct val="200000"/>
              </a:lnSpc>
            </a:pPr>
            <a:r>
              <a:rPr lang="en-NL" sz="1800" dirty="0">
                <a:solidFill>
                  <a:schemeClr val="tx1"/>
                </a:solidFill>
                <a:latin typeface="+mn-lt"/>
              </a:rPr>
              <a:t>Presentation (20 minutes)</a:t>
            </a:r>
          </a:p>
          <a:p>
            <a:pPr>
              <a:lnSpc>
                <a:spcPct val="200000"/>
              </a:lnSpc>
            </a:pPr>
            <a:r>
              <a:rPr lang="en-NL" sz="1800" dirty="0">
                <a:solidFill>
                  <a:schemeClr val="tx1"/>
                </a:solidFill>
                <a:latin typeface="+mn-lt"/>
              </a:rPr>
              <a:t>-	My project: </a:t>
            </a:r>
            <a:r>
              <a:rPr lang="en-NL" sz="1800" i="1" dirty="0">
                <a:solidFill>
                  <a:schemeClr val="tx1"/>
                </a:solidFill>
                <a:latin typeface="+mn-lt"/>
              </a:rPr>
              <a:t>Anchoring and Innovating Classical Motifs in Contemporary Online Fanfiction</a:t>
            </a:r>
          </a:p>
          <a:p>
            <a:pPr>
              <a:lnSpc>
                <a:spcPct val="200000"/>
              </a:lnSpc>
            </a:pPr>
            <a:r>
              <a:rPr lang="en-NL" sz="1800" dirty="0">
                <a:solidFill>
                  <a:schemeClr val="tx1"/>
                </a:solidFill>
                <a:latin typeface="+mn-lt"/>
              </a:rPr>
              <a:t>-	Introducing the </a:t>
            </a:r>
            <a:r>
              <a:rPr lang="en-NL" sz="1800" i="1" dirty="0">
                <a:solidFill>
                  <a:schemeClr val="tx1"/>
                </a:solidFill>
                <a:latin typeface="+mn-lt"/>
              </a:rPr>
              <a:t>MythFic </a:t>
            </a:r>
            <a:r>
              <a:rPr lang="en-NL" sz="1800" dirty="0">
                <a:solidFill>
                  <a:schemeClr val="tx1"/>
                </a:solidFill>
                <a:latin typeface="+mn-lt"/>
              </a:rPr>
              <a:t>corpus and </a:t>
            </a:r>
            <a:r>
              <a:rPr lang="en-NL" sz="1800" i="1" dirty="0">
                <a:solidFill>
                  <a:schemeClr val="tx1"/>
                </a:solidFill>
                <a:latin typeface="+mn-lt"/>
              </a:rPr>
              <a:t>MythFic Metadata</a:t>
            </a:r>
          </a:p>
          <a:p>
            <a:pPr>
              <a:lnSpc>
                <a:spcPct val="200000"/>
              </a:lnSpc>
            </a:pPr>
            <a:r>
              <a:rPr lang="en-NL" sz="1800" i="1" dirty="0">
                <a:solidFill>
                  <a:schemeClr val="tx1"/>
                </a:solidFill>
                <a:latin typeface="+mn-lt"/>
              </a:rPr>
              <a:t>- 	</a:t>
            </a:r>
            <a:r>
              <a:rPr lang="en-NL" sz="1800" dirty="0">
                <a:solidFill>
                  <a:schemeClr val="tx1"/>
                </a:solidFill>
                <a:latin typeface="+mn-lt"/>
              </a:rPr>
              <a:t>Topic Modeling: Techniques and Problems</a:t>
            </a:r>
          </a:p>
          <a:p>
            <a:pPr>
              <a:lnSpc>
                <a:spcPct val="200000"/>
              </a:lnSpc>
            </a:pPr>
            <a:r>
              <a:rPr lang="en-NL" sz="1800" dirty="0">
                <a:solidFill>
                  <a:schemeClr val="tx1"/>
                </a:solidFill>
                <a:latin typeface="+mn-lt"/>
              </a:rPr>
              <a:t>Hands-On Part: Exploring the Topic Model (30 minutes)</a:t>
            </a:r>
          </a:p>
          <a:p>
            <a:pPr>
              <a:lnSpc>
                <a:spcPct val="200000"/>
              </a:lnSpc>
            </a:pPr>
            <a:r>
              <a:rPr lang="en-NL" sz="1800" dirty="0">
                <a:solidFill>
                  <a:schemeClr val="tx1"/>
                </a:solidFill>
                <a:latin typeface="+mn-lt"/>
              </a:rPr>
              <a:t>Plenary Discussion: what did you find? (20 minutes)</a:t>
            </a:r>
          </a:p>
          <a:p>
            <a:pPr>
              <a:lnSpc>
                <a:spcPct val="200000"/>
              </a:lnSpc>
            </a:pPr>
            <a:r>
              <a:rPr lang="en-NL" sz="1800" dirty="0">
                <a:solidFill>
                  <a:schemeClr val="tx1"/>
                </a:solidFill>
                <a:latin typeface="+mn-lt"/>
              </a:rPr>
              <a:t>Questions	 (20 minutes)</a:t>
            </a:r>
          </a:p>
          <a:p>
            <a:pPr marL="285750" indent="-285750">
              <a:buFont typeface="Arial" panose="020B0604020202020204" pitchFamily="34" charset="0"/>
              <a:buChar char="•"/>
            </a:pPr>
            <a:endParaRPr lang="en-NL" dirty="0"/>
          </a:p>
        </p:txBody>
      </p:sp>
      <p:sp>
        <p:nvSpPr>
          <p:cNvPr id="3" name="Title 2">
            <a:extLst>
              <a:ext uri="{FF2B5EF4-FFF2-40B4-BE49-F238E27FC236}">
                <a16:creationId xmlns:a16="http://schemas.microsoft.com/office/drawing/2014/main" id="{845D416A-87A3-8798-FA53-13CF4BE936C1}"/>
              </a:ext>
            </a:extLst>
          </p:cNvPr>
          <p:cNvSpPr>
            <a:spLocks noGrp="1"/>
          </p:cNvSpPr>
          <p:nvPr>
            <p:ph type="title"/>
          </p:nvPr>
        </p:nvSpPr>
        <p:spPr>
          <a:xfrm>
            <a:off x="876692" y="1196751"/>
            <a:ext cx="10440000" cy="454661"/>
          </a:xfrm>
        </p:spPr>
        <p:txBody>
          <a:bodyPr/>
          <a:lstStyle/>
          <a:p>
            <a:r>
              <a:rPr lang="en-NL" sz="2400" dirty="0"/>
              <a:t>Schedule</a:t>
            </a:r>
          </a:p>
        </p:txBody>
      </p:sp>
    </p:spTree>
    <p:extLst>
      <p:ext uri="{BB962C8B-B14F-4D97-AF65-F5344CB8AC3E}">
        <p14:creationId xmlns:p14="http://schemas.microsoft.com/office/powerpoint/2010/main" val="2795413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876000" y="692696"/>
            <a:ext cx="10440000" cy="720000"/>
          </a:xfrm>
        </p:spPr>
        <p:txBody>
          <a:bodyPr/>
          <a:lstStyle/>
          <a:p>
            <a:pPr>
              <a:lnSpc>
                <a:spcPct val="200000"/>
              </a:lnSpc>
            </a:pPr>
            <a:r>
              <a:rPr lang="en-NL" sz="2400" dirty="0"/>
              <a:t>Anchoring and Innovating Classical Motifs in Contemporary Online Fanfiction</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772816"/>
            <a:ext cx="10298980" cy="4153771"/>
          </a:xfrm>
        </p:spPr>
        <p:txBody>
          <a:bodyPr/>
          <a:lstStyle/>
          <a:p>
            <a:pPr marL="285750" indent="-285750">
              <a:lnSpc>
                <a:spcPct val="200000"/>
              </a:lnSpc>
              <a:buFont typeface="Arial" panose="020B0604020202020204" pitchFamily="34" charset="0"/>
              <a:buChar char="•"/>
            </a:pPr>
            <a:r>
              <a:rPr lang="en-NL" sz="1800" dirty="0">
                <a:solidFill>
                  <a:schemeClr val="tx1"/>
                </a:solidFill>
                <a:latin typeface="+mn-lt"/>
              </a:rPr>
              <a:t>PhD-project (2022-2026)</a:t>
            </a:r>
          </a:p>
          <a:p>
            <a:pPr marL="285750" indent="-285750">
              <a:lnSpc>
                <a:spcPct val="200000"/>
              </a:lnSpc>
              <a:buFont typeface="Arial" panose="020B0604020202020204" pitchFamily="34" charset="0"/>
              <a:buChar char="•"/>
            </a:pPr>
            <a:r>
              <a:rPr lang="en-NL" sz="1800" dirty="0">
                <a:solidFill>
                  <a:schemeClr val="tx1"/>
                </a:solidFill>
                <a:latin typeface="+mn-lt"/>
              </a:rPr>
              <a:t>Research question: </a:t>
            </a:r>
          </a:p>
          <a:p>
            <a:pPr algn="ctr">
              <a:lnSpc>
                <a:spcPct val="200000"/>
              </a:lnSpc>
            </a:pPr>
            <a:r>
              <a:rPr lang="en-GB" sz="1800" i="1" dirty="0">
                <a:solidFill>
                  <a:schemeClr val="tx1"/>
                </a:solidFill>
                <a:latin typeface="+mn-lt"/>
              </a:rPr>
              <a:t>How is source material from Greco-Roman Antiquity transformed in contemporary online fanfiction?</a:t>
            </a:r>
            <a:endParaRPr lang="en-NL" sz="1800" dirty="0">
              <a:solidFill>
                <a:schemeClr val="tx1"/>
              </a:solidFill>
            </a:endParaRPr>
          </a:p>
          <a:p>
            <a:pPr marL="285750" lvl="1" indent="-285750">
              <a:lnSpc>
                <a:spcPct val="200000"/>
              </a:lnSpc>
              <a:buFont typeface="Arial" panose="020B0604020202020204" pitchFamily="34" charset="0"/>
              <a:buChar char="•"/>
            </a:pPr>
            <a:r>
              <a:rPr lang="en-NL" sz="1800" dirty="0">
                <a:solidFill>
                  <a:schemeClr val="tx1"/>
                </a:solidFill>
              </a:rPr>
              <a:t>Part of </a:t>
            </a:r>
            <a:r>
              <a:rPr lang="en-NL" sz="1800" i="1" dirty="0">
                <a:solidFill>
                  <a:schemeClr val="tx1"/>
                </a:solidFill>
              </a:rPr>
              <a:t>Anchoring Innovation</a:t>
            </a:r>
            <a:endParaRPr lang="en-NL" sz="1800" dirty="0">
              <a:solidFill>
                <a:schemeClr val="tx1"/>
              </a:solidFill>
            </a:endParaRPr>
          </a:p>
          <a:p>
            <a:pPr marL="285750" lvl="1" indent="-285750">
              <a:lnSpc>
                <a:spcPct val="200000"/>
              </a:lnSpc>
              <a:buFont typeface="Arial" panose="020B0604020202020204" pitchFamily="34" charset="0"/>
              <a:buChar char="•"/>
            </a:pPr>
            <a:r>
              <a:rPr lang="en-NL" sz="1800" dirty="0">
                <a:solidFill>
                  <a:schemeClr val="tx1"/>
                </a:solidFill>
              </a:rPr>
              <a:t>Combining digital humanities with more traditional humanities methods</a:t>
            </a:r>
            <a:endParaRPr lang="en-NL" sz="1800" dirty="0">
              <a:solidFill>
                <a:schemeClr val="tx1"/>
              </a:solidFill>
              <a:latin typeface="+mn-lt"/>
            </a:endParaRP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pic>
        <p:nvPicPr>
          <p:cNvPr id="10" name="Picture 9" descr="A logo for an anchor innovate&#10;&#10;Description automatically generated">
            <a:extLst>
              <a:ext uri="{FF2B5EF4-FFF2-40B4-BE49-F238E27FC236}">
                <a16:creationId xmlns:a16="http://schemas.microsoft.com/office/drawing/2014/main" id="{B0B6F7F6-F4C0-9A08-3012-D0A14E6C6571}"/>
              </a:ext>
            </a:extLst>
          </p:cNvPr>
          <p:cNvPicPr>
            <a:picLocks noChangeAspect="1"/>
          </p:cNvPicPr>
          <p:nvPr/>
        </p:nvPicPr>
        <p:blipFill>
          <a:blip r:embed="rId2"/>
          <a:stretch>
            <a:fillRect/>
          </a:stretch>
        </p:blipFill>
        <p:spPr>
          <a:xfrm>
            <a:off x="8825560" y="4681367"/>
            <a:ext cx="2490440" cy="1245220"/>
          </a:xfrm>
          <a:prstGeom prst="rect">
            <a:avLst/>
          </a:prstGeom>
        </p:spPr>
      </p:pic>
    </p:spTree>
    <p:extLst>
      <p:ext uri="{BB962C8B-B14F-4D97-AF65-F5344CB8AC3E}">
        <p14:creationId xmlns:p14="http://schemas.microsoft.com/office/powerpoint/2010/main" val="2548302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GB" sz="2400" dirty="0"/>
              <a:t>T</a:t>
            </a:r>
            <a:r>
              <a:rPr lang="en-NL" sz="2400" dirty="0"/>
              <a:t>he MythFic Corpus</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10298980" cy="3937747"/>
          </a:xfrm>
        </p:spPr>
        <p:txBody>
          <a:bodyPr/>
          <a:lstStyle/>
          <a:p>
            <a:pPr marL="285750" indent="-285750">
              <a:lnSpc>
                <a:spcPct val="200000"/>
              </a:lnSpc>
              <a:buFont typeface="Arial" panose="020B0604020202020204" pitchFamily="34" charset="0"/>
              <a:buChar char="•"/>
            </a:pPr>
            <a:r>
              <a:rPr lang="en-NL" sz="1800" dirty="0">
                <a:solidFill>
                  <a:schemeClr val="tx1"/>
                </a:solidFill>
                <a:latin typeface="+mn-lt"/>
              </a:rPr>
              <a:t>5.154 works of fanfiction from </a:t>
            </a:r>
            <a:r>
              <a:rPr lang="en-NL" sz="1800" i="1" dirty="0">
                <a:solidFill>
                  <a:schemeClr val="tx1"/>
                </a:solidFill>
                <a:latin typeface="+mn-lt"/>
              </a:rPr>
              <a:t>Archive of Our Own</a:t>
            </a:r>
          </a:p>
          <a:p>
            <a:pPr marL="285750" indent="-285750">
              <a:lnSpc>
                <a:spcPct val="200000"/>
              </a:lnSpc>
              <a:buFont typeface="Arial" panose="020B0604020202020204" pitchFamily="34" charset="0"/>
              <a:buChar char="•"/>
            </a:pPr>
            <a:r>
              <a:rPr lang="en-NL" sz="1800" dirty="0">
                <a:solidFill>
                  <a:schemeClr val="tx1"/>
                </a:solidFill>
                <a:latin typeface="+mn-lt"/>
              </a:rPr>
              <a:t>Fandom: </a:t>
            </a:r>
            <a:r>
              <a:rPr lang="en-NL" sz="1800" i="1" dirty="0">
                <a:solidFill>
                  <a:schemeClr val="tx1"/>
                </a:solidFill>
                <a:latin typeface="+mn-lt"/>
              </a:rPr>
              <a:t>Ancient Greek Religion &amp; Lore</a:t>
            </a:r>
          </a:p>
          <a:p>
            <a:pPr marL="285750" indent="-285750">
              <a:lnSpc>
                <a:spcPct val="200000"/>
              </a:lnSpc>
              <a:buFont typeface="Arial" panose="020B0604020202020204" pitchFamily="34" charset="0"/>
              <a:buChar char="•"/>
            </a:pPr>
            <a:r>
              <a:rPr lang="en-NL" sz="1800" dirty="0">
                <a:solidFill>
                  <a:schemeClr val="tx1"/>
                </a:solidFill>
                <a:latin typeface="+mn-lt"/>
              </a:rPr>
              <a:t>In English</a:t>
            </a:r>
          </a:p>
          <a:p>
            <a:pPr marL="285750" indent="-285750">
              <a:lnSpc>
                <a:spcPct val="200000"/>
              </a:lnSpc>
              <a:buFont typeface="Arial" panose="020B0604020202020204" pitchFamily="34" charset="0"/>
              <a:buChar char="•"/>
            </a:pPr>
            <a:r>
              <a:rPr lang="en-GB" sz="1800" dirty="0">
                <a:solidFill>
                  <a:schemeClr val="tx1"/>
                </a:solidFill>
                <a:latin typeface="+mn-lt"/>
              </a:rPr>
              <a:t>A</a:t>
            </a:r>
            <a:r>
              <a:rPr lang="en-NL" sz="1800" dirty="0">
                <a:solidFill>
                  <a:schemeClr val="tx1"/>
                </a:solidFill>
                <a:latin typeface="+mn-lt"/>
              </a:rPr>
              <a:t>round 29 million words</a:t>
            </a:r>
          </a:p>
          <a:p>
            <a:pPr>
              <a:lnSpc>
                <a:spcPct val="200000"/>
              </a:lnSpc>
            </a:pPr>
            <a:endParaRPr lang="en-NL" sz="1800" dirty="0">
              <a:solidFill>
                <a:schemeClr val="tx1"/>
              </a:solidFill>
              <a:latin typeface="+mn-lt"/>
            </a:endParaRPr>
          </a:p>
          <a:p>
            <a:pPr marL="285750" indent="-285750">
              <a:lnSpc>
                <a:spcPct val="200000"/>
              </a:lnSpc>
              <a:buFont typeface="Arial" panose="020B0604020202020204" pitchFamily="34" charset="0"/>
              <a:buChar char="•"/>
            </a:pPr>
            <a:endParaRPr lang="en-NL" sz="1800" dirty="0"/>
          </a:p>
          <a:p>
            <a:pPr lvl="1"/>
            <a:endParaRPr lang="en-NL" dirty="0"/>
          </a:p>
          <a:p>
            <a:pPr marL="285750" indent="-285750">
              <a:buFont typeface="Arial" panose="020B0604020202020204" pitchFamily="34" charset="0"/>
              <a:buChar char="•"/>
            </a:pPr>
            <a:endParaRPr lang="en-NL" dirty="0"/>
          </a:p>
        </p:txBody>
      </p:sp>
      <p:pic>
        <p:nvPicPr>
          <p:cNvPr id="4" name="Picture 3" descr="A red and black logo&#10;&#10;Description automatically generated">
            <a:extLst>
              <a:ext uri="{FF2B5EF4-FFF2-40B4-BE49-F238E27FC236}">
                <a16:creationId xmlns:a16="http://schemas.microsoft.com/office/drawing/2014/main" id="{54DA2D57-7796-3AE3-8909-5B7172DADECE}"/>
              </a:ext>
            </a:extLst>
          </p:cNvPr>
          <p:cNvPicPr>
            <a:picLocks noChangeAspect="1"/>
          </p:cNvPicPr>
          <p:nvPr/>
        </p:nvPicPr>
        <p:blipFill>
          <a:blip r:embed="rId3"/>
          <a:stretch>
            <a:fillRect/>
          </a:stretch>
        </p:blipFill>
        <p:spPr>
          <a:xfrm>
            <a:off x="7536160" y="2069546"/>
            <a:ext cx="2729880" cy="1888167"/>
          </a:xfrm>
          <a:prstGeom prst="rect">
            <a:avLst/>
          </a:prstGeom>
        </p:spPr>
      </p:pic>
    </p:spTree>
    <p:extLst>
      <p:ext uri="{BB962C8B-B14F-4D97-AF65-F5344CB8AC3E}">
        <p14:creationId xmlns:p14="http://schemas.microsoft.com/office/powerpoint/2010/main" val="405999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MythFic Metadata</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988840"/>
            <a:ext cx="3062064" cy="3937747"/>
          </a:xfrm>
        </p:spPr>
        <p:txBody>
          <a:bodyPr/>
          <a:lstStyle/>
          <a:p>
            <a:pPr marL="285750" indent="-285750">
              <a:lnSpc>
                <a:spcPct val="200000"/>
              </a:lnSpc>
              <a:buFont typeface="Arial" panose="020B0604020202020204" pitchFamily="34" charset="0"/>
              <a:buChar char="•"/>
            </a:pPr>
            <a:r>
              <a:rPr lang="en-NL" sz="1800" dirty="0">
                <a:solidFill>
                  <a:schemeClr val="tx1"/>
                </a:solidFill>
                <a:latin typeface="+mn-lt"/>
              </a:rPr>
              <a:t>1.422 fandoms</a:t>
            </a:r>
          </a:p>
          <a:p>
            <a:pPr marL="285750" indent="-285750">
              <a:lnSpc>
                <a:spcPct val="200000"/>
              </a:lnSpc>
              <a:buFont typeface="Arial" panose="020B0604020202020204" pitchFamily="34" charset="0"/>
              <a:buChar char="•"/>
            </a:pPr>
            <a:r>
              <a:rPr lang="en-NL" sz="1800" dirty="0">
                <a:solidFill>
                  <a:schemeClr val="tx1"/>
                </a:solidFill>
                <a:latin typeface="+mn-lt"/>
              </a:rPr>
              <a:t>5.455 characters</a:t>
            </a:r>
          </a:p>
          <a:p>
            <a:pPr marL="285750" indent="-285750">
              <a:lnSpc>
                <a:spcPct val="200000"/>
              </a:lnSpc>
              <a:buFont typeface="Arial" panose="020B0604020202020204" pitchFamily="34" charset="0"/>
              <a:buChar char="•"/>
            </a:pPr>
            <a:r>
              <a:rPr lang="en-NL" sz="1800" dirty="0">
                <a:solidFill>
                  <a:schemeClr val="tx1"/>
                </a:solidFill>
                <a:latin typeface="+mn-lt"/>
              </a:rPr>
              <a:t>3.297 relationships</a:t>
            </a:r>
          </a:p>
          <a:p>
            <a:pPr marL="285750" indent="-285750">
              <a:lnSpc>
                <a:spcPct val="200000"/>
              </a:lnSpc>
              <a:buFont typeface="Arial" panose="020B0604020202020204" pitchFamily="34" charset="0"/>
              <a:buChar char="•"/>
            </a:pPr>
            <a:r>
              <a:rPr lang="en-NL" sz="1800" dirty="0">
                <a:solidFill>
                  <a:schemeClr val="tx1"/>
                </a:solidFill>
                <a:latin typeface="+mn-lt"/>
              </a:rPr>
              <a:t>13.936 additional tags</a:t>
            </a:r>
          </a:p>
          <a:p>
            <a:pPr marL="285750" indent="-285750">
              <a:lnSpc>
                <a:spcPct val="200000"/>
              </a:lnSpc>
              <a:buFont typeface="Arial" panose="020B0604020202020204" pitchFamily="34" charset="0"/>
              <a:buChar char="•"/>
            </a:pPr>
            <a:r>
              <a:rPr lang="nl-NL" sz="1800" dirty="0" err="1">
                <a:solidFill>
                  <a:schemeClr val="tx1"/>
                </a:solidFill>
                <a:latin typeface="+mn-lt"/>
              </a:rPr>
              <a:t>Anonymized</a:t>
            </a:r>
            <a:r>
              <a:rPr lang="nl-NL" sz="1800" dirty="0">
                <a:solidFill>
                  <a:schemeClr val="tx1"/>
                </a:solidFill>
                <a:latin typeface="+mn-lt"/>
              </a:rPr>
              <a:t> dataset </a:t>
            </a:r>
            <a:r>
              <a:rPr lang="nl-NL" sz="1800" dirty="0" err="1">
                <a:solidFill>
                  <a:schemeClr val="tx1"/>
                </a:solidFill>
                <a:latin typeface="+mn-lt"/>
              </a:rPr>
              <a:t>available</a:t>
            </a:r>
            <a:r>
              <a:rPr lang="nl-NL" sz="1800" dirty="0">
                <a:solidFill>
                  <a:schemeClr val="tx1"/>
                </a:solidFill>
                <a:latin typeface="+mn-lt"/>
              </a:rPr>
              <a:t> </a:t>
            </a:r>
            <a:r>
              <a:rPr lang="nl-NL" sz="1800" dirty="0" err="1">
                <a:solidFill>
                  <a:schemeClr val="tx1"/>
                </a:solidFill>
                <a:latin typeface="+mn-lt"/>
              </a:rPr>
              <a:t>for</a:t>
            </a:r>
            <a:r>
              <a:rPr lang="nl-NL" sz="1800" dirty="0">
                <a:solidFill>
                  <a:schemeClr val="tx1"/>
                </a:solidFill>
                <a:latin typeface="+mn-lt"/>
              </a:rPr>
              <a:t> </a:t>
            </a:r>
            <a:r>
              <a:rPr lang="nl-NL" sz="1800" dirty="0" err="1">
                <a:solidFill>
                  <a:schemeClr val="tx1"/>
                </a:solidFill>
                <a:latin typeface="+mn-lt"/>
              </a:rPr>
              <a:t>reuse</a:t>
            </a:r>
            <a:r>
              <a:rPr lang="nl-NL" sz="1800" dirty="0">
                <a:solidFill>
                  <a:schemeClr val="tx1"/>
                </a:solidFill>
                <a:latin typeface="+mn-lt"/>
              </a:rPr>
              <a:t>!</a:t>
            </a:r>
            <a:endParaRPr lang="en-GB" sz="1800" dirty="0">
              <a:solidFill>
                <a:schemeClr val="tx1"/>
              </a:solidFill>
              <a:latin typeface="+mn-lt"/>
            </a:endParaRPr>
          </a:p>
          <a:p>
            <a:pPr marL="285750" indent="-285750">
              <a:lnSpc>
                <a:spcPct val="200000"/>
              </a:lnSpc>
              <a:buFont typeface="Arial" panose="020B0604020202020204" pitchFamily="34" charset="0"/>
              <a:buChar char="•"/>
            </a:pPr>
            <a:endParaRPr lang="en-NL" sz="1800" dirty="0">
              <a:solidFill>
                <a:schemeClr val="tx1"/>
              </a:solidFill>
              <a:latin typeface="+mn-lt"/>
            </a:endParaRPr>
          </a:p>
          <a:p>
            <a:pPr marL="285750" indent="-285750">
              <a:lnSpc>
                <a:spcPct val="200000"/>
              </a:lnSpc>
              <a:buFont typeface="Arial" panose="020B0604020202020204" pitchFamily="34" charset="0"/>
              <a:buChar char="•"/>
            </a:pPr>
            <a:endParaRPr lang="en-NL" sz="1800" dirty="0"/>
          </a:p>
          <a:p>
            <a:pPr lvl="1"/>
            <a:endParaRPr lang="en-NL" dirty="0"/>
          </a:p>
          <a:p>
            <a:pPr marL="285750" indent="-285750">
              <a:buFont typeface="Arial" panose="020B0604020202020204" pitchFamily="34" charset="0"/>
              <a:buChar char="•"/>
            </a:pPr>
            <a:endParaRPr lang="en-NL" dirty="0"/>
          </a:p>
        </p:txBody>
      </p:sp>
      <p:graphicFrame>
        <p:nvGraphicFramePr>
          <p:cNvPr id="2" name="Chart 1">
            <a:extLst>
              <a:ext uri="{FF2B5EF4-FFF2-40B4-BE49-F238E27FC236}">
                <a16:creationId xmlns:a16="http://schemas.microsoft.com/office/drawing/2014/main" id="{2BDB886B-636F-DD6F-315D-AB2655BDF2EB}"/>
              </a:ext>
            </a:extLst>
          </p:cNvPr>
          <p:cNvGraphicFramePr/>
          <p:nvPr>
            <p:extLst>
              <p:ext uri="{D42A27DB-BD31-4B8C-83A1-F6EECF244321}">
                <p14:modId xmlns:p14="http://schemas.microsoft.com/office/powerpoint/2010/main" val="3600665237"/>
              </p:ext>
            </p:extLst>
          </p:nvPr>
        </p:nvGraphicFramePr>
        <p:xfrm>
          <a:off x="4223792" y="1514373"/>
          <a:ext cx="7091516" cy="40748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362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2BF7CB26-8557-DD45-08C0-382DBFAC6C97}"/>
              </a:ext>
            </a:extLst>
          </p:cNvPr>
          <p:cNvSpPr>
            <a:spLocks noGrp="1"/>
          </p:cNvSpPr>
          <p:nvPr>
            <p:ph idx="1004"/>
          </p:nvPr>
        </p:nvSpPr>
        <p:spPr>
          <a:xfrm>
            <a:off x="7320135" y="1734032"/>
            <a:ext cx="3807891" cy="4443567"/>
          </a:xfrm>
        </p:spPr>
        <p:txBody>
          <a:bodyPr>
            <a:normAutofit/>
          </a:bodyPr>
          <a:lstStyle/>
          <a:p>
            <a:pPr marL="0" indent="0">
              <a:buNone/>
            </a:pPr>
            <a:r>
              <a:rPr lang="en-NL" dirty="0"/>
              <a:t>Identifies ‘topics’ or clusters of word usage in a set of texts</a:t>
            </a:r>
            <a:endParaRPr lang="en-NL" b="1" dirty="0"/>
          </a:p>
          <a:p>
            <a:pPr marL="0" indent="0" algn="ctr">
              <a:buNone/>
            </a:pPr>
            <a:r>
              <a:rPr lang="en-NL" b="1" dirty="0"/>
              <a:t>Assumptions </a:t>
            </a:r>
            <a:r>
              <a:rPr lang="en-NL" dirty="0"/>
              <a:t>(Blei 2012)</a:t>
            </a:r>
          </a:p>
          <a:p>
            <a:pPr marL="0" indent="0">
              <a:buNone/>
            </a:pPr>
            <a:r>
              <a:rPr lang="en-NL" dirty="0"/>
              <a:t>1. </a:t>
            </a:r>
            <a:r>
              <a:rPr lang="en-GB" dirty="0"/>
              <a:t>Each topic is a distribution over words</a:t>
            </a:r>
          </a:p>
          <a:p>
            <a:pPr marL="0" indent="0">
              <a:buNone/>
            </a:pPr>
            <a:r>
              <a:rPr lang="en-GB" dirty="0"/>
              <a:t>2. Each document is a mixture of corpus-wide topics</a:t>
            </a:r>
          </a:p>
          <a:p>
            <a:pPr marL="0" indent="0">
              <a:buNone/>
            </a:pPr>
            <a:r>
              <a:rPr lang="en-GB" dirty="0"/>
              <a:t>3. Each word is drawn from one of those topics</a:t>
            </a:r>
          </a:p>
          <a:p>
            <a:r>
              <a:rPr lang="en-GB" dirty="0"/>
              <a:t>R</a:t>
            </a:r>
            <a:r>
              <a:rPr lang="en-NL" dirty="0"/>
              <a:t>eflects ‘the order of things’ in literary text (Uglanova &amp; Gius 2020)</a:t>
            </a:r>
          </a:p>
          <a:p>
            <a:r>
              <a:rPr lang="en-GB" dirty="0"/>
              <a:t>O</a:t>
            </a:r>
            <a:r>
              <a:rPr lang="en-NL" dirty="0"/>
              <a:t>r: reflects the ‘aboutness’ of a corpus (Murakami et. al. 2017).</a:t>
            </a:r>
          </a:p>
          <a:p>
            <a:pPr marL="0" indent="0">
              <a:buNone/>
            </a:pPr>
            <a:endParaRPr lang="en-NL" dirty="0"/>
          </a:p>
          <a:p>
            <a:endParaRPr lang="en-NL" dirty="0"/>
          </a:p>
          <a:p>
            <a:pPr lvl="1"/>
            <a:endParaRPr lang="en-NL" dirty="0"/>
          </a:p>
          <a:p>
            <a:pPr lvl="1"/>
            <a:endParaRPr lang="en-NL" dirty="0"/>
          </a:p>
          <a:p>
            <a:pPr marL="285750" indent="-285750">
              <a:buFont typeface="Arial" panose="020B0604020202020204" pitchFamily="34" charset="0"/>
              <a:buChar char="•"/>
            </a:pPr>
            <a:endParaRPr lang="en-NL" dirty="0"/>
          </a:p>
        </p:txBody>
      </p:sp>
      <p:pic>
        <p:nvPicPr>
          <p:cNvPr id="4" name="Picture 3" descr="A close-up of a newspaper&#10;&#10;Description automatically generated">
            <a:extLst>
              <a:ext uri="{FF2B5EF4-FFF2-40B4-BE49-F238E27FC236}">
                <a16:creationId xmlns:a16="http://schemas.microsoft.com/office/drawing/2014/main" id="{AD3CD1B8-17FB-2550-CCC8-1745549521F5}"/>
              </a:ext>
            </a:extLst>
          </p:cNvPr>
          <p:cNvPicPr>
            <a:picLocks noChangeAspect="1"/>
          </p:cNvPicPr>
          <p:nvPr/>
        </p:nvPicPr>
        <p:blipFill>
          <a:blip r:embed="rId3"/>
          <a:stretch>
            <a:fillRect/>
          </a:stretch>
        </p:blipFill>
        <p:spPr>
          <a:xfrm>
            <a:off x="1063974" y="1988840"/>
            <a:ext cx="5708747" cy="3168352"/>
          </a:xfrm>
          <a:prstGeom prst="rect">
            <a:avLst/>
          </a:prstGeom>
          <a:noFill/>
        </p:spPr>
      </p:pic>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864000" y="895740"/>
            <a:ext cx="10440000" cy="288000"/>
          </a:xfrm>
        </p:spPr>
        <p:txBody>
          <a:bodyPr anchor="t">
            <a:normAutofit/>
          </a:bodyPr>
          <a:lstStyle/>
          <a:p>
            <a:pPr>
              <a:lnSpc>
                <a:spcPct val="90000"/>
              </a:lnSpc>
            </a:pPr>
            <a:r>
              <a:rPr lang="en-NL"/>
              <a:t>What is Topic Modeling</a:t>
            </a:r>
            <a:endParaRPr lang="en-NL" i="1"/>
          </a:p>
        </p:txBody>
      </p:sp>
      <p:sp>
        <p:nvSpPr>
          <p:cNvPr id="11" name="Text Placeholder 4">
            <a:extLst>
              <a:ext uri="{FF2B5EF4-FFF2-40B4-BE49-F238E27FC236}">
                <a16:creationId xmlns:a16="http://schemas.microsoft.com/office/drawing/2014/main" id="{4CB7C4AB-2CB3-35D9-18BF-18D48BC545F3}"/>
              </a:ext>
            </a:extLst>
          </p:cNvPr>
          <p:cNvSpPr>
            <a:spLocks noGrp="1"/>
          </p:cNvSpPr>
          <p:nvPr>
            <p:ph type="body" sz="quarter" idx="1002"/>
          </p:nvPr>
        </p:nvSpPr>
        <p:spPr>
          <a:xfrm>
            <a:off x="864000" y="680400"/>
            <a:ext cx="10463213" cy="216000"/>
          </a:xfrm>
        </p:spPr>
        <p:txBody>
          <a:bodyPr/>
          <a:lstStyle/>
          <a:p>
            <a:endParaRPr lang="en-US"/>
          </a:p>
        </p:txBody>
      </p:sp>
      <p:sp>
        <p:nvSpPr>
          <p:cNvPr id="5" name="TextBox 4">
            <a:extLst>
              <a:ext uri="{FF2B5EF4-FFF2-40B4-BE49-F238E27FC236}">
                <a16:creationId xmlns:a16="http://schemas.microsoft.com/office/drawing/2014/main" id="{1ECF0FB4-A81F-97C4-6894-9D2FE9A13E84}"/>
              </a:ext>
            </a:extLst>
          </p:cNvPr>
          <p:cNvSpPr txBox="1"/>
          <p:nvPr/>
        </p:nvSpPr>
        <p:spPr>
          <a:xfrm>
            <a:off x="1063974" y="5962155"/>
            <a:ext cx="4104456" cy="215444"/>
          </a:xfrm>
          <a:prstGeom prst="rect">
            <a:avLst/>
          </a:prstGeom>
          <a:noFill/>
        </p:spPr>
        <p:txBody>
          <a:bodyPr wrap="square" lIns="0" tIns="0" rIns="0" bIns="0" rtlCol="0">
            <a:spAutoFit/>
          </a:bodyPr>
          <a:lstStyle/>
          <a:p>
            <a:r>
              <a:rPr lang="en-NL" sz="1400" dirty="0"/>
              <a:t>Image from Blei (2012)</a:t>
            </a:r>
          </a:p>
        </p:txBody>
      </p:sp>
    </p:spTree>
    <p:extLst>
      <p:ext uri="{BB962C8B-B14F-4D97-AF65-F5344CB8AC3E}">
        <p14:creationId xmlns:p14="http://schemas.microsoft.com/office/powerpoint/2010/main" val="145680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p:txBody>
          <a:bodyPr/>
          <a:lstStyle/>
          <a:p>
            <a:pPr>
              <a:lnSpc>
                <a:spcPct val="200000"/>
              </a:lnSpc>
            </a:pPr>
            <a:r>
              <a:rPr lang="en-NL" sz="2400" dirty="0"/>
              <a:t>Problems of Topic Modeling</a:t>
            </a:r>
            <a:endParaRPr lang="en-NL" sz="2400" i="1" dirty="0">
              <a:latin typeface="+mn-lt"/>
            </a:endParaRPr>
          </a:p>
        </p:txBody>
      </p:sp>
      <p:sp>
        <p:nvSpPr>
          <p:cNvPr id="6" name="Text Placeholder 1">
            <a:extLst>
              <a:ext uri="{FF2B5EF4-FFF2-40B4-BE49-F238E27FC236}">
                <a16:creationId xmlns:a16="http://schemas.microsoft.com/office/drawing/2014/main" id="{2BF7CB26-8557-DD45-08C0-382DBFAC6C97}"/>
              </a:ext>
            </a:extLst>
          </p:cNvPr>
          <p:cNvSpPr>
            <a:spLocks noGrp="1"/>
          </p:cNvSpPr>
          <p:nvPr>
            <p:ph type="body" sz="quarter" idx="13"/>
          </p:nvPr>
        </p:nvSpPr>
        <p:spPr>
          <a:xfrm>
            <a:off x="1017712" y="1651414"/>
            <a:ext cx="10298980" cy="4275174"/>
          </a:xfrm>
        </p:spPr>
        <p:txBody>
          <a:bodyPr/>
          <a:lstStyle/>
          <a:p>
            <a:pPr>
              <a:lnSpc>
                <a:spcPct val="200000"/>
              </a:lnSpc>
            </a:pPr>
            <a:r>
              <a:rPr lang="en-NL" sz="1800" dirty="0">
                <a:solidFill>
                  <a:schemeClr val="tx1"/>
                </a:solidFill>
                <a:latin typeface="+mn-lt"/>
              </a:rPr>
              <a:t>Some approaches  depend heavily on the parameters you set (Egger &amp; Yu 2022)</a:t>
            </a:r>
          </a:p>
          <a:p>
            <a:pPr>
              <a:lnSpc>
                <a:spcPct val="200000"/>
              </a:lnSpc>
            </a:pPr>
            <a:r>
              <a:rPr lang="en-NL" sz="1800" dirty="0">
                <a:solidFill>
                  <a:schemeClr val="tx1"/>
                </a:solidFill>
                <a:latin typeface="+mn-lt"/>
              </a:rPr>
              <a:t>Difficult to interpret, like ‘reading tea leaves’ (Chang et. al. 2009)</a:t>
            </a:r>
          </a:p>
          <a:p>
            <a:pPr>
              <a:lnSpc>
                <a:spcPct val="200000"/>
              </a:lnSpc>
            </a:pPr>
            <a:endParaRPr lang="en-NL" sz="1800" dirty="0">
              <a:solidFill>
                <a:schemeClr val="tx1"/>
              </a:solidFill>
              <a:latin typeface="+mn-lt"/>
            </a:endParaRPr>
          </a:p>
          <a:p>
            <a:pPr>
              <a:lnSpc>
                <a:spcPct val="200000"/>
              </a:lnSpc>
            </a:pPr>
            <a:endParaRPr lang="en-NL" sz="1800" dirty="0">
              <a:solidFill>
                <a:schemeClr val="tx1"/>
              </a:solidFill>
              <a:latin typeface="+mn-lt"/>
            </a:endParaRPr>
          </a:p>
          <a:p>
            <a:pPr>
              <a:lnSpc>
                <a:spcPct val="200000"/>
              </a:lnSpc>
            </a:pPr>
            <a:endParaRPr lang="en-NL" sz="1800" dirty="0">
              <a:solidFill>
                <a:schemeClr val="tx1"/>
              </a:solidFill>
              <a:latin typeface="+mn-lt"/>
            </a:endParaRPr>
          </a:p>
          <a:p>
            <a:pPr>
              <a:lnSpc>
                <a:spcPct val="200000"/>
              </a:lnSpc>
            </a:pPr>
            <a:r>
              <a:rPr lang="en-NL" sz="1800" dirty="0">
                <a:solidFill>
                  <a:schemeClr val="tx1"/>
                </a:solidFill>
                <a:latin typeface="+mn-lt"/>
              </a:rPr>
              <a:t>Contextual factors like story setting or author strongly influence topics (van Zundert et. al. 2022)</a:t>
            </a:r>
          </a:p>
          <a:p>
            <a:pPr>
              <a:lnSpc>
                <a:spcPct val="200000"/>
              </a:lnSpc>
            </a:pPr>
            <a:r>
              <a:rPr lang="en-NL" sz="1800" dirty="0">
                <a:solidFill>
                  <a:schemeClr val="tx1"/>
                </a:solidFill>
                <a:latin typeface="+mn-lt"/>
              </a:rPr>
              <a:t>The presence of names in your texts complicates matters (Jockers 2013)</a:t>
            </a:r>
          </a:p>
          <a:p>
            <a:pPr>
              <a:lnSpc>
                <a:spcPct val="200000"/>
              </a:lnSpc>
            </a:pPr>
            <a:endParaRPr lang="en-NL" sz="1800" dirty="0">
              <a:solidFill>
                <a:schemeClr val="tx1"/>
              </a:solidFill>
              <a:latin typeface="+mn-lt"/>
            </a:endParaRPr>
          </a:p>
          <a:p>
            <a:pPr lvl="1">
              <a:lnSpc>
                <a:spcPct val="200000"/>
              </a:lnSpc>
            </a:pPr>
            <a:endParaRPr lang="en-NL" sz="1800" dirty="0"/>
          </a:p>
          <a:p>
            <a:pPr lvl="1"/>
            <a:endParaRPr lang="en-NL" dirty="0"/>
          </a:p>
          <a:p>
            <a:pPr marL="285750" indent="-285750">
              <a:buFont typeface="Arial" panose="020B0604020202020204" pitchFamily="34" charset="0"/>
              <a:buChar char="•"/>
            </a:pPr>
            <a:endParaRPr lang="en-NL" dirty="0"/>
          </a:p>
        </p:txBody>
      </p:sp>
      <p:sp>
        <p:nvSpPr>
          <p:cNvPr id="2" name="TextBox 1">
            <a:extLst>
              <a:ext uri="{FF2B5EF4-FFF2-40B4-BE49-F238E27FC236}">
                <a16:creationId xmlns:a16="http://schemas.microsoft.com/office/drawing/2014/main" id="{74A0EB0B-EBFE-ADAE-C2E0-A33695BDC340}"/>
              </a:ext>
            </a:extLst>
          </p:cNvPr>
          <p:cNvSpPr txBox="1"/>
          <p:nvPr/>
        </p:nvSpPr>
        <p:spPr>
          <a:xfrm>
            <a:off x="2927648" y="2996952"/>
            <a:ext cx="3240360" cy="1384995"/>
          </a:xfrm>
          <a:prstGeom prst="rect">
            <a:avLst/>
          </a:prstGeom>
          <a:noFill/>
        </p:spPr>
        <p:txBody>
          <a:bodyPr wrap="square" lIns="0" tIns="0" rIns="0" bIns="0" rtlCol="0">
            <a:spAutoFit/>
          </a:bodyPr>
          <a:lstStyle/>
          <a:p>
            <a:r>
              <a:rPr lang="en-NL" sz="1800" b="1" dirty="0"/>
              <a:t>Example</a:t>
            </a:r>
          </a:p>
          <a:p>
            <a:pPr marL="342900" indent="-342900">
              <a:buAutoNum type="arabicPeriod"/>
            </a:pPr>
            <a:r>
              <a:rPr lang="en-GB" sz="1800" dirty="0"/>
              <a:t>c</a:t>
            </a:r>
            <a:r>
              <a:rPr lang="en-NL" sz="1800" dirty="0"/>
              <a:t>limate</a:t>
            </a:r>
          </a:p>
          <a:p>
            <a:pPr marL="342900" indent="-342900">
              <a:buAutoNum type="arabicPeriod"/>
            </a:pPr>
            <a:r>
              <a:rPr lang="en-GB" sz="1800" dirty="0"/>
              <a:t>c</a:t>
            </a:r>
            <a:r>
              <a:rPr lang="en-NL" sz="1800" dirty="0"/>
              <a:t>arbon</a:t>
            </a:r>
          </a:p>
          <a:p>
            <a:pPr marL="342900" indent="-342900">
              <a:buAutoNum type="arabicPeriod"/>
            </a:pPr>
            <a:r>
              <a:rPr lang="en-GB" sz="1800" dirty="0"/>
              <a:t>e</a:t>
            </a:r>
            <a:r>
              <a:rPr lang="en-NL" sz="1800" dirty="0"/>
              <a:t>missions</a:t>
            </a:r>
          </a:p>
          <a:p>
            <a:pPr marL="342900" indent="-342900">
              <a:buAutoNum type="arabicPeriod"/>
            </a:pPr>
            <a:r>
              <a:rPr lang="en-NL" sz="1800" dirty="0"/>
              <a:t>skepticism</a:t>
            </a:r>
          </a:p>
        </p:txBody>
      </p:sp>
    </p:spTree>
    <p:extLst>
      <p:ext uri="{BB962C8B-B14F-4D97-AF65-F5344CB8AC3E}">
        <p14:creationId xmlns:p14="http://schemas.microsoft.com/office/powerpoint/2010/main" val="193231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1"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additive="base">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1"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1"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additive="base">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1"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 calcmode="lin" valueType="num">
                                      <p:cBhvr additive="base">
                                        <p:cTn id="2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uiExpand="1"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767408" y="404664"/>
            <a:ext cx="10440000" cy="720000"/>
          </a:xfrm>
        </p:spPr>
        <p:txBody>
          <a:bodyPr/>
          <a:lstStyle/>
          <a:p>
            <a:pPr>
              <a:lnSpc>
                <a:spcPct val="200000"/>
              </a:lnSpc>
            </a:pPr>
            <a:r>
              <a:rPr lang="en-NL" sz="2400" dirty="0"/>
              <a:t>Top2Vec (Angelov 2020)</a:t>
            </a:r>
            <a:endParaRPr lang="en-NL" sz="2400" i="1" dirty="0">
              <a:latin typeface="+mn-lt"/>
            </a:endParaRPr>
          </a:p>
        </p:txBody>
      </p:sp>
      <p:pic>
        <p:nvPicPr>
          <p:cNvPr id="3074" name="Picture 2">
            <a:extLst>
              <a:ext uri="{FF2B5EF4-FFF2-40B4-BE49-F238E27FC236}">
                <a16:creationId xmlns:a16="http://schemas.microsoft.com/office/drawing/2014/main" id="{E023BAA1-5300-71ED-5DF9-EACF3EA462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30" b="3328"/>
          <a:stretch/>
        </p:blipFill>
        <p:spPr bwMode="auto">
          <a:xfrm>
            <a:off x="2240231" y="1196752"/>
            <a:ext cx="7711537" cy="410445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1017917-2F76-56BA-ADC4-AFF9FA8F1A59}"/>
              </a:ext>
            </a:extLst>
          </p:cNvPr>
          <p:cNvSpPr txBox="1"/>
          <p:nvPr/>
        </p:nvSpPr>
        <p:spPr>
          <a:xfrm>
            <a:off x="1397187" y="5899338"/>
            <a:ext cx="9397624" cy="553998"/>
          </a:xfrm>
          <a:prstGeom prst="rect">
            <a:avLst/>
          </a:prstGeom>
          <a:noFill/>
        </p:spPr>
        <p:txBody>
          <a:bodyPr wrap="square" lIns="0" tIns="0" rIns="0" bIns="0" rtlCol="0">
            <a:spAutoFit/>
          </a:bodyPr>
          <a:lstStyle/>
          <a:p>
            <a:r>
              <a:rPr lang="en-NL" sz="1800" dirty="0"/>
              <a:t>Uses v</a:t>
            </a:r>
            <a:r>
              <a:rPr lang="en-NL" sz="1800" dirty="0">
                <a:solidFill>
                  <a:schemeClr val="tx1"/>
                </a:solidFill>
                <a:latin typeface="+mn-lt"/>
              </a:rPr>
              <a:t>ector-space model of words and documents, image from </a:t>
            </a:r>
            <a:r>
              <a:rPr lang="en-GB" sz="1800" dirty="0" err="1">
                <a:solidFill>
                  <a:schemeClr val="tx1"/>
                </a:solidFill>
                <a:latin typeface="+mn-lt"/>
              </a:rPr>
              <a:t>Arseniev</a:t>
            </a:r>
            <a:r>
              <a:rPr lang="en-GB" sz="1800" dirty="0">
                <a:solidFill>
                  <a:schemeClr val="tx1"/>
                </a:solidFill>
                <a:latin typeface="+mn-lt"/>
              </a:rPr>
              <a:t>-Koehler (2021)</a:t>
            </a:r>
            <a:endParaRPr lang="en-NL" sz="1800" dirty="0">
              <a:solidFill>
                <a:schemeClr val="tx1"/>
              </a:solidFill>
              <a:latin typeface="+mn-lt"/>
            </a:endParaRPr>
          </a:p>
          <a:p>
            <a:endParaRPr lang="en-NL" sz="1800" dirty="0" err="1"/>
          </a:p>
        </p:txBody>
      </p:sp>
    </p:spTree>
    <p:extLst>
      <p:ext uri="{BB962C8B-B14F-4D97-AF65-F5344CB8AC3E}">
        <p14:creationId xmlns:p14="http://schemas.microsoft.com/office/powerpoint/2010/main" val="1215113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52B2BF-1810-2E52-281B-143239B358D2}"/>
              </a:ext>
            </a:extLst>
          </p:cNvPr>
          <p:cNvSpPr>
            <a:spLocks noGrp="1"/>
          </p:cNvSpPr>
          <p:nvPr>
            <p:ph type="title"/>
          </p:nvPr>
        </p:nvSpPr>
        <p:spPr>
          <a:xfrm>
            <a:off x="767408" y="404664"/>
            <a:ext cx="10440000" cy="720000"/>
          </a:xfrm>
        </p:spPr>
        <p:txBody>
          <a:bodyPr/>
          <a:lstStyle/>
          <a:p>
            <a:pPr>
              <a:lnSpc>
                <a:spcPct val="200000"/>
              </a:lnSpc>
            </a:pPr>
            <a:r>
              <a:rPr lang="en-NL" sz="2400"/>
              <a:t>Top2Vec (Angelov 2020)</a:t>
            </a:r>
            <a:endParaRPr lang="en-NL" sz="2400" i="1" dirty="0">
              <a:latin typeface="+mn-lt"/>
            </a:endParaRPr>
          </a:p>
        </p:txBody>
      </p:sp>
      <p:sp>
        <p:nvSpPr>
          <p:cNvPr id="2" name="TextBox 1">
            <a:extLst>
              <a:ext uri="{FF2B5EF4-FFF2-40B4-BE49-F238E27FC236}">
                <a16:creationId xmlns:a16="http://schemas.microsoft.com/office/drawing/2014/main" id="{11017917-2F76-56BA-ADC4-AFF9FA8F1A59}"/>
              </a:ext>
            </a:extLst>
          </p:cNvPr>
          <p:cNvSpPr txBox="1"/>
          <p:nvPr/>
        </p:nvSpPr>
        <p:spPr>
          <a:xfrm>
            <a:off x="767408" y="1139738"/>
            <a:ext cx="11089232" cy="215444"/>
          </a:xfrm>
          <a:prstGeom prst="rect">
            <a:avLst/>
          </a:prstGeom>
          <a:noFill/>
        </p:spPr>
        <p:txBody>
          <a:bodyPr wrap="square" lIns="0" tIns="0" rIns="0" bIns="0" rtlCol="0">
            <a:spAutoFit/>
          </a:bodyPr>
          <a:lstStyle/>
          <a:p>
            <a:r>
              <a:rPr lang="en-NL" sz="1400" dirty="0"/>
              <a:t>In the Top2Vec vector space, </a:t>
            </a:r>
            <a:r>
              <a:rPr lang="en-GB" sz="1400" dirty="0"/>
              <a:t>documents are placed close to other similar documents and close to the most distinguishing words.</a:t>
            </a:r>
            <a:endParaRPr lang="en-NL" sz="1400" dirty="0" err="1"/>
          </a:p>
        </p:txBody>
      </p:sp>
      <p:pic>
        <p:nvPicPr>
          <p:cNvPr id="5" name="Picture 4" descr="A diagram of data analysis&#10;&#10;Description automatically generated">
            <a:extLst>
              <a:ext uri="{FF2B5EF4-FFF2-40B4-BE49-F238E27FC236}">
                <a16:creationId xmlns:a16="http://schemas.microsoft.com/office/drawing/2014/main" id="{683BA1B3-4EAC-F45D-34BE-8B935677E3A0}"/>
              </a:ext>
            </a:extLst>
          </p:cNvPr>
          <p:cNvPicPr>
            <a:picLocks noChangeAspect="1"/>
          </p:cNvPicPr>
          <p:nvPr/>
        </p:nvPicPr>
        <p:blipFill>
          <a:blip r:embed="rId3"/>
          <a:stretch>
            <a:fillRect/>
          </a:stretch>
        </p:blipFill>
        <p:spPr>
          <a:xfrm>
            <a:off x="2424708" y="1370256"/>
            <a:ext cx="7342584" cy="5002525"/>
          </a:xfrm>
          <a:prstGeom prst="rect">
            <a:avLst/>
          </a:prstGeom>
        </p:spPr>
      </p:pic>
    </p:spTree>
    <p:extLst>
      <p:ext uri="{BB962C8B-B14F-4D97-AF65-F5344CB8AC3E}">
        <p14:creationId xmlns:p14="http://schemas.microsoft.com/office/powerpoint/2010/main" val="2936911673"/>
      </p:ext>
    </p:extLst>
  </p:cSld>
  <p:clrMapOvr>
    <a:masterClrMapping/>
  </p:clrMapOvr>
</p:sld>
</file>

<file path=ppt/theme/theme1.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38E45A8A-1F6B-4250-994B-72ACF3DE5507}" vid="{6F72536D-B3A2-4B81-8164-CCDBABACB06E}"/>
    </a:ext>
  </a:extLst>
</a:theme>
</file>

<file path=ppt/theme/theme2.xml><?xml version="1.0" encoding="utf-8"?>
<a:theme xmlns:a="http://schemas.openxmlformats.org/drawingml/2006/main" name="Office-thema">
  <a:themeElements>
    <a:clrScheme name="Notes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Notes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Handout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Handout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juid xmlns="http://www.joulesunlimited.com/juid"/>
</file>

<file path=customXml/item3.xml><?xml version="1.0" encoding="utf-8"?>
<ct:contentTypeSchema xmlns:ct="http://schemas.microsoft.com/office/2006/metadata/contentType" xmlns:ma="http://schemas.microsoft.com/office/2006/metadata/properties/metaAttributes" ct:_="" ma:_="" ma:contentTypeName="Document" ma:contentTypeID="0x0101008634F69C9BF8DB4E8D63E6FB7A9057B0" ma:contentTypeVersion="3" ma:contentTypeDescription="Een nieuw document maken." ma:contentTypeScope="" ma:versionID="555ade593fbe864781e67fa2d35af838">
  <xsd:schema xmlns:xsd="http://www.w3.org/2001/XMLSchema" xmlns:xs="http://www.w3.org/2001/XMLSchema" xmlns:p="http://schemas.microsoft.com/office/2006/metadata/properties" xmlns:ns2="5a1aaf7f-337d-4501-b30d-4dae5733352c" targetNamespace="http://schemas.microsoft.com/office/2006/metadata/properties" ma:root="true" ma:fieldsID="2b657ac9596d6a6324d7a569d10130eb" ns2:_="">
    <xsd:import namespace="5a1aaf7f-337d-4501-b30d-4dae5733352c"/>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1aaf7f-337d-4501-b30d-4dae573335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juid xmlns="http://www.joulesunlimited.com/juid"/>
</file>

<file path=customXml/item5.xml><?xml version="1.0" encoding="utf-8"?>
<?mso-contentType ?>
<FormTemplates xmlns="http://schemas.microsoft.com/sharepoint/v3/contenttype/forms">
  <Display>DocumentLibraryForm</Display>
  <Edit>DocumentLibraryForm</Edit>
  <New>DocumentLibraryForm</New>
</FormTemplates>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D0D3051A-5009-4307-A680-4F14C190913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E8D386F-DA8E-4635-ADD4-4E52F91BAA66}">
  <ds:schemaRefs>
    <ds:schemaRef ds:uri="http://www.joulesunlimited.com/juid"/>
  </ds:schemaRefs>
</ds:datastoreItem>
</file>

<file path=customXml/itemProps3.xml><?xml version="1.0" encoding="utf-8"?>
<ds:datastoreItem xmlns:ds="http://schemas.openxmlformats.org/officeDocument/2006/customXml" ds:itemID="{CF882703-E121-466C-8EE4-E5A862719D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1aaf7f-337d-4501-b30d-4dae573335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1CFDEC4-653E-424D-81B1-F58AC6D98CC0}">
  <ds:schemaRefs>
    <ds:schemaRef ds:uri="http://www.joulesunlimited.com/juid"/>
  </ds:schemaRefs>
</ds:datastoreItem>
</file>

<file path=customXml/itemProps5.xml><?xml version="1.0" encoding="utf-8"?>
<ds:datastoreItem xmlns:ds="http://schemas.openxmlformats.org/officeDocument/2006/customXml" ds:itemID="{75008195-4590-497E-86F9-33A9A90E314C}">
  <ds:schemaRefs>
    <ds:schemaRef ds:uri="http://schemas.microsoft.com/sharepoint/v3/contenttype/forms"/>
  </ds:schemaRefs>
</ds:datastoreItem>
</file>

<file path=customXml/itemProps6.xml><?xml version="1.0" encoding="utf-8"?>
<ds:datastoreItem xmlns:ds="http://schemas.openxmlformats.org/officeDocument/2006/customXml" ds:itemID="{49B489D0-65FE-4206-AFF4-C06A6DF1A844}">
  <ds:schemaRefs>
    <ds:schemaRef ds:uri="http://www.joulesunlimited.com/juid"/>
  </ds:schemaRefs>
</ds:datastoreItem>
</file>

<file path=customXml/itemProps7.xml><?xml version="1.0" encoding="utf-8"?>
<ds:datastoreItem xmlns:ds="http://schemas.openxmlformats.org/officeDocument/2006/customXml" ds:itemID="{65919D97-51AC-44E2-B4DB-46EE1563EEC2}">
  <ds:schemaRefs>
    <ds:schemaRef ds:uri="http://www.joulesunlimited.com/juid"/>
  </ds:schemaRefs>
</ds:datastoreItem>
</file>

<file path=customXml/itemProps8.xml><?xml version="1.0" encoding="utf-8"?>
<ds:datastoreItem xmlns:ds="http://schemas.openxmlformats.org/officeDocument/2006/customXml" ds:itemID="{601C3B0B-087E-4744-948E-47445817C688}">
  <ds:schemaRefs>
    <ds:schemaRef ds:uri="http://www.joulesunlimited.com/juid"/>
  </ds:schemaRefs>
</ds:datastoreItem>
</file>

<file path=customXml/itemProps9.xml><?xml version="1.0" encoding="utf-8"?>
<ds:datastoreItem xmlns:ds="http://schemas.openxmlformats.org/officeDocument/2006/customXml" ds:itemID="{02B10460-7494-489E-93B8-4D49CE66F7B2}">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Huisstijl</Template>
  <TotalTime>9166</TotalTime>
  <Words>1435</Words>
  <Application>Microsoft Macintosh PowerPoint</Application>
  <PresentationFormat>Widescreen</PresentationFormat>
  <Paragraphs>155</Paragraphs>
  <Slides>18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Open Sans</vt:lpstr>
      <vt:lpstr>Open Sans ExtraBold</vt:lpstr>
      <vt:lpstr>Open Sans Light</vt:lpstr>
      <vt:lpstr>Open Sans SemiBold</vt:lpstr>
      <vt:lpstr>Times New Roman</vt:lpstr>
      <vt:lpstr>Huisstijl</vt:lpstr>
      <vt:lpstr>PowerPoint Presentation</vt:lpstr>
      <vt:lpstr>Schedule</vt:lpstr>
      <vt:lpstr>Anchoring and Innovating Classical Motifs in Contemporary Online Fanfiction</vt:lpstr>
      <vt:lpstr>The MythFic Corpus</vt:lpstr>
      <vt:lpstr>MythFic Metadata</vt:lpstr>
      <vt:lpstr>What is Topic Modeling</vt:lpstr>
      <vt:lpstr>Problems of Topic Modeling</vt:lpstr>
      <vt:lpstr>Top2Vec (Angelov 2020)</vt:lpstr>
      <vt:lpstr>Top2Vec (Angelov 2020)</vt:lpstr>
      <vt:lpstr>Top2Vec (Angelov 2020)</vt:lpstr>
      <vt:lpstr>Dimensionality Reduction of the MythFic Topic Model</vt:lpstr>
      <vt:lpstr>The Fun Stuff!</vt:lpstr>
      <vt:lpstr>The Fun Stuff!</vt:lpstr>
      <vt:lpstr>Accessing and exploring the topic model</vt:lpstr>
      <vt:lpstr>Discussion</vt:lpstr>
      <vt:lpstr>Contact  Me </vt:lpstr>
      <vt:lpstr>PowerPoint Presentation</vt:lpstr>
      <vt:lpstr>References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Neugarten, J.L. (Julia)</dc:creator>
  <cp:keywords/>
  <dc:description>_x000d_
Sjabloonversie: 1.2b - 28 augustus 2023_x000d_
Sjablonen: www.JoulesUnlimited.com</dc:description>
  <cp:lastModifiedBy>Neugarten, J.L. (Julia)</cp:lastModifiedBy>
  <cp:revision>25</cp:revision>
  <dcterms:created xsi:type="dcterms:W3CDTF">2023-09-14T07:53:52Z</dcterms:created>
  <dcterms:modified xsi:type="dcterms:W3CDTF">2023-10-13T11:36:04Z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0x0101008634F69C9BF8DB4E8D63E6FB7A9057B0</vt:lpwstr>
  </property>
</Properties>
</file>